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5" r:id="rId5"/>
    <p:sldId id="276" r:id="rId6"/>
    <p:sldId id="259" r:id="rId7"/>
    <p:sldId id="261" r:id="rId8"/>
    <p:sldId id="262" r:id="rId9"/>
    <p:sldId id="263" r:id="rId10"/>
    <p:sldId id="282" r:id="rId11"/>
    <p:sldId id="264" r:id="rId12"/>
    <p:sldId id="265" r:id="rId13"/>
    <p:sldId id="283" r:id="rId14"/>
    <p:sldId id="277" r:id="rId15"/>
    <p:sldId id="279" r:id="rId16"/>
    <p:sldId id="285" r:id="rId17"/>
    <p:sldId id="284" r:id="rId18"/>
    <p:sldId id="286" r:id="rId19"/>
    <p:sldId id="287" r:id="rId20"/>
    <p:sldId id="288" r:id="rId21"/>
    <p:sldId id="278" r:id="rId22"/>
    <p:sldId id="289" r:id="rId23"/>
    <p:sldId id="290" r:id="rId24"/>
    <p:sldId id="274" r:id="rId25"/>
    <p:sldId id="280" r:id="rId26"/>
    <p:sldId id="291" r:id="rId27"/>
    <p:sldId id="292" r:id="rId28"/>
    <p:sldId id="281" r:id="rId29"/>
    <p:sldId id="29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4E68J8kPOjFG3MGCnDNvA==" hashData="Nu/v8ig/7J3JFYTIK8lorc3vWKfcZY+cHp8a1QduMa9NNP9gUqVSo871z1yFbfrDiN2XxlZS3ZR5S/vzP2hSs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pic>
        <p:nvPicPr>
          <p:cNvPr id="5" name="Picture 4" descr="A picture containing book, text&#10;&#10;Description generated with very high confidence">
            <a:extLst>
              <a:ext uri="{FF2B5EF4-FFF2-40B4-BE49-F238E27FC236}">
                <a16:creationId xmlns:a16="http://schemas.microsoft.com/office/drawing/2014/main" id="{B445764C-BCF5-4DB5-9D09-951F091BA2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72E1023B-6785-4651-9B37-39954841DE4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4547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5" name="Picture 4" descr="A picture containing book, text&#10;&#10;Description generated with very high confidence">
            <a:extLst>
              <a:ext uri="{FF2B5EF4-FFF2-40B4-BE49-F238E27FC236}">
                <a16:creationId xmlns:a16="http://schemas.microsoft.com/office/drawing/2014/main" id="{80BFB9BE-8778-49AA-A477-A4C7AD1AF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57D5FB8-14A1-418E-93E5-512254F196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600111" y="-15240"/>
            <a:ext cx="9605604" cy="1325563"/>
          </a:xfrm>
        </p:spPr>
        <p:txBody>
          <a:bodyPr/>
          <a:lstStyle>
            <a:lvl1pPr>
              <a:defRPr>
                <a:solidFill>
                  <a:schemeClr val="bg1"/>
                </a:solidFill>
                <a:latin typeface="+mj-lt"/>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600111" y="1390330"/>
            <a:ext cx="7233250" cy="5132389"/>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8168640" y="1325562"/>
            <a:ext cx="3688080" cy="448087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9" name="Picture 8">
            <a:extLst>
              <a:ext uri="{FF2B5EF4-FFF2-40B4-BE49-F238E27FC236}">
                <a16:creationId xmlns:a16="http://schemas.microsoft.com/office/drawing/2014/main" id="{6D93A810-F01E-479E-953F-1C751885882F}"/>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descr="A picture containing book, text&#10;&#10;Description generated with very high confidence">
            <a:extLst>
              <a:ext uri="{FF2B5EF4-FFF2-40B4-BE49-F238E27FC236}">
                <a16:creationId xmlns:a16="http://schemas.microsoft.com/office/drawing/2014/main" id="{DE631DA6-85AE-4522-8D2B-EB176C13D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pic>
        <p:nvPicPr>
          <p:cNvPr id="4" name="Picture 3" descr="A picture containing book, text&#10;&#10;Description generated with very high confidence">
            <a:extLst>
              <a:ext uri="{FF2B5EF4-FFF2-40B4-BE49-F238E27FC236}">
                <a16:creationId xmlns:a16="http://schemas.microsoft.com/office/drawing/2014/main" id="{EC672478-0E92-4305-BFCE-9DE7D85A6E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1781B2D-0490-4DB2-A5C6-B721C73C6C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88AA42-CC7A-4155-AB34-87538A84938B}"/>
              </a:ext>
            </a:extLst>
          </p:cNvPr>
          <p:cNvSpPr>
            <a:spLocks noGrp="1"/>
          </p:cNvSpPr>
          <p:nvPr>
            <p:ph type="title"/>
          </p:nvPr>
        </p:nvSpPr>
        <p:spPr>
          <a:xfrm>
            <a:off x="609600" y="0"/>
            <a:ext cx="9030419" cy="1325563"/>
          </a:xfrm>
        </p:spPr>
        <p:txBody>
          <a:bodyPr/>
          <a:lstStyle>
            <a:lvl1pPr>
              <a:defRPr>
                <a:solidFill>
                  <a:schemeClr val="bg1"/>
                </a:solidFill>
              </a:defRPr>
            </a:lvl1pPr>
          </a:lstStyle>
          <a:p>
            <a:r>
              <a:rPr lang="en-US"/>
              <a:t>Click to edit Master title style</a:t>
            </a:r>
            <a:endParaRPr lang="en-AU" dirty="0"/>
          </a:p>
        </p:txBody>
      </p:sp>
      <p:pic>
        <p:nvPicPr>
          <p:cNvPr id="7" name="Picture 6">
            <a:extLst>
              <a:ext uri="{FF2B5EF4-FFF2-40B4-BE49-F238E27FC236}">
                <a16:creationId xmlns:a16="http://schemas.microsoft.com/office/drawing/2014/main" id="{31D830BE-59D3-4A8B-A74E-D99360519E0E}"/>
              </a:ext>
            </a:extLst>
          </p:cNvPr>
          <p:cNvPicPr/>
          <p:nvPr userDrawn="1"/>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spTree>
    <p:extLst>
      <p:ext uri="{BB962C8B-B14F-4D97-AF65-F5344CB8AC3E}">
        <p14:creationId xmlns:p14="http://schemas.microsoft.com/office/powerpoint/2010/main" val="1118480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pic>
        <p:nvPicPr>
          <p:cNvPr id="3" name="Picture 2" descr="A picture containing book, text&#10;&#10;Description generated with very high confidence">
            <a:extLst>
              <a:ext uri="{FF2B5EF4-FFF2-40B4-BE49-F238E27FC236}">
                <a16:creationId xmlns:a16="http://schemas.microsoft.com/office/drawing/2014/main" id="{C8F16671-BE91-42B7-9986-28AC77BC8B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3/12/2019</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pic>
        <p:nvPicPr>
          <p:cNvPr id="9" name="Picture 8" descr="A picture containing book, text&#10;&#10;Description generated with very high confidence">
            <a:extLst>
              <a:ext uri="{FF2B5EF4-FFF2-40B4-BE49-F238E27FC236}">
                <a16:creationId xmlns:a16="http://schemas.microsoft.com/office/drawing/2014/main" id="{29CFFC38-7742-4D57-9BDA-82F1AB1C9F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270600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5" name="Picture 4" descr="A picture containing book, text&#10;&#10;Description generated with very high confidence">
            <a:extLst>
              <a:ext uri="{FF2B5EF4-FFF2-40B4-BE49-F238E27FC236}">
                <a16:creationId xmlns:a16="http://schemas.microsoft.com/office/drawing/2014/main" id="{4A2B633A-47DC-4F30-BB44-18FA80A0AC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180761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3/12/2019</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84" r:id="rId6"/>
    <p:sldLayoutId id="2147483679" r:id="rId7"/>
    <p:sldLayoutId id="2147483680" r:id="rId8"/>
    <p:sldLayoutId id="2147483682" r:id="rId9"/>
    <p:sldLayoutId id="2147483683" r:id="rId10"/>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16.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Determination_of_the_day_of_the_week#A_tabular_method_to_calculate_the_day_of_the_wee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a:xfrm>
            <a:off x="1523999" y="1354796"/>
            <a:ext cx="9881937" cy="2387600"/>
          </a:xfrm>
        </p:spPr>
        <p:txBody>
          <a:bodyPr>
            <a:normAutofit fontScale="90000"/>
          </a:bodyPr>
          <a:lstStyle/>
          <a:p>
            <a:r>
              <a:rPr lang="en-AU" dirty="0"/>
              <a:t>Java Workshop 3 – Control Structures (Selection and Repetition)</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a:xfrm>
            <a:off x="1524000" y="3901087"/>
            <a:ext cx="9144000" cy="1655762"/>
          </a:xfrm>
        </p:spPr>
        <p:txBody>
          <a:bodyPr/>
          <a:lstStyle/>
          <a:p>
            <a:r>
              <a:rPr lang="en-AU" dirty="0"/>
              <a:t>This PowerPoint is the structure which controls the flow of this workshop</a:t>
            </a:r>
          </a:p>
          <a:p>
            <a:r>
              <a:rPr lang="en-AU" dirty="0"/>
              <a:t>Ben Schwarz</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If-else Statements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a:buFont typeface="Symbol" panose="05050102010706020507" pitchFamily="18" charset="2"/>
              <a:buChar char=""/>
            </a:pPr>
            <a:r>
              <a:rPr lang="en-AU" dirty="0"/>
              <a:t>Conditions must be boolean expressions</a:t>
            </a:r>
          </a:p>
          <a:p>
            <a:pPr>
              <a:buFont typeface="Symbol" panose="05050102010706020507" pitchFamily="18" charset="2"/>
              <a:buChar char=""/>
            </a:pPr>
            <a:r>
              <a:rPr lang="en-AU" dirty="0"/>
              <a:t>else if can be chained indefinitely</a:t>
            </a:r>
          </a:p>
          <a:p>
            <a:pPr>
              <a:buFont typeface="Symbol" panose="05050102010706020507" pitchFamily="18" charset="2"/>
              <a:buChar char=""/>
            </a:pPr>
            <a:r>
              <a:rPr lang="en-AU" dirty="0"/>
              <a:t>Anything can go inside the new code block, including more control structures</a:t>
            </a:r>
          </a:p>
          <a:p>
            <a:pPr>
              <a:buFont typeface="Symbol" panose="05050102010706020507" pitchFamily="18" charset="2"/>
              <a:buChar char=""/>
            </a:pPr>
            <a:r>
              <a:rPr lang="en-AU" dirty="0"/>
              <a:t>Indentation increases by one tab, to the level of the comments shown</a:t>
            </a:r>
          </a:p>
        </p:txBody>
      </p:sp>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Picture 8">
            <a:extLst>
              <a:ext uri="{FF2B5EF4-FFF2-40B4-BE49-F238E27FC236}">
                <a16:creationId xmlns:a16="http://schemas.microsoft.com/office/drawing/2014/main" id="{98E99206-1DE6-4325-A5D1-BAEDDF83B8DD}"/>
              </a:ext>
            </a:extLst>
          </p:cNvPr>
          <p:cNvPicPr>
            <a:picLocks noChangeAspect="1"/>
          </p:cNvPicPr>
          <p:nvPr/>
        </p:nvPicPr>
        <p:blipFill>
          <a:blip r:embed="rId4"/>
          <a:stretch>
            <a:fillRect/>
          </a:stretch>
        </p:blipFill>
        <p:spPr>
          <a:xfrm>
            <a:off x="8246378" y="1381008"/>
            <a:ext cx="3632434" cy="2937706"/>
          </a:xfrm>
          <a:prstGeom prst="rect">
            <a:avLst/>
          </a:prstGeom>
        </p:spPr>
      </p:pic>
    </p:spTree>
    <p:extLst>
      <p:ext uri="{BB962C8B-B14F-4D97-AF65-F5344CB8AC3E}">
        <p14:creationId xmlns:p14="http://schemas.microsoft.com/office/powerpoint/2010/main" val="903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D3CC-2CC7-4BED-BFD5-A9BDC70B5C97}"/>
              </a:ext>
            </a:extLst>
          </p:cNvPr>
          <p:cNvSpPr>
            <a:spLocks noGrp="1"/>
          </p:cNvSpPr>
          <p:nvPr>
            <p:ph type="title"/>
          </p:nvPr>
        </p:nvSpPr>
        <p:spPr/>
        <p:txBody>
          <a:bodyPr/>
          <a:lstStyle/>
          <a:p>
            <a:r>
              <a:rPr lang="en-AU" dirty="0"/>
              <a:t>Switch Statements:</a:t>
            </a:r>
          </a:p>
        </p:txBody>
      </p:sp>
      <p:sp>
        <p:nvSpPr>
          <p:cNvPr id="3" name="Content Placeholder 2">
            <a:extLst>
              <a:ext uri="{FF2B5EF4-FFF2-40B4-BE49-F238E27FC236}">
                <a16:creationId xmlns:a16="http://schemas.microsoft.com/office/drawing/2014/main" id="{5FC4B127-3DFA-4C6C-904B-FE548BB39E8C}"/>
              </a:ext>
            </a:extLst>
          </p:cNvPr>
          <p:cNvSpPr>
            <a:spLocks noGrp="1"/>
          </p:cNvSpPr>
          <p:nvPr>
            <p:ph idx="1"/>
          </p:nvPr>
        </p:nvSpPr>
        <p:spPr>
          <a:xfrm>
            <a:off x="838200" y="1825625"/>
            <a:ext cx="5815149" cy="4351338"/>
          </a:xfrm>
        </p:spPr>
        <p:txBody>
          <a:bodyPr/>
          <a:lstStyle/>
          <a:p>
            <a:r>
              <a:rPr lang="en-AU" dirty="0"/>
              <a:t>Sometimes you want to select from lots of different options. Example:</a:t>
            </a:r>
          </a:p>
        </p:txBody>
      </p:sp>
      <p:pic>
        <p:nvPicPr>
          <p:cNvPr id="5" name="Picture 4">
            <a:extLst>
              <a:ext uri="{FF2B5EF4-FFF2-40B4-BE49-F238E27FC236}">
                <a16:creationId xmlns:a16="http://schemas.microsoft.com/office/drawing/2014/main" id="{746AF41A-7A37-4E40-AB50-3F2F54C67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794" y="904601"/>
            <a:ext cx="3539577" cy="4917399"/>
          </a:xfrm>
          <a:prstGeom prst="rect">
            <a:avLst/>
          </a:prstGeom>
        </p:spPr>
      </p:pic>
    </p:spTree>
    <p:extLst>
      <p:ext uri="{BB962C8B-B14F-4D97-AF65-F5344CB8AC3E}">
        <p14:creationId xmlns:p14="http://schemas.microsoft.com/office/powerpoint/2010/main" val="244775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0FDA-11EF-4237-B312-828D7AFDECCF}"/>
              </a:ext>
            </a:extLst>
          </p:cNvPr>
          <p:cNvSpPr>
            <a:spLocks noGrp="1"/>
          </p:cNvSpPr>
          <p:nvPr>
            <p:ph type="title"/>
          </p:nvPr>
        </p:nvSpPr>
        <p:spPr>
          <a:xfrm>
            <a:off x="884146" y="18287"/>
            <a:ext cx="9030419" cy="1325563"/>
          </a:xfrm>
        </p:spPr>
        <p:txBody>
          <a:bodyPr>
            <a:noAutofit/>
          </a:bodyPr>
          <a:lstStyle/>
          <a:p>
            <a:r>
              <a:rPr lang="en-AU" sz="3600" dirty="0"/>
              <a:t>You can also use Strings to switch or Enumerations (which are fancy and for later)</a:t>
            </a:r>
          </a:p>
        </p:txBody>
      </p:sp>
      <p:pic>
        <p:nvPicPr>
          <p:cNvPr id="5" name="Content Placeholder 4">
            <a:extLst>
              <a:ext uri="{FF2B5EF4-FFF2-40B4-BE49-F238E27FC236}">
                <a16:creationId xmlns:a16="http://schemas.microsoft.com/office/drawing/2014/main" id="{05693D9F-9F62-4EA0-8CAA-87F3D21C3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050" y="1254094"/>
            <a:ext cx="7041490" cy="2126164"/>
          </a:xfrm>
        </p:spPr>
      </p:pic>
      <p:sp>
        <p:nvSpPr>
          <p:cNvPr id="7" name="Rectangle 1">
            <a:extLst>
              <a:ext uri="{FF2B5EF4-FFF2-40B4-BE49-F238E27FC236}">
                <a16:creationId xmlns:a16="http://schemas.microsoft.com/office/drawing/2014/main" id="{81CB28C6-4358-4C75-B715-01C84D1FFF62}"/>
              </a:ext>
            </a:extLst>
          </p:cNvPr>
          <p:cNvSpPr>
            <a:spLocks noChangeArrowheads="1"/>
          </p:cNvSpPr>
          <p:nvPr/>
        </p:nvSpPr>
        <p:spPr bwMode="auto">
          <a:xfrm>
            <a:off x="529213" y="3290501"/>
            <a:ext cx="111335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mj-lt"/>
                <a:ea typeface="-apple-system"/>
              </a:rPr>
              <a:t>Unfortunately, this </a:t>
            </a:r>
            <a:r>
              <a:rPr kumimoji="0" lang="en-US" altLang="en-US" b="0" i="1" u="none" strike="noStrike" cap="none" normalizeH="0" baseline="0" dirty="0">
                <a:ln>
                  <a:noFill/>
                </a:ln>
                <a:solidFill>
                  <a:srgbClr val="24292E"/>
                </a:solidFill>
                <a:effectLst/>
                <a:latin typeface="+mj-lt"/>
                <a:ea typeface="-apple-system"/>
              </a:rPr>
              <a:t>always</a:t>
            </a:r>
            <a:r>
              <a:rPr kumimoji="0" lang="en-US" altLang="en-US" b="0" i="0" u="none" strike="noStrike" cap="none" normalizeH="0" baseline="0" dirty="0">
                <a:ln>
                  <a:noFill/>
                </a:ln>
                <a:solidFill>
                  <a:srgbClr val="24292E"/>
                </a:solidFill>
                <a:effectLst/>
                <a:latin typeface="+mj-lt"/>
                <a:ea typeface="-apple-system"/>
              </a:rPr>
              <a:t> returns 0 and prints out the error message. Why? The "break;" was forgotten! The "break;" is really important, without it the program 'falls through' and start executing the next cases. So the </a:t>
            </a:r>
            <a:r>
              <a:rPr kumimoji="0" lang="en-US" altLang="en-US" b="0" i="0" u="none" strike="noStrike" cap="none" normalizeH="0" baseline="0" dirty="0" err="1">
                <a:ln>
                  <a:noFill/>
                </a:ln>
                <a:solidFill>
                  <a:srgbClr val="24292E"/>
                </a:solidFill>
                <a:effectLst/>
                <a:latin typeface="+mj-lt"/>
                <a:ea typeface="-apple-system"/>
              </a:rPr>
              <a:t>monthNumber</a:t>
            </a:r>
            <a:r>
              <a:rPr kumimoji="0" lang="en-US" altLang="en-US" b="0" i="0" u="none" strike="noStrike" cap="none" normalizeH="0" baseline="0" dirty="0">
                <a:ln>
                  <a:noFill/>
                </a:ln>
                <a:solidFill>
                  <a:srgbClr val="24292E"/>
                </a:solidFill>
                <a:effectLst/>
                <a:latin typeface="+mj-lt"/>
                <a:ea typeface="-apple-system"/>
              </a:rPr>
              <a:t> get's set to 12... but then it keeps on running, prints out the error message, and sets the number to 0. You need to include "break" to remind Java to stop executing the next cases.</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4292E"/>
                </a:solidFill>
                <a:effectLst/>
                <a:latin typeface="+mj-lt"/>
                <a:ea typeface="-apple-system"/>
              </a:rPr>
              <a:t>As shown above, you can have multiple cases run the same block. "</a:t>
            </a:r>
            <a:r>
              <a:rPr kumimoji="0" lang="en-US" altLang="en-US" b="0" i="0" u="none" strike="noStrike" cap="none" normalizeH="0" baseline="0" dirty="0" err="1">
                <a:ln>
                  <a:noFill/>
                </a:ln>
                <a:solidFill>
                  <a:srgbClr val="24292E"/>
                </a:solidFill>
                <a:effectLst/>
                <a:latin typeface="+mj-lt"/>
                <a:ea typeface="-apple-system"/>
              </a:rPr>
              <a:t>Gabemass</a:t>
            </a:r>
            <a:r>
              <a:rPr kumimoji="0" lang="en-US" altLang="en-US" b="0" i="0" u="none" strike="noStrike" cap="none" normalizeH="0" baseline="0" dirty="0">
                <a:ln>
                  <a:noFill/>
                </a:ln>
                <a:solidFill>
                  <a:srgbClr val="24292E"/>
                </a:solidFill>
                <a:effectLst/>
                <a:latin typeface="+mj-lt"/>
                <a:ea typeface="-apple-system"/>
              </a:rPr>
              <a:t>", "</a:t>
            </a:r>
            <a:r>
              <a:rPr kumimoji="0" lang="en-US" altLang="en-US" b="0" i="0" u="none" strike="noStrike" cap="none" normalizeH="0" baseline="0" dirty="0" err="1">
                <a:ln>
                  <a:noFill/>
                </a:ln>
                <a:solidFill>
                  <a:srgbClr val="24292E"/>
                </a:solidFill>
                <a:effectLst/>
                <a:latin typeface="+mj-lt"/>
                <a:ea typeface="-apple-system"/>
              </a:rPr>
              <a:t>Onemass</a:t>
            </a:r>
            <a:r>
              <a:rPr kumimoji="0" lang="en-US" altLang="en-US" b="0" i="0" u="none" strike="noStrike" cap="none" normalizeH="0" baseline="0" dirty="0">
                <a:ln>
                  <a:noFill/>
                </a:ln>
                <a:solidFill>
                  <a:srgbClr val="24292E"/>
                </a:solidFill>
                <a:effectLst/>
                <a:latin typeface="+mj-lt"/>
                <a:ea typeface="-apple-system"/>
              </a:rPr>
              <a:t>", "</a:t>
            </a:r>
            <a:r>
              <a:rPr kumimoji="0" lang="en-US" altLang="en-US" b="0" i="0" u="none" strike="noStrike" cap="none" normalizeH="0" baseline="0" dirty="0" err="1">
                <a:ln>
                  <a:noFill/>
                </a:ln>
                <a:solidFill>
                  <a:srgbClr val="24292E"/>
                </a:solidFill>
                <a:effectLst/>
                <a:latin typeface="+mj-lt"/>
                <a:ea typeface="-apple-system"/>
              </a:rPr>
              <a:t>Potatomass</a:t>
            </a:r>
            <a:r>
              <a:rPr kumimoji="0" lang="en-US" altLang="en-US" b="0" i="0" u="none" strike="noStrike" cap="none" normalizeH="0" baseline="0" dirty="0">
                <a:ln>
                  <a:noFill/>
                </a:ln>
                <a:solidFill>
                  <a:srgbClr val="24292E"/>
                </a:solidFill>
                <a:effectLst/>
                <a:latin typeface="+mj-lt"/>
                <a:ea typeface="-apple-system"/>
              </a:rPr>
              <a:t>" and "</a:t>
            </a:r>
            <a:r>
              <a:rPr kumimoji="0" lang="en-US" altLang="en-US" b="0" i="0" u="none" strike="noStrike" cap="none" normalizeH="0" baseline="0" dirty="0" err="1">
                <a:ln>
                  <a:noFill/>
                </a:ln>
                <a:solidFill>
                  <a:srgbClr val="24292E"/>
                </a:solidFill>
                <a:effectLst/>
                <a:latin typeface="+mj-lt"/>
                <a:ea typeface="-apple-system"/>
              </a:rPr>
              <a:t>Ooooh</a:t>
            </a:r>
            <a:r>
              <a:rPr kumimoji="0" lang="en-US" altLang="en-US" b="0" i="0" u="none" strike="noStrike" cap="none" normalizeH="0" baseline="0" dirty="0">
                <a:ln>
                  <a:noFill/>
                </a:ln>
                <a:solidFill>
                  <a:srgbClr val="24292E"/>
                </a:solidFill>
                <a:effectLst/>
                <a:latin typeface="+mj-lt"/>
                <a:ea typeface="-apple-system"/>
              </a:rPr>
              <a:t> new </a:t>
            </a:r>
            <a:r>
              <a:rPr kumimoji="0" lang="en-US" altLang="en-US" b="0" i="0" u="none" strike="noStrike" cap="none" normalizeH="0" baseline="0" dirty="0" err="1">
                <a:ln>
                  <a:noFill/>
                </a:ln>
                <a:solidFill>
                  <a:srgbClr val="24292E"/>
                </a:solidFill>
                <a:effectLst/>
                <a:latin typeface="+mj-lt"/>
                <a:ea typeface="-apple-system"/>
              </a:rPr>
              <a:t>linemass</a:t>
            </a:r>
            <a:r>
              <a:rPr kumimoji="0" lang="en-US" altLang="en-US" b="0" i="0" u="none" strike="noStrike" cap="none" normalizeH="0" baseline="0" dirty="0">
                <a:ln>
                  <a:noFill/>
                </a:ln>
                <a:solidFill>
                  <a:srgbClr val="24292E"/>
                </a:solidFill>
                <a:effectLst/>
                <a:latin typeface="+mj-lt"/>
                <a:ea typeface="-apple-system"/>
              </a:rPr>
              <a:t>" would all get a </a:t>
            </a:r>
            <a:r>
              <a:rPr kumimoji="0" lang="en-US" altLang="en-US" b="0" i="0" u="none" strike="noStrike" cap="none" normalizeH="0" baseline="0" dirty="0" err="1">
                <a:ln>
                  <a:noFill/>
                </a:ln>
                <a:solidFill>
                  <a:srgbClr val="24292E"/>
                </a:solidFill>
                <a:effectLst/>
                <a:latin typeface="+mj-lt"/>
                <a:ea typeface="-apple-system"/>
              </a:rPr>
              <a:t>monthNumber</a:t>
            </a:r>
            <a:r>
              <a:rPr kumimoji="0" lang="en-US" altLang="en-US" b="0" i="0" u="none" strike="noStrike" cap="none" normalizeH="0" baseline="0" dirty="0">
                <a:ln>
                  <a:noFill/>
                </a:ln>
                <a:solidFill>
                  <a:srgbClr val="24292E"/>
                </a:solidFill>
                <a:effectLst/>
                <a:latin typeface="+mj-lt"/>
                <a:ea typeface="-apple-system"/>
              </a:rPr>
              <a:t> of 42.</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j-lt"/>
              </a:rPr>
              <a:t>E</a:t>
            </a:r>
            <a:r>
              <a:rPr kumimoji="0" lang="en-US" altLang="en-US" b="0" i="0" u="none" strike="noStrike" cap="none" normalizeH="0" baseline="0" dirty="0">
                <a:ln>
                  <a:noFill/>
                </a:ln>
                <a:solidFill>
                  <a:schemeClr val="tx1"/>
                </a:solidFill>
                <a:effectLst/>
                <a:latin typeface="+mj-lt"/>
              </a:rPr>
              <a:t>verything in a switch statement can be done with ifs. It's just a judgement call as to what's more appropriate, makes sense, looks nice, and fits in line with what you're trying to do.</a:t>
            </a:r>
          </a:p>
        </p:txBody>
      </p:sp>
    </p:spTree>
    <p:extLst>
      <p:ext uri="{BB962C8B-B14F-4D97-AF65-F5344CB8AC3E}">
        <p14:creationId xmlns:p14="http://schemas.microsoft.com/office/powerpoint/2010/main" val="1622664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solidFill>
                  <a:schemeClr val="bg1"/>
                </a:solidFill>
              </a:rPr>
              <a:t>Syntax Overview – Switch Statements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p:txBody>
          <a:bodyPr/>
          <a:lstStyle/>
          <a:p>
            <a:pPr>
              <a:buFont typeface="Symbol" panose="05050102010706020507" pitchFamily="18" charset="2"/>
              <a:buChar char=""/>
            </a:pPr>
            <a:r>
              <a:rPr lang="en-AU" dirty="0"/>
              <a:t>The switch value must be an integer or String</a:t>
            </a:r>
          </a:p>
          <a:p>
            <a:pPr>
              <a:buFont typeface="Symbol" panose="05050102010706020507" pitchFamily="18" charset="2"/>
              <a:buChar char=""/>
            </a:pPr>
            <a:r>
              <a:rPr lang="en-AU" dirty="0"/>
              <a:t>Any case not handled specifically falls under the default case</a:t>
            </a:r>
          </a:p>
          <a:p>
            <a:pPr>
              <a:buFont typeface="Symbol" panose="05050102010706020507" pitchFamily="18" charset="2"/>
              <a:buChar char=""/>
            </a:pPr>
            <a:r>
              <a:rPr lang="en-AU" dirty="0"/>
              <a:t>Omitting break causes the switch to keep running the code in subsequent cases</a:t>
            </a:r>
          </a:p>
        </p:txBody>
      </p:sp>
      <p:sp>
        <p:nvSpPr>
          <p:cNvPr id="4" name="Content Placeholder 3">
            <a:extLst>
              <a:ext uri="{FF2B5EF4-FFF2-40B4-BE49-F238E27FC236}">
                <a16:creationId xmlns:a16="http://schemas.microsoft.com/office/drawing/2014/main" id="{608196E8-167B-4BCE-9728-B6C866312946}"/>
              </a:ext>
            </a:extLst>
          </p:cNvPr>
          <p:cNvSpPr>
            <a:spLocks noGrp="1"/>
          </p:cNvSpPr>
          <p:nvPr>
            <p:ph sz="half" idx="2"/>
          </p:nvPr>
        </p:nvSpPr>
        <p:spPr/>
        <p:txBody>
          <a:bodyPr/>
          <a:lstStyle/>
          <a:p>
            <a:endParaRPr lang="en-AU"/>
          </a:p>
        </p:txBody>
      </p:sp>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Picture 8">
            <a:extLst>
              <a:ext uri="{FF2B5EF4-FFF2-40B4-BE49-F238E27FC236}">
                <a16:creationId xmlns:a16="http://schemas.microsoft.com/office/drawing/2014/main" id="{3FB7605D-6FB0-4AC2-92E3-ABF07E680241}"/>
              </a:ext>
            </a:extLst>
          </p:cNvPr>
          <p:cNvPicPr>
            <a:picLocks noChangeAspect="1"/>
          </p:cNvPicPr>
          <p:nvPr/>
        </p:nvPicPr>
        <p:blipFill>
          <a:blip r:embed="rId4"/>
          <a:stretch>
            <a:fillRect/>
          </a:stretch>
        </p:blipFill>
        <p:spPr>
          <a:xfrm>
            <a:off x="8229969" y="1396711"/>
            <a:ext cx="3632064" cy="3124356"/>
          </a:xfrm>
          <a:prstGeom prst="rect">
            <a:avLst/>
          </a:prstGeom>
        </p:spPr>
      </p:pic>
    </p:spTree>
    <p:extLst>
      <p:ext uri="{BB962C8B-B14F-4D97-AF65-F5344CB8AC3E}">
        <p14:creationId xmlns:p14="http://schemas.microsoft.com/office/powerpoint/2010/main" val="141221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Scope - Variable Accessibility</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A variable can only be used inside the block of code it is defined in, or other blocks of code that it contains.</a:t>
            </a:r>
          </a:p>
          <a:p>
            <a:pPr marL="0" indent="0">
              <a:buNone/>
            </a:pPr>
            <a:r>
              <a:rPr lang="en-AU" dirty="0"/>
              <a:t>Outside that block, it functionally doesn’t exist – you can even create a new variable with the same name.</a:t>
            </a:r>
          </a:p>
          <a:p>
            <a:pPr marL="0" indent="0">
              <a:buNone/>
            </a:pPr>
            <a:r>
              <a:rPr lang="en-AU" dirty="0"/>
              <a:t>If you want to maintain the value of a variable first used in an inner block of code, you have to declare it before entering that block.</a:t>
            </a:r>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10" name="Picture 9">
            <a:extLst>
              <a:ext uri="{FF2B5EF4-FFF2-40B4-BE49-F238E27FC236}">
                <a16:creationId xmlns:a16="http://schemas.microsoft.com/office/drawing/2014/main" id="{31A17A3E-F204-428C-AAD1-979B658C048B}"/>
              </a:ext>
            </a:extLst>
          </p:cNvPr>
          <p:cNvPicPr>
            <a:picLocks noChangeAspect="1"/>
          </p:cNvPicPr>
          <p:nvPr/>
        </p:nvPicPr>
        <p:blipFill>
          <a:blip r:embed="rId7"/>
          <a:stretch>
            <a:fillRect/>
          </a:stretch>
        </p:blipFill>
        <p:spPr>
          <a:xfrm>
            <a:off x="8229599" y="1381006"/>
            <a:ext cx="3194568" cy="4351338"/>
          </a:xfrm>
          <a:prstGeom prst="rect">
            <a:avLst/>
          </a:prstGeom>
        </p:spPr>
      </p:pic>
    </p:spTree>
    <p:extLst>
      <p:ext uri="{BB962C8B-B14F-4D97-AF65-F5344CB8AC3E}">
        <p14:creationId xmlns:p14="http://schemas.microsoft.com/office/powerpoint/2010/main" val="75681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fontScale="77500" lnSpcReduction="20000"/>
          </a:bodyPr>
          <a:lstStyle/>
          <a:p>
            <a:pPr marL="514350" indent="-514350">
              <a:buFont typeface="+mj-lt"/>
              <a:buAutoNum type="arabicParenR"/>
            </a:pPr>
            <a:r>
              <a:rPr lang="en-AU" dirty="0"/>
              <a:t>Print the absolute value of a given number (without </a:t>
            </a:r>
            <a:r>
              <a:rPr lang="en-AU" dirty="0" err="1"/>
              <a:t>Math.abs</a:t>
            </a:r>
            <a:r>
              <a:rPr lang="en-AU" dirty="0"/>
              <a:t>).</a:t>
            </a:r>
          </a:p>
          <a:p>
            <a:pPr marL="514350" indent="-514350">
              <a:buFont typeface="+mj-lt"/>
              <a:buAutoNum type="arabicParenR"/>
            </a:pPr>
            <a:r>
              <a:rPr lang="en-AU" dirty="0"/>
              <a:t>If we define ‘long’ strings to be strings with more than 32 characters, and ‘short’ strings to have less than 8, write a program which prints out whether a string is short, normal or long.</a:t>
            </a:r>
          </a:p>
          <a:p>
            <a:pPr marL="514350" indent="-514350">
              <a:buFont typeface="+mj-lt"/>
              <a:buAutoNum type="arabicParenR"/>
            </a:pPr>
            <a:r>
              <a:rPr lang="en-AU" dirty="0"/>
              <a:t>Using a switch statement, print “Hi” if a string is equivalent to “Hello”, “Bye” if it is “Goodbye” and “I don’t understand” if it is anything else.</a:t>
            </a:r>
          </a:p>
          <a:p>
            <a:pPr marL="514350" indent="-514350">
              <a:buFont typeface="+mj-lt"/>
              <a:buAutoNum type="arabicParenR"/>
            </a:pPr>
            <a:r>
              <a:rPr lang="en-AU" dirty="0"/>
              <a:t>Without adding any more prints, modify the above program to also respond to “Hi” and “Bye.</a:t>
            </a:r>
          </a:p>
          <a:p>
            <a:pPr marL="514350" indent="-514350">
              <a:buFont typeface="+mj-lt"/>
              <a:buAutoNum type="arabicParenR"/>
            </a:pPr>
            <a:r>
              <a:rPr lang="en-AU" dirty="0"/>
              <a:t>Print the numbers from 1 to 5 that are above a given number in the same range, one per line. Do not use the newline char, and do not use more than 5 prints.</a:t>
            </a:r>
          </a:p>
          <a:p>
            <a:pPr marL="514350" indent="-514350">
              <a:buFont typeface="+mj-lt"/>
              <a:buAutoNum type="arabicParenR"/>
            </a:pPr>
            <a:r>
              <a:rPr lang="en-US" dirty="0"/>
              <a:t>Ask someone their favourite </a:t>
            </a:r>
            <a:r>
              <a:rPr lang="en-AU" dirty="0"/>
              <a:t>colour</a:t>
            </a:r>
            <a:r>
              <a:rPr lang="en-US" dirty="0"/>
              <a:t>. Make a judgement as to if they have a chosen a correct favourite </a:t>
            </a:r>
            <a:r>
              <a:rPr lang="en-AU" dirty="0"/>
              <a:t>colour</a:t>
            </a:r>
            <a:r>
              <a:rPr lang="en-US" dirty="0"/>
              <a:t>, and inform them of if they get their decision wrong.</a:t>
            </a:r>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fontScale="92500" lnSpcReduction="10000"/>
          </a:bodyPr>
          <a:lstStyle/>
          <a:p>
            <a:pPr marL="0" indent="0">
              <a:buNone/>
            </a:pPr>
            <a:r>
              <a:rPr lang="en-AU" sz="2400" dirty="0"/>
              <a:t>Hints:</a:t>
            </a:r>
          </a:p>
          <a:p>
            <a:pPr>
              <a:buFont typeface="Symbol" panose="05050102010706020507" pitchFamily="18" charset="2"/>
              <a:buChar char=""/>
            </a:pPr>
            <a:r>
              <a:rPr lang="en-AU" sz="2400" dirty="0"/>
              <a:t>The absolute value is the size of the number, e.g. the absolute value of both 2 and -2 is 2.</a:t>
            </a:r>
          </a:p>
          <a:p>
            <a:pPr>
              <a:buFont typeface="Symbol" panose="05050102010706020507" pitchFamily="18" charset="2"/>
              <a:buChar char=""/>
            </a:pPr>
            <a:r>
              <a:rPr lang="en-AU" sz="2400" dirty="0"/>
              <a:t>Problems 3 and 4 should be done without storing an output as a variable – you’re being tested on understanding of the switch statement.</a:t>
            </a:r>
          </a:p>
          <a:p>
            <a:pPr>
              <a:buFont typeface="Symbol" panose="05050102010706020507" pitchFamily="18" charset="2"/>
              <a:buChar char=""/>
            </a:pPr>
            <a:r>
              <a:rPr lang="en-AU" sz="2400" dirty="0"/>
              <a:t>Problem 5 uses a single switch statement. Consider an input of 5 first.</a:t>
            </a:r>
          </a:p>
        </p:txBody>
      </p:sp>
      <p:pic>
        <p:nvPicPr>
          <p:cNvPr id="7" name="Graphic 6">
            <a:extLst>
              <a:ext uri="{FF2B5EF4-FFF2-40B4-BE49-F238E27FC236}">
                <a16:creationId xmlns:a16="http://schemas.microsoft.com/office/drawing/2014/main" id="{81F8EF7C-8E2E-4DDD-AE98-4D105ABDA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spTree>
    <p:extLst>
      <p:ext uri="{BB962C8B-B14F-4D97-AF65-F5344CB8AC3E}">
        <p14:creationId xmlns:p14="http://schemas.microsoft.com/office/powerpoint/2010/main" val="153788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CF0F-0B60-4FB8-8CE8-194C0DD79691}"/>
              </a:ext>
            </a:extLst>
          </p:cNvPr>
          <p:cNvSpPr>
            <a:spLocks noGrp="1"/>
          </p:cNvSpPr>
          <p:nvPr>
            <p:ph type="title"/>
          </p:nvPr>
        </p:nvSpPr>
        <p:spPr/>
        <p:txBody>
          <a:bodyPr/>
          <a:lstStyle/>
          <a:p>
            <a:r>
              <a:rPr lang="en-AU" dirty="0"/>
              <a:t>Often we want to repeat things.</a:t>
            </a:r>
          </a:p>
        </p:txBody>
      </p:sp>
      <p:sp>
        <p:nvSpPr>
          <p:cNvPr id="3" name="Content Placeholder 2">
            <a:extLst>
              <a:ext uri="{FF2B5EF4-FFF2-40B4-BE49-F238E27FC236}">
                <a16:creationId xmlns:a16="http://schemas.microsoft.com/office/drawing/2014/main" id="{F3631A9E-7973-445F-B4DC-A991CFE7F20A}"/>
              </a:ext>
            </a:extLst>
          </p:cNvPr>
          <p:cNvSpPr>
            <a:spLocks noGrp="1"/>
          </p:cNvSpPr>
          <p:nvPr>
            <p:ph idx="1"/>
          </p:nvPr>
        </p:nvSpPr>
        <p:spPr/>
        <p:txBody>
          <a:bodyPr>
            <a:normAutofit/>
          </a:bodyPr>
          <a:lstStyle/>
          <a:p>
            <a:r>
              <a:rPr lang="en-AU" dirty="0"/>
              <a:t>For example let’s say we had instructions for eating cereal.   It would look something like:</a:t>
            </a:r>
          </a:p>
          <a:p>
            <a:pPr marL="514350" indent="-514350">
              <a:buAutoNum type="arabicPeriod"/>
            </a:pPr>
            <a:r>
              <a:rPr lang="en-US" altLang="en-US" dirty="0">
                <a:solidFill>
                  <a:srgbClr val="24292E"/>
                </a:solidFill>
                <a:ea typeface="SFMono-Regular"/>
              </a:rPr>
              <a:t>Put cereal in bowl</a:t>
            </a:r>
          </a:p>
          <a:p>
            <a:pPr marL="514350" indent="-514350">
              <a:buAutoNum type="arabicPeriod"/>
            </a:pPr>
            <a:r>
              <a:rPr lang="en-US" altLang="en-US" dirty="0">
                <a:solidFill>
                  <a:srgbClr val="24292E"/>
                </a:solidFill>
                <a:ea typeface="SFMono-Regular"/>
              </a:rPr>
              <a:t> Add milk to cereal </a:t>
            </a:r>
          </a:p>
          <a:p>
            <a:pPr marL="514350" indent="-514350">
              <a:buAutoNum type="arabicPeriod"/>
            </a:pPr>
            <a:r>
              <a:rPr lang="en-US" altLang="en-US" dirty="0">
                <a:solidFill>
                  <a:srgbClr val="24292E"/>
                </a:solidFill>
                <a:ea typeface="SFMono-Regular"/>
              </a:rPr>
              <a:t>Dip spoon into cereal and milk and then place spoon in mouth.</a:t>
            </a:r>
          </a:p>
          <a:p>
            <a:pPr marL="514350" indent="-514350">
              <a:buAutoNum type="arabicPeriod"/>
            </a:pPr>
            <a:r>
              <a:rPr lang="en-US" altLang="en-US" dirty="0">
                <a:solidFill>
                  <a:srgbClr val="24292E"/>
                </a:solidFill>
                <a:ea typeface="SFMono-Regular"/>
              </a:rPr>
              <a:t> Repeat step 3 until all cereal and milk is eaten</a:t>
            </a:r>
          </a:p>
          <a:p>
            <a:pPr marL="514350" indent="-514350">
              <a:buAutoNum type="arabicPeriod"/>
            </a:pPr>
            <a:r>
              <a:rPr lang="en-US" altLang="en-US" dirty="0">
                <a:solidFill>
                  <a:srgbClr val="24292E"/>
                </a:solidFill>
                <a:ea typeface="SFMono-Regular"/>
              </a:rPr>
              <a:t> Rinse bowl and spoon</a:t>
            </a:r>
            <a:r>
              <a:rPr lang="en-US" altLang="en-US" sz="2400" dirty="0"/>
              <a:t> </a:t>
            </a:r>
            <a:endParaRPr lang="en-US" altLang="en-US" sz="6000" dirty="0"/>
          </a:p>
          <a:p>
            <a:r>
              <a:rPr lang="en-AU" dirty="0"/>
              <a:t>Using iteration makes this algorithm possible.</a:t>
            </a:r>
          </a:p>
        </p:txBody>
      </p:sp>
    </p:spTree>
    <p:extLst>
      <p:ext uri="{BB962C8B-B14F-4D97-AF65-F5344CB8AC3E}">
        <p14:creationId xmlns:p14="http://schemas.microsoft.com/office/powerpoint/2010/main" val="380752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t>Repetition Types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t>Pre-test – If a condition is true, executes a block of code, then repeats. In Java this is either a while loop or a for loop.</a:t>
            </a:r>
          </a:p>
          <a:p>
            <a:pPr marL="0" indent="0">
              <a:buNone/>
            </a:pPr>
            <a:r>
              <a:rPr lang="en-AU" dirty="0"/>
              <a:t>Post-test – Executes a block of code, then repeats if a condition is true. In Java this is a do-while loop.</a:t>
            </a:r>
          </a:p>
        </p:txBody>
      </p:sp>
      <p:pic>
        <p:nvPicPr>
          <p:cNvPr id="11" name="Picture 10">
            <a:extLst>
              <a:ext uri="{FF2B5EF4-FFF2-40B4-BE49-F238E27FC236}">
                <a16:creationId xmlns:a16="http://schemas.microsoft.com/office/drawing/2014/main" id="{1ABB64C6-ABD2-438C-B721-C14CFFC8AB0D}"/>
              </a:ext>
            </a:extLst>
          </p:cNvPr>
          <p:cNvPicPr>
            <a:picLocks noChangeAspect="1"/>
          </p:cNvPicPr>
          <p:nvPr/>
        </p:nvPicPr>
        <p:blipFill>
          <a:blip r:embed="rId2"/>
          <a:stretch>
            <a:fillRect/>
          </a:stretch>
        </p:blipFill>
        <p:spPr>
          <a:xfrm>
            <a:off x="5975879" y="3655814"/>
            <a:ext cx="1757647" cy="2520000"/>
          </a:xfrm>
          <a:prstGeom prst="rect">
            <a:avLst/>
          </a:prstGeom>
        </p:spPr>
      </p:pic>
      <p:sp>
        <p:nvSpPr>
          <p:cNvPr id="4" name="TextBox 3">
            <a:extLst>
              <a:ext uri="{FF2B5EF4-FFF2-40B4-BE49-F238E27FC236}">
                <a16:creationId xmlns:a16="http://schemas.microsoft.com/office/drawing/2014/main" id="{71197DED-BF2A-4372-B5B8-7F6EC919C952}"/>
              </a:ext>
            </a:extLst>
          </p:cNvPr>
          <p:cNvSpPr txBox="1"/>
          <p:nvPr/>
        </p:nvSpPr>
        <p:spPr>
          <a:xfrm rot="166215">
            <a:off x="2740151" y="6064902"/>
            <a:ext cx="6120881" cy="338554"/>
          </a:xfrm>
          <a:prstGeom prst="rect">
            <a:avLst/>
          </a:prstGeom>
          <a:noFill/>
        </p:spPr>
        <p:txBody>
          <a:bodyPr wrap="square" rtlCol="0">
            <a:spAutoFit/>
          </a:bodyPr>
          <a:lstStyle/>
          <a:p>
            <a:r>
              <a:rPr lang="en-AU" sz="1600" dirty="0"/>
              <a:t>Image source: BOSTES Software Design and Development 2012 Syllabus</a:t>
            </a:r>
          </a:p>
        </p:txBody>
      </p:sp>
      <p:pic>
        <p:nvPicPr>
          <p:cNvPr id="5" name="Picture 4">
            <a:extLst>
              <a:ext uri="{FF2B5EF4-FFF2-40B4-BE49-F238E27FC236}">
                <a16:creationId xmlns:a16="http://schemas.microsoft.com/office/drawing/2014/main" id="{61ACD402-4EA9-40F4-B6D5-167CE4B90A18}"/>
              </a:ext>
            </a:extLst>
          </p:cNvPr>
          <p:cNvPicPr>
            <a:picLocks noChangeAspect="1"/>
          </p:cNvPicPr>
          <p:nvPr/>
        </p:nvPicPr>
        <p:blipFill>
          <a:blip r:embed="rId3"/>
          <a:stretch>
            <a:fillRect/>
          </a:stretch>
        </p:blipFill>
        <p:spPr>
          <a:xfrm>
            <a:off x="8592774" y="3644794"/>
            <a:ext cx="1350763" cy="2520000"/>
          </a:xfrm>
          <a:prstGeom prst="rect">
            <a:avLst/>
          </a:prstGeom>
        </p:spPr>
      </p:pic>
      <p:sp>
        <p:nvSpPr>
          <p:cNvPr id="12" name="TextBox 11">
            <a:extLst>
              <a:ext uri="{FF2B5EF4-FFF2-40B4-BE49-F238E27FC236}">
                <a16:creationId xmlns:a16="http://schemas.microsoft.com/office/drawing/2014/main" id="{2CB5D8B6-4624-4079-A96E-F2F6ECCE0652}"/>
              </a:ext>
            </a:extLst>
          </p:cNvPr>
          <p:cNvSpPr txBox="1"/>
          <p:nvPr/>
        </p:nvSpPr>
        <p:spPr>
          <a:xfrm>
            <a:off x="5975879" y="3258895"/>
            <a:ext cx="1757647" cy="338554"/>
          </a:xfrm>
          <a:prstGeom prst="rect">
            <a:avLst/>
          </a:prstGeom>
          <a:noFill/>
        </p:spPr>
        <p:txBody>
          <a:bodyPr wrap="square" rtlCol="0">
            <a:spAutoFit/>
          </a:bodyPr>
          <a:lstStyle/>
          <a:p>
            <a:pPr algn="ctr"/>
            <a:r>
              <a:rPr lang="en-AU" sz="1600" dirty="0"/>
              <a:t>Pre-test Repetition</a:t>
            </a:r>
          </a:p>
        </p:txBody>
      </p:sp>
      <p:sp>
        <p:nvSpPr>
          <p:cNvPr id="13" name="TextBox 12">
            <a:extLst>
              <a:ext uri="{FF2B5EF4-FFF2-40B4-BE49-F238E27FC236}">
                <a16:creationId xmlns:a16="http://schemas.microsoft.com/office/drawing/2014/main" id="{54F4FF68-1C52-4128-B10D-8109C4DAD326}"/>
              </a:ext>
            </a:extLst>
          </p:cNvPr>
          <p:cNvSpPr txBox="1"/>
          <p:nvPr/>
        </p:nvSpPr>
        <p:spPr>
          <a:xfrm>
            <a:off x="8330594" y="3258895"/>
            <a:ext cx="1875121" cy="338554"/>
          </a:xfrm>
          <a:prstGeom prst="rect">
            <a:avLst/>
          </a:prstGeom>
          <a:noFill/>
        </p:spPr>
        <p:txBody>
          <a:bodyPr wrap="square" rtlCol="0">
            <a:spAutoFit/>
          </a:bodyPr>
          <a:lstStyle/>
          <a:p>
            <a:pPr algn="ctr"/>
            <a:r>
              <a:rPr lang="en-AU" sz="1600" dirty="0"/>
              <a:t>Post-test Repetition</a:t>
            </a:r>
          </a:p>
        </p:txBody>
      </p:sp>
    </p:spTree>
    <p:extLst>
      <p:ext uri="{BB962C8B-B14F-4D97-AF65-F5344CB8AC3E}">
        <p14:creationId xmlns:p14="http://schemas.microsoft.com/office/powerpoint/2010/main" val="44356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129-A621-4BDF-9648-DF85C3CA3CEE}"/>
              </a:ext>
            </a:extLst>
          </p:cNvPr>
          <p:cNvSpPr>
            <a:spLocks noGrp="1"/>
          </p:cNvSpPr>
          <p:nvPr>
            <p:ph type="title"/>
          </p:nvPr>
        </p:nvSpPr>
        <p:spPr>
          <a:xfrm>
            <a:off x="751114" y="0"/>
            <a:ext cx="9030419" cy="1325563"/>
          </a:xfrm>
        </p:spPr>
        <p:txBody>
          <a:bodyPr/>
          <a:lstStyle/>
          <a:p>
            <a:r>
              <a:rPr lang="en-AU" dirty="0"/>
              <a:t>While loop</a:t>
            </a:r>
          </a:p>
        </p:txBody>
      </p:sp>
      <p:sp>
        <p:nvSpPr>
          <p:cNvPr id="3" name="Content Placeholder 2">
            <a:extLst>
              <a:ext uri="{FF2B5EF4-FFF2-40B4-BE49-F238E27FC236}">
                <a16:creationId xmlns:a16="http://schemas.microsoft.com/office/drawing/2014/main" id="{48F7E330-8F73-4C78-8791-3804A9D71461}"/>
              </a:ext>
            </a:extLst>
          </p:cNvPr>
          <p:cNvSpPr>
            <a:spLocks noGrp="1"/>
          </p:cNvSpPr>
          <p:nvPr>
            <p:ph idx="1"/>
          </p:nvPr>
        </p:nvSpPr>
        <p:spPr>
          <a:xfrm>
            <a:off x="0" y="914400"/>
            <a:ext cx="4249783" cy="5303520"/>
          </a:xfrm>
        </p:spPr>
        <p:txBody>
          <a:bodyPr>
            <a:normAutofit fontScale="92500" lnSpcReduction="20000"/>
          </a:bodyPr>
          <a:lstStyle/>
          <a:p>
            <a:r>
              <a:rPr lang="en-AU" dirty="0"/>
              <a:t>A while loop runs a block of code if a condition inside a parenthesis is true (like an if statement). Here is a example:</a:t>
            </a:r>
          </a:p>
          <a:p>
            <a:endParaRPr lang="en-AU" dirty="0"/>
          </a:p>
          <a:p>
            <a:r>
              <a:rPr lang="en-AU" dirty="0"/>
              <a:t>Note: the static import you won’t understand for now but the explanation is that out isn’t a class but a static field in the System class. This will make sense later. This saves space as I don’t have to write </a:t>
            </a:r>
            <a:r>
              <a:rPr lang="en-AU" dirty="0" err="1"/>
              <a:t>System.out</a:t>
            </a:r>
            <a:r>
              <a:rPr lang="en-AU" dirty="0"/>
              <a:t>.</a:t>
            </a:r>
          </a:p>
          <a:p>
            <a:r>
              <a:rPr lang="en-AU" dirty="0"/>
              <a:t>It is possible to make a while loop run forever. But you should avoid it.</a:t>
            </a:r>
          </a:p>
        </p:txBody>
      </p:sp>
      <p:pic>
        <p:nvPicPr>
          <p:cNvPr id="5" name="Picture 4">
            <a:extLst>
              <a:ext uri="{FF2B5EF4-FFF2-40B4-BE49-F238E27FC236}">
                <a16:creationId xmlns:a16="http://schemas.microsoft.com/office/drawing/2014/main" id="{FDBE1C43-4FC7-41A9-9D4F-0AC2CB591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656" y="369161"/>
            <a:ext cx="5792658" cy="5719175"/>
          </a:xfrm>
          <a:prstGeom prst="rect">
            <a:avLst/>
          </a:prstGeom>
        </p:spPr>
      </p:pic>
    </p:spTree>
    <p:extLst>
      <p:ext uri="{BB962C8B-B14F-4D97-AF65-F5344CB8AC3E}">
        <p14:creationId xmlns:p14="http://schemas.microsoft.com/office/powerpoint/2010/main" val="3196239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5C3976E-DC0E-4FAB-8FEA-8FF0DC471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While Loops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a:buFont typeface="Symbol" panose="05050102010706020507" pitchFamily="18" charset="2"/>
              <a:buChar char=""/>
            </a:pPr>
            <a:r>
              <a:rPr lang="en-AU" dirty="0"/>
              <a:t>Conditions must be boolean expressions</a:t>
            </a:r>
          </a:p>
          <a:p>
            <a:pPr>
              <a:buFont typeface="Symbol" panose="05050102010706020507" pitchFamily="18" charset="2"/>
              <a:buChar char=""/>
            </a:pPr>
            <a:r>
              <a:rPr lang="en-AU" dirty="0"/>
              <a:t>As with the selection control structures, anything can go inside the new code block, including more control structures</a:t>
            </a:r>
          </a:p>
          <a:p>
            <a:pPr>
              <a:buFont typeface="Symbol" panose="05050102010706020507" pitchFamily="18" charset="2"/>
              <a:buChar char=""/>
            </a:pPr>
            <a:r>
              <a:rPr lang="en-AU" dirty="0"/>
              <a:t>Be careful not to accidentally create endless loops – the condition should change value</a:t>
            </a:r>
          </a:p>
          <a:p>
            <a:pPr>
              <a:buFont typeface="Symbol" panose="05050102010706020507" pitchFamily="18" charset="2"/>
              <a:buChar char=""/>
            </a:pPr>
            <a:r>
              <a:rPr lang="en-AU" dirty="0"/>
              <a:t>Activity: Make a while loop that counts to 4613 and outputs it’s progress.</a:t>
            </a:r>
          </a:p>
          <a:p>
            <a:pPr marL="0" indent="0">
              <a:buNone/>
            </a:pPr>
            <a:endParaRPr lang="en-AU" dirty="0"/>
          </a:p>
        </p:txBody>
      </p:sp>
      <p:pic>
        <p:nvPicPr>
          <p:cNvPr id="6" name="Picture 5">
            <a:extLst>
              <a:ext uri="{FF2B5EF4-FFF2-40B4-BE49-F238E27FC236}">
                <a16:creationId xmlns:a16="http://schemas.microsoft.com/office/drawing/2014/main" id="{76B7B631-FF46-4258-A5DF-CBB03240697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05715" y="88390"/>
            <a:ext cx="1802426" cy="1143975"/>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8" name="Picture 7">
            <a:extLst>
              <a:ext uri="{FF2B5EF4-FFF2-40B4-BE49-F238E27FC236}">
                <a16:creationId xmlns:a16="http://schemas.microsoft.com/office/drawing/2014/main" id="{AFC0A54C-2FB6-438D-A1BD-B909DDA3AB4C}"/>
              </a:ext>
            </a:extLst>
          </p:cNvPr>
          <p:cNvPicPr>
            <a:picLocks noChangeAspect="1"/>
          </p:cNvPicPr>
          <p:nvPr/>
        </p:nvPicPr>
        <p:blipFill>
          <a:blip r:embed="rId6"/>
          <a:stretch>
            <a:fillRect/>
          </a:stretch>
        </p:blipFill>
        <p:spPr>
          <a:xfrm>
            <a:off x="8229599" y="1381005"/>
            <a:ext cx="3652706" cy="1266271"/>
          </a:xfrm>
          <a:prstGeom prst="rect">
            <a:avLst/>
          </a:prstGeom>
        </p:spPr>
      </p:pic>
      <p:pic>
        <p:nvPicPr>
          <p:cNvPr id="9" name="Graphic 6">
            <a:extLst>
              <a:ext uri="{FF2B5EF4-FFF2-40B4-BE49-F238E27FC236}">
                <a16:creationId xmlns:a16="http://schemas.microsoft.com/office/drawing/2014/main" id="{591B3B4C-D948-435F-BCE5-FBAB4097E9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301710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813A-BD81-4F55-9111-A66151EC01E7}"/>
              </a:ext>
            </a:extLst>
          </p:cNvPr>
          <p:cNvSpPr>
            <a:spLocks noGrp="1"/>
          </p:cNvSpPr>
          <p:nvPr>
            <p:ph type="title"/>
          </p:nvPr>
        </p:nvSpPr>
        <p:spPr/>
        <p:txBody>
          <a:bodyPr/>
          <a:lstStyle/>
          <a:p>
            <a:r>
              <a:rPr lang="en-AU" dirty="0"/>
              <a:t>Lesson Outline</a:t>
            </a:r>
          </a:p>
        </p:txBody>
      </p:sp>
      <p:sp>
        <p:nvSpPr>
          <p:cNvPr id="3" name="Content Placeholder 2">
            <a:extLst>
              <a:ext uri="{FF2B5EF4-FFF2-40B4-BE49-F238E27FC236}">
                <a16:creationId xmlns:a16="http://schemas.microsoft.com/office/drawing/2014/main" id="{534A69A5-87DC-4C52-9153-63722F4F8483}"/>
              </a:ext>
            </a:extLst>
          </p:cNvPr>
          <p:cNvSpPr>
            <a:spLocks noGrp="1"/>
          </p:cNvSpPr>
          <p:nvPr>
            <p:ph idx="1"/>
          </p:nvPr>
        </p:nvSpPr>
        <p:spPr/>
        <p:txBody>
          <a:bodyPr/>
          <a:lstStyle/>
          <a:p>
            <a:r>
              <a:rPr lang="en-AU" dirty="0"/>
              <a:t>Learn Binary (if) and Multi-way (switch) selection in Java</a:t>
            </a:r>
          </a:p>
          <a:p>
            <a:r>
              <a:rPr lang="en-AU" dirty="0"/>
              <a:t>Basic Scope</a:t>
            </a:r>
          </a:p>
          <a:p>
            <a:r>
              <a:rPr lang="en-AU" dirty="0"/>
              <a:t>Learn Pre-test loops (while &amp; for loops)</a:t>
            </a:r>
          </a:p>
          <a:p>
            <a:r>
              <a:rPr lang="en-AU" dirty="0"/>
              <a:t>Learn Post-test loops (do-while)</a:t>
            </a:r>
          </a:p>
        </p:txBody>
      </p:sp>
    </p:spTree>
    <p:extLst>
      <p:ext uri="{BB962C8B-B14F-4D97-AF65-F5344CB8AC3E}">
        <p14:creationId xmlns:p14="http://schemas.microsoft.com/office/powerpoint/2010/main" val="104874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90D6-93C0-4DD7-891B-0629410DC8C0}"/>
              </a:ext>
            </a:extLst>
          </p:cNvPr>
          <p:cNvSpPr>
            <a:spLocks noGrp="1"/>
          </p:cNvSpPr>
          <p:nvPr>
            <p:ph type="title"/>
          </p:nvPr>
        </p:nvSpPr>
        <p:spPr/>
        <p:txBody>
          <a:bodyPr/>
          <a:lstStyle/>
          <a:p>
            <a:r>
              <a:rPr lang="en-AU" dirty="0"/>
              <a:t>For loop</a:t>
            </a:r>
          </a:p>
        </p:txBody>
      </p:sp>
      <p:sp>
        <p:nvSpPr>
          <p:cNvPr id="3" name="Content Placeholder 2">
            <a:extLst>
              <a:ext uri="{FF2B5EF4-FFF2-40B4-BE49-F238E27FC236}">
                <a16:creationId xmlns:a16="http://schemas.microsoft.com/office/drawing/2014/main" id="{7CD74A23-61BB-4995-B01A-BEADE19A0484}"/>
              </a:ext>
            </a:extLst>
          </p:cNvPr>
          <p:cNvSpPr>
            <a:spLocks noGrp="1"/>
          </p:cNvSpPr>
          <p:nvPr>
            <p:ph idx="1"/>
          </p:nvPr>
        </p:nvSpPr>
        <p:spPr>
          <a:xfrm>
            <a:off x="707571" y="1433739"/>
            <a:ext cx="9498875" cy="4351338"/>
          </a:xfrm>
        </p:spPr>
        <p:txBody>
          <a:bodyPr/>
          <a:lstStyle/>
          <a:p>
            <a:r>
              <a:rPr lang="en-US" dirty="0"/>
              <a:t>Now loops are also useful for counting things. You can use while loops to count up things, as you did with Activity 1. But there is in fact a better way. That better way is called a for loop!</a:t>
            </a:r>
          </a:p>
          <a:p>
            <a:r>
              <a:rPr lang="en-US" dirty="0"/>
              <a:t>They're quite a bit more complicated than while loops syntax wise. Look at the example, try to figure out what's happening, and then I'll deconstruct it.</a:t>
            </a:r>
          </a:p>
          <a:p>
            <a:endParaRPr lang="en-AU" dirty="0"/>
          </a:p>
        </p:txBody>
      </p:sp>
      <p:pic>
        <p:nvPicPr>
          <p:cNvPr id="5" name="Picture 4">
            <a:extLst>
              <a:ext uri="{FF2B5EF4-FFF2-40B4-BE49-F238E27FC236}">
                <a16:creationId xmlns:a16="http://schemas.microsoft.com/office/drawing/2014/main" id="{C6C64684-9ADC-4A2B-A0AB-7A0D4EE36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2" y="4066338"/>
            <a:ext cx="9429926" cy="1123971"/>
          </a:xfrm>
          <a:prstGeom prst="rect">
            <a:avLst/>
          </a:prstGeom>
        </p:spPr>
      </p:pic>
    </p:spTree>
    <p:extLst>
      <p:ext uri="{BB962C8B-B14F-4D97-AF65-F5344CB8AC3E}">
        <p14:creationId xmlns:p14="http://schemas.microsoft.com/office/powerpoint/2010/main" val="370372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1E14CD-AED7-440C-8CCB-3D0CD18A263F}"/>
              </a:ext>
            </a:extLst>
          </p:cNvPr>
          <p:cNvPicPr>
            <a:picLocks noChangeAspect="1"/>
          </p:cNvPicPr>
          <p:nvPr/>
        </p:nvPicPr>
        <p:blipFill>
          <a:blip r:embed="rId2"/>
          <a:stretch>
            <a:fillRect/>
          </a:stretch>
        </p:blipFill>
        <p:spPr>
          <a:xfrm>
            <a:off x="8229599" y="1800880"/>
            <a:ext cx="3652706" cy="1000982"/>
          </a:xfrm>
          <a:prstGeom prst="rect">
            <a:avLst/>
          </a:prstGeom>
        </p:spPr>
      </p:pic>
      <p:sp>
        <p:nvSpPr>
          <p:cNvPr id="10" name="Content Placeholder 3">
            <a:extLst>
              <a:ext uri="{FF2B5EF4-FFF2-40B4-BE49-F238E27FC236}">
                <a16:creationId xmlns:a16="http://schemas.microsoft.com/office/drawing/2014/main" id="{882FFBA3-9021-4B7D-98CB-CD58B2E7EB57}"/>
              </a:ext>
            </a:extLst>
          </p:cNvPr>
          <p:cNvSpPr>
            <a:spLocks noGrp="1"/>
          </p:cNvSpPr>
          <p:nvPr>
            <p:ph sz="half" idx="2"/>
          </p:nvPr>
        </p:nvSpPr>
        <p:spPr>
          <a:xfrm>
            <a:off x="8229599" y="1381006"/>
            <a:ext cx="3652707" cy="503778"/>
          </a:xfrm>
        </p:spPr>
        <p:txBody>
          <a:bodyPr>
            <a:normAutofit/>
          </a:bodyPr>
          <a:lstStyle/>
          <a:p>
            <a:pPr marL="0" indent="0">
              <a:buNone/>
            </a:pPr>
            <a:r>
              <a:rPr lang="en-AU" sz="2400" dirty="0"/>
              <a:t>Iteration:</a:t>
            </a:r>
          </a:p>
        </p:txBody>
      </p:sp>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For Loops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a:buFont typeface="Symbol" panose="05050102010706020507" pitchFamily="18" charset="2"/>
              <a:buChar char=""/>
            </a:pPr>
            <a:r>
              <a:rPr lang="en-AU" dirty="0"/>
              <a:t>First part is run before first iteration – usually this is an assignment or declaration</a:t>
            </a:r>
          </a:p>
          <a:p>
            <a:pPr>
              <a:buFont typeface="Symbol" panose="05050102010706020507" pitchFamily="18" charset="2"/>
              <a:buChar char=""/>
            </a:pPr>
            <a:r>
              <a:rPr lang="en-AU" dirty="0"/>
              <a:t>Second part is the condition, which is checked before every iteration</a:t>
            </a:r>
          </a:p>
          <a:p>
            <a:pPr>
              <a:buFont typeface="Symbol" panose="05050102010706020507" pitchFamily="18" charset="2"/>
              <a:buChar char=""/>
            </a:pPr>
            <a:r>
              <a:rPr lang="en-AU" dirty="0"/>
              <a:t>Third part is run after every iteration, before the condition is checked again – usually this is an incrementor</a:t>
            </a:r>
          </a:p>
          <a:p>
            <a:pPr>
              <a:buFont typeface="Symbol" panose="05050102010706020507" pitchFamily="18" charset="2"/>
              <a:buChar char=""/>
            </a:pPr>
            <a:r>
              <a:rPr lang="en-AU" dirty="0"/>
              <a:t>Multiple statements can be put in the third part with a comma</a:t>
            </a:r>
          </a:p>
          <a:p>
            <a:pPr>
              <a:buFont typeface="Symbol" panose="05050102010706020507" pitchFamily="18" charset="2"/>
              <a:buChar char=""/>
            </a:pPr>
            <a:r>
              <a:rPr lang="en-AU" dirty="0"/>
              <a:t>Avoid overcrowding the header, to maintain readability</a:t>
            </a:r>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sp>
        <p:nvSpPr>
          <p:cNvPr id="11" name="Content Placeholder 3">
            <a:extLst>
              <a:ext uri="{FF2B5EF4-FFF2-40B4-BE49-F238E27FC236}">
                <a16:creationId xmlns:a16="http://schemas.microsoft.com/office/drawing/2014/main" id="{A50D5556-57C3-48B9-B290-0F0B04B147C8}"/>
              </a:ext>
            </a:extLst>
          </p:cNvPr>
          <p:cNvSpPr txBox="1">
            <a:spLocks/>
          </p:cNvSpPr>
          <p:nvPr/>
        </p:nvSpPr>
        <p:spPr>
          <a:xfrm>
            <a:off x="8229598" y="3223802"/>
            <a:ext cx="3652707" cy="503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dirty="0"/>
              <a:t>Generic:</a:t>
            </a:r>
          </a:p>
        </p:txBody>
      </p:sp>
      <p:pic>
        <p:nvPicPr>
          <p:cNvPr id="9" name="Picture 8">
            <a:extLst>
              <a:ext uri="{FF2B5EF4-FFF2-40B4-BE49-F238E27FC236}">
                <a16:creationId xmlns:a16="http://schemas.microsoft.com/office/drawing/2014/main" id="{97620021-44A3-4EED-855B-3C518E644B78}"/>
              </a:ext>
            </a:extLst>
          </p:cNvPr>
          <p:cNvPicPr>
            <a:picLocks noChangeAspect="1"/>
          </p:cNvPicPr>
          <p:nvPr/>
        </p:nvPicPr>
        <p:blipFill>
          <a:blip r:embed="rId4"/>
          <a:stretch>
            <a:fillRect/>
          </a:stretch>
        </p:blipFill>
        <p:spPr>
          <a:xfrm>
            <a:off x="8229597" y="3640332"/>
            <a:ext cx="3652705" cy="554969"/>
          </a:xfrm>
          <a:prstGeom prst="rect">
            <a:avLst/>
          </a:prstGeom>
        </p:spPr>
      </p:pic>
      <p:pic>
        <p:nvPicPr>
          <p:cNvPr id="12" name="Graphic 6">
            <a:extLst>
              <a:ext uri="{FF2B5EF4-FFF2-40B4-BE49-F238E27FC236}">
                <a16:creationId xmlns:a16="http://schemas.microsoft.com/office/drawing/2014/main" id="{AB0C94A4-0D32-4C3F-8EB8-319F6CA0A9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164546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Syntax Overview – Do-while Loops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a:buFont typeface="Symbol" panose="05050102010706020507" pitchFamily="18" charset="2"/>
              <a:buChar char=""/>
            </a:pPr>
            <a:r>
              <a:rPr lang="en-AU" dirty="0"/>
              <a:t>Always executes once before checking the condition</a:t>
            </a:r>
          </a:p>
          <a:p>
            <a:pPr>
              <a:buFont typeface="Symbol" panose="05050102010706020507" pitchFamily="18" charset="2"/>
              <a:buChar char=""/>
            </a:pPr>
            <a:r>
              <a:rPr lang="en-AU" dirty="0"/>
              <a:t>Usually used when the first execution either allows the condition to be checked, or is required to have executed by later code</a:t>
            </a:r>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10" name="Picture 9">
            <a:extLst>
              <a:ext uri="{FF2B5EF4-FFF2-40B4-BE49-F238E27FC236}">
                <a16:creationId xmlns:a16="http://schemas.microsoft.com/office/drawing/2014/main" id="{198EF0D4-90CE-4700-A500-86073E38DD7D}"/>
              </a:ext>
            </a:extLst>
          </p:cNvPr>
          <p:cNvPicPr>
            <a:picLocks noChangeAspect="1"/>
          </p:cNvPicPr>
          <p:nvPr/>
        </p:nvPicPr>
        <p:blipFill>
          <a:blip r:embed="rId3"/>
          <a:stretch>
            <a:fillRect/>
          </a:stretch>
        </p:blipFill>
        <p:spPr>
          <a:xfrm>
            <a:off x="8229599" y="1385489"/>
            <a:ext cx="3652706" cy="1662611"/>
          </a:xfrm>
          <a:prstGeom prst="rect">
            <a:avLst/>
          </a:prstGeom>
        </p:spPr>
      </p:pic>
      <p:pic>
        <p:nvPicPr>
          <p:cNvPr id="11" name="Graphic 6">
            <a:extLst>
              <a:ext uri="{FF2B5EF4-FFF2-40B4-BE49-F238E27FC236}">
                <a16:creationId xmlns:a16="http://schemas.microsoft.com/office/drawing/2014/main" id="{BC32BB82-D623-44F1-AB7D-FB29A6782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1258548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Single-line Control Structures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For simple selection or repetition control structures, it is often clearer to omit {}.</a:t>
            </a:r>
          </a:p>
          <a:p>
            <a:pPr>
              <a:buFont typeface="Symbol" panose="05050102010706020507" pitchFamily="18" charset="2"/>
              <a:buChar char=""/>
            </a:pPr>
            <a:r>
              <a:rPr lang="en-AU" dirty="0"/>
              <a:t>Only works on control structures with a single-line of code, i.e. to the next semicolon</a:t>
            </a:r>
          </a:p>
          <a:p>
            <a:pPr>
              <a:buFont typeface="Symbol" panose="05050102010706020507" pitchFamily="18" charset="2"/>
              <a:buChar char=""/>
            </a:pPr>
            <a:r>
              <a:rPr lang="en-AU" dirty="0"/>
              <a:t>An immediate semicolon indicates that no code is run</a:t>
            </a:r>
          </a:p>
          <a:p>
            <a:pPr>
              <a:buFont typeface="Symbol" panose="05050102010706020507" pitchFamily="18" charset="2"/>
              <a:buChar char=""/>
            </a:pPr>
            <a:r>
              <a:rPr lang="en-AU" dirty="0"/>
              <a:t>Should never be used as an excuse to complicate a for loop header</a:t>
            </a:r>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10" name="Picture 9">
            <a:extLst>
              <a:ext uri="{FF2B5EF4-FFF2-40B4-BE49-F238E27FC236}">
                <a16:creationId xmlns:a16="http://schemas.microsoft.com/office/drawing/2014/main" id="{7BBDE46D-2999-43C7-8A14-A1384D9BE46E}"/>
              </a:ext>
            </a:extLst>
          </p:cNvPr>
          <p:cNvPicPr>
            <a:picLocks noChangeAspect="1"/>
          </p:cNvPicPr>
          <p:nvPr/>
        </p:nvPicPr>
        <p:blipFill>
          <a:blip r:embed="rId3"/>
          <a:stretch>
            <a:fillRect/>
          </a:stretch>
        </p:blipFill>
        <p:spPr>
          <a:xfrm>
            <a:off x="8244061" y="1408534"/>
            <a:ext cx="3626361" cy="1456572"/>
          </a:xfrm>
          <a:prstGeom prst="rect">
            <a:avLst/>
          </a:prstGeom>
        </p:spPr>
      </p:pic>
      <p:pic>
        <p:nvPicPr>
          <p:cNvPr id="9" name="Graphic 6">
            <a:extLst>
              <a:ext uri="{FF2B5EF4-FFF2-40B4-BE49-F238E27FC236}">
                <a16:creationId xmlns:a16="http://schemas.microsoft.com/office/drawing/2014/main" id="{74D47037-B8DA-4B13-8961-BAA6185FA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73106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Break</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Break overrides the ending condition of a loop and ends it immediately.</a:t>
            </a:r>
          </a:p>
          <a:p>
            <a:pPr>
              <a:buFont typeface="Symbol" panose="05050102010706020507" pitchFamily="18" charset="2"/>
              <a:buChar char=""/>
            </a:pPr>
            <a:r>
              <a:rPr lang="en-AU" i="1" dirty="0"/>
              <a:t>Almost</a:t>
            </a:r>
            <a:r>
              <a:rPr lang="en-AU" dirty="0"/>
              <a:t> always an example of bad program design</a:t>
            </a:r>
          </a:p>
          <a:p>
            <a:pPr>
              <a:buFont typeface="Symbol" panose="05050102010706020507" pitchFamily="18" charset="2"/>
              <a:buChar char=""/>
            </a:pPr>
            <a:r>
              <a:rPr lang="en-AU" dirty="0"/>
              <a:t>Carefully chosen loop conditions are preferable whenever possible</a:t>
            </a:r>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Picture 8">
            <a:extLst>
              <a:ext uri="{FF2B5EF4-FFF2-40B4-BE49-F238E27FC236}">
                <a16:creationId xmlns:a16="http://schemas.microsoft.com/office/drawing/2014/main" id="{281E3275-B665-4A26-BFA8-99569322424D}"/>
              </a:ext>
            </a:extLst>
          </p:cNvPr>
          <p:cNvPicPr>
            <a:picLocks noChangeAspect="1"/>
          </p:cNvPicPr>
          <p:nvPr/>
        </p:nvPicPr>
        <p:blipFill rotWithShape="1">
          <a:blip r:embed="rId3">
            <a:extLst>
              <a:ext uri="{28A0092B-C50C-407E-A947-70E740481C1C}">
                <a14:useLocalDpi xmlns:a14="http://schemas.microsoft.com/office/drawing/2010/main" val="0"/>
              </a:ext>
            </a:extLst>
          </a:blip>
          <a:srcRect l="24834" t="26698" r="21359" b="14568"/>
          <a:stretch/>
        </p:blipFill>
        <p:spPr>
          <a:xfrm>
            <a:off x="8225913" y="1381007"/>
            <a:ext cx="3619342" cy="3169382"/>
          </a:xfrm>
          <a:prstGeom prst="rect">
            <a:avLst/>
          </a:prstGeom>
        </p:spPr>
      </p:pic>
      <p:pic>
        <p:nvPicPr>
          <p:cNvPr id="10" name="Graphic 6">
            <a:extLst>
              <a:ext uri="{FF2B5EF4-FFF2-40B4-BE49-F238E27FC236}">
                <a16:creationId xmlns:a16="http://schemas.microsoft.com/office/drawing/2014/main" id="{D8C138DD-E6EE-4A66-8438-F8DF4DB42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38963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Continue</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Continue skips to the next iteration of a loop.</a:t>
            </a:r>
          </a:p>
          <a:p>
            <a:pPr>
              <a:buFont typeface="Symbol" panose="05050102010706020507" pitchFamily="18" charset="2"/>
              <a:buChar char=""/>
            </a:pPr>
            <a:r>
              <a:rPr lang="en-AU" dirty="0"/>
              <a:t>More widely accepted than break</a:t>
            </a:r>
          </a:p>
          <a:p>
            <a:pPr>
              <a:buFont typeface="Symbol" panose="05050102010706020507" pitchFamily="18" charset="2"/>
              <a:buChar char=""/>
            </a:pPr>
            <a:r>
              <a:rPr lang="en-AU" dirty="0"/>
              <a:t>Can often be bypassed by enclosing the main section of a loop in a selection control structure</a:t>
            </a:r>
          </a:p>
          <a:p>
            <a:pPr>
              <a:buFont typeface="Symbol" panose="05050102010706020507" pitchFamily="18" charset="2"/>
              <a:buChar char=""/>
            </a:pPr>
            <a:r>
              <a:rPr lang="en-AU" dirty="0"/>
              <a:t>Useful as “guards”</a:t>
            </a:r>
          </a:p>
        </p:txBody>
      </p:sp>
      <p:pic>
        <p:nvPicPr>
          <p:cNvPr id="8" name="Content Placeholder 7">
            <a:extLst>
              <a:ext uri="{FF2B5EF4-FFF2-40B4-BE49-F238E27FC236}">
                <a16:creationId xmlns:a16="http://schemas.microsoft.com/office/drawing/2014/main" id="{33D06B17-E910-475B-9E6E-418D0FE7ED40}"/>
              </a:ext>
            </a:extLst>
          </p:cNvPr>
          <p:cNvPicPr>
            <a:picLocks noGrp="1" noChangeAspect="1"/>
          </p:cNvPicPr>
          <p:nvPr>
            <p:ph sz="half" idx="2"/>
          </p:nvPr>
        </p:nvPicPr>
        <p:blipFill>
          <a:blip r:embed="rId2"/>
          <a:stretch>
            <a:fillRect/>
          </a:stretch>
        </p:blipFill>
        <p:spPr>
          <a:xfrm>
            <a:off x="8247143" y="1381006"/>
            <a:ext cx="3614890" cy="1974801"/>
          </a:xfrm>
          <a:prstGeom prst="rect">
            <a:avLst/>
          </a:prstGeom>
        </p:spPr>
      </p:pic>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Graphic 6">
            <a:extLst>
              <a:ext uri="{FF2B5EF4-FFF2-40B4-BE49-F238E27FC236}">
                <a16:creationId xmlns:a16="http://schemas.microsoft.com/office/drawing/2014/main" id="{9CBFC8F1-9A5D-49AB-A720-AE449F8A6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676740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Guards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lstStyle/>
          <a:p>
            <a:pPr marL="0" indent="0">
              <a:buNone/>
            </a:pPr>
            <a:r>
              <a:rPr lang="en-AU" dirty="0"/>
              <a:t>A guard in a loop prevents subsequent execution if certain requirements aren’t met.</a:t>
            </a:r>
          </a:p>
          <a:p>
            <a:pPr>
              <a:buFont typeface="Symbol" panose="05050102010706020507" pitchFamily="18" charset="2"/>
              <a:buChar char=""/>
            </a:pPr>
            <a:r>
              <a:rPr lang="en-AU" dirty="0"/>
              <a:t>Large if-statements can be used, but increase layering of code</a:t>
            </a:r>
          </a:p>
          <a:p>
            <a:pPr>
              <a:buFont typeface="Symbol" panose="05050102010706020507" pitchFamily="18" charset="2"/>
              <a:buChar char=""/>
            </a:pPr>
            <a:r>
              <a:rPr lang="en-AU" dirty="0"/>
              <a:t>Single-line continues should be used in a readable manner </a:t>
            </a:r>
            <a:r>
              <a:rPr lang="en-AU" i="1" dirty="0"/>
              <a:t>at the beginning of the loop</a:t>
            </a:r>
            <a:endParaRPr lang="en-AU" dirty="0"/>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8" name="Picture 7">
            <a:extLst>
              <a:ext uri="{FF2B5EF4-FFF2-40B4-BE49-F238E27FC236}">
                <a16:creationId xmlns:a16="http://schemas.microsoft.com/office/drawing/2014/main" id="{08F7A8B4-A7B6-4F5C-858B-C703237C2735}"/>
              </a:ext>
            </a:extLst>
          </p:cNvPr>
          <p:cNvPicPr>
            <a:picLocks noChangeAspect="1"/>
          </p:cNvPicPr>
          <p:nvPr/>
        </p:nvPicPr>
        <p:blipFill>
          <a:blip r:embed="rId3"/>
          <a:stretch>
            <a:fillRect/>
          </a:stretch>
        </p:blipFill>
        <p:spPr>
          <a:xfrm>
            <a:off x="8239903" y="1381007"/>
            <a:ext cx="3605352" cy="1760753"/>
          </a:xfrm>
          <a:prstGeom prst="rect">
            <a:avLst/>
          </a:prstGeom>
        </p:spPr>
      </p:pic>
      <p:pic>
        <p:nvPicPr>
          <p:cNvPr id="9" name="Graphic 6">
            <a:extLst>
              <a:ext uri="{FF2B5EF4-FFF2-40B4-BE49-F238E27FC236}">
                <a16:creationId xmlns:a16="http://schemas.microsoft.com/office/drawing/2014/main" id="{A86FE179-D0F8-4FF6-9D4F-D9C8F82E4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4006572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AD91-42D8-486E-8ABF-9DC82BC399B0}"/>
              </a:ext>
            </a:extLst>
          </p:cNvPr>
          <p:cNvSpPr>
            <a:spLocks noGrp="1"/>
          </p:cNvSpPr>
          <p:nvPr>
            <p:ph type="title"/>
          </p:nvPr>
        </p:nvSpPr>
        <p:spPr/>
        <p:txBody>
          <a:bodyPr/>
          <a:lstStyle/>
          <a:p>
            <a:r>
              <a:rPr lang="en-AU" dirty="0" err="1"/>
              <a:t>Goto</a:t>
            </a:r>
            <a:endParaRPr lang="en-AU" dirty="0"/>
          </a:p>
        </p:txBody>
      </p:sp>
      <p:sp>
        <p:nvSpPr>
          <p:cNvPr id="3" name="Content Placeholder 2">
            <a:extLst>
              <a:ext uri="{FF2B5EF4-FFF2-40B4-BE49-F238E27FC236}">
                <a16:creationId xmlns:a16="http://schemas.microsoft.com/office/drawing/2014/main" id="{198D189F-9BD8-446F-B8CC-3823C94E4856}"/>
              </a:ext>
            </a:extLst>
          </p:cNvPr>
          <p:cNvSpPr>
            <a:spLocks noGrp="1"/>
          </p:cNvSpPr>
          <p:nvPr>
            <p:ph idx="1"/>
          </p:nvPr>
        </p:nvSpPr>
        <p:spPr>
          <a:xfrm>
            <a:off x="611777" y="1194022"/>
            <a:ext cx="10515600" cy="3752438"/>
          </a:xfrm>
        </p:spPr>
        <p:txBody>
          <a:bodyPr>
            <a:normAutofit fontScale="92500" lnSpcReduction="10000"/>
          </a:bodyPr>
          <a:lstStyle/>
          <a:p>
            <a:r>
              <a:rPr lang="en-AU" dirty="0"/>
              <a:t>There are some…  </a:t>
            </a:r>
            <a:r>
              <a:rPr lang="en-AU" i="1" dirty="0"/>
              <a:t>alternative</a:t>
            </a:r>
            <a:r>
              <a:rPr lang="en-AU" dirty="0"/>
              <a:t> </a:t>
            </a:r>
            <a:r>
              <a:rPr lang="en-AU" strike="sngStrike" dirty="0"/>
              <a:t>facts</a:t>
            </a:r>
            <a:r>
              <a:rPr lang="en-AU" dirty="0"/>
              <a:t> ways to jump around in code. </a:t>
            </a:r>
          </a:p>
          <a:p>
            <a:r>
              <a:rPr lang="en-US" dirty="0"/>
              <a:t>These are break and </a:t>
            </a:r>
            <a:r>
              <a:rPr lang="en-US" dirty="0" err="1"/>
              <a:t>goto</a:t>
            </a:r>
            <a:r>
              <a:rPr lang="en-US" dirty="0"/>
              <a:t>. However, they have the tendency to make code messy, unreadable and make spaghetti code (convoluted code with a broken and impossible to understand structure).</a:t>
            </a:r>
          </a:p>
          <a:p>
            <a:r>
              <a:rPr lang="en-US" dirty="0" err="1"/>
              <a:t>Goto</a:t>
            </a:r>
            <a:r>
              <a:rPr lang="en-US" dirty="0"/>
              <a:t> actually used to be in Java, but got removed because it's so bad. </a:t>
            </a:r>
            <a:r>
              <a:rPr lang="en-US" dirty="0" err="1"/>
              <a:t>Goto</a:t>
            </a:r>
            <a:r>
              <a:rPr lang="en-US" dirty="0"/>
              <a:t> lets you jump to specific lines of code. Break will exit a loop. Continue will begin the current loop again.</a:t>
            </a:r>
          </a:p>
          <a:p>
            <a:pPr marL="0" indent="0">
              <a:buNone/>
            </a:pPr>
            <a:r>
              <a:rPr lang="en-US" dirty="0">
                <a:latin typeface="+mn-lt"/>
              </a:rPr>
              <a:t>*One should try to avoid break where possible as well.</a:t>
            </a:r>
          </a:p>
          <a:p>
            <a:r>
              <a:rPr lang="en-US" sz="2200" i="1" dirty="0"/>
              <a:t>Not only are </a:t>
            </a:r>
            <a:r>
              <a:rPr lang="en-US" sz="2200" i="1" dirty="0" err="1"/>
              <a:t>goto’s</a:t>
            </a:r>
            <a:r>
              <a:rPr lang="en-US" sz="2200" i="1" dirty="0"/>
              <a:t> and other horrors bad, but we are legally obligated to warn you that it is a major OSHA </a:t>
            </a:r>
            <a:r>
              <a:rPr lang="en-US" sz="2200" i="1" dirty="0" err="1"/>
              <a:t>healthplace</a:t>
            </a:r>
            <a:r>
              <a:rPr lang="en-US" sz="2200" i="1" dirty="0"/>
              <a:t> work and safety hazard:</a:t>
            </a:r>
          </a:p>
        </p:txBody>
      </p:sp>
      <p:pic>
        <p:nvPicPr>
          <p:cNvPr id="5" name="Picture 4">
            <a:extLst>
              <a:ext uri="{FF2B5EF4-FFF2-40B4-BE49-F238E27FC236}">
                <a16:creationId xmlns:a16="http://schemas.microsoft.com/office/drawing/2014/main" id="{C3231785-196D-41C8-A2A1-1C36172B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670" y="4876801"/>
            <a:ext cx="5449295" cy="1480142"/>
          </a:xfrm>
          <a:prstGeom prst="rect">
            <a:avLst/>
          </a:prstGeom>
        </p:spPr>
      </p:pic>
    </p:spTree>
    <p:extLst>
      <p:ext uri="{BB962C8B-B14F-4D97-AF65-F5344CB8AC3E}">
        <p14:creationId xmlns:p14="http://schemas.microsoft.com/office/powerpoint/2010/main" val="1942602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a:xfrm>
            <a:off x="620088" y="176169"/>
            <a:ext cx="9480258" cy="968419"/>
          </a:xfrm>
        </p:spPr>
        <p:txBody>
          <a:bodyPr>
            <a:normAutofit/>
          </a:bodyPr>
          <a:lstStyle/>
          <a:p>
            <a:r>
              <a:rPr lang="en-AU" dirty="0">
                <a:solidFill>
                  <a:schemeClr val="bg1"/>
                </a:solidFill>
              </a:rPr>
              <a:t>Your Turn</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sz="half" idx="1"/>
          </p:nvPr>
        </p:nvSpPr>
        <p:spPr>
          <a:xfrm>
            <a:off x="620086" y="1381007"/>
            <a:ext cx="7307509" cy="5137239"/>
          </a:xfrm>
        </p:spPr>
        <p:txBody>
          <a:bodyPr>
            <a:normAutofit/>
          </a:bodyPr>
          <a:lstStyle/>
          <a:p>
            <a:pPr marL="514350" indent="-514350">
              <a:buFont typeface="+mj-lt"/>
              <a:buAutoNum type="arabicParenR"/>
            </a:pPr>
            <a:r>
              <a:rPr lang="en-AU" dirty="0"/>
              <a:t>Print every number from 1 to 10</a:t>
            </a:r>
          </a:p>
          <a:p>
            <a:pPr marL="514350" indent="-514350">
              <a:buFont typeface="+mj-lt"/>
              <a:buAutoNum type="arabicParenR"/>
            </a:pPr>
            <a:r>
              <a:rPr lang="en-AU" dirty="0"/>
              <a:t>Print every number divisible by 7 between 254 and 1678</a:t>
            </a:r>
          </a:p>
          <a:p>
            <a:pPr marL="514350" indent="-514350">
              <a:buFont typeface="+mj-lt"/>
              <a:buAutoNum type="arabicParenR"/>
            </a:pPr>
            <a:r>
              <a:rPr lang="en-AU" dirty="0"/>
              <a:t>Determine the first number that is a multiple of 7, has a remainder of 5 when divided by 8, and a remainder of 11 when divided by 13</a:t>
            </a:r>
          </a:p>
          <a:p>
            <a:pPr marL="514350" indent="-514350">
              <a:buFont typeface="+mj-lt"/>
              <a:buAutoNum type="arabicParenR"/>
            </a:pPr>
            <a:r>
              <a:rPr lang="en-AU" dirty="0"/>
              <a:t>Print 2 to the power of every number from 0 to 10</a:t>
            </a:r>
          </a:p>
          <a:p>
            <a:pPr marL="514350" indent="-514350">
              <a:buFont typeface="+mj-lt"/>
              <a:buAutoNum type="arabicParenR"/>
            </a:pPr>
            <a:r>
              <a:rPr lang="en-AU" dirty="0"/>
              <a:t>Print the first 7 numbers that meet the conditions of (3)</a:t>
            </a:r>
          </a:p>
          <a:p>
            <a:pPr marL="514350" indent="-514350">
              <a:buFont typeface="+mj-lt"/>
              <a:buAutoNum type="arabicParenR"/>
            </a:pPr>
            <a:r>
              <a:rPr lang="en-AU" dirty="0"/>
              <a:t>Do (4) with only one loop</a:t>
            </a:r>
          </a:p>
          <a:p>
            <a:pPr marL="514350" indent="-514350">
              <a:buFont typeface="+mj-lt"/>
              <a:buAutoNum type="arabicParenR"/>
            </a:pPr>
            <a:endParaRPr lang="en-AU" dirty="0"/>
          </a:p>
        </p:txBody>
      </p:sp>
      <p:sp>
        <p:nvSpPr>
          <p:cNvPr id="4" name="Content Placeholder 3">
            <a:extLst>
              <a:ext uri="{FF2B5EF4-FFF2-40B4-BE49-F238E27FC236}">
                <a16:creationId xmlns:a16="http://schemas.microsoft.com/office/drawing/2014/main" id="{696372C4-1D0C-41FB-B077-D4827E855B09}"/>
              </a:ext>
            </a:extLst>
          </p:cNvPr>
          <p:cNvSpPr>
            <a:spLocks noGrp="1"/>
          </p:cNvSpPr>
          <p:nvPr>
            <p:ph sz="half" idx="2"/>
          </p:nvPr>
        </p:nvSpPr>
        <p:spPr>
          <a:xfrm>
            <a:off x="8229599" y="1381006"/>
            <a:ext cx="3652707" cy="4457731"/>
          </a:xfrm>
        </p:spPr>
        <p:txBody>
          <a:bodyPr>
            <a:normAutofit/>
          </a:bodyPr>
          <a:lstStyle/>
          <a:p>
            <a:pPr marL="0" indent="0">
              <a:buNone/>
            </a:pPr>
            <a:r>
              <a:rPr lang="en-AU" sz="2400" dirty="0"/>
              <a:t>Hints:</a:t>
            </a:r>
          </a:p>
          <a:p>
            <a:pPr>
              <a:buFont typeface="Symbol" panose="05050102010706020507" pitchFamily="18" charset="2"/>
              <a:buChar char=""/>
            </a:pPr>
            <a:r>
              <a:rPr lang="en-AU" sz="2400" dirty="0"/>
              <a:t>Remember the % operator</a:t>
            </a:r>
          </a:p>
          <a:p>
            <a:pPr>
              <a:buFont typeface="Symbol" panose="05050102010706020507" pitchFamily="18" charset="2"/>
              <a:buChar char=""/>
            </a:pPr>
            <a:r>
              <a:rPr lang="en-AU" sz="2400" dirty="0"/>
              <a:t>Powers are the same as multiplying repeatedly</a:t>
            </a:r>
          </a:p>
          <a:p>
            <a:pPr>
              <a:buFont typeface="Symbol" panose="05050102010706020507" pitchFamily="18" charset="2"/>
              <a:buChar char=""/>
            </a:pPr>
            <a:r>
              <a:rPr lang="en-AU" sz="2400" dirty="0"/>
              <a:t>You may find a variable that counts how often something has occurred useful</a:t>
            </a:r>
          </a:p>
          <a:p>
            <a:pPr>
              <a:buFont typeface="Symbol" panose="05050102010706020507" pitchFamily="18" charset="2"/>
              <a:buChar char=""/>
            </a:pPr>
            <a:r>
              <a:rPr lang="en-AU" sz="2400" dirty="0"/>
              <a:t>They are all doable without continue</a:t>
            </a:r>
          </a:p>
        </p:txBody>
      </p:sp>
      <p:pic>
        <p:nvPicPr>
          <p:cNvPr id="21" name="Picture 20">
            <a:extLst>
              <a:ext uri="{FF2B5EF4-FFF2-40B4-BE49-F238E27FC236}">
                <a16:creationId xmlns:a16="http://schemas.microsoft.com/office/drawing/2014/main" id="{E2AC7C0C-4DA0-4220-B6D9-D432CE70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515" y="6075155"/>
            <a:ext cx="1412552" cy="540000"/>
          </a:xfrm>
          <a:prstGeom prst="rect">
            <a:avLst/>
          </a:prstGeom>
        </p:spPr>
      </p:pic>
      <p:pic>
        <p:nvPicPr>
          <p:cNvPr id="9" name="Graphic 6">
            <a:extLst>
              <a:ext uri="{FF2B5EF4-FFF2-40B4-BE49-F238E27FC236}">
                <a16:creationId xmlns:a16="http://schemas.microsoft.com/office/drawing/2014/main" id="{AD457606-8E48-40F9-9404-1A8FE1C6F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9836" y="6075358"/>
            <a:ext cx="388550" cy="539594"/>
          </a:xfrm>
          <a:prstGeom prst="rect">
            <a:avLst/>
          </a:prstGeom>
        </p:spPr>
      </p:pic>
    </p:spTree>
    <p:extLst>
      <p:ext uri="{BB962C8B-B14F-4D97-AF65-F5344CB8AC3E}">
        <p14:creationId xmlns:p14="http://schemas.microsoft.com/office/powerpoint/2010/main" val="520911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145B-047E-42DD-87C6-A00E1A2ACA1A}"/>
              </a:ext>
            </a:extLst>
          </p:cNvPr>
          <p:cNvSpPr>
            <a:spLocks noGrp="1"/>
          </p:cNvSpPr>
          <p:nvPr>
            <p:ph type="title"/>
          </p:nvPr>
        </p:nvSpPr>
        <p:spPr/>
        <p:txBody>
          <a:bodyPr/>
          <a:lstStyle/>
          <a:p>
            <a:r>
              <a:rPr lang="en-AU" dirty="0"/>
              <a:t>Homework</a:t>
            </a:r>
          </a:p>
        </p:txBody>
      </p:sp>
      <p:sp>
        <p:nvSpPr>
          <p:cNvPr id="3" name="Content Placeholder 2">
            <a:extLst>
              <a:ext uri="{FF2B5EF4-FFF2-40B4-BE49-F238E27FC236}">
                <a16:creationId xmlns:a16="http://schemas.microsoft.com/office/drawing/2014/main" id="{AF78A80B-2EEA-45B3-8B87-2A668D472CB0}"/>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If we list all the (positive integer) numbers below 10 that are multiples of 3 or 5, we get 3, 5, 6 and 9. The sum of these multiples is 23. Find the sum of all the multiples of 3 or 5 below 1000.</a:t>
            </a:r>
            <a:endParaRPr lang="en-US" altLang="en-US" sz="4000" dirty="0">
              <a:latin typeface="Arial" panose="020B0604020202020204" pitchFamily="34" charset="0"/>
            </a:endParaRPr>
          </a:p>
          <a:p>
            <a:pPr marL="514350" lvl="0" indent="-514350" eaLnBrk="0" fontAlgn="base" hangingPunct="0">
              <a:lnSpc>
                <a:spcPct val="100000"/>
              </a:lnSpc>
              <a:spcBef>
                <a:spcPct val="0"/>
              </a:spcBef>
              <a:spcAft>
                <a:spcPct val="0"/>
              </a:spcAft>
              <a:buFont typeface="+mj-lt"/>
              <a:buAutoNum type="arabicPeriod"/>
            </a:pPr>
            <a:r>
              <a:rPr lang="en-US" altLang="en-US" dirty="0">
                <a:solidFill>
                  <a:srgbClr val="24292E"/>
                </a:solidFill>
                <a:ea typeface="-apple-system"/>
              </a:rPr>
              <a:t>The Fibonacci sequence is generated by adding the previous two terms to create the next term. Starting with 1, it goes </a:t>
            </a:r>
            <a:r>
              <a:rPr lang="en-US" altLang="en-US" dirty="0">
                <a:solidFill>
                  <a:srgbClr val="24292E"/>
                </a:solidFill>
                <a:ea typeface="SFMono-Regular"/>
              </a:rPr>
              <a:t>1, 1, 2, 3, 5, 8, 13, 21, 34, 55, 89</a:t>
            </a:r>
            <a:r>
              <a:rPr lang="en-US" altLang="en-US" dirty="0">
                <a:solidFill>
                  <a:srgbClr val="24292E"/>
                </a:solidFill>
                <a:ea typeface="-apple-system"/>
              </a:rPr>
              <a:t>. Find the sum of numbers in the Fibonacci Sequence, that are less than four million, and are divisible by 8.</a:t>
            </a:r>
          </a:p>
          <a:p>
            <a:pPr marL="514350" indent="-514350" eaLnBrk="0" fontAlgn="base" hangingPunct="0">
              <a:lnSpc>
                <a:spcPct val="100000"/>
              </a:lnSpc>
              <a:spcBef>
                <a:spcPct val="0"/>
              </a:spcBef>
              <a:spcAft>
                <a:spcPct val="0"/>
              </a:spcAft>
              <a:buFont typeface="+mj-lt"/>
              <a:buAutoNum type="arabicPeriod"/>
            </a:pPr>
            <a:r>
              <a:rPr lang="en-US" dirty="0"/>
              <a:t>Find the 4613th prime number.</a:t>
            </a:r>
          </a:p>
          <a:p>
            <a:pPr marL="514350" indent="-514350" eaLnBrk="0" fontAlgn="base" hangingPunct="0">
              <a:lnSpc>
                <a:spcPct val="100000"/>
              </a:lnSpc>
              <a:spcBef>
                <a:spcPct val="0"/>
              </a:spcBef>
              <a:spcAft>
                <a:spcPct val="0"/>
              </a:spcAft>
              <a:buFont typeface="+mj-lt"/>
              <a:buAutoNum type="arabicPeriod"/>
            </a:pPr>
            <a:r>
              <a:rPr lang="en-US" dirty="0"/>
              <a:t>Extension: Make a calendar program which will output what the current day of the week is from the date - Wikipedia has several methods, see </a:t>
            </a:r>
            <a:r>
              <a:rPr lang="en-US" dirty="0">
                <a:hlinkClick r:id="rId2"/>
              </a:rPr>
              <a:t>https://en.wikipedia.org/wiki/Determination_of_the_day_of_the_week#A_tabular_method_to_calculate_the_day_of_the_week</a:t>
            </a:r>
            <a:r>
              <a:rPr lang="en-US" dirty="0"/>
              <a:t> . Note that a (whole) number % 100 will return the last two digits (10s and 0s). (FYI you can have people enter in the date separately - i.e. ask the day, month and year.)</a:t>
            </a:r>
          </a:p>
          <a:p>
            <a:pPr marL="0" indent="0">
              <a:buNone/>
            </a:pPr>
            <a:endParaRPr lang="en-AU" dirty="0"/>
          </a:p>
        </p:txBody>
      </p:sp>
    </p:spTree>
    <p:extLst>
      <p:ext uri="{BB962C8B-B14F-4D97-AF65-F5344CB8AC3E}">
        <p14:creationId xmlns:p14="http://schemas.microsoft.com/office/powerpoint/2010/main" val="175719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78A3-D6D4-4F27-B1CB-8A8D1FB19A4C}"/>
              </a:ext>
            </a:extLst>
          </p:cNvPr>
          <p:cNvSpPr>
            <a:spLocks noGrp="1"/>
          </p:cNvSpPr>
          <p:nvPr>
            <p:ph type="title"/>
          </p:nvPr>
        </p:nvSpPr>
        <p:spPr/>
        <p:txBody>
          <a:bodyPr/>
          <a:lstStyle/>
          <a:p>
            <a:r>
              <a:rPr lang="en-AU" dirty="0"/>
              <a:t>Control Structure – What and Why?</a:t>
            </a:r>
          </a:p>
        </p:txBody>
      </p:sp>
      <p:sp>
        <p:nvSpPr>
          <p:cNvPr id="3" name="Content Placeholder 2">
            <a:extLst>
              <a:ext uri="{FF2B5EF4-FFF2-40B4-BE49-F238E27FC236}">
                <a16:creationId xmlns:a16="http://schemas.microsoft.com/office/drawing/2014/main" id="{127BA49D-2D70-43EB-ABCD-45B33ADE8EC2}"/>
              </a:ext>
            </a:extLst>
          </p:cNvPr>
          <p:cNvSpPr>
            <a:spLocks noGrp="1"/>
          </p:cNvSpPr>
          <p:nvPr>
            <p:ph idx="1"/>
          </p:nvPr>
        </p:nvSpPr>
        <p:spPr/>
        <p:txBody>
          <a:bodyPr/>
          <a:lstStyle/>
          <a:p>
            <a:r>
              <a:rPr lang="en-AU" dirty="0"/>
              <a:t>Up until now your code has been all a bit too… predictable. </a:t>
            </a:r>
          </a:p>
          <a:p>
            <a:r>
              <a:rPr lang="en-AU" dirty="0"/>
              <a:t>When we refer to a control structure, we’re referring to something that alters the normal flow of a program. </a:t>
            </a:r>
          </a:p>
          <a:p>
            <a:r>
              <a:rPr lang="en-AU" dirty="0"/>
              <a:t>No decision making leaves your programs as glorified calculators. Being able to control what your program does based on data makes it far more flexible.</a:t>
            </a:r>
          </a:p>
          <a:p>
            <a:pPr marL="0" indent="0">
              <a:buNone/>
            </a:pPr>
            <a:endParaRPr lang="en-AU" dirty="0"/>
          </a:p>
        </p:txBody>
      </p:sp>
    </p:spTree>
    <p:extLst>
      <p:ext uri="{BB962C8B-B14F-4D97-AF65-F5344CB8AC3E}">
        <p14:creationId xmlns:p14="http://schemas.microsoft.com/office/powerpoint/2010/main" val="2884389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E616-4B9A-4C7E-B869-9D8CD052A418}"/>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54C99954-2D20-47BC-954F-ABE85F4DFFFC}"/>
              </a:ext>
            </a:extLst>
          </p:cNvPr>
          <p:cNvSpPr>
            <a:spLocks noGrp="1"/>
          </p:cNvSpPr>
          <p:nvPr>
            <p:ph idx="1"/>
          </p:nvPr>
        </p:nvSpPr>
        <p:spPr/>
        <p:txBody>
          <a:bodyPr/>
          <a:lstStyle/>
          <a:p>
            <a:pPr marL="0" indent="0">
              <a:buNone/>
            </a:pPr>
            <a:r>
              <a:rPr lang="en-AU" dirty="0"/>
              <a:t>You’ve learnt how to:</a:t>
            </a:r>
          </a:p>
          <a:p>
            <a:r>
              <a:rPr lang="en-AU" dirty="0"/>
              <a:t>Make decisions using if statements</a:t>
            </a:r>
          </a:p>
          <a:p>
            <a:r>
              <a:rPr lang="en-AU" dirty="0"/>
              <a:t>Make decisions using switch statements</a:t>
            </a:r>
          </a:p>
          <a:p>
            <a:r>
              <a:rPr lang="en-AU" dirty="0"/>
              <a:t>Create variables in-scope.</a:t>
            </a:r>
          </a:p>
          <a:p>
            <a:r>
              <a:rPr lang="en-AU" dirty="0"/>
              <a:t>Create while loops.</a:t>
            </a:r>
          </a:p>
          <a:p>
            <a:r>
              <a:rPr lang="en-AU" dirty="0"/>
              <a:t>Create for loops</a:t>
            </a:r>
          </a:p>
          <a:p>
            <a:r>
              <a:rPr lang="en-AU" dirty="0"/>
              <a:t>Create do-while loops</a:t>
            </a:r>
          </a:p>
        </p:txBody>
      </p:sp>
    </p:spTree>
    <p:extLst>
      <p:ext uri="{BB962C8B-B14F-4D97-AF65-F5344CB8AC3E}">
        <p14:creationId xmlns:p14="http://schemas.microsoft.com/office/powerpoint/2010/main" val="250393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D90A-492B-46C7-94A5-21CA17F7FF0F}"/>
              </a:ext>
            </a:extLst>
          </p:cNvPr>
          <p:cNvSpPr>
            <a:spLocks noGrp="1"/>
          </p:cNvSpPr>
          <p:nvPr>
            <p:ph type="title"/>
          </p:nvPr>
        </p:nvSpPr>
        <p:spPr/>
        <p:txBody>
          <a:bodyPr>
            <a:normAutofit/>
          </a:bodyPr>
          <a:lstStyle/>
          <a:p>
            <a:r>
              <a:rPr lang="en-AU" dirty="0"/>
              <a:t>Selection Types</a:t>
            </a:r>
          </a:p>
        </p:txBody>
      </p:sp>
      <p:sp>
        <p:nvSpPr>
          <p:cNvPr id="3" name="Content Placeholder 2">
            <a:extLst>
              <a:ext uri="{FF2B5EF4-FFF2-40B4-BE49-F238E27FC236}">
                <a16:creationId xmlns:a16="http://schemas.microsoft.com/office/drawing/2014/main" id="{BDDE48C4-0AB6-4BEB-9831-5DF98069B072}"/>
              </a:ext>
            </a:extLst>
          </p:cNvPr>
          <p:cNvSpPr>
            <a:spLocks noGrp="1"/>
          </p:cNvSpPr>
          <p:nvPr>
            <p:ph idx="1"/>
          </p:nvPr>
        </p:nvSpPr>
        <p:spPr/>
        <p:txBody>
          <a:bodyPr/>
          <a:lstStyle/>
          <a:p>
            <a:pPr marL="0" indent="0">
              <a:buNone/>
            </a:pPr>
            <a:r>
              <a:rPr lang="en-AU" dirty="0"/>
              <a:t>Binary – two options. In Java this is an if-else statement.</a:t>
            </a:r>
          </a:p>
          <a:p>
            <a:pPr marL="0" indent="0">
              <a:buNone/>
            </a:pPr>
            <a:r>
              <a:rPr lang="en-AU" dirty="0"/>
              <a:t>Multi-way – any number of options. In Java this is a switch statement.</a:t>
            </a:r>
          </a:p>
        </p:txBody>
      </p:sp>
      <p:pic>
        <p:nvPicPr>
          <p:cNvPr id="11" name="Picture 2" descr="Image result for binary vs multiway selection">
            <a:extLst>
              <a:ext uri="{FF2B5EF4-FFF2-40B4-BE49-F238E27FC236}">
                <a16:creationId xmlns:a16="http://schemas.microsoft.com/office/drawing/2014/main" id="{E3FE481D-31D4-4200-990D-641564589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14357"/>
            <a:ext cx="4210338" cy="31626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binary vs multiway selection">
            <a:extLst>
              <a:ext uri="{FF2B5EF4-FFF2-40B4-BE49-F238E27FC236}">
                <a16:creationId xmlns:a16="http://schemas.microsoft.com/office/drawing/2014/main" id="{EE9C12B8-A7AF-4FD5-8947-32C54173E6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790"/>
          <a:stretch/>
        </p:blipFill>
        <p:spPr bwMode="auto">
          <a:xfrm>
            <a:off x="6708046" y="3014357"/>
            <a:ext cx="4210339" cy="3162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09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7B78-3AAF-48CC-8A52-E2B87E494E3C}"/>
              </a:ext>
            </a:extLst>
          </p:cNvPr>
          <p:cNvSpPr>
            <a:spLocks noGrp="1"/>
          </p:cNvSpPr>
          <p:nvPr>
            <p:ph type="title"/>
          </p:nvPr>
        </p:nvSpPr>
        <p:spPr/>
        <p:txBody>
          <a:bodyPr/>
          <a:lstStyle/>
          <a:p>
            <a:r>
              <a:rPr lang="en-AU" dirty="0"/>
              <a:t>If statements</a:t>
            </a:r>
          </a:p>
        </p:txBody>
      </p:sp>
      <p:sp>
        <p:nvSpPr>
          <p:cNvPr id="3" name="Content Placeholder 2">
            <a:extLst>
              <a:ext uri="{FF2B5EF4-FFF2-40B4-BE49-F238E27FC236}">
                <a16:creationId xmlns:a16="http://schemas.microsoft.com/office/drawing/2014/main" id="{34B35267-1D8F-4A0B-A4AD-61EF67928AD8}"/>
              </a:ext>
            </a:extLst>
          </p:cNvPr>
          <p:cNvSpPr>
            <a:spLocks noGrp="1"/>
          </p:cNvSpPr>
          <p:nvPr>
            <p:ph idx="1"/>
          </p:nvPr>
        </p:nvSpPr>
        <p:spPr>
          <a:xfrm>
            <a:off x="838200" y="1390197"/>
            <a:ext cx="10515600" cy="4351338"/>
          </a:xfrm>
        </p:spPr>
        <p:txBody>
          <a:bodyPr/>
          <a:lstStyle/>
          <a:p>
            <a:r>
              <a:rPr lang="en-AU" dirty="0"/>
              <a:t>If statements will only run code if a condition is true</a:t>
            </a:r>
          </a:p>
          <a:p>
            <a:pPr marL="0" indent="0">
              <a:buNone/>
            </a:pPr>
            <a:r>
              <a:rPr lang="en-AU" dirty="0"/>
              <a:t>Example:</a:t>
            </a:r>
          </a:p>
        </p:txBody>
      </p:sp>
      <p:pic>
        <p:nvPicPr>
          <p:cNvPr id="5" name="Picture 4">
            <a:extLst>
              <a:ext uri="{FF2B5EF4-FFF2-40B4-BE49-F238E27FC236}">
                <a16:creationId xmlns:a16="http://schemas.microsoft.com/office/drawing/2014/main" id="{06B5A6D0-B8CE-4DF6-9146-A32D317F0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053" y="2323296"/>
            <a:ext cx="7246119" cy="1105704"/>
          </a:xfrm>
          <a:prstGeom prst="rect">
            <a:avLst/>
          </a:prstGeom>
        </p:spPr>
      </p:pic>
    </p:spTree>
    <p:extLst>
      <p:ext uri="{BB962C8B-B14F-4D97-AF65-F5344CB8AC3E}">
        <p14:creationId xmlns:p14="http://schemas.microsoft.com/office/powerpoint/2010/main" val="1247111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E7D0-CBB6-4AF1-9F70-12B21A57A64B}"/>
              </a:ext>
            </a:extLst>
          </p:cNvPr>
          <p:cNvSpPr>
            <a:spLocks noGrp="1"/>
          </p:cNvSpPr>
          <p:nvPr>
            <p:ph type="title"/>
          </p:nvPr>
        </p:nvSpPr>
        <p:spPr/>
        <p:txBody>
          <a:bodyPr/>
          <a:lstStyle/>
          <a:p>
            <a:r>
              <a:rPr lang="en-AU" dirty="0"/>
              <a:t>If statement broken down</a:t>
            </a:r>
          </a:p>
        </p:txBody>
      </p:sp>
      <p:pic>
        <p:nvPicPr>
          <p:cNvPr id="4" name="Picture 3">
            <a:extLst>
              <a:ext uri="{FF2B5EF4-FFF2-40B4-BE49-F238E27FC236}">
                <a16:creationId xmlns:a16="http://schemas.microsoft.com/office/drawing/2014/main" id="{452D6F4C-9D09-4FDB-A5FE-EC1371A51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952" y="1896575"/>
            <a:ext cx="9429076" cy="1438807"/>
          </a:xfrm>
          <a:prstGeom prst="rect">
            <a:avLst/>
          </a:prstGeom>
        </p:spPr>
      </p:pic>
      <p:cxnSp>
        <p:nvCxnSpPr>
          <p:cNvPr id="6" name="Straight Arrow Connector 5">
            <a:extLst>
              <a:ext uri="{FF2B5EF4-FFF2-40B4-BE49-F238E27FC236}">
                <a16:creationId xmlns:a16="http://schemas.microsoft.com/office/drawing/2014/main" id="{C947A7C3-6A29-4BA3-99CC-F41FAD1CFA86}"/>
              </a:ext>
            </a:extLst>
          </p:cNvPr>
          <p:cNvCxnSpPr/>
          <p:nvPr/>
        </p:nvCxnSpPr>
        <p:spPr>
          <a:xfrm flipV="1">
            <a:off x="3317966" y="1690688"/>
            <a:ext cx="1053737" cy="495163"/>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7047E3-9375-4417-A518-E787E14C9C45}"/>
              </a:ext>
            </a:extLst>
          </p:cNvPr>
          <p:cNvSpPr txBox="1"/>
          <p:nvPr/>
        </p:nvSpPr>
        <p:spPr>
          <a:xfrm>
            <a:off x="4371703" y="1436857"/>
            <a:ext cx="5190309" cy="646331"/>
          </a:xfrm>
          <a:prstGeom prst="rect">
            <a:avLst/>
          </a:prstGeom>
          <a:noFill/>
        </p:spPr>
        <p:txBody>
          <a:bodyPr wrap="square" rtlCol="0">
            <a:spAutoFit/>
          </a:bodyPr>
          <a:lstStyle/>
          <a:p>
            <a:r>
              <a:rPr lang="en-AU" dirty="0"/>
              <a:t>This is the condition. If it is true the code in the block (code surrounded by curly brackets) is called.</a:t>
            </a:r>
          </a:p>
        </p:txBody>
      </p:sp>
      <p:sp>
        <p:nvSpPr>
          <p:cNvPr id="8" name="TextBox 7">
            <a:extLst>
              <a:ext uri="{FF2B5EF4-FFF2-40B4-BE49-F238E27FC236}">
                <a16:creationId xmlns:a16="http://schemas.microsoft.com/office/drawing/2014/main" id="{33D7C58A-ACC3-48B5-8738-70F63A8FE4F1}"/>
              </a:ext>
            </a:extLst>
          </p:cNvPr>
          <p:cNvSpPr txBox="1"/>
          <p:nvPr/>
        </p:nvSpPr>
        <p:spPr>
          <a:xfrm>
            <a:off x="843952" y="3541269"/>
            <a:ext cx="6410288" cy="830997"/>
          </a:xfrm>
          <a:prstGeom prst="rect">
            <a:avLst/>
          </a:prstGeom>
          <a:noFill/>
        </p:spPr>
        <p:txBody>
          <a:bodyPr wrap="square" rtlCol="0">
            <a:spAutoFit/>
          </a:bodyPr>
          <a:lstStyle/>
          <a:p>
            <a:r>
              <a:rPr lang="en-AU" sz="2400" dirty="0"/>
              <a:t>The condition could be an expression like above or just simply a Boolean such as a variable.</a:t>
            </a:r>
          </a:p>
        </p:txBody>
      </p:sp>
    </p:spTree>
    <p:extLst>
      <p:ext uri="{BB962C8B-B14F-4D97-AF65-F5344CB8AC3E}">
        <p14:creationId xmlns:p14="http://schemas.microsoft.com/office/powerpoint/2010/main" val="87789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BE5F-7AB3-4878-B35B-F984506019A5}"/>
              </a:ext>
            </a:extLst>
          </p:cNvPr>
          <p:cNvSpPr>
            <a:spLocks noGrp="1"/>
          </p:cNvSpPr>
          <p:nvPr>
            <p:ph type="title"/>
          </p:nvPr>
        </p:nvSpPr>
        <p:spPr/>
        <p:txBody>
          <a:bodyPr/>
          <a:lstStyle/>
          <a:p>
            <a:r>
              <a:rPr lang="en-AU" dirty="0"/>
              <a:t>AND/OR operators</a:t>
            </a:r>
          </a:p>
        </p:txBody>
      </p:sp>
      <p:sp>
        <p:nvSpPr>
          <p:cNvPr id="3" name="Content Placeholder 2">
            <a:extLst>
              <a:ext uri="{FF2B5EF4-FFF2-40B4-BE49-F238E27FC236}">
                <a16:creationId xmlns:a16="http://schemas.microsoft.com/office/drawing/2014/main" id="{ABC89036-01F2-4EA4-A625-85ABB6D50864}"/>
              </a:ext>
            </a:extLst>
          </p:cNvPr>
          <p:cNvSpPr>
            <a:spLocks noGrp="1"/>
          </p:cNvSpPr>
          <p:nvPr>
            <p:ph idx="1"/>
          </p:nvPr>
        </p:nvSpPr>
        <p:spPr>
          <a:xfrm>
            <a:off x="716280" y="1253331"/>
            <a:ext cx="4839789" cy="4351338"/>
          </a:xfrm>
        </p:spPr>
        <p:txBody>
          <a:bodyPr>
            <a:normAutofit lnSpcReduction="10000"/>
          </a:bodyPr>
          <a:lstStyle/>
          <a:p>
            <a:r>
              <a:rPr lang="en-AU" dirty="0"/>
              <a:t>Sometimes you want to check for multiple statements being true or if one of multiple statements are true.</a:t>
            </a:r>
          </a:p>
          <a:p>
            <a:r>
              <a:rPr lang="en-AU" dirty="0"/>
              <a:t>&amp;&amp; - and. True if all conditions are true.</a:t>
            </a:r>
          </a:p>
          <a:p>
            <a:r>
              <a:rPr lang="en-AU" dirty="0"/>
              <a:t>|| - or (</a:t>
            </a:r>
            <a:r>
              <a:rPr lang="en-AU" dirty="0" err="1"/>
              <a:t>Shift+Backslash</a:t>
            </a:r>
            <a:r>
              <a:rPr lang="en-AU" dirty="0"/>
              <a:t>). True if any condition is true.</a:t>
            </a:r>
          </a:p>
          <a:p>
            <a:r>
              <a:rPr lang="en-AU" dirty="0"/>
              <a:t>Note that you can chain statements together and they follow BODMAS.</a:t>
            </a:r>
          </a:p>
        </p:txBody>
      </p:sp>
      <p:pic>
        <p:nvPicPr>
          <p:cNvPr id="5" name="Picture 4">
            <a:extLst>
              <a:ext uri="{FF2B5EF4-FFF2-40B4-BE49-F238E27FC236}">
                <a16:creationId xmlns:a16="http://schemas.microsoft.com/office/drawing/2014/main" id="{DFBCEB27-9D66-4AA5-B2F6-1E5D90C9A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956" y="1985556"/>
            <a:ext cx="6735081" cy="4010932"/>
          </a:xfrm>
          <a:prstGeom prst="rect">
            <a:avLst/>
          </a:prstGeom>
        </p:spPr>
      </p:pic>
    </p:spTree>
    <p:extLst>
      <p:ext uri="{BB962C8B-B14F-4D97-AF65-F5344CB8AC3E}">
        <p14:creationId xmlns:p14="http://schemas.microsoft.com/office/powerpoint/2010/main" val="225791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274F-5904-4AC8-9D42-60463847DC7F}"/>
              </a:ext>
            </a:extLst>
          </p:cNvPr>
          <p:cNvSpPr>
            <a:spLocks noGrp="1"/>
          </p:cNvSpPr>
          <p:nvPr>
            <p:ph type="title"/>
          </p:nvPr>
        </p:nvSpPr>
        <p:spPr>
          <a:xfrm>
            <a:off x="832448" y="-156030"/>
            <a:ext cx="9030419" cy="1325563"/>
          </a:xfrm>
        </p:spPr>
        <p:txBody>
          <a:bodyPr/>
          <a:lstStyle/>
          <a:p>
            <a:r>
              <a:rPr lang="en-AU" dirty="0"/>
              <a:t>If/Else</a:t>
            </a:r>
          </a:p>
        </p:txBody>
      </p:sp>
      <p:sp>
        <p:nvSpPr>
          <p:cNvPr id="3" name="Content Placeholder 2">
            <a:extLst>
              <a:ext uri="{FF2B5EF4-FFF2-40B4-BE49-F238E27FC236}">
                <a16:creationId xmlns:a16="http://schemas.microsoft.com/office/drawing/2014/main" id="{3E55FCF9-0B79-479B-B329-25ED4DFBA69B}"/>
              </a:ext>
            </a:extLst>
          </p:cNvPr>
          <p:cNvSpPr>
            <a:spLocks noGrp="1"/>
          </p:cNvSpPr>
          <p:nvPr>
            <p:ph idx="1"/>
          </p:nvPr>
        </p:nvSpPr>
        <p:spPr>
          <a:xfrm>
            <a:off x="832448" y="718819"/>
            <a:ext cx="9225952" cy="4351338"/>
          </a:xfrm>
        </p:spPr>
        <p:txBody>
          <a:bodyPr/>
          <a:lstStyle/>
          <a:p>
            <a:r>
              <a:rPr lang="en-AU" dirty="0"/>
              <a:t>Sometimes you want to run code if the if statement is false. Like a fork in the road.</a:t>
            </a:r>
          </a:p>
          <a:p>
            <a:r>
              <a:rPr lang="en-AU" dirty="0"/>
              <a:t>Here we use an else statement. Example:</a:t>
            </a:r>
          </a:p>
        </p:txBody>
      </p:sp>
      <p:pic>
        <p:nvPicPr>
          <p:cNvPr id="7" name="Picture 6">
            <a:extLst>
              <a:ext uri="{FF2B5EF4-FFF2-40B4-BE49-F238E27FC236}">
                <a16:creationId xmlns:a16="http://schemas.microsoft.com/office/drawing/2014/main" id="{5DEE0E26-EF90-4CC1-AE7A-32FB74BE85EF}"/>
              </a:ext>
            </a:extLst>
          </p:cNvPr>
          <p:cNvPicPr>
            <a:picLocks noChangeAspect="1"/>
          </p:cNvPicPr>
          <p:nvPr/>
        </p:nvPicPr>
        <p:blipFill rotWithShape="1">
          <a:blip r:embed="rId2">
            <a:extLst>
              <a:ext uri="{28A0092B-C50C-407E-A947-70E740481C1C}">
                <a14:useLocalDpi xmlns:a14="http://schemas.microsoft.com/office/drawing/2010/main" val="0"/>
              </a:ext>
            </a:extLst>
          </a:blip>
          <a:srcRect b="2709"/>
          <a:stretch/>
        </p:blipFill>
        <p:spPr>
          <a:xfrm>
            <a:off x="923385" y="1985921"/>
            <a:ext cx="6470191" cy="4240708"/>
          </a:xfrm>
          <a:prstGeom prst="rect">
            <a:avLst/>
          </a:prstGeom>
        </p:spPr>
      </p:pic>
    </p:spTree>
    <p:extLst>
      <p:ext uri="{BB962C8B-B14F-4D97-AF65-F5344CB8AC3E}">
        <p14:creationId xmlns:p14="http://schemas.microsoft.com/office/powerpoint/2010/main" val="211571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C7D8-78F3-406A-880B-B149550F0827}"/>
              </a:ext>
            </a:extLst>
          </p:cNvPr>
          <p:cNvSpPr>
            <a:spLocks noGrp="1"/>
          </p:cNvSpPr>
          <p:nvPr>
            <p:ph type="title"/>
          </p:nvPr>
        </p:nvSpPr>
        <p:spPr/>
        <p:txBody>
          <a:bodyPr/>
          <a:lstStyle/>
          <a:p>
            <a:r>
              <a:rPr lang="en-AU" dirty="0"/>
              <a:t>Else if</a:t>
            </a:r>
          </a:p>
        </p:txBody>
      </p:sp>
      <p:sp>
        <p:nvSpPr>
          <p:cNvPr id="3" name="Content Placeholder 2">
            <a:extLst>
              <a:ext uri="{FF2B5EF4-FFF2-40B4-BE49-F238E27FC236}">
                <a16:creationId xmlns:a16="http://schemas.microsoft.com/office/drawing/2014/main" id="{E3123621-39DD-487B-9575-487F34F5743C}"/>
              </a:ext>
            </a:extLst>
          </p:cNvPr>
          <p:cNvSpPr>
            <a:spLocks noGrp="1"/>
          </p:cNvSpPr>
          <p:nvPr>
            <p:ph idx="1"/>
          </p:nvPr>
        </p:nvSpPr>
        <p:spPr>
          <a:xfrm>
            <a:off x="838200" y="1416322"/>
            <a:ext cx="10515600" cy="4801598"/>
          </a:xfrm>
        </p:spPr>
        <p:txBody>
          <a:bodyPr>
            <a:normAutofit fontScale="92500" lnSpcReduction="20000"/>
          </a:bodyPr>
          <a:lstStyle/>
          <a:p>
            <a:r>
              <a:rPr lang="en-US" dirty="0"/>
              <a:t>I can probably show this with an example better than some long explanation. See: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As you can see it would currently trigger at first. BUT if </a:t>
            </a:r>
            <a:r>
              <a:rPr lang="en-US" dirty="0" err="1"/>
              <a:t>weAre</a:t>
            </a:r>
            <a:r>
              <a:rPr lang="en-US" dirty="0"/>
              <a:t> = 8, then it would trigger at the second, else if, option. BUT if it was like 4613, then it would trigger at the last, else, statement</a:t>
            </a:r>
            <a:endParaRPr lang="en-AU" dirty="0"/>
          </a:p>
        </p:txBody>
      </p:sp>
      <p:pic>
        <p:nvPicPr>
          <p:cNvPr id="5" name="Picture 4">
            <a:extLst>
              <a:ext uri="{FF2B5EF4-FFF2-40B4-BE49-F238E27FC236}">
                <a16:creationId xmlns:a16="http://schemas.microsoft.com/office/drawing/2014/main" id="{BA3B48AD-DDC6-4FD1-A531-F80436B60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24" y="2089211"/>
            <a:ext cx="8977340" cy="2679577"/>
          </a:xfrm>
          <a:prstGeom prst="rect">
            <a:avLst/>
          </a:prstGeom>
        </p:spPr>
      </p:pic>
    </p:spTree>
    <p:extLst>
      <p:ext uri="{BB962C8B-B14F-4D97-AF65-F5344CB8AC3E}">
        <p14:creationId xmlns:p14="http://schemas.microsoft.com/office/powerpoint/2010/main" val="428934800"/>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botics Workshops Template 2019.potx" id="{D62B8CFD-1FD7-42C6-9FDD-AECF771D0A1A}" vid="{8603E1ED-FF29-4DE7-A0D7-313EEFB41881}"/>
    </a:ext>
  </a:extLst>
</a:theme>
</file>

<file path=docProps/app.xml><?xml version="1.0" encoding="utf-8"?>
<Properties xmlns="http://schemas.openxmlformats.org/officeDocument/2006/extended-properties" xmlns:vt="http://schemas.openxmlformats.org/officeDocument/2006/docPropsVTypes">
  <Template>Robotics Workshops Template 2019</Template>
  <TotalTime>3</TotalTime>
  <Words>1822</Words>
  <Application>Microsoft Office PowerPoint</Application>
  <PresentationFormat>Widescreen</PresentationFormat>
  <Paragraphs>157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Symbol</vt:lpstr>
      <vt:lpstr>Office Theme</vt:lpstr>
      <vt:lpstr>Java Workshop 3 – Control Structures (Selection and Repetition)</vt:lpstr>
      <vt:lpstr>Lesson Outline</vt:lpstr>
      <vt:lpstr>Control Structure – What and Why?</vt:lpstr>
      <vt:lpstr>Selection Types</vt:lpstr>
      <vt:lpstr>If statements</vt:lpstr>
      <vt:lpstr>If statement broken down</vt:lpstr>
      <vt:lpstr>AND/OR operators</vt:lpstr>
      <vt:lpstr>If/Else</vt:lpstr>
      <vt:lpstr>Else if</vt:lpstr>
      <vt:lpstr>Syntax Overview – If-else Statements</vt:lpstr>
      <vt:lpstr>Switch Statements:</vt:lpstr>
      <vt:lpstr>You can also use Strings to switch or Enumerations (which are fancy and for later)</vt:lpstr>
      <vt:lpstr>Syntax Overview – Switch Statements</vt:lpstr>
      <vt:lpstr>Scope - Variable Accessibility</vt:lpstr>
      <vt:lpstr>Your Turn</vt:lpstr>
      <vt:lpstr>Often we want to repeat things.</vt:lpstr>
      <vt:lpstr>Repetition Types</vt:lpstr>
      <vt:lpstr>While loop</vt:lpstr>
      <vt:lpstr>Syntax Overview – While Loops</vt:lpstr>
      <vt:lpstr>For loop</vt:lpstr>
      <vt:lpstr>Syntax Overview – For Loops</vt:lpstr>
      <vt:lpstr>Syntax Overview – Do-while Loops</vt:lpstr>
      <vt:lpstr>Single-line Control Structures</vt:lpstr>
      <vt:lpstr>Break</vt:lpstr>
      <vt:lpstr>Continue</vt:lpstr>
      <vt:lpstr>Guards</vt:lpstr>
      <vt:lpstr>Goto</vt:lpstr>
      <vt:lpstr>Your Turn</vt:lpstr>
      <vt:lpstr>Homework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Workshop 3 – Control Structures (Selection and Repetition)</dc:title>
  <dc:creator>Ben Schwarz</dc:creator>
  <cp:lastModifiedBy>Schwarz B21</cp:lastModifiedBy>
  <cp:revision>19</cp:revision>
  <dcterms:created xsi:type="dcterms:W3CDTF">2019-04-14T23:12:22Z</dcterms:created>
  <dcterms:modified xsi:type="dcterms:W3CDTF">2019-12-03T06:33:57Z</dcterms:modified>
</cp:coreProperties>
</file>