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91" r:id="rId4"/>
    <p:sldId id="294" r:id="rId5"/>
    <p:sldId id="258" r:id="rId6"/>
    <p:sldId id="274" r:id="rId7"/>
    <p:sldId id="275" r:id="rId8"/>
    <p:sldId id="277" r:id="rId9"/>
    <p:sldId id="276" r:id="rId10"/>
    <p:sldId id="27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Xv6EeRlafcs2pgly38THQ==" hashData="KBEz7YYFOWYL9xgheTzTNuUr4M7LXKoHxdTWSVTXKSEeU8yvxQx/IRdtxZjUM2+dMP6Rg5ffl98ti0rQJ+Oea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a:bodyPr>
          <a:lstStyle/>
          <a:p>
            <a:r>
              <a:rPr lang="en-AU" dirty="0"/>
              <a:t>Java Workshop 4 – Arrays &amp; Lists</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dirty="0"/>
              <a:t>Java has a large list of arrays and collections</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rgbClr val="C00000"/>
                </a:solidFill>
              </a:rPr>
              <a:t>Exercises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t>1) Generate a list of numbers in the Fibonacci sequence less than 1000</a:t>
            </a:r>
          </a:p>
          <a:p>
            <a:pPr marL="0" indent="0">
              <a:buNone/>
            </a:pPr>
            <a:r>
              <a:rPr lang="en-AU" dirty="0"/>
              <a:t>2) Create a list of the prime numbers up to 100</a:t>
            </a:r>
          </a:p>
          <a:p>
            <a:pPr marL="0" indent="0">
              <a:buNone/>
            </a:pPr>
            <a:r>
              <a:rPr lang="en-AU" dirty="0"/>
              <a:t>3) Allow a user to input a list of presents for their Christmas list to send to Santa – one at a time. Once they have finished print out a sentence saying “Your Christmas list is a, b, c… and d.” </a:t>
            </a:r>
          </a:p>
        </p:txBody>
      </p:sp>
      <p:grpSp>
        <p:nvGrpSpPr>
          <p:cNvPr id="10" name="Group 9">
            <a:extLst>
              <a:ext uri="{FF2B5EF4-FFF2-40B4-BE49-F238E27FC236}">
                <a16:creationId xmlns:a16="http://schemas.microsoft.com/office/drawing/2014/main" id="{365690A5-6A10-4074-99B7-C298859FC76E}"/>
              </a:ext>
            </a:extLst>
          </p:cNvPr>
          <p:cNvGrpSpPr/>
          <p:nvPr/>
        </p:nvGrpSpPr>
        <p:grpSpPr>
          <a:xfrm rot="16200000">
            <a:off x="10687038" y="5260810"/>
            <a:ext cx="1974871" cy="540000"/>
            <a:chOff x="2369415" y="1538045"/>
            <a:chExt cx="1974871" cy="540000"/>
          </a:xfrm>
        </p:grpSpPr>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736" y="1538249"/>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15" y="1538045"/>
              <a:ext cx="1412552" cy="540000"/>
            </a:xfrm>
            <a:prstGeom prst="rect">
              <a:avLst/>
            </a:prstGeom>
          </p:spPr>
        </p:pic>
      </p:grpSp>
    </p:spTree>
    <p:extLst>
      <p:ext uri="{BB962C8B-B14F-4D97-AF65-F5344CB8AC3E}">
        <p14:creationId xmlns:p14="http://schemas.microsoft.com/office/powerpoint/2010/main" val="174269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rgbClr val="C00000"/>
                </a:solidFill>
              </a:rPr>
              <a:t>Summary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t>You should now be able to:</a:t>
            </a:r>
          </a:p>
          <a:p>
            <a:pPr>
              <a:buFont typeface="Symbol" panose="05050102010706020507" pitchFamily="18" charset="2"/>
              <a:buChar char=""/>
            </a:pPr>
            <a:r>
              <a:rPr lang="en-AU" dirty="0"/>
              <a:t>Identify the properties of an array that distinguish it from a regular list</a:t>
            </a:r>
          </a:p>
          <a:p>
            <a:pPr>
              <a:buFont typeface="Symbol" panose="05050102010706020507" pitchFamily="18" charset="2"/>
              <a:buChar char=""/>
            </a:pPr>
            <a:r>
              <a:rPr lang="en-AU" dirty="0"/>
              <a:t>Create and modify arrays of information</a:t>
            </a:r>
          </a:p>
          <a:p>
            <a:pPr>
              <a:buFont typeface="Symbol" panose="05050102010706020507" pitchFamily="18" charset="2"/>
              <a:buChar char=""/>
            </a:pPr>
            <a:r>
              <a:rPr lang="en-AU" dirty="0"/>
              <a:t>Iterate through an array using either indices or the notation for each element in …</a:t>
            </a:r>
          </a:p>
          <a:p>
            <a:pPr>
              <a:buFont typeface="Symbol" panose="05050102010706020507" pitchFamily="18" charset="2"/>
              <a:buChar char=""/>
            </a:pPr>
            <a:r>
              <a:rPr lang="en-AU" dirty="0"/>
              <a:t>Use </a:t>
            </a:r>
            <a:r>
              <a:rPr lang="en-AU" dirty="0" err="1"/>
              <a:t>ArrayLists</a:t>
            </a:r>
            <a:r>
              <a:rPr lang="en-AU" dirty="0"/>
              <a:t> as variable-length arrays</a:t>
            </a:r>
          </a:p>
        </p:txBody>
      </p:sp>
    </p:spTree>
    <p:extLst>
      <p:ext uri="{BB962C8B-B14F-4D97-AF65-F5344CB8AC3E}">
        <p14:creationId xmlns:p14="http://schemas.microsoft.com/office/powerpoint/2010/main" val="67129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F5A-BB03-4A55-821E-CA6AAF8573DA}"/>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AAE47D69-3A96-4CE9-A107-743CADF913AA}"/>
              </a:ext>
            </a:extLst>
          </p:cNvPr>
          <p:cNvSpPr>
            <a:spLocks noGrp="1"/>
          </p:cNvSpPr>
          <p:nvPr>
            <p:ph idx="1"/>
          </p:nvPr>
        </p:nvSpPr>
        <p:spPr/>
        <p:txBody>
          <a:bodyPr/>
          <a:lstStyle/>
          <a:p>
            <a:r>
              <a:rPr lang="en-AU" dirty="0"/>
              <a:t>Learn Arrays</a:t>
            </a:r>
          </a:p>
          <a:p>
            <a:r>
              <a:rPr lang="en-AU" dirty="0"/>
              <a:t>Learn Iterating over Arrays</a:t>
            </a:r>
          </a:p>
          <a:p>
            <a:r>
              <a:rPr lang="en-AU" dirty="0"/>
              <a:t>Learn Array Lists</a:t>
            </a:r>
          </a:p>
          <a:p>
            <a:endParaRPr lang="en-AU" dirty="0"/>
          </a:p>
        </p:txBody>
      </p:sp>
    </p:spTree>
    <p:extLst>
      <p:ext uri="{BB962C8B-B14F-4D97-AF65-F5344CB8AC3E}">
        <p14:creationId xmlns:p14="http://schemas.microsoft.com/office/powerpoint/2010/main" val="383941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Arrays</a:t>
            </a:r>
          </a:p>
        </p:txBody>
      </p:sp>
      <p:sp>
        <p:nvSpPr>
          <p:cNvPr id="10" name="Content Placeholder 9"/>
          <p:cNvSpPr>
            <a:spLocks noGrp="1"/>
          </p:cNvSpPr>
          <p:nvPr>
            <p:ph idx="1"/>
          </p:nvPr>
        </p:nvSpPr>
        <p:spPr/>
        <p:txBody>
          <a:bodyPr>
            <a:normAutofit/>
          </a:bodyPr>
          <a:lstStyle/>
          <a:p>
            <a:pPr marL="0" indent="0">
              <a:buNone/>
            </a:pPr>
            <a:r>
              <a:rPr lang="en-AU" sz="2400" dirty="0"/>
              <a:t>Arrays</a:t>
            </a:r>
          </a:p>
          <a:p>
            <a:r>
              <a:rPr lang="en-AU" sz="2000" dirty="0"/>
              <a:t>Imagine I have a hotel with ten rooms inside it and want to track the number of guests that are residing within each individual room</a:t>
            </a:r>
          </a:p>
          <a:p>
            <a:r>
              <a:rPr lang="en-AU" sz="2000" dirty="0"/>
              <a:t>Many of you will think to declare ten different variables to track the number of guests in each room</a:t>
            </a:r>
          </a:p>
          <a:p>
            <a:endParaRPr lang="en-AU" sz="2000" dirty="0"/>
          </a:p>
          <a:p>
            <a:endParaRPr lang="en-AU" sz="2000" dirty="0"/>
          </a:p>
          <a:p>
            <a:r>
              <a:rPr lang="en-AU" sz="2000" dirty="0"/>
              <a:t>But now that we look at it much more closely, we can see that this seems rather inefficient, both in its declaration, and by the fact that you have to reference each variable on a separate line to interact with them</a:t>
            </a:r>
          </a:p>
          <a:p>
            <a:r>
              <a:rPr lang="en-AU" sz="2000" dirty="0"/>
              <a:t>This way might now seem very clunky to you now. Surely a better way exists, right?</a:t>
            </a:r>
          </a:p>
          <a:p>
            <a:endParaRPr lang="en-AU" sz="2000" dirty="0"/>
          </a:p>
        </p:txBody>
      </p:sp>
      <p:sp>
        <p:nvSpPr>
          <p:cNvPr id="5" name="TextBox 4">
            <a:extLst>
              <a:ext uri="{FF2B5EF4-FFF2-40B4-BE49-F238E27FC236}">
                <a16:creationId xmlns:a16="http://schemas.microsoft.com/office/drawing/2014/main" id="{F9975A54-7F44-449F-A88E-1B5D7A7CA74B}"/>
              </a:ext>
            </a:extLst>
          </p:cNvPr>
          <p:cNvSpPr txBox="1"/>
          <p:nvPr/>
        </p:nvSpPr>
        <p:spPr>
          <a:xfrm>
            <a:off x="1060938" y="3429000"/>
            <a:ext cx="10292862" cy="646331"/>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int guestsInRoomNum0, guestsInRoomNum1, guestsInRoomNum2, guestsInRoomNum3, guestsInRoomNum4, guestsInRoomNum5, guestsInRoomNum6 . . </a:t>
            </a:r>
          </a:p>
        </p:txBody>
      </p:sp>
      <p:sp>
        <p:nvSpPr>
          <p:cNvPr id="6" name="TextBox 5">
            <a:extLst>
              <a:ext uri="{FF2B5EF4-FFF2-40B4-BE49-F238E27FC236}">
                <a16:creationId xmlns:a16="http://schemas.microsoft.com/office/drawing/2014/main" id="{FDFC8985-168E-46BA-B052-CDED26044451}"/>
              </a:ext>
            </a:extLst>
          </p:cNvPr>
          <p:cNvSpPr txBox="1"/>
          <p:nvPr/>
        </p:nvSpPr>
        <p:spPr>
          <a:xfrm>
            <a:off x="16282" y="6347778"/>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Tree>
    <p:extLst>
      <p:ext uri="{BB962C8B-B14F-4D97-AF65-F5344CB8AC3E}">
        <p14:creationId xmlns:p14="http://schemas.microsoft.com/office/powerpoint/2010/main" val="32965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12: Other Java Concepts</a:t>
            </a:r>
          </a:p>
        </p:txBody>
      </p:sp>
      <p:sp>
        <p:nvSpPr>
          <p:cNvPr id="10" name="Content Placeholder 9"/>
          <p:cNvSpPr>
            <a:spLocks noGrp="1"/>
          </p:cNvSpPr>
          <p:nvPr>
            <p:ph idx="1"/>
          </p:nvPr>
        </p:nvSpPr>
        <p:spPr>
          <a:xfrm>
            <a:off x="838200" y="1825625"/>
            <a:ext cx="6241211" cy="4351338"/>
          </a:xfrm>
        </p:spPr>
        <p:txBody>
          <a:bodyPr>
            <a:normAutofit/>
          </a:bodyPr>
          <a:lstStyle/>
          <a:p>
            <a:r>
              <a:rPr lang="en-AU" sz="2000" dirty="0"/>
              <a:t>This better way is known as an </a:t>
            </a:r>
            <a:r>
              <a:rPr lang="en-AU" sz="2000" i="1" dirty="0"/>
              <a:t>array</a:t>
            </a:r>
            <a:r>
              <a:rPr lang="en-AU" sz="2000" dirty="0"/>
              <a:t>, which some of you may know from your time programming in python to be lists</a:t>
            </a:r>
          </a:p>
          <a:p>
            <a:r>
              <a:rPr lang="en-AU" sz="2000" dirty="0"/>
              <a:t>An array is a row of values, like each room in order in our motel. </a:t>
            </a:r>
          </a:p>
          <a:p>
            <a:r>
              <a:rPr lang="en-AU" sz="2000" dirty="0"/>
              <a:t>The entire row of rooms you can see to the right is called an array</a:t>
            </a:r>
          </a:p>
          <a:p>
            <a:r>
              <a:rPr lang="en-AU" sz="2000" dirty="0"/>
              <a:t>Each room in the array is called a </a:t>
            </a:r>
            <a:r>
              <a:rPr lang="en-AU" sz="2000" i="1" dirty="0"/>
              <a:t>component</a:t>
            </a:r>
            <a:r>
              <a:rPr lang="en-AU" sz="2000" dirty="0"/>
              <a:t> of the array, and each component has an element associated with it (In this case, the number of residents in each room)</a:t>
            </a:r>
          </a:p>
        </p:txBody>
      </p:sp>
      <p:sp>
        <p:nvSpPr>
          <p:cNvPr id="5" name="TextBox 4">
            <a:extLst>
              <a:ext uri="{FF2B5EF4-FFF2-40B4-BE49-F238E27FC236}">
                <a16:creationId xmlns:a16="http://schemas.microsoft.com/office/drawing/2014/main" id="{C5D54E58-FACE-4870-964E-9AD447B481A6}"/>
              </a:ext>
            </a:extLst>
          </p:cNvPr>
          <p:cNvSpPr txBox="1"/>
          <p:nvPr/>
        </p:nvSpPr>
        <p:spPr>
          <a:xfrm>
            <a:off x="433753" y="6393954"/>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pic>
        <p:nvPicPr>
          <p:cNvPr id="3" name="Picture 2">
            <a:extLst>
              <a:ext uri="{FF2B5EF4-FFF2-40B4-BE49-F238E27FC236}">
                <a16:creationId xmlns:a16="http://schemas.microsoft.com/office/drawing/2014/main" id="{E61330C8-C0B1-48FB-8FE9-F901868FAFAD}"/>
              </a:ext>
            </a:extLst>
          </p:cNvPr>
          <p:cNvPicPr>
            <a:picLocks noChangeAspect="1"/>
          </p:cNvPicPr>
          <p:nvPr/>
        </p:nvPicPr>
        <p:blipFill rotWithShape="1">
          <a:blip r:embed="rId2"/>
          <a:srcRect r="2070"/>
          <a:stretch/>
        </p:blipFill>
        <p:spPr>
          <a:xfrm>
            <a:off x="6993147" y="2244832"/>
            <a:ext cx="4758770" cy="2802000"/>
          </a:xfrm>
          <a:prstGeom prst="rect">
            <a:avLst/>
          </a:prstGeom>
        </p:spPr>
      </p:pic>
      <p:sp>
        <p:nvSpPr>
          <p:cNvPr id="7" name="TextBox 6">
            <a:extLst>
              <a:ext uri="{FF2B5EF4-FFF2-40B4-BE49-F238E27FC236}">
                <a16:creationId xmlns:a16="http://schemas.microsoft.com/office/drawing/2014/main" id="{24149150-06DD-4F20-9E67-8F9C56E385CE}"/>
              </a:ext>
            </a:extLst>
          </p:cNvPr>
          <p:cNvSpPr txBox="1"/>
          <p:nvPr/>
        </p:nvSpPr>
        <p:spPr>
          <a:xfrm>
            <a:off x="7525704" y="5231644"/>
            <a:ext cx="4079795" cy="646331"/>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int guests[] = new int[10];</a:t>
            </a:r>
          </a:p>
          <a:p>
            <a:r>
              <a:rPr lang="en-AU" dirty="0">
                <a:latin typeface="CourierStd"/>
              </a:rPr>
              <a:t>guests[6] = 4</a:t>
            </a:r>
          </a:p>
        </p:txBody>
      </p:sp>
      <p:sp>
        <p:nvSpPr>
          <p:cNvPr id="4" name="TextBox 3">
            <a:extLst>
              <a:ext uri="{FF2B5EF4-FFF2-40B4-BE49-F238E27FC236}">
                <a16:creationId xmlns:a16="http://schemas.microsoft.com/office/drawing/2014/main" id="{02186C3D-6ECE-425E-90D1-0D6713B8DDC4}"/>
              </a:ext>
            </a:extLst>
          </p:cNvPr>
          <p:cNvSpPr txBox="1"/>
          <p:nvPr/>
        </p:nvSpPr>
        <p:spPr>
          <a:xfrm>
            <a:off x="7811014" y="4530999"/>
            <a:ext cx="1593578" cy="369332"/>
          </a:xfrm>
          <a:prstGeom prst="rect">
            <a:avLst/>
          </a:prstGeom>
          <a:noFill/>
        </p:spPr>
        <p:txBody>
          <a:bodyPr wrap="none" rtlCol="0">
            <a:spAutoFit/>
          </a:bodyPr>
          <a:lstStyle/>
          <a:p>
            <a:r>
              <a:rPr lang="en-AU" dirty="0"/>
              <a:t>The Java Motel</a:t>
            </a:r>
          </a:p>
        </p:txBody>
      </p:sp>
    </p:spTree>
    <p:extLst>
      <p:ext uri="{BB962C8B-B14F-4D97-AF65-F5344CB8AC3E}">
        <p14:creationId xmlns:p14="http://schemas.microsoft.com/office/powerpoint/2010/main" val="302115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Arrays vs Lists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If we define a list to be a sequence of information, arrays can be seen as a special type of list. An array has</a:t>
            </a:r>
          </a:p>
          <a:p>
            <a:pPr>
              <a:buFont typeface="Symbol" panose="05050102010706020507" pitchFamily="18" charset="2"/>
              <a:buChar char=""/>
            </a:pPr>
            <a:r>
              <a:rPr lang="en-AU" dirty="0"/>
              <a:t>A fixed order of items</a:t>
            </a:r>
          </a:p>
          <a:p>
            <a:pPr>
              <a:buFont typeface="Symbol" panose="05050102010706020507" pitchFamily="18" charset="2"/>
              <a:buChar char=""/>
            </a:pPr>
            <a:r>
              <a:rPr lang="en-AU" dirty="0"/>
              <a:t>A fixed datatype for all of its items</a:t>
            </a:r>
          </a:p>
          <a:p>
            <a:pPr>
              <a:buFont typeface="Symbol" panose="05050102010706020507" pitchFamily="18" charset="2"/>
              <a:buChar char=""/>
            </a:pPr>
            <a:r>
              <a:rPr lang="en-AU" dirty="0"/>
              <a:t>A fixed length, defined at initialisation, with the first item having an index of 0</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Note that if you’re familiar with python, it doesn’t have arrays. It has lists, which don’t have the restrictions mentioned.</a:t>
            </a:r>
          </a:p>
        </p:txBody>
      </p:sp>
    </p:spTree>
    <p:extLst>
      <p:ext uri="{BB962C8B-B14F-4D97-AF65-F5344CB8AC3E}">
        <p14:creationId xmlns:p14="http://schemas.microsoft.com/office/powerpoint/2010/main" val="237816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Arrays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Declaration &amp; Initialisation:</a:t>
            </a:r>
          </a:p>
          <a:p>
            <a:pPr>
              <a:buFont typeface="Symbol" panose="05050102010706020507" pitchFamily="18" charset="2"/>
              <a:buChar char=""/>
            </a:pPr>
            <a:r>
              <a:rPr lang="en-AU" dirty="0"/>
              <a:t>The first line leaves each value un-initialised</a:t>
            </a:r>
          </a:p>
          <a:p>
            <a:pPr>
              <a:buFont typeface="Symbol" panose="05050102010706020507" pitchFamily="18" charset="2"/>
              <a:buChar char=""/>
            </a:pPr>
            <a:r>
              <a:rPr lang="en-AU" dirty="0"/>
              <a:t>The second line populates an array with the given data</a:t>
            </a:r>
          </a:p>
          <a:p>
            <a:pPr>
              <a:buFont typeface="Symbol" panose="05050102010706020507" pitchFamily="18" charset="2"/>
              <a:buChar char=""/>
            </a:pPr>
            <a:r>
              <a:rPr lang="en-AU" dirty="0"/>
              <a:t>The third does the same as the second, but only works in the same line as the declaration</a:t>
            </a:r>
          </a:p>
          <a:p>
            <a:pPr marL="0" indent="0">
              <a:buNone/>
            </a:pPr>
            <a:r>
              <a:rPr lang="en-AU" dirty="0"/>
              <a:t>Accessing:</a:t>
            </a:r>
          </a:p>
          <a:p>
            <a:pPr>
              <a:buFont typeface="Symbol" panose="05050102010706020507" pitchFamily="18" charset="2"/>
              <a:buChar char=""/>
            </a:pPr>
            <a:r>
              <a:rPr lang="en-AU" dirty="0"/>
              <a:t>In this case, x is set to the first array value</a:t>
            </a:r>
          </a:p>
          <a:p>
            <a:pPr marL="0" indent="0">
              <a:buNone/>
            </a:pPr>
            <a:r>
              <a:rPr lang="en-AU" dirty="0"/>
              <a:t>Assigning:</a:t>
            </a:r>
          </a:p>
          <a:p>
            <a:pPr>
              <a:buFont typeface="Symbol" panose="05050102010706020507" pitchFamily="18" charset="2"/>
              <a:buChar char=""/>
            </a:pPr>
            <a:r>
              <a:rPr lang="en-AU" dirty="0"/>
              <a:t>This is the same syntax as accessing</a:t>
            </a:r>
          </a:p>
        </p:txBody>
      </p:sp>
      <p:pic>
        <p:nvPicPr>
          <p:cNvPr id="8" name="Picture 7">
            <a:extLst>
              <a:ext uri="{FF2B5EF4-FFF2-40B4-BE49-F238E27FC236}">
                <a16:creationId xmlns:a16="http://schemas.microsoft.com/office/drawing/2014/main" id="{7F5D32E6-9B48-43D5-86A9-1BD09B6CEE58}"/>
              </a:ext>
            </a:extLst>
          </p:cNvPr>
          <p:cNvPicPr>
            <a:picLocks noChangeAspect="1"/>
          </p:cNvPicPr>
          <p:nvPr/>
        </p:nvPicPr>
        <p:blipFill>
          <a:blip r:embed="rId2"/>
          <a:stretch>
            <a:fillRect/>
          </a:stretch>
        </p:blipFill>
        <p:spPr>
          <a:xfrm>
            <a:off x="8229598" y="1381006"/>
            <a:ext cx="3652707" cy="1718285"/>
          </a:xfrm>
          <a:prstGeom prst="rect">
            <a:avLst/>
          </a:prstGeom>
        </p:spPr>
      </p:pic>
    </p:spTree>
    <p:extLst>
      <p:ext uri="{BB962C8B-B14F-4D97-AF65-F5344CB8AC3E}">
        <p14:creationId xmlns:p14="http://schemas.microsoft.com/office/powerpoint/2010/main" val="234086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Iteration over Arrays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There are two ways to iterate through an array:</a:t>
            </a:r>
          </a:p>
          <a:p>
            <a:pPr marL="514350" indent="-514350">
              <a:buFont typeface="+mj-lt"/>
              <a:buAutoNum type="arabicParenR"/>
            </a:pPr>
            <a:r>
              <a:rPr lang="en-AU" dirty="0"/>
              <a:t>Getting the value at each index between 0 and the end of the array</a:t>
            </a:r>
          </a:p>
          <a:p>
            <a:pPr marL="514350" indent="-514350">
              <a:buFont typeface="+mj-lt"/>
              <a:buAutoNum type="arabicParenR"/>
            </a:pPr>
            <a:r>
              <a:rPr lang="en-AU" dirty="0"/>
              <a:t>Setting a variable to have the value of each element of the array, using a special for loop</a:t>
            </a:r>
          </a:p>
          <a:p>
            <a:pPr marL="0" indent="0">
              <a:buNone/>
            </a:pPr>
            <a:r>
              <a:rPr lang="en-AU" dirty="0"/>
              <a:t>Both of the loops given print all values from the array on the last slide.</a:t>
            </a:r>
          </a:p>
        </p:txBody>
      </p:sp>
      <p:pic>
        <p:nvPicPr>
          <p:cNvPr id="8" name="Picture 7">
            <a:extLst>
              <a:ext uri="{FF2B5EF4-FFF2-40B4-BE49-F238E27FC236}">
                <a16:creationId xmlns:a16="http://schemas.microsoft.com/office/drawing/2014/main" id="{BC853649-EDAB-424D-A597-11703EAF6CA0}"/>
              </a:ext>
            </a:extLst>
          </p:cNvPr>
          <p:cNvPicPr>
            <a:picLocks noChangeAspect="1"/>
          </p:cNvPicPr>
          <p:nvPr/>
        </p:nvPicPr>
        <p:blipFill>
          <a:blip r:embed="rId2"/>
          <a:stretch>
            <a:fillRect/>
          </a:stretch>
        </p:blipFill>
        <p:spPr>
          <a:xfrm>
            <a:off x="8229598" y="1381005"/>
            <a:ext cx="3652707" cy="1366819"/>
          </a:xfrm>
          <a:prstGeom prst="rect">
            <a:avLst/>
          </a:prstGeom>
        </p:spPr>
      </p:pic>
    </p:spTree>
    <p:extLst>
      <p:ext uri="{BB962C8B-B14F-4D97-AF65-F5344CB8AC3E}">
        <p14:creationId xmlns:p14="http://schemas.microsoft.com/office/powerpoint/2010/main" val="330239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t>Exercises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514350" indent="-514350">
              <a:buFont typeface="+mj-lt"/>
              <a:buAutoNum type="arabicParenR"/>
            </a:pPr>
            <a:r>
              <a:rPr lang="en-AU" dirty="0"/>
              <a:t>Assign an array to hold the integers from 1 to 10, and then print the values of the array to check your result</a:t>
            </a:r>
          </a:p>
          <a:p>
            <a:pPr marL="514350" indent="-514350">
              <a:buFont typeface="+mj-lt"/>
              <a:buAutoNum type="arabicParenR"/>
            </a:pPr>
            <a:r>
              <a:rPr lang="en-AU" dirty="0"/>
              <a:t>Assign an array manually to hold the values 3, 1, 4, 1, 5, 9, 2, 6, 5, 3, then print all of the odd values</a:t>
            </a:r>
          </a:p>
          <a:p>
            <a:pPr marL="514350" indent="-514350">
              <a:buFont typeface="+mj-lt"/>
              <a:buAutoNum type="arabicParenR"/>
            </a:pPr>
            <a:r>
              <a:rPr lang="en-AU" dirty="0"/>
              <a:t>Populate an array with the values of the Fibonacci sequence up to the 20</a:t>
            </a:r>
            <a:r>
              <a:rPr lang="en-AU" baseline="30000" dirty="0"/>
              <a:t>th</a:t>
            </a:r>
            <a:r>
              <a:rPr lang="en-AU" dirty="0"/>
              <a:t> value</a:t>
            </a:r>
          </a:p>
          <a:p>
            <a:pPr marL="514350" indent="-514350">
              <a:buFont typeface="+mj-lt"/>
              <a:buAutoNum type="arabicParenR"/>
            </a:pPr>
            <a:r>
              <a:rPr lang="en-AU" dirty="0"/>
              <a:t>Group Discussion – how would we create an array of prime numbers?</a:t>
            </a:r>
          </a:p>
        </p:txBody>
      </p:sp>
    </p:spTree>
    <p:extLst>
      <p:ext uri="{BB962C8B-B14F-4D97-AF65-F5344CB8AC3E}">
        <p14:creationId xmlns:p14="http://schemas.microsoft.com/office/powerpoint/2010/main" val="4546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a:t>
            </a:r>
            <a:r>
              <a:rPr lang="en-AU" dirty="0" err="1">
                <a:solidFill>
                  <a:schemeClr val="bg1"/>
                </a:solidFill>
              </a:rPr>
              <a:t>ArrayLists</a:t>
            </a:r>
            <a:endParaRPr lang="en-AU" dirty="0">
              <a:solidFill>
                <a:schemeClr val="bg1"/>
              </a:solidFill>
            </a:endParaRP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Declaration &amp; Initialisation:</a:t>
            </a:r>
          </a:p>
          <a:p>
            <a:pPr>
              <a:buFont typeface="Symbol" panose="05050102010706020507" pitchFamily="18" charset="2"/>
              <a:buChar char=""/>
            </a:pPr>
            <a:r>
              <a:rPr lang="en-AU" dirty="0"/>
              <a:t>The first line is an empty list</a:t>
            </a:r>
          </a:p>
          <a:p>
            <a:pPr>
              <a:buFont typeface="Symbol" panose="05050102010706020507" pitchFamily="18" charset="2"/>
              <a:buChar char=""/>
            </a:pPr>
            <a:r>
              <a:rPr lang="en-AU" dirty="0"/>
              <a:t>The second line populates a list with the given data</a:t>
            </a:r>
          </a:p>
          <a:p>
            <a:pPr marL="0" indent="0">
              <a:buNone/>
            </a:pPr>
            <a:r>
              <a:rPr lang="en-AU" dirty="0"/>
              <a:t>Accessing:</a:t>
            </a:r>
          </a:p>
          <a:p>
            <a:pPr>
              <a:buFont typeface="Symbol" panose="05050102010706020507" pitchFamily="18" charset="2"/>
              <a:buChar char=""/>
            </a:pPr>
            <a:r>
              <a:rPr lang="en-AU" dirty="0"/>
              <a:t>In this case, a is set to the first array value</a:t>
            </a:r>
          </a:p>
          <a:p>
            <a:pPr marL="0" indent="0">
              <a:buNone/>
            </a:pPr>
            <a:r>
              <a:rPr lang="en-AU" dirty="0"/>
              <a:t>Assigning:</a:t>
            </a:r>
          </a:p>
          <a:p>
            <a:pPr>
              <a:buFont typeface="Symbol" panose="05050102010706020507" pitchFamily="18" charset="2"/>
              <a:buChar char=""/>
            </a:pPr>
            <a:r>
              <a:rPr lang="en-AU" dirty="0"/>
              <a:t>Set changes an existing value</a:t>
            </a:r>
          </a:p>
          <a:p>
            <a:pPr>
              <a:buFont typeface="Symbol" panose="05050102010706020507" pitchFamily="18" charset="2"/>
              <a:buChar char=""/>
            </a:pPr>
            <a:r>
              <a:rPr lang="en-AU" dirty="0"/>
              <a:t>Add appends a value to the end of the list</a:t>
            </a:r>
          </a:p>
          <a:p>
            <a:pPr>
              <a:buFont typeface="Symbol" panose="05050102010706020507" pitchFamily="18" charset="2"/>
              <a:buChar char=""/>
            </a:pPr>
            <a:r>
              <a:rPr lang="en-AU" dirty="0"/>
              <a:t>Remove removes the value at a given index</a:t>
            </a:r>
          </a:p>
        </p:txBody>
      </p:sp>
      <p:pic>
        <p:nvPicPr>
          <p:cNvPr id="11" name="Content Placeholder 10">
            <a:extLst>
              <a:ext uri="{FF2B5EF4-FFF2-40B4-BE49-F238E27FC236}">
                <a16:creationId xmlns:a16="http://schemas.microsoft.com/office/drawing/2014/main" id="{CD26711F-BB2F-4FA1-AB5C-CFE94A35A6E0}"/>
              </a:ext>
            </a:extLst>
          </p:cNvPr>
          <p:cNvPicPr>
            <a:picLocks noGrp="1" noChangeAspect="1"/>
          </p:cNvPicPr>
          <p:nvPr>
            <p:ph sz="half" idx="2"/>
          </p:nvPr>
        </p:nvPicPr>
        <p:blipFill>
          <a:blip r:embed="rId4"/>
          <a:stretch>
            <a:fillRect/>
          </a:stretch>
        </p:blipFill>
        <p:spPr>
          <a:xfrm>
            <a:off x="8233378" y="1381007"/>
            <a:ext cx="3652838" cy="1707712"/>
          </a:xfrm>
          <a:prstGeom prst="rect">
            <a:avLst/>
          </a:prstGeom>
        </p:spPr>
      </p:pic>
      <p:pic>
        <p:nvPicPr>
          <p:cNvPr id="6" name="Picture 5">
            <a:extLst>
              <a:ext uri="{FF2B5EF4-FFF2-40B4-BE49-F238E27FC236}">
                <a16:creationId xmlns:a16="http://schemas.microsoft.com/office/drawing/2014/main" id="{76B7B631-FF46-4258-A5DF-CBB03240697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spTree>
    <p:extLst>
      <p:ext uri="{BB962C8B-B14F-4D97-AF65-F5344CB8AC3E}">
        <p14:creationId xmlns:p14="http://schemas.microsoft.com/office/powerpoint/2010/main" val="296614914"/>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1</TotalTime>
  <Words>775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CourierStd</vt:lpstr>
      <vt:lpstr>Arial</vt:lpstr>
      <vt:lpstr>Calibri</vt:lpstr>
      <vt:lpstr>Calibri Light</vt:lpstr>
      <vt:lpstr>Symbol</vt:lpstr>
      <vt:lpstr>Office Theme</vt:lpstr>
      <vt:lpstr>Java Workshop 4 – Arrays &amp; Lists</vt:lpstr>
      <vt:lpstr>Lesson Outline</vt:lpstr>
      <vt:lpstr>Arrays</vt:lpstr>
      <vt:lpstr>Lesson 12: Other Java Concepts</vt:lpstr>
      <vt:lpstr>Arrays vs Lists</vt:lpstr>
      <vt:lpstr>Syntax Overview – Arrays</vt:lpstr>
      <vt:lpstr>Iteration over Arrays</vt:lpstr>
      <vt:lpstr>Exercises</vt:lpstr>
      <vt:lpstr>Syntax Overview - ArrayLists</vt:lpstr>
      <vt:lpstr>Exercises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4 – Arrays &amp; Lists</dc:title>
  <dc:creator>Ben Schwarz</dc:creator>
  <cp:lastModifiedBy>Schwarz B21</cp:lastModifiedBy>
  <cp:revision>11</cp:revision>
  <dcterms:created xsi:type="dcterms:W3CDTF">2019-04-15T01:01:27Z</dcterms:created>
  <dcterms:modified xsi:type="dcterms:W3CDTF">2019-12-03T06:35:58Z</dcterms:modified>
</cp:coreProperties>
</file>