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5" r:id="rId2"/>
  </p:sldMasterIdLst>
  <p:sldIdLst>
    <p:sldId id="256" r:id="rId3"/>
    <p:sldId id="257" r:id="rId4"/>
    <p:sldId id="259" r:id="rId5"/>
    <p:sldId id="290" r:id="rId6"/>
    <p:sldId id="289" r:id="rId7"/>
    <p:sldId id="258" r:id="rId8"/>
    <p:sldId id="292" r:id="rId9"/>
    <p:sldId id="276" r:id="rId10"/>
    <p:sldId id="277" r:id="rId11"/>
    <p:sldId id="288" r:id="rId12"/>
    <p:sldId id="278" r:id="rId13"/>
    <p:sldId id="279" r:id="rId14"/>
    <p:sldId id="280" r:id="rId15"/>
    <p:sldId id="274" r:id="rId16"/>
    <p:sldId id="282" r:id="rId17"/>
    <p:sldId id="291" r:id="rId18"/>
    <p:sldId id="275" r:id="rId19"/>
    <p:sldId id="283" r:id="rId20"/>
    <p:sldId id="284" r:id="rId21"/>
    <p:sldId id="285" r:id="rId22"/>
    <p:sldId id="260" r:id="rId23"/>
    <p:sldId id="261" r:id="rId24"/>
    <p:sldId id="262" r:id="rId25"/>
    <p:sldId id="286" r:id="rId26"/>
    <p:sldId id="264" r:id="rId27"/>
    <p:sldId id="265" r:id="rId28"/>
    <p:sldId id="263" r:id="rId29"/>
    <p:sldId id="28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h/fx5B9hF5xB4tgvVYe93g==" hashData="bPTZ24s3x/D8g8CX4oBzOD226vNtRBD7r1a8LMDMYSJk/VSD5a4EXfANFfYq9JuI3aV0VfKqEpKref15Y3LuQ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2027"/>
    <a:srgbClr val="E3555C"/>
    <a:srgbClr val="DD333B"/>
    <a:srgbClr val="D9232C"/>
    <a:srgbClr val="E9777C"/>
    <a:srgbClr val="DE323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B1B4-FFE3-4716-A5FF-ED312EDD79E3}"/>
              </a:ext>
            </a:extLst>
          </p:cNvPr>
          <p:cNvSpPr>
            <a:spLocks noGrp="1"/>
          </p:cNvSpPr>
          <p:nvPr>
            <p:ph type="ctrTitle" hasCustomPrompt="1"/>
          </p:nvPr>
        </p:nvSpPr>
        <p:spPr>
          <a:xfrm>
            <a:off x="2781300" y="1354796"/>
            <a:ext cx="6629400" cy="2387600"/>
          </a:xfrm>
        </p:spPr>
        <p:txBody>
          <a:bodyPr anchor="b"/>
          <a:lstStyle>
            <a:lvl1pPr algn="ctr">
              <a:defRPr sz="6000" b="0">
                <a:latin typeface="Calibri" panose="020F0502020204030204" pitchFamily="34" charset="0"/>
                <a:cs typeface="Calibri" panose="020F0502020204030204" pitchFamily="34" charset="0"/>
              </a:defRPr>
            </a:lvl1pPr>
          </a:lstStyle>
          <a:p>
            <a:r>
              <a:rPr lang="en-AU" dirty="0"/>
              <a:t>Click to edit title</a:t>
            </a:r>
          </a:p>
        </p:txBody>
      </p:sp>
      <p:sp>
        <p:nvSpPr>
          <p:cNvPr id="3" name="Subtitle 2">
            <a:extLst>
              <a:ext uri="{FF2B5EF4-FFF2-40B4-BE49-F238E27FC236}">
                <a16:creationId xmlns:a16="http://schemas.microsoft.com/office/drawing/2014/main" id="{244DCE6D-83BF-45F1-8BBA-D7E161616324}"/>
              </a:ext>
            </a:extLst>
          </p:cNvPr>
          <p:cNvSpPr>
            <a:spLocks noGrp="1"/>
          </p:cNvSpPr>
          <p:nvPr>
            <p:ph type="subTitle" idx="1"/>
          </p:nvPr>
        </p:nvSpPr>
        <p:spPr>
          <a:xfrm>
            <a:off x="1524000" y="3901087"/>
            <a:ext cx="9144000" cy="1655762"/>
          </a:xfrm>
        </p:spPr>
        <p:txBody>
          <a:bodyPr/>
          <a:lstStyle>
            <a:lvl1pPr marL="0" indent="0" algn="ctr">
              <a:buNone/>
              <a:defRPr sz="2400">
                <a:solidFill>
                  <a:srgbClr val="C7202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dirty="0"/>
          </a:p>
        </p:txBody>
      </p:sp>
      <p:pic>
        <p:nvPicPr>
          <p:cNvPr id="18" name="Picture 17">
            <a:extLst>
              <a:ext uri="{FF2B5EF4-FFF2-40B4-BE49-F238E27FC236}">
                <a16:creationId xmlns:a16="http://schemas.microsoft.com/office/drawing/2014/main" id="{4502AC83-5A35-459F-B052-18D1AABEC84E}"/>
              </a:ext>
            </a:extLst>
          </p:cNvPr>
          <p:cNvPicPr>
            <a:picLocks noChangeAspect="1"/>
          </p:cNvPicPr>
          <p:nvPr userDrawn="1"/>
        </p:nvPicPr>
        <p:blipFill rotWithShape="1">
          <a:blip r:embed="rId2"/>
          <a:srcRect l="7370" r="7370"/>
          <a:stretch/>
        </p:blipFill>
        <p:spPr>
          <a:xfrm>
            <a:off x="-1" y="0"/>
            <a:ext cx="12192001" cy="1620000"/>
          </a:xfrm>
          <a:prstGeom prst="rect">
            <a:avLst/>
          </a:prstGeom>
        </p:spPr>
      </p:pic>
      <p:pic>
        <p:nvPicPr>
          <p:cNvPr id="5" name="Picture 4" descr="A picture containing book, text&#10;&#10;Description generated with very high confidence">
            <a:extLst>
              <a:ext uri="{FF2B5EF4-FFF2-40B4-BE49-F238E27FC236}">
                <a16:creationId xmlns:a16="http://schemas.microsoft.com/office/drawing/2014/main" id="{B445764C-BCF5-4DB5-9D09-951F091BA24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1051637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CD2E1E6-449A-4927-BDAD-392FBCD236B2}"/>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Vertical Title 1">
            <a:extLst>
              <a:ext uri="{FF2B5EF4-FFF2-40B4-BE49-F238E27FC236}">
                <a16:creationId xmlns:a16="http://schemas.microsoft.com/office/drawing/2014/main" id="{1513B95C-07CB-4690-AB0C-F0DA79D00191}"/>
              </a:ext>
            </a:extLst>
          </p:cNvPr>
          <p:cNvSpPr>
            <a:spLocks noGrp="1"/>
          </p:cNvSpPr>
          <p:nvPr>
            <p:ph type="title" orient="vert"/>
          </p:nvPr>
        </p:nvSpPr>
        <p:spPr>
          <a:xfrm>
            <a:off x="7149142" y="365125"/>
            <a:ext cx="2628900" cy="5811838"/>
          </a:xfrm>
        </p:spPr>
        <p:txBody>
          <a:bodyPr vert="eaVert"/>
          <a:lstStyle>
            <a:lvl1pPr>
              <a:defRPr>
                <a:solidFill>
                  <a:srgbClr val="C72027"/>
                </a:solidFill>
              </a:defRPr>
            </a:lvl1pPr>
          </a:lstStyle>
          <a:p>
            <a:r>
              <a:rPr lang="en-US"/>
              <a:t>Click to edit Master title style</a:t>
            </a:r>
            <a:endParaRPr lang="en-AU" dirty="0"/>
          </a:p>
        </p:txBody>
      </p:sp>
      <p:sp>
        <p:nvSpPr>
          <p:cNvPr id="3" name="Vertical Text Placeholder 2">
            <a:extLst>
              <a:ext uri="{FF2B5EF4-FFF2-40B4-BE49-F238E27FC236}">
                <a16:creationId xmlns:a16="http://schemas.microsoft.com/office/drawing/2014/main" id="{9DB5ED2A-FEEB-496C-8150-BA7956040AF6}"/>
              </a:ext>
            </a:extLst>
          </p:cNvPr>
          <p:cNvSpPr>
            <a:spLocks noGrp="1"/>
          </p:cNvSpPr>
          <p:nvPr>
            <p:ph type="body" orient="vert" idx="1"/>
          </p:nvPr>
        </p:nvSpPr>
        <p:spPr>
          <a:xfrm>
            <a:off x="838200" y="365125"/>
            <a:ext cx="6189453"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5" name="Picture 4" descr="A picture containing book, text&#10;&#10;Description generated with very high confidence">
            <a:extLst>
              <a:ext uri="{FF2B5EF4-FFF2-40B4-BE49-F238E27FC236}">
                <a16:creationId xmlns:a16="http://schemas.microsoft.com/office/drawing/2014/main" id="{72E1023B-6785-4651-9B37-39954841DE4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845474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74E00-F895-4967-868F-5CBD76E851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3E2641D-D9DC-4A55-A542-356F5C7CB5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436E559D-A739-453E-8FCA-9C6D9A04AAC0}"/>
              </a:ext>
            </a:extLst>
          </p:cNvPr>
          <p:cNvSpPr>
            <a:spLocks noGrp="1"/>
          </p:cNvSpPr>
          <p:nvPr>
            <p:ph type="dt" sz="half" idx="10"/>
          </p:nvPr>
        </p:nvSpPr>
        <p:spPr/>
        <p:txBody>
          <a:bodyPr/>
          <a:lstStyle/>
          <a:p>
            <a:fld id="{BD1D0018-C01E-45F6-9D6F-17AE26275FD6}" type="datetimeFigureOut">
              <a:rPr lang="en-AU" smtClean="0"/>
              <a:t>3/12/2019</a:t>
            </a:fld>
            <a:endParaRPr lang="en-AU"/>
          </a:p>
        </p:txBody>
      </p:sp>
      <p:sp>
        <p:nvSpPr>
          <p:cNvPr id="5" name="Footer Placeholder 4">
            <a:extLst>
              <a:ext uri="{FF2B5EF4-FFF2-40B4-BE49-F238E27FC236}">
                <a16:creationId xmlns:a16="http://schemas.microsoft.com/office/drawing/2014/main" id="{F659C1A0-F08C-42C3-A096-41B3248A4C3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81F215E-3709-4D2C-A6CC-8AF9B94880B5}"/>
              </a:ext>
            </a:extLst>
          </p:cNvPr>
          <p:cNvSpPr>
            <a:spLocks noGrp="1"/>
          </p:cNvSpPr>
          <p:nvPr>
            <p:ph type="sldNum" sz="quarter" idx="12"/>
          </p:nvPr>
        </p:nvSpPr>
        <p:spPr/>
        <p:txBody>
          <a:bodyPr/>
          <a:lstStyle/>
          <a:p>
            <a:fld id="{2E1A3374-7801-4327-9C50-AFC3122CCC89}" type="slidenum">
              <a:rPr lang="en-AU" smtClean="0"/>
              <a:t>‹#›</a:t>
            </a:fld>
            <a:endParaRPr lang="en-AU"/>
          </a:p>
        </p:txBody>
      </p:sp>
    </p:spTree>
    <p:extLst>
      <p:ext uri="{BB962C8B-B14F-4D97-AF65-F5344CB8AC3E}">
        <p14:creationId xmlns:p14="http://schemas.microsoft.com/office/powerpoint/2010/main" val="2250825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45AF5-94F8-4079-90C8-6B410D6C3CB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581A32C-AF01-409C-AB23-327C9F627E9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FEC969A-0479-4678-8570-DE4322B3DAC8}"/>
              </a:ext>
            </a:extLst>
          </p:cNvPr>
          <p:cNvSpPr>
            <a:spLocks noGrp="1"/>
          </p:cNvSpPr>
          <p:nvPr>
            <p:ph type="dt" sz="half" idx="10"/>
          </p:nvPr>
        </p:nvSpPr>
        <p:spPr/>
        <p:txBody>
          <a:bodyPr/>
          <a:lstStyle/>
          <a:p>
            <a:fld id="{BD1D0018-C01E-45F6-9D6F-17AE26275FD6}" type="datetimeFigureOut">
              <a:rPr lang="en-AU" smtClean="0"/>
              <a:t>3/12/2019</a:t>
            </a:fld>
            <a:endParaRPr lang="en-AU"/>
          </a:p>
        </p:txBody>
      </p:sp>
      <p:sp>
        <p:nvSpPr>
          <p:cNvPr id="5" name="Footer Placeholder 4">
            <a:extLst>
              <a:ext uri="{FF2B5EF4-FFF2-40B4-BE49-F238E27FC236}">
                <a16:creationId xmlns:a16="http://schemas.microsoft.com/office/drawing/2014/main" id="{10BCA628-6FC9-41F5-9BD0-77F38E8236A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FBAAED0-84BF-4141-8751-AB45596E3F7E}"/>
              </a:ext>
            </a:extLst>
          </p:cNvPr>
          <p:cNvSpPr>
            <a:spLocks noGrp="1"/>
          </p:cNvSpPr>
          <p:nvPr>
            <p:ph type="sldNum" sz="quarter" idx="12"/>
          </p:nvPr>
        </p:nvSpPr>
        <p:spPr/>
        <p:txBody>
          <a:bodyPr/>
          <a:lstStyle/>
          <a:p>
            <a:fld id="{2E1A3374-7801-4327-9C50-AFC3122CCC89}" type="slidenum">
              <a:rPr lang="en-AU" smtClean="0"/>
              <a:t>‹#›</a:t>
            </a:fld>
            <a:endParaRPr lang="en-AU"/>
          </a:p>
        </p:txBody>
      </p:sp>
    </p:spTree>
    <p:extLst>
      <p:ext uri="{BB962C8B-B14F-4D97-AF65-F5344CB8AC3E}">
        <p14:creationId xmlns:p14="http://schemas.microsoft.com/office/powerpoint/2010/main" val="219879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946A1-75D1-4350-83AE-FEA2F91722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41DD1C8-ED9C-4818-868B-516DFE3F11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3DCED0B-4647-4B36-B566-08784A8B5A58}"/>
              </a:ext>
            </a:extLst>
          </p:cNvPr>
          <p:cNvSpPr>
            <a:spLocks noGrp="1"/>
          </p:cNvSpPr>
          <p:nvPr>
            <p:ph type="dt" sz="half" idx="10"/>
          </p:nvPr>
        </p:nvSpPr>
        <p:spPr/>
        <p:txBody>
          <a:bodyPr/>
          <a:lstStyle/>
          <a:p>
            <a:fld id="{BD1D0018-C01E-45F6-9D6F-17AE26275FD6}" type="datetimeFigureOut">
              <a:rPr lang="en-AU" smtClean="0"/>
              <a:t>3/12/2019</a:t>
            </a:fld>
            <a:endParaRPr lang="en-AU"/>
          </a:p>
        </p:txBody>
      </p:sp>
      <p:sp>
        <p:nvSpPr>
          <p:cNvPr id="5" name="Footer Placeholder 4">
            <a:extLst>
              <a:ext uri="{FF2B5EF4-FFF2-40B4-BE49-F238E27FC236}">
                <a16:creationId xmlns:a16="http://schemas.microsoft.com/office/drawing/2014/main" id="{0B3B69E2-3E9E-4A07-9712-915D57B6F08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37B5D4C-3D94-47DD-8672-6F8205A0D95B}"/>
              </a:ext>
            </a:extLst>
          </p:cNvPr>
          <p:cNvSpPr>
            <a:spLocks noGrp="1"/>
          </p:cNvSpPr>
          <p:nvPr>
            <p:ph type="sldNum" sz="quarter" idx="12"/>
          </p:nvPr>
        </p:nvSpPr>
        <p:spPr/>
        <p:txBody>
          <a:bodyPr/>
          <a:lstStyle/>
          <a:p>
            <a:fld id="{2E1A3374-7801-4327-9C50-AFC3122CCC89}" type="slidenum">
              <a:rPr lang="en-AU" smtClean="0"/>
              <a:t>‹#›</a:t>
            </a:fld>
            <a:endParaRPr lang="en-AU"/>
          </a:p>
        </p:txBody>
      </p:sp>
    </p:spTree>
    <p:extLst>
      <p:ext uri="{BB962C8B-B14F-4D97-AF65-F5344CB8AC3E}">
        <p14:creationId xmlns:p14="http://schemas.microsoft.com/office/powerpoint/2010/main" val="859377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A6F8-6F47-4C1A-B55B-C585086B78B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2106444-DAB8-4F85-B03E-5F4DB208F60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E1C98A11-1696-4BC3-9A05-FFDB2325638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D0CCB270-4F3D-49D5-8C4C-2A9D13AC886C}"/>
              </a:ext>
            </a:extLst>
          </p:cNvPr>
          <p:cNvSpPr>
            <a:spLocks noGrp="1"/>
          </p:cNvSpPr>
          <p:nvPr>
            <p:ph type="dt" sz="half" idx="10"/>
          </p:nvPr>
        </p:nvSpPr>
        <p:spPr/>
        <p:txBody>
          <a:bodyPr/>
          <a:lstStyle/>
          <a:p>
            <a:fld id="{BD1D0018-C01E-45F6-9D6F-17AE26275FD6}" type="datetimeFigureOut">
              <a:rPr lang="en-AU" smtClean="0"/>
              <a:t>3/12/2019</a:t>
            </a:fld>
            <a:endParaRPr lang="en-AU"/>
          </a:p>
        </p:txBody>
      </p:sp>
      <p:sp>
        <p:nvSpPr>
          <p:cNvPr id="6" name="Footer Placeholder 5">
            <a:extLst>
              <a:ext uri="{FF2B5EF4-FFF2-40B4-BE49-F238E27FC236}">
                <a16:creationId xmlns:a16="http://schemas.microsoft.com/office/drawing/2014/main" id="{97B9071B-49E6-41AA-B282-65BE5E630B7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A8327B2-B749-43B8-977F-05828AF43EFF}"/>
              </a:ext>
            </a:extLst>
          </p:cNvPr>
          <p:cNvSpPr>
            <a:spLocks noGrp="1"/>
          </p:cNvSpPr>
          <p:nvPr>
            <p:ph type="sldNum" sz="quarter" idx="12"/>
          </p:nvPr>
        </p:nvSpPr>
        <p:spPr/>
        <p:txBody>
          <a:bodyPr/>
          <a:lstStyle/>
          <a:p>
            <a:fld id="{2E1A3374-7801-4327-9C50-AFC3122CCC89}" type="slidenum">
              <a:rPr lang="en-AU" smtClean="0"/>
              <a:t>‹#›</a:t>
            </a:fld>
            <a:endParaRPr lang="en-AU"/>
          </a:p>
        </p:txBody>
      </p:sp>
    </p:spTree>
    <p:extLst>
      <p:ext uri="{BB962C8B-B14F-4D97-AF65-F5344CB8AC3E}">
        <p14:creationId xmlns:p14="http://schemas.microsoft.com/office/powerpoint/2010/main" val="306566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4C59C-0208-4136-AA77-9CCDA9BEE042}"/>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97D2B6E-FB6F-4204-8B34-2E83C4899C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4C06AD4-EBB1-48F3-BE7A-95E554E63C2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D0D10F11-159E-4117-96E1-B6A1FFB8B6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52767EA-AF36-482A-A72B-B81B12460D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60FFDDE4-3171-4163-9158-ECA133D0E685}"/>
              </a:ext>
            </a:extLst>
          </p:cNvPr>
          <p:cNvSpPr>
            <a:spLocks noGrp="1"/>
          </p:cNvSpPr>
          <p:nvPr>
            <p:ph type="dt" sz="half" idx="10"/>
          </p:nvPr>
        </p:nvSpPr>
        <p:spPr/>
        <p:txBody>
          <a:bodyPr/>
          <a:lstStyle/>
          <a:p>
            <a:fld id="{BD1D0018-C01E-45F6-9D6F-17AE26275FD6}" type="datetimeFigureOut">
              <a:rPr lang="en-AU" smtClean="0"/>
              <a:t>3/12/2019</a:t>
            </a:fld>
            <a:endParaRPr lang="en-AU"/>
          </a:p>
        </p:txBody>
      </p:sp>
      <p:sp>
        <p:nvSpPr>
          <p:cNvPr id="8" name="Footer Placeholder 7">
            <a:extLst>
              <a:ext uri="{FF2B5EF4-FFF2-40B4-BE49-F238E27FC236}">
                <a16:creationId xmlns:a16="http://schemas.microsoft.com/office/drawing/2014/main" id="{21DAE007-5C32-4907-9195-6E7D33F1B18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7D6B2AA3-F09D-47DA-8319-8E2EA8160A98}"/>
              </a:ext>
            </a:extLst>
          </p:cNvPr>
          <p:cNvSpPr>
            <a:spLocks noGrp="1"/>
          </p:cNvSpPr>
          <p:nvPr>
            <p:ph type="sldNum" sz="quarter" idx="12"/>
          </p:nvPr>
        </p:nvSpPr>
        <p:spPr/>
        <p:txBody>
          <a:bodyPr/>
          <a:lstStyle/>
          <a:p>
            <a:fld id="{2E1A3374-7801-4327-9C50-AFC3122CCC89}" type="slidenum">
              <a:rPr lang="en-AU" smtClean="0"/>
              <a:t>‹#›</a:t>
            </a:fld>
            <a:endParaRPr lang="en-AU"/>
          </a:p>
        </p:txBody>
      </p:sp>
    </p:spTree>
    <p:extLst>
      <p:ext uri="{BB962C8B-B14F-4D97-AF65-F5344CB8AC3E}">
        <p14:creationId xmlns:p14="http://schemas.microsoft.com/office/powerpoint/2010/main" val="3722115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701F6-5911-4026-BD38-5DE0C99A95DF}"/>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ED4EA44-FBC6-4920-897C-C34870A5C2BE}"/>
              </a:ext>
            </a:extLst>
          </p:cNvPr>
          <p:cNvSpPr>
            <a:spLocks noGrp="1"/>
          </p:cNvSpPr>
          <p:nvPr>
            <p:ph type="dt" sz="half" idx="10"/>
          </p:nvPr>
        </p:nvSpPr>
        <p:spPr/>
        <p:txBody>
          <a:bodyPr/>
          <a:lstStyle/>
          <a:p>
            <a:fld id="{BD1D0018-C01E-45F6-9D6F-17AE26275FD6}" type="datetimeFigureOut">
              <a:rPr lang="en-AU" smtClean="0"/>
              <a:t>3/12/2019</a:t>
            </a:fld>
            <a:endParaRPr lang="en-AU"/>
          </a:p>
        </p:txBody>
      </p:sp>
      <p:sp>
        <p:nvSpPr>
          <p:cNvPr id="4" name="Footer Placeholder 3">
            <a:extLst>
              <a:ext uri="{FF2B5EF4-FFF2-40B4-BE49-F238E27FC236}">
                <a16:creationId xmlns:a16="http://schemas.microsoft.com/office/drawing/2014/main" id="{191BC6E6-DC6A-4985-BDF0-70E1D9206382}"/>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0B38E9B-82BE-46E5-A95B-65E439109C6B}"/>
              </a:ext>
            </a:extLst>
          </p:cNvPr>
          <p:cNvSpPr>
            <a:spLocks noGrp="1"/>
          </p:cNvSpPr>
          <p:nvPr>
            <p:ph type="sldNum" sz="quarter" idx="12"/>
          </p:nvPr>
        </p:nvSpPr>
        <p:spPr/>
        <p:txBody>
          <a:bodyPr/>
          <a:lstStyle/>
          <a:p>
            <a:fld id="{2E1A3374-7801-4327-9C50-AFC3122CCC89}" type="slidenum">
              <a:rPr lang="en-AU" smtClean="0"/>
              <a:t>‹#›</a:t>
            </a:fld>
            <a:endParaRPr lang="en-AU"/>
          </a:p>
        </p:txBody>
      </p:sp>
    </p:spTree>
    <p:extLst>
      <p:ext uri="{BB962C8B-B14F-4D97-AF65-F5344CB8AC3E}">
        <p14:creationId xmlns:p14="http://schemas.microsoft.com/office/powerpoint/2010/main" val="38024841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34090E-5C28-4498-B028-C74FD9F410B3}"/>
              </a:ext>
            </a:extLst>
          </p:cNvPr>
          <p:cNvSpPr>
            <a:spLocks noGrp="1"/>
          </p:cNvSpPr>
          <p:nvPr>
            <p:ph type="dt" sz="half" idx="10"/>
          </p:nvPr>
        </p:nvSpPr>
        <p:spPr/>
        <p:txBody>
          <a:bodyPr/>
          <a:lstStyle/>
          <a:p>
            <a:fld id="{BD1D0018-C01E-45F6-9D6F-17AE26275FD6}" type="datetimeFigureOut">
              <a:rPr lang="en-AU" smtClean="0"/>
              <a:t>3/12/2019</a:t>
            </a:fld>
            <a:endParaRPr lang="en-AU"/>
          </a:p>
        </p:txBody>
      </p:sp>
      <p:sp>
        <p:nvSpPr>
          <p:cNvPr id="3" name="Footer Placeholder 2">
            <a:extLst>
              <a:ext uri="{FF2B5EF4-FFF2-40B4-BE49-F238E27FC236}">
                <a16:creationId xmlns:a16="http://schemas.microsoft.com/office/drawing/2014/main" id="{3168A7FD-3D15-4834-B1B7-F1E4AC8C5944}"/>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503D64CA-DC46-4CC8-84AD-7C4B4939E042}"/>
              </a:ext>
            </a:extLst>
          </p:cNvPr>
          <p:cNvSpPr>
            <a:spLocks noGrp="1"/>
          </p:cNvSpPr>
          <p:nvPr>
            <p:ph type="sldNum" sz="quarter" idx="12"/>
          </p:nvPr>
        </p:nvSpPr>
        <p:spPr/>
        <p:txBody>
          <a:bodyPr/>
          <a:lstStyle/>
          <a:p>
            <a:fld id="{2E1A3374-7801-4327-9C50-AFC3122CCC89}" type="slidenum">
              <a:rPr lang="en-AU" smtClean="0"/>
              <a:t>‹#›</a:t>
            </a:fld>
            <a:endParaRPr lang="en-AU"/>
          </a:p>
        </p:txBody>
      </p:sp>
    </p:spTree>
    <p:extLst>
      <p:ext uri="{BB962C8B-B14F-4D97-AF65-F5344CB8AC3E}">
        <p14:creationId xmlns:p14="http://schemas.microsoft.com/office/powerpoint/2010/main" val="17620276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59215-0F76-4C60-974F-6E14198077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721BB22A-370D-4163-A42D-9F2E7442A7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C58739E-53CE-4016-8263-480F687FAF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B2A030-8FD0-4DD9-975C-4A20224BEAC0}"/>
              </a:ext>
            </a:extLst>
          </p:cNvPr>
          <p:cNvSpPr>
            <a:spLocks noGrp="1"/>
          </p:cNvSpPr>
          <p:nvPr>
            <p:ph type="dt" sz="half" idx="10"/>
          </p:nvPr>
        </p:nvSpPr>
        <p:spPr/>
        <p:txBody>
          <a:bodyPr/>
          <a:lstStyle/>
          <a:p>
            <a:fld id="{BD1D0018-C01E-45F6-9D6F-17AE26275FD6}" type="datetimeFigureOut">
              <a:rPr lang="en-AU" smtClean="0"/>
              <a:t>3/12/2019</a:t>
            </a:fld>
            <a:endParaRPr lang="en-AU"/>
          </a:p>
        </p:txBody>
      </p:sp>
      <p:sp>
        <p:nvSpPr>
          <p:cNvPr id="6" name="Footer Placeholder 5">
            <a:extLst>
              <a:ext uri="{FF2B5EF4-FFF2-40B4-BE49-F238E27FC236}">
                <a16:creationId xmlns:a16="http://schemas.microsoft.com/office/drawing/2014/main" id="{8690B2DF-5664-42AA-948F-840A86F3893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BD5852B-D607-472E-A63B-CF44B667E7AF}"/>
              </a:ext>
            </a:extLst>
          </p:cNvPr>
          <p:cNvSpPr>
            <a:spLocks noGrp="1"/>
          </p:cNvSpPr>
          <p:nvPr>
            <p:ph type="sldNum" sz="quarter" idx="12"/>
          </p:nvPr>
        </p:nvSpPr>
        <p:spPr/>
        <p:txBody>
          <a:bodyPr/>
          <a:lstStyle/>
          <a:p>
            <a:fld id="{2E1A3374-7801-4327-9C50-AFC3122CCC89}" type="slidenum">
              <a:rPr lang="en-AU" smtClean="0"/>
              <a:t>‹#›</a:t>
            </a:fld>
            <a:endParaRPr lang="en-AU"/>
          </a:p>
        </p:txBody>
      </p:sp>
    </p:spTree>
    <p:extLst>
      <p:ext uri="{BB962C8B-B14F-4D97-AF65-F5344CB8AC3E}">
        <p14:creationId xmlns:p14="http://schemas.microsoft.com/office/powerpoint/2010/main" val="919068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5D83F-433A-4010-A269-6BD651CFF5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EBE9CAF2-5B87-4792-BE0B-CC32323411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1E67C847-58BE-472D-BF99-97244E98D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E4F13CF-1880-451D-8034-766C4C4387AE}"/>
              </a:ext>
            </a:extLst>
          </p:cNvPr>
          <p:cNvSpPr>
            <a:spLocks noGrp="1"/>
          </p:cNvSpPr>
          <p:nvPr>
            <p:ph type="dt" sz="half" idx="10"/>
          </p:nvPr>
        </p:nvSpPr>
        <p:spPr/>
        <p:txBody>
          <a:bodyPr/>
          <a:lstStyle/>
          <a:p>
            <a:fld id="{BD1D0018-C01E-45F6-9D6F-17AE26275FD6}" type="datetimeFigureOut">
              <a:rPr lang="en-AU" smtClean="0"/>
              <a:t>3/12/2019</a:t>
            </a:fld>
            <a:endParaRPr lang="en-AU"/>
          </a:p>
        </p:txBody>
      </p:sp>
      <p:sp>
        <p:nvSpPr>
          <p:cNvPr id="6" name="Footer Placeholder 5">
            <a:extLst>
              <a:ext uri="{FF2B5EF4-FFF2-40B4-BE49-F238E27FC236}">
                <a16:creationId xmlns:a16="http://schemas.microsoft.com/office/drawing/2014/main" id="{980BCE77-5EFB-4A31-963D-D19C910C7BE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E0BF3BE-7C60-4715-B27D-7130D3798F59}"/>
              </a:ext>
            </a:extLst>
          </p:cNvPr>
          <p:cNvSpPr>
            <a:spLocks noGrp="1"/>
          </p:cNvSpPr>
          <p:nvPr>
            <p:ph type="sldNum" sz="quarter" idx="12"/>
          </p:nvPr>
        </p:nvSpPr>
        <p:spPr/>
        <p:txBody>
          <a:bodyPr/>
          <a:lstStyle/>
          <a:p>
            <a:fld id="{2E1A3374-7801-4327-9C50-AFC3122CCC89}" type="slidenum">
              <a:rPr lang="en-AU" smtClean="0"/>
              <a:t>‹#›</a:t>
            </a:fld>
            <a:endParaRPr lang="en-AU"/>
          </a:p>
        </p:txBody>
      </p:sp>
    </p:spTree>
    <p:extLst>
      <p:ext uri="{BB962C8B-B14F-4D97-AF65-F5344CB8AC3E}">
        <p14:creationId xmlns:p14="http://schemas.microsoft.com/office/powerpoint/2010/main" val="2036623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EE6166F-4B5A-4751-A9F4-77BA18BD2A8E}"/>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095F0B60-A633-480C-B4ED-CF4AF3FF6B0D}"/>
              </a:ext>
            </a:extLst>
          </p:cNvPr>
          <p:cNvSpPr>
            <a:spLocks noGrp="1"/>
          </p:cNvSpPr>
          <p:nvPr>
            <p:ph type="title"/>
          </p:nvPr>
        </p:nvSpPr>
        <p:spPr>
          <a:xfrm>
            <a:off x="843952" y="365125"/>
            <a:ext cx="9030419" cy="1325563"/>
          </a:xfrm>
        </p:spPr>
        <p:txBody>
          <a:bodyPr/>
          <a:lstStyle>
            <a:lvl1pPr>
              <a:defRPr>
                <a:solidFill>
                  <a:srgbClr val="C72027"/>
                </a:solidFill>
              </a:defRPr>
            </a:lvl1pPr>
          </a:lstStyle>
          <a:p>
            <a:r>
              <a:rPr lang="en-US"/>
              <a:t>Click to edit Master title style</a:t>
            </a:r>
            <a:endParaRPr lang="en-AU" dirty="0"/>
          </a:p>
        </p:txBody>
      </p:sp>
      <p:sp>
        <p:nvSpPr>
          <p:cNvPr id="3" name="Content Placeholder 2">
            <a:extLst>
              <a:ext uri="{FF2B5EF4-FFF2-40B4-BE49-F238E27FC236}">
                <a16:creationId xmlns:a16="http://schemas.microsoft.com/office/drawing/2014/main" id="{ABFDDF13-524D-4603-9F33-E8635E8339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5" name="Picture 4" descr="A picture containing book, text&#10;&#10;Description generated with very high confidence">
            <a:extLst>
              <a:ext uri="{FF2B5EF4-FFF2-40B4-BE49-F238E27FC236}">
                <a16:creationId xmlns:a16="http://schemas.microsoft.com/office/drawing/2014/main" id="{80BFB9BE-8778-49AA-A477-A4C7AD1AFA9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16836748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800B7-9B22-405C-8977-68EFF991FCF6}"/>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7F8964E-AA15-47A4-9B10-CE5A3FB21C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98B497E-37A2-4581-BC07-C2082FA3419D}"/>
              </a:ext>
            </a:extLst>
          </p:cNvPr>
          <p:cNvSpPr>
            <a:spLocks noGrp="1"/>
          </p:cNvSpPr>
          <p:nvPr>
            <p:ph type="dt" sz="half" idx="10"/>
          </p:nvPr>
        </p:nvSpPr>
        <p:spPr/>
        <p:txBody>
          <a:bodyPr/>
          <a:lstStyle/>
          <a:p>
            <a:fld id="{BD1D0018-C01E-45F6-9D6F-17AE26275FD6}" type="datetimeFigureOut">
              <a:rPr lang="en-AU" smtClean="0"/>
              <a:t>3/12/2019</a:t>
            </a:fld>
            <a:endParaRPr lang="en-AU"/>
          </a:p>
        </p:txBody>
      </p:sp>
      <p:sp>
        <p:nvSpPr>
          <p:cNvPr id="5" name="Footer Placeholder 4">
            <a:extLst>
              <a:ext uri="{FF2B5EF4-FFF2-40B4-BE49-F238E27FC236}">
                <a16:creationId xmlns:a16="http://schemas.microsoft.com/office/drawing/2014/main" id="{0B9362F2-1E63-4532-BFEC-ABF78FE0547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853D64A-5349-4447-90E1-8CB7E4448B6B}"/>
              </a:ext>
            </a:extLst>
          </p:cNvPr>
          <p:cNvSpPr>
            <a:spLocks noGrp="1"/>
          </p:cNvSpPr>
          <p:nvPr>
            <p:ph type="sldNum" sz="quarter" idx="12"/>
          </p:nvPr>
        </p:nvSpPr>
        <p:spPr/>
        <p:txBody>
          <a:bodyPr/>
          <a:lstStyle/>
          <a:p>
            <a:fld id="{2E1A3374-7801-4327-9C50-AFC3122CCC89}" type="slidenum">
              <a:rPr lang="en-AU" smtClean="0"/>
              <a:t>‹#›</a:t>
            </a:fld>
            <a:endParaRPr lang="en-AU"/>
          </a:p>
        </p:txBody>
      </p:sp>
    </p:spTree>
    <p:extLst>
      <p:ext uri="{BB962C8B-B14F-4D97-AF65-F5344CB8AC3E}">
        <p14:creationId xmlns:p14="http://schemas.microsoft.com/office/powerpoint/2010/main" val="34968170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5D41D5-9507-47A9-9EE6-E8B7993FEC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3A7250E-DCED-4ED2-9A49-A3C74CDF254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3DE99B1-1ECA-4F41-81F8-EB6F6B37A085}"/>
              </a:ext>
            </a:extLst>
          </p:cNvPr>
          <p:cNvSpPr>
            <a:spLocks noGrp="1"/>
          </p:cNvSpPr>
          <p:nvPr>
            <p:ph type="dt" sz="half" idx="10"/>
          </p:nvPr>
        </p:nvSpPr>
        <p:spPr/>
        <p:txBody>
          <a:bodyPr/>
          <a:lstStyle/>
          <a:p>
            <a:fld id="{BD1D0018-C01E-45F6-9D6F-17AE26275FD6}" type="datetimeFigureOut">
              <a:rPr lang="en-AU" smtClean="0"/>
              <a:t>3/12/2019</a:t>
            </a:fld>
            <a:endParaRPr lang="en-AU"/>
          </a:p>
        </p:txBody>
      </p:sp>
      <p:sp>
        <p:nvSpPr>
          <p:cNvPr id="5" name="Footer Placeholder 4">
            <a:extLst>
              <a:ext uri="{FF2B5EF4-FFF2-40B4-BE49-F238E27FC236}">
                <a16:creationId xmlns:a16="http://schemas.microsoft.com/office/drawing/2014/main" id="{DEE050B3-220B-43DA-921C-14551489CDE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FC55217-02D6-40FD-AC2A-BB25786150C7}"/>
              </a:ext>
            </a:extLst>
          </p:cNvPr>
          <p:cNvSpPr>
            <a:spLocks noGrp="1"/>
          </p:cNvSpPr>
          <p:nvPr>
            <p:ph type="sldNum" sz="quarter" idx="12"/>
          </p:nvPr>
        </p:nvSpPr>
        <p:spPr/>
        <p:txBody>
          <a:bodyPr/>
          <a:lstStyle/>
          <a:p>
            <a:fld id="{2E1A3374-7801-4327-9C50-AFC3122CCC89}" type="slidenum">
              <a:rPr lang="en-AU" smtClean="0"/>
              <a:t>‹#›</a:t>
            </a:fld>
            <a:endParaRPr lang="en-AU"/>
          </a:p>
        </p:txBody>
      </p:sp>
    </p:spTree>
    <p:extLst>
      <p:ext uri="{BB962C8B-B14F-4D97-AF65-F5344CB8AC3E}">
        <p14:creationId xmlns:p14="http://schemas.microsoft.com/office/powerpoint/2010/main" val="1347629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A57D5FB8-14A1-418E-93E5-512254F1966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67461D7-F4C1-4896-83FB-EEF74F3F8566}"/>
              </a:ext>
            </a:extLst>
          </p:cNvPr>
          <p:cNvSpPr>
            <a:spLocks noGrp="1"/>
          </p:cNvSpPr>
          <p:nvPr>
            <p:ph type="title"/>
          </p:nvPr>
        </p:nvSpPr>
        <p:spPr>
          <a:xfrm>
            <a:off x="600111" y="-15240"/>
            <a:ext cx="9605604" cy="1325563"/>
          </a:xfrm>
        </p:spPr>
        <p:txBody>
          <a:bodyPr/>
          <a:lstStyle>
            <a:lvl1pPr>
              <a:defRPr>
                <a:solidFill>
                  <a:schemeClr val="bg1"/>
                </a:solidFill>
                <a:latin typeface="+mj-lt"/>
              </a:defRPr>
            </a:lvl1pPr>
          </a:lstStyle>
          <a:p>
            <a:r>
              <a:rPr lang="en-US"/>
              <a:t>Click to edit Master title style</a:t>
            </a:r>
            <a:endParaRPr lang="en-AU" dirty="0"/>
          </a:p>
        </p:txBody>
      </p:sp>
      <p:sp>
        <p:nvSpPr>
          <p:cNvPr id="3" name="Content Placeholder 2">
            <a:extLst>
              <a:ext uri="{FF2B5EF4-FFF2-40B4-BE49-F238E27FC236}">
                <a16:creationId xmlns:a16="http://schemas.microsoft.com/office/drawing/2014/main" id="{30E24082-A85A-4474-B946-F7A5B54F8C61}"/>
              </a:ext>
            </a:extLst>
          </p:cNvPr>
          <p:cNvSpPr>
            <a:spLocks noGrp="1"/>
          </p:cNvSpPr>
          <p:nvPr>
            <p:ph sz="half" idx="1"/>
          </p:nvPr>
        </p:nvSpPr>
        <p:spPr>
          <a:xfrm>
            <a:off x="600111" y="1390330"/>
            <a:ext cx="7233250" cy="5132389"/>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Content Placeholder 3">
            <a:extLst>
              <a:ext uri="{FF2B5EF4-FFF2-40B4-BE49-F238E27FC236}">
                <a16:creationId xmlns:a16="http://schemas.microsoft.com/office/drawing/2014/main" id="{8816F3B4-C416-4F0F-B73A-C7D4E0E16EED}"/>
              </a:ext>
            </a:extLst>
          </p:cNvPr>
          <p:cNvSpPr>
            <a:spLocks noGrp="1"/>
          </p:cNvSpPr>
          <p:nvPr>
            <p:ph sz="half" idx="2"/>
          </p:nvPr>
        </p:nvSpPr>
        <p:spPr>
          <a:xfrm>
            <a:off x="8168640" y="1325562"/>
            <a:ext cx="3688080" cy="4480877"/>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9" name="Picture 8">
            <a:extLst>
              <a:ext uri="{FF2B5EF4-FFF2-40B4-BE49-F238E27FC236}">
                <a16:creationId xmlns:a16="http://schemas.microsoft.com/office/drawing/2014/main" id="{6D93A810-F01E-479E-953F-1C751885882F}"/>
              </a:ext>
            </a:extLst>
          </p:cNvPr>
          <p:cNvPicPr/>
          <p:nvPr userDrawn="1"/>
        </p:nvPicPr>
        <p:blipFill>
          <a:blip r:embed="rId4" cstate="print">
            <a:extLst>
              <a:ext uri="{28A0092B-C50C-407E-A947-70E740481C1C}">
                <a14:useLocalDpi xmlns:a14="http://schemas.microsoft.com/office/drawing/2010/main" val="0"/>
              </a:ext>
            </a:extLst>
          </a:blip>
          <a:stretch>
            <a:fillRect/>
          </a:stretch>
        </p:blipFill>
        <p:spPr>
          <a:xfrm>
            <a:off x="10205715" y="88390"/>
            <a:ext cx="1802426" cy="1143975"/>
          </a:xfrm>
          <a:prstGeom prst="rect">
            <a:avLst/>
          </a:prstGeom>
        </p:spPr>
      </p:pic>
    </p:spTree>
    <p:extLst>
      <p:ext uri="{BB962C8B-B14F-4D97-AF65-F5344CB8AC3E}">
        <p14:creationId xmlns:p14="http://schemas.microsoft.com/office/powerpoint/2010/main" val="2145149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85A1269-70B6-4791-A9A0-3D699EC1109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BB629944-F68D-4BCB-9763-64BC3354CD30}"/>
              </a:ext>
            </a:extLst>
          </p:cNvPr>
          <p:cNvSpPr>
            <a:spLocks noGrp="1"/>
          </p:cNvSpPr>
          <p:nvPr>
            <p:ph type="title"/>
          </p:nvPr>
        </p:nvSpPr>
        <p:spPr>
          <a:xfrm>
            <a:off x="851289" y="365125"/>
            <a:ext cx="9028800" cy="1325563"/>
          </a:xfrm>
        </p:spPr>
        <p:txBody>
          <a:bodyPr/>
          <a:lstStyle>
            <a:lvl1pPr>
              <a:defRPr>
                <a:solidFill>
                  <a:srgbClr val="C72027"/>
                </a:solidFill>
              </a:defRPr>
            </a:lvl1pPr>
          </a:lstStyle>
          <a:p>
            <a:r>
              <a:rPr lang="en-US"/>
              <a:t>Click to edit Master title style</a:t>
            </a:r>
            <a:endParaRPr lang="en-AU" dirty="0"/>
          </a:p>
        </p:txBody>
      </p:sp>
      <p:sp>
        <p:nvSpPr>
          <p:cNvPr id="3" name="Text Placeholder 2">
            <a:extLst>
              <a:ext uri="{FF2B5EF4-FFF2-40B4-BE49-F238E27FC236}">
                <a16:creationId xmlns:a16="http://schemas.microsoft.com/office/drawing/2014/main" id="{974B9034-D526-475E-AE21-A56C312A3A9D}"/>
              </a:ext>
            </a:extLst>
          </p:cNvPr>
          <p:cNvSpPr>
            <a:spLocks noGrp="1"/>
          </p:cNvSpPr>
          <p:nvPr>
            <p:ph type="body" idx="1"/>
          </p:nvPr>
        </p:nvSpPr>
        <p:spPr>
          <a:xfrm>
            <a:off x="839788" y="1843088"/>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4E495B-E756-44CF-B520-7FBC010510DE}"/>
              </a:ext>
            </a:extLst>
          </p:cNvPr>
          <p:cNvSpPr>
            <a:spLocks noGrp="1"/>
          </p:cNvSpPr>
          <p:nvPr>
            <p:ph sz="half" idx="2"/>
          </p:nvPr>
        </p:nvSpPr>
        <p:spPr>
          <a:xfrm>
            <a:off x="839788" y="2762250"/>
            <a:ext cx="5157787" cy="342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7BB46B6-478C-4AEA-8639-BE79AFD48520}"/>
              </a:ext>
            </a:extLst>
          </p:cNvPr>
          <p:cNvSpPr>
            <a:spLocks noGrp="1"/>
          </p:cNvSpPr>
          <p:nvPr>
            <p:ph type="body" sz="quarter" idx="3"/>
          </p:nvPr>
        </p:nvSpPr>
        <p:spPr>
          <a:xfrm>
            <a:off x="6172200" y="1843088"/>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0E0787-D266-4716-AE88-42566C606ADC}"/>
              </a:ext>
            </a:extLst>
          </p:cNvPr>
          <p:cNvSpPr>
            <a:spLocks noGrp="1"/>
          </p:cNvSpPr>
          <p:nvPr>
            <p:ph sz="quarter" idx="4"/>
          </p:nvPr>
        </p:nvSpPr>
        <p:spPr>
          <a:xfrm>
            <a:off x="6172200" y="2752723"/>
            <a:ext cx="5183188" cy="342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8" name="Picture 7" descr="A picture containing book, text&#10;&#10;Description generated with very high confidence">
            <a:extLst>
              <a:ext uri="{FF2B5EF4-FFF2-40B4-BE49-F238E27FC236}">
                <a16:creationId xmlns:a16="http://schemas.microsoft.com/office/drawing/2014/main" id="{DE631DA6-85AE-4522-8D2B-EB176C13D6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389788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AE1AD52-F6D7-4BAB-A800-67D6EC421E27}"/>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1609A6E5-85EF-4525-8287-0BFA574FCA08}"/>
              </a:ext>
            </a:extLst>
          </p:cNvPr>
          <p:cNvSpPr>
            <a:spLocks noGrp="1"/>
          </p:cNvSpPr>
          <p:nvPr>
            <p:ph type="title"/>
          </p:nvPr>
        </p:nvSpPr>
        <p:spPr/>
        <p:txBody>
          <a:bodyPr/>
          <a:lstStyle>
            <a:lvl1pPr>
              <a:defRPr>
                <a:solidFill>
                  <a:srgbClr val="C72027"/>
                </a:solidFill>
              </a:defRPr>
            </a:lvl1pPr>
          </a:lstStyle>
          <a:p>
            <a:r>
              <a:rPr lang="en-US"/>
              <a:t>Click to edit Master title style</a:t>
            </a:r>
            <a:endParaRPr lang="en-AU" dirty="0"/>
          </a:p>
        </p:txBody>
      </p:sp>
      <p:pic>
        <p:nvPicPr>
          <p:cNvPr id="4" name="Picture 3" descr="A picture containing book, text&#10;&#10;Description generated with very high confidence">
            <a:extLst>
              <a:ext uri="{FF2B5EF4-FFF2-40B4-BE49-F238E27FC236}">
                <a16:creationId xmlns:a16="http://schemas.microsoft.com/office/drawing/2014/main" id="{EC672478-0E92-4305-BFCE-9DE7D85A6E1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2770251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51781B2D-0490-4DB2-A5C6-B721C73C6C9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E88AA42-CC7A-4155-AB34-87538A84938B}"/>
              </a:ext>
            </a:extLst>
          </p:cNvPr>
          <p:cNvSpPr>
            <a:spLocks noGrp="1"/>
          </p:cNvSpPr>
          <p:nvPr>
            <p:ph type="title"/>
          </p:nvPr>
        </p:nvSpPr>
        <p:spPr>
          <a:xfrm>
            <a:off x="609600" y="0"/>
            <a:ext cx="9030419" cy="1325563"/>
          </a:xfrm>
        </p:spPr>
        <p:txBody>
          <a:bodyPr/>
          <a:lstStyle>
            <a:lvl1pPr>
              <a:defRPr>
                <a:solidFill>
                  <a:schemeClr val="bg1"/>
                </a:solidFill>
              </a:defRPr>
            </a:lvl1pPr>
          </a:lstStyle>
          <a:p>
            <a:r>
              <a:rPr lang="en-US"/>
              <a:t>Click to edit Master title style</a:t>
            </a:r>
            <a:endParaRPr lang="en-AU" dirty="0"/>
          </a:p>
        </p:txBody>
      </p:sp>
      <p:pic>
        <p:nvPicPr>
          <p:cNvPr id="7" name="Picture 6">
            <a:extLst>
              <a:ext uri="{FF2B5EF4-FFF2-40B4-BE49-F238E27FC236}">
                <a16:creationId xmlns:a16="http://schemas.microsoft.com/office/drawing/2014/main" id="{31D830BE-59D3-4A8B-A74E-D99360519E0E}"/>
              </a:ext>
            </a:extLst>
          </p:cNvPr>
          <p:cNvPicPr/>
          <p:nvPr userDrawn="1"/>
        </p:nvPicPr>
        <p:blipFill>
          <a:blip r:embed="rId4" cstate="print">
            <a:extLst>
              <a:ext uri="{28A0092B-C50C-407E-A947-70E740481C1C}">
                <a14:useLocalDpi xmlns:a14="http://schemas.microsoft.com/office/drawing/2010/main" val="0"/>
              </a:ext>
            </a:extLst>
          </a:blip>
          <a:stretch>
            <a:fillRect/>
          </a:stretch>
        </p:blipFill>
        <p:spPr>
          <a:xfrm>
            <a:off x="10205715" y="88390"/>
            <a:ext cx="1802426" cy="1143975"/>
          </a:xfrm>
          <a:prstGeom prst="rect">
            <a:avLst/>
          </a:prstGeom>
        </p:spPr>
      </p:pic>
    </p:spTree>
    <p:extLst>
      <p:ext uri="{BB962C8B-B14F-4D97-AF65-F5344CB8AC3E}">
        <p14:creationId xmlns:p14="http://schemas.microsoft.com/office/powerpoint/2010/main" val="1118480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71BD1F4-F6B3-48F3-8488-FC11B9183F00}"/>
              </a:ext>
            </a:extLst>
          </p:cNvPr>
          <p:cNvPicPr>
            <a:picLocks noChangeAspect="1"/>
          </p:cNvPicPr>
          <p:nvPr userDrawn="1"/>
        </p:nvPicPr>
        <p:blipFill rotWithShape="1">
          <a:blip r:embed="rId2"/>
          <a:srcRect r="39394"/>
          <a:stretch/>
        </p:blipFill>
        <p:spPr>
          <a:xfrm>
            <a:off x="0" y="6215824"/>
            <a:ext cx="12192000" cy="646176"/>
          </a:xfrm>
          <a:prstGeom prst="rect">
            <a:avLst/>
          </a:prstGeom>
        </p:spPr>
      </p:pic>
      <p:pic>
        <p:nvPicPr>
          <p:cNvPr id="3" name="Picture 2" descr="A picture containing book, text&#10;&#10;Description generated with very high confidence">
            <a:extLst>
              <a:ext uri="{FF2B5EF4-FFF2-40B4-BE49-F238E27FC236}">
                <a16:creationId xmlns:a16="http://schemas.microsoft.com/office/drawing/2014/main" id="{C8F16671-BE91-42B7-9986-28AC77BC8B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3694966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C213E2D-D9C2-4B7A-BA7D-E1587D83300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3" name="Content Placeholder 2">
            <a:extLst>
              <a:ext uri="{FF2B5EF4-FFF2-40B4-BE49-F238E27FC236}">
                <a16:creationId xmlns:a16="http://schemas.microsoft.com/office/drawing/2014/main" id="{525DEC0E-799D-41EF-AEF1-E6324136AB1A}"/>
              </a:ext>
            </a:extLst>
          </p:cNvPr>
          <p:cNvSpPr>
            <a:spLocks noGrp="1"/>
          </p:cNvSpPr>
          <p:nvPr>
            <p:ph idx="1" hasCustomPrompt="1"/>
          </p:nvPr>
        </p:nvSpPr>
        <p:spPr>
          <a:xfrm>
            <a:off x="4756030" y="2001327"/>
            <a:ext cx="7251940" cy="3960000"/>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dirty="0"/>
              <a:t>Picture</a:t>
            </a:r>
          </a:p>
        </p:txBody>
      </p:sp>
      <p:sp>
        <p:nvSpPr>
          <p:cNvPr id="4" name="Text Placeholder 3">
            <a:extLst>
              <a:ext uri="{FF2B5EF4-FFF2-40B4-BE49-F238E27FC236}">
                <a16:creationId xmlns:a16="http://schemas.microsoft.com/office/drawing/2014/main" id="{3C8DA6B7-D55D-42C9-9E7B-F943EEEB4581}"/>
              </a:ext>
            </a:extLst>
          </p:cNvPr>
          <p:cNvSpPr>
            <a:spLocks noGrp="1"/>
          </p:cNvSpPr>
          <p:nvPr>
            <p:ph type="body" sz="half" idx="2"/>
          </p:nvPr>
        </p:nvSpPr>
        <p:spPr>
          <a:xfrm>
            <a:off x="305503" y="2001327"/>
            <a:ext cx="3932237" cy="3960000"/>
          </a:xfrm>
        </p:spPr>
        <p:txBody>
          <a:bodyPr>
            <a:normAutofit/>
          </a:bodyPr>
          <a:lstStyle>
            <a:lvl1pPr marL="0" indent="0">
              <a:buNone/>
              <a:defRPr sz="2800" b="0">
                <a:latin typeface="Calibri" panose="020F0502020204030204" pitchFamily="34" charset="0"/>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CF5A0B-77A5-4CAB-BB11-306E9FB78C93}"/>
              </a:ext>
            </a:extLst>
          </p:cNvPr>
          <p:cNvSpPr>
            <a:spLocks noGrp="1"/>
          </p:cNvSpPr>
          <p:nvPr>
            <p:ph type="dt" sz="half" idx="10"/>
          </p:nvPr>
        </p:nvSpPr>
        <p:spPr/>
        <p:txBody>
          <a:bodyPr/>
          <a:lstStyle/>
          <a:p>
            <a:fld id="{6307B6E2-F1C5-4260-9690-B820744F5C71}" type="datetimeFigureOut">
              <a:rPr lang="en-AU" smtClean="0"/>
              <a:t>3/12/2019</a:t>
            </a:fld>
            <a:endParaRPr lang="en-AU"/>
          </a:p>
        </p:txBody>
      </p:sp>
      <p:sp>
        <p:nvSpPr>
          <p:cNvPr id="6" name="Footer Placeholder 5">
            <a:extLst>
              <a:ext uri="{FF2B5EF4-FFF2-40B4-BE49-F238E27FC236}">
                <a16:creationId xmlns:a16="http://schemas.microsoft.com/office/drawing/2014/main" id="{644B3C65-E68C-475B-A7CE-780B24A6197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117FA81-705A-4639-A28E-0AED1E9FC4B8}"/>
              </a:ext>
            </a:extLst>
          </p:cNvPr>
          <p:cNvSpPr>
            <a:spLocks noGrp="1"/>
          </p:cNvSpPr>
          <p:nvPr>
            <p:ph type="sldNum" sz="quarter" idx="12"/>
          </p:nvPr>
        </p:nvSpPr>
        <p:spPr/>
        <p:txBody>
          <a:bodyPr/>
          <a:lstStyle/>
          <a:p>
            <a:fld id="{C8CF5B26-AAE6-4B84-84FA-4297018850DF}" type="slidenum">
              <a:rPr lang="en-AU" smtClean="0"/>
              <a:t>‹#›</a:t>
            </a:fld>
            <a:endParaRPr lang="en-AU"/>
          </a:p>
        </p:txBody>
      </p:sp>
      <p:sp>
        <p:nvSpPr>
          <p:cNvPr id="8" name="Title 1">
            <a:extLst>
              <a:ext uri="{FF2B5EF4-FFF2-40B4-BE49-F238E27FC236}">
                <a16:creationId xmlns:a16="http://schemas.microsoft.com/office/drawing/2014/main" id="{6596FCBD-8222-4CCF-970B-1A5536DFA9C6}"/>
              </a:ext>
            </a:extLst>
          </p:cNvPr>
          <p:cNvSpPr txBox="1">
            <a:spLocks/>
          </p:cNvSpPr>
          <p:nvPr userDrawn="1"/>
        </p:nvSpPr>
        <p:spPr>
          <a:xfrm>
            <a:off x="838200" y="365125"/>
            <a:ext cx="903041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a:solidFill>
                  <a:srgbClr val="C72027"/>
                </a:solidFill>
                <a:latin typeface="Calibri Light" panose="020F0302020204030204" pitchFamily="34" charset="0"/>
                <a:ea typeface="+mj-ea"/>
                <a:cs typeface="Calibri Light" panose="020F0302020204030204" pitchFamily="34" charset="0"/>
              </a:defRPr>
            </a:lvl1pPr>
          </a:lstStyle>
          <a:p>
            <a:r>
              <a:rPr lang="en-US" dirty="0"/>
              <a:t>Click to edit Master title style</a:t>
            </a:r>
            <a:endParaRPr lang="en-AU" dirty="0"/>
          </a:p>
        </p:txBody>
      </p:sp>
      <p:pic>
        <p:nvPicPr>
          <p:cNvPr id="9" name="Picture 8" descr="A picture containing book, text&#10;&#10;Description generated with very high confidence">
            <a:extLst>
              <a:ext uri="{FF2B5EF4-FFF2-40B4-BE49-F238E27FC236}">
                <a16:creationId xmlns:a16="http://schemas.microsoft.com/office/drawing/2014/main" id="{29CFFC38-7742-4D57-9BDA-82F1AB1C9FF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2706001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B110D22-2D44-4415-A08B-E1AF35CDF1C8}"/>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C845CF61-1648-470E-B028-B08AE9860DB7}"/>
              </a:ext>
            </a:extLst>
          </p:cNvPr>
          <p:cNvSpPr>
            <a:spLocks noGrp="1"/>
          </p:cNvSpPr>
          <p:nvPr>
            <p:ph type="title"/>
          </p:nvPr>
        </p:nvSpPr>
        <p:spPr/>
        <p:txBody>
          <a:bodyPr/>
          <a:lstStyle>
            <a:lvl1pPr>
              <a:defRPr>
                <a:solidFill>
                  <a:srgbClr val="C72027"/>
                </a:solidFill>
              </a:defRPr>
            </a:lvl1pPr>
          </a:lstStyle>
          <a:p>
            <a:r>
              <a:rPr lang="en-US"/>
              <a:t>Click to edit Master title style</a:t>
            </a:r>
            <a:endParaRPr lang="en-AU" dirty="0"/>
          </a:p>
        </p:txBody>
      </p:sp>
      <p:sp>
        <p:nvSpPr>
          <p:cNvPr id="3" name="Vertical Text Placeholder 2">
            <a:extLst>
              <a:ext uri="{FF2B5EF4-FFF2-40B4-BE49-F238E27FC236}">
                <a16:creationId xmlns:a16="http://schemas.microsoft.com/office/drawing/2014/main" id="{BBF18A96-08AC-47FA-9948-366D77638B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5" name="Picture 4" descr="A picture containing book, text&#10;&#10;Description generated with very high confidence">
            <a:extLst>
              <a:ext uri="{FF2B5EF4-FFF2-40B4-BE49-F238E27FC236}">
                <a16:creationId xmlns:a16="http://schemas.microsoft.com/office/drawing/2014/main" id="{4A2B633A-47DC-4F30-BB44-18FA80A0AC1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180761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D587A0-377E-400A-8B6E-4A5C3129499F}"/>
              </a:ext>
            </a:extLst>
          </p:cNvPr>
          <p:cNvSpPr>
            <a:spLocks noGrp="1"/>
          </p:cNvSpPr>
          <p:nvPr>
            <p:ph type="title"/>
          </p:nvPr>
        </p:nvSpPr>
        <p:spPr>
          <a:xfrm>
            <a:off x="838200" y="365125"/>
            <a:ext cx="9030419" cy="1325563"/>
          </a:xfrm>
          <a:prstGeom prst="rect">
            <a:avLst/>
          </a:prstGeom>
        </p:spPr>
        <p:txBody>
          <a:bodyPr vert="horz" lIns="91440" tIns="45720" rIns="91440" bIns="45720" rtlCol="0" anchor="ctr">
            <a:normAutofit/>
          </a:bodyPr>
          <a:lstStyle/>
          <a:p>
            <a:r>
              <a:rPr lang="en-US"/>
              <a:t>Click to edit Master title style</a:t>
            </a:r>
            <a:endParaRPr lang="en-AU" dirty="0"/>
          </a:p>
        </p:txBody>
      </p:sp>
      <p:sp>
        <p:nvSpPr>
          <p:cNvPr id="3" name="Text Placeholder 2">
            <a:extLst>
              <a:ext uri="{FF2B5EF4-FFF2-40B4-BE49-F238E27FC236}">
                <a16:creationId xmlns:a16="http://schemas.microsoft.com/office/drawing/2014/main" id="{601EA840-114C-409E-B22C-3541574766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Date Placeholder 3">
            <a:extLst>
              <a:ext uri="{FF2B5EF4-FFF2-40B4-BE49-F238E27FC236}">
                <a16:creationId xmlns:a16="http://schemas.microsoft.com/office/drawing/2014/main" id="{54C7C189-567B-44A1-88FB-10C4D48455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07B6E2-F1C5-4260-9690-B820744F5C71}" type="datetimeFigureOut">
              <a:rPr lang="en-AU" smtClean="0"/>
              <a:t>3/12/2019</a:t>
            </a:fld>
            <a:endParaRPr lang="en-AU"/>
          </a:p>
        </p:txBody>
      </p:sp>
      <p:sp>
        <p:nvSpPr>
          <p:cNvPr id="5" name="Footer Placeholder 4">
            <a:extLst>
              <a:ext uri="{FF2B5EF4-FFF2-40B4-BE49-F238E27FC236}">
                <a16:creationId xmlns:a16="http://schemas.microsoft.com/office/drawing/2014/main" id="{FE5C0D90-E8F4-44FF-9CA2-271C8EBDFE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a:extLst>
              <a:ext uri="{FF2B5EF4-FFF2-40B4-BE49-F238E27FC236}">
                <a16:creationId xmlns:a16="http://schemas.microsoft.com/office/drawing/2014/main" id="{41D51756-3663-466F-AD34-1D96A6D5D8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F5B26-AAE6-4B84-84FA-4297018850DF}" type="slidenum">
              <a:rPr lang="en-AU" smtClean="0"/>
              <a:t>‹#›</a:t>
            </a:fld>
            <a:endParaRPr lang="en-AU"/>
          </a:p>
        </p:txBody>
      </p:sp>
    </p:spTree>
    <p:extLst>
      <p:ext uri="{BB962C8B-B14F-4D97-AF65-F5344CB8AC3E}">
        <p14:creationId xmlns:p14="http://schemas.microsoft.com/office/powerpoint/2010/main" val="8668923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7" r:id="rId4"/>
    <p:sldLayoutId id="2147483678" r:id="rId5"/>
    <p:sldLayoutId id="2147483684" r:id="rId6"/>
    <p:sldLayoutId id="2147483679" r:id="rId7"/>
    <p:sldLayoutId id="2147483680" r:id="rId8"/>
    <p:sldLayoutId id="2147483682" r:id="rId9"/>
    <p:sldLayoutId id="2147483683" r:id="rId10"/>
  </p:sldLayoutIdLst>
  <p:txStyles>
    <p:titleStyle>
      <a:lvl1pPr algn="l" defTabSz="914400" rtl="0" eaLnBrk="1" latinLnBrk="0" hangingPunct="1">
        <a:lnSpc>
          <a:spcPct val="90000"/>
        </a:lnSpc>
        <a:spcBef>
          <a:spcPct val="0"/>
        </a:spcBef>
        <a:buNone/>
        <a:defRPr sz="4400" b="0" kern="1200">
          <a:solidFill>
            <a:schemeClr val="tx1"/>
          </a:solidFill>
          <a:latin typeface="Calibri Light" panose="020F0302020204030204" pitchFamily="34" charset="0"/>
          <a:ea typeface="+mj-ea"/>
          <a:cs typeface="Calibri Light" panose="020F03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DF6737-F191-4034-A528-EB7ACB5832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3299910-CD91-4BA8-A180-75854F8FEF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07A021E-4511-41B8-B889-5586D11F34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1D0018-C01E-45F6-9D6F-17AE26275FD6}" type="datetimeFigureOut">
              <a:rPr lang="en-AU" smtClean="0"/>
              <a:t>3/12/2019</a:t>
            </a:fld>
            <a:endParaRPr lang="en-AU"/>
          </a:p>
        </p:txBody>
      </p:sp>
      <p:sp>
        <p:nvSpPr>
          <p:cNvPr id="5" name="Footer Placeholder 4">
            <a:extLst>
              <a:ext uri="{FF2B5EF4-FFF2-40B4-BE49-F238E27FC236}">
                <a16:creationId xmlns:a16="http://schemas.microsoft.com/office/drawing/2014/main" id="{81F97CCA-8E71-4B94-AC78-A3B51AFD42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CCD265C6-EC11-4E01-A0AC-44FF2046D9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1A3374-7801-4327-9C50-AFC3122CCC89}" type="slidenum">
              <a:rPr lang="en-AU" smtClean="0"/>
              <a:t>‹#›</a:t>
            </a:fld>
            <a:endParaRPr lang="en-AU"/>
          </a:p>
        </p:txBody>
      </p:sp>
    </p:spTree>
    <p:extLst>
      <p:ext uri="{BB962C8B-B14F-4D97-AF65-F5344CB8AC3E}">
        <p14:creationId xmlns:p14="http://schemas.microsoft.com/office/powerpoint/2010/main" val="217650164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1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20.png"/><Relationship Id="rId1" Type="http://schemas.openxmlformats.org/officeDocument/2006/relationships/slideLayout" Target="../slideLayouts/slideLayout14.xml"/><Relationship Id="rId5" Type="http://schemas.openxmlformats.org/officeDocument/2006/relationships/image" Target="../media/image21.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hyperlink" Target="https://www.geeksforgeeks.org/variable-arguments-varargs-in-java/"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medium.freecodecamp.com/code-comments-the-good-the-bad-and-the-ugly-be9cc65fbf83"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A9F7-2741-4083-9727-9EA3927E072E}"/>
              </a:ext>
            </a:extLst>
          </p:cNvPr>
          <p:cNvSpPr>
            <a:spLocks noGrp="1"/>
          </p:cNvSpPr>
          <p:nvPr>
            <p:ph type="ctrTitle"/>
          </p:nvPr>
        </p:nvSpPr>
        <p:spPr/>
        <p:txBody>
          <a:bodyPr>
            <a:normAutofit/>
          </a:bodyPr>
          <a:lstStyle/>
          <a:p>
            <a:r>
              <a:rPr lang="en-AU" dirty="0"/>
              <a:t>Java Workshop 5 - Functions</a:t>
            </a:r>
          </a:p>
        </p:txBody>
      </p:sp>
      <p:sp>
        <p:nvSpPr>
          <p:cNvPr id="3" name="Subtitle 2">
            <a:extLst>
              <a:ext uri="{FF2B5EF4-FFF2-40B4-BE49-F238E27FC236}">
                <a16:creationId xmlns:a16="http://schemas.microsoft.com/office/drawing/2014/main" id="{4DDF386A-052D-4E07-AD83-5CB8FA5F8EE3}"/>
              </a:ext>
            </a:extLst>
          </p:cNvPr>
          <p:cNvSpPr>
            <a:spLocks noGrp="1"/>
          </p:cNvSpPr>
          <p:nvPr>
            <p:ph type="subTitle" idx="1"/>
          </p:nvPr>
        </p:nvSpPr>
        <p:spPr>
          <a:xfrm>
            <a:off x="1524000" y="3901087"/>
            <a:ext cx="9144000" cy="1655762"/>
          </a:xfrm>
        </p:spPr>
        <p:txBody>
          <a:bodyPr/>
          <a:lstStyle/>
          <a:p>
            <a:r>
              <a:rPr lang="en-US" dirty="0"/>
              <a:t> Functions really increase the </a:t>
            </a:r>
            <a:r>
              <a:rPr lang="en-US" i="1" dirty="0"/>
              <a:t>functionality</a:t>
            </a:r>
            <a:r>
              <a:rPr lang="en-US" dirty="0"/>
              <a:t> of your program</a:t>
            </a:r>
          </a:p>
          <a:p>
            <a:r>
              <a:rPr lang="en-AU" dirty="0"/>
              <a:t>Ben Schwarz</a:t>
            </a:r>
          </a:p>
        </p:txBody>
      </p:sp>
    </p:spTree>
    <p:extLst>
      <p:ext uri="{BB962C8B-B14F-4D97-AF65-F5344CB8AC3E}">
        <p14:creationId xmlns:p14="http://schemas.microsoft.com/office/powerpoint/2010/main" val="2659648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86C01-3024-4708-BA0D-A2442F5684CF}"/>
              </a:ext>
            </a:extLst>
          </p:cNvPr>
          <p:cNvSpPr>
            <a:spLocks noGrp="1"/>
          </p:cNvSpPr>
          <p:nvPr>
            <p:ph type="title"/>
          </p:nvPr>
        </p:nvSpPr>
        <p:spPr/>
        <p:txBody>
          <a:bodyPr>
            <a:normAutofit/>
          </a:bodyPr>
          <a:lstStyle/>
          <a:p>
            <a:r>
              <a:rPr lang="en-AU" dirty="0"/>
              <a:t>Worked Example – Modifying the Fibonacci Question from Workshop 4</a:t>
            </a:r>
          </a:p>
        </p:txBody>
      </p:sp>
      <p:sp>
        <p:nvSpPr>
          <p:cNvPr id="3" name="Content Placeholder 2">
            <a:extLst>
              <a:ext uri="{FF2B5EF4-FFF2-40B4-BE49-F238E27FC236}">
                <a16:creationId xmlns:a16="http://schemas.microsoft.com/office/drawing/2014/main" id="{DEC953FA-D1C1-493C-862A-50AD7C817CE7}"/>
              </a:ext>
            </a:extLst>
          </p:cNvPr>
          <p:cNvSpPr>
            <a:spLocks noGrp="1"/>
          </p:cNvSpPr>
          <p:nvPr>
            <p:ph idx="1"/>
          </p:nvPr>
        </p:nvSpPr>
        <p:spPr/>
        <p:txBody>
          <a:bodyPr/>
          <a:lstStyle/>
          <a:p>
            <a:endParaRPr lang="en-AU" dirty="0"/>
          </a:p>
        </p:txBody>
      </p:sp>
    </p:spTree>
    <p:extLst>
      <p:ext uri="{BB962C8B-B14F-4D97-AF65-F5344CB8AC3E}">
        <p14:creationId xmlns:p14="http://schemas.microsoft.com/office/powerpoint/2010/main" val="2438603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Your Turn</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1381007"/>
            <a:ext cx="7307509" cy="5137239"/>
          </a:xfrm>
        </p:spPr>
        <p:txBody>
          <a:bodyPr/>
          <a:lstStyle/>
          <a:p>
            <a:pPr marL="514350" indent="-514350">
              <a:buFont typeface="+mj-lt"/>
              <a:buAutoNum type="arabicParenR"/>
            </a:pPr>
            <a:r>
              <a:rPr lang="en-AU" dirty="0"/>
              <a:t>Write a function “add” that takes two double parameters, and returns their sum</a:t>
            </a:r>
          </a:p>
          <a:p>
            <a:pPr marL="514350" indent="-514350">
              <a:buFont typeface="+mj-lt"/>
              <a:buAutoNum type="arabicParenR"/>
            </a:pPr>
            <a:r>
              <a:rPr lang="en-AU" dirty="0"/>
              <a:t>Write a function “</a:t>
            </a:r>
            <a:r>
              <a:rPr lang="en-AU" dirty="0" err="1"/>
              <a:t>isNegative</a:t>
            </a:r>
            <a:r>
              <a:rPr lang="en-AU" dirty="0"/>
              <a:t>” that takes a double parameter, and returns whether it is less than 0</a:t>
            </a:r>
          </a:p>
          <a:p>
            <a:pPr marL="514350" indent="-514350">
              <a:buFont typeface="+mj-lt"/>
              <a:buAutoNum type="arabicParenR"/>
            </a:pPr>
            <a:r>
              <a:rPr lang="en-AU" dirty="0"/>
              <a:t>Write a function “</a:t>
            </a:r>
            <a:r>
              <a:rPr lang="en-AU" dirty="0" err="1"/>
              <a:t>printEven</a:t>
            </a:r>
            <a:r>
              <a:rPr lang="en-AU" dirty="0"/>
              <a:t>” that takes an array of integers as input, and prints all even values</a:t>
            </a:r>
          </a:p>
          <a:p>
            <a:pPr marL="514350" indent="-514350">
              <a:buFont typeface="+mj-lt"/>
              <a:buAutoNum type="arabicParenR"/>
            </a:pPr>
            <a:r>
              <a:rPr lang="en-AU" dirty="0"/>
              <a:t>Write a function “power” that returns the result when a double is raised to a given integer exponent</a:t>
            </a:r>
          </a:p>
        </p:txBody>
      </p:sp>
      <p:sp>
        <p:nvSpPr>
          <p:cNvPr id="4" name="Content Placeholder 3">
            <a:extLst>
              <a:ext uri="{FF2B5EF4-FFF2-40B4-BE49-F238E27FC236}">
                <a16:creationId xmlns:a16="http://schemas.microsoft.com/office/drawing/2014/main" id="{696372C4-1D0C-41FB-B077-D4827E855B09}"/>
              </a:ext>
            </a:extLst>
          </p:cNvPr>
          <p:cNvSpPr>
            <a:spLocks noGrp="1"/>
          </p:cNvSpPr>
          <p:nvPr>
            <p:ph sz="half" idx="2"/>
          </p:nvPr>
        </p:nvSpPr>
        <p:spPr>
          <a:xfrm>
            <a:off x="8229599" y="1381006"/>
            <a:ext cx="3652707" cy="4457731"/>
          </a:xfrm>
        </p:spPr>
        <p:txBody>
          <a:bodyPr>
            <a:normAutofit/>
          </a:bodyPr>
          <a:lstStyle/>
          <a:p>
            <a:pPr marL="0" indent="0">
              <a:buNone/>
            </a:pPr>
            <a:r>
              <a:rPr lang="en-AU" sz="2400" dirty="0"/>
              <a:t>Hints:</a:t>
            </a:r>
          </a:p>
          <a:p>
            <a:pPr>
              <a:buFont typeface="Symbol" panose="05050102010706020507" pitchFamily="18" charset="2"/>
              <a:buChar char=""/>
            </a:pPr>
            <a:r>
              <a:rPr lang="en-AU" sz="2400" dirty="0"/>
              <a:t>Use the main function to call and test the functions you create</a:t>
            </a:r>
          </a:p>
          <a:p>
            <a:pPr>
              <a:buFont typeface="Symbol" panose="05050102010706020507" pitchFamily="18" charset="2"/>
              <a:buChar char=""/>
            </a:pPr>
            <a:r>
              <a:rPr lang="en-AU" sz="2400" dirty="0"/>
              <a:t>Consider edge cases when testing, such as 0 for (2)</a:t>
            </a:r>
          </a:p>
          <a:p>
            <a:pPr>
              <a:buFont typeface="Symbol" panose="05050102010706020507" pitchFamily="18" charset="2"/>
              <a:buChar char=""/>
            </a:pPr>
            <a:r>
              <a:rPr lang="en-AU" sz="2400" dirty="0"/>
              <a:t>You’ve done all of this before, just by printing a result instead of returning</a:t>
            </a:r>
          </a:p>
        </p:txBody>
      </p:sp>
    </p:spTree>
    <p:extLst>
      <p:ext uri="{BB962C8B-B14F-4D97-AF65-F5344CB8AC3E}">
        <p14:creationId xmlns:p14="http://schemas.microsoft.com/office/powerpoint/2010/main" val="1561449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4EF6402D-9B26-497B-B4B1-01E075692E1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7749"/>
            <a:ext cx="12192000" cy="6858000"/>
          </a:xfrm>
          <a:prstGeom prst="rect">
            <a:avLst/>
          </a:prstGeom>
        </p:spPr>
      </p:pic>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An Exploration of Parameters</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1381007"/>
            <a:ext cx="10536864" cy="5137239"/>
          </a:xfrm>
        </p:spPr>
        <p:txBody>
          <a:bodyPr/>
          <a:lstStyle/>
          <a:p>
            <a:pPr marL="0" indent="0">
              <a:buNone/>
            </a:pPr>
            <a:r>
              <a:rPr lang="en-AU" dirty="0">
                <a:latin typeface="+mj-lt"/>
              </a:rPr>
              <a:t>Parameters aren’t quite as simple as passing values into a function. What if we want to write a swap function? Would the following function work?</a:t>
            </a:r>
          </a:p>
          <a:p>
            <a:pPr marL="0" indent="0">
              <a:buNone/>
            </a:pPr>
            <a:endParaRPr lang="en-AU" dirty="0">
              <a:latin typeface="+mj-lt"/>
            </a:endParaRPr>
          </a:p>
          <a:p>
            <a:pPr marL="0" indent="0">
              <a:buNone/>
            </a:pPr>
            <a:endParaRPr lang="en-AU" dirty="0">
              <a:latin typeface="+mj-lt"/>
            </a:endParaRPr>
          </a:p>
          <a:p>
            <a:pPr marL="0" indent="0">
              <a:buNone/>
            </a:pPr>
            <a:endParaRPr lang="en-AU" dirty="0">
              <a:latin typeface="+mj-lt"/>
            </a:endParaRPr>
          </a:p>
          <a:p>
            <a:pPr marL="0" indent="0">
              <a:buNone/>
            </a:pPr>
            <a:r>
              <a:rPr lang="en-AU" dirty="0">
                <a:latin typeface="+mj-lt"/>
              </a:rPr>
              <a:t>The fact that it doesn’t reveals that the a and b variables we passed in aren’t the same ones being used in the function. Why not?</a:t>
            </a:r>
          </a:p>
        </p:txBody>
      </p:sp>
      <p:pic>
        <p:nvPicPr>
          <p:cNvPr id="6" name="Picture 5">
            <a:extLst>
              <a:ext uri="{FF2B5EF4-FFF2-40B4-BE49-F238E27FC236}">
                <a16:creationId xmlns:a16="http://schemas.microsoft.com/office/drawing/2014/main" id="{76B7B631-FF46-4258-A5DF-CBB032406972}"/>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0205715" y="88390"/>
            <a:ext cx="1802426" cy="1143975"/>
          </a:xfrm>
          <a:prstGeom prst="rect">
            <a:avLst/>
          </a:prstGeom>
        </p:spPr>
      </p:pic>
      <p:pic>
        <p:nvPicPr>
          <p:cNvPr id="4" name="Picture 3">
            <a:extLst>
              <a:ext uri="{FF2B5EF4-FFF2-40B4-BE49-F238E27FC236}">
                <a16:creationId xmlns:a16="http://schemas.microsoft.com/office/drawing/2014/main" id="{3BAB84E5-9573-4D8B-926C-242ACB7703B1}"/>
              </a:ext>
            </a:extLst>
          </p:cNvPr>
          <p:cNvPicPr>
            <a:picLocks noChangeAspect="1"/>
          </p:cNvPicPr>
          <p:nvPr/>
        </p:nvPicPr>
        <p:blipFill>
          <a:blip r:embed="rId5"/>
          <a:stretch>
            <a:fillRect/>
          </a:stretch>
        </p:blipFill>
        <p:spPr>
          <a:xfrm>
            <a:off x="5100297" y="2701021"/>
            <a:ext cx="3829394" cy="1115227"/>
          </a:xfrm>
          <a:prstGeom prst="rect">
            <a:avLst/>
          </a:prstGeom>
        </p:spPr>
      </p:pic>
      <p:pic>
        <p:nvPicPr>
          <p:cNvPr id="5" name="Picture 4">
            <a:extLst>
              <a:ext uri="{FF2B5EF4-FFF2-40B4-BE49-F238E27FC236}">
                <a16:creationId xmlns:a16="http://schemas.microsoft.com/office/drawing/2014/main" id="{ABC814AB-FA55-41E8-A60A-76F816CB91B7}"/>
              </a:ext>
            </a:extLst>
          </p:cNvPr>
          <p:cNvPicPr>
            <a:picLocks noChangeAspect="1"/>
          </p:cNvPicPr>
          <p:nvPr/>
        </p:nvPicPr>
        <p:blipFill>
          <a:blip r:embed="rId6"/>
          <a:stretch>
            <a:fillRect/>
          </a:stretch>
        </p:blipFill>
        <p:spPr>
          <a:xfrm>
            <a:off x="1071222" y="2572835"/>
            <a:ext cx="4029075" cy="1371600"/>
          </a:xfrm>
          <a:prstGeom prst="rect">
            <a:avLst/>
          </a:prstGeom>
        </p:spPr>
      </p:pic>
      <p:pic>
        <p:nvPicPr>
          <p:cNvPr id="7" name="Picture 6">
            <a:extLst>
              <a:ext uri="{FF2B5EF4-FFF2-40B4-BE49-F238E27FC236}">
                <a16:creationId xmlns:a16="http://schemas.microsoft.com/office/drawing/2014/main" id="{27849B74-8A39-41A4-8BD9-CBB0AD6BDF18}"/>
              </a:ext>
            </a:extLst>
          </p:cNvPr>
          <p:cNvPicPr>
            <a:picLocks noChangeAspect="1"/>
          </p:cNvPicPr>
          <p:nvPr/>
        </p:nvPicPr>
        <p:blipFill>
          <a:blip r:embed="rId7"/>
          <a:stretch>
            <a:fillRect/>
          </a:stretch>
        </p:blipFill>
        <p:spPr>
          <a:xfrm>
            <a:off x="9331029" y="2701021"/>
            <a:ext cx="1000125" cy="904875"/>
          </a:xfrm>
          <a:prstGeom prst="rect">
            <a:avLst/>
          </a:prstGeom>
        </p:spPr>
      </p:pic>
    </p:spTree>
    <p:extLst>
      <p:ext uri="{BB962C8B-B14F-4D97-AF65-F5344CB8AC3E}">
        <p14:creationId xmlns:p14="http://schemas.microsoft.com/office/powerpoint/2010/main" val="2814910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p:txBody>
          <a:bodyPr>
            <a:normAutofit/>
          </a:bodyPr>
          <a:lstStyle/>
          <a:p>
            <a:r>
              <a:rPr lang="en-AU" dirty="0"/>
              <a:t>Pass-by-Value vs Pass-by-Reference</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idx="1"/>
          </p:nvPr>
        </p:nvSpPr>
        <p:spPr/>
        <p:txBody>
          <a:bodyPr/>
          <a:lstStyle/>
          <a:p>
            <a:pPr marL="0" indent="0">
              <a:buNone/>
            </a:pPr>
            <a:r>
              <a:rPr lang="en-AU" dirty="0">
                <a:latin typeface="+mj-lt"/>
              </a:rPr>
              <a:t>Programming languages normally take one of two approaches to passing parameters.</a:t>
            </a:r>
          </a:p>
          <a:p>
            <a:pPr marL="0" indent="0">
              <a:buNone/>
            </a:pPr>
            <a:r>
              <a:rPr lang="en-AU" dirty="0">
                <a:latin typeface="+mj-lt"/>
              </a:rPr>
              <a:t>Pass-by-value</a:t>
            </a:r>
          </a:p>
          <a:p>
            <a:pPr>
              <a:buFont typeface="Symbol" panose="05050102010706020507" pitchFamily="18" charset="2"/>
              <a:buChar char=""/>
            </a:pPr>
            <a:r>
              <a:rPr lang="en-AU" dirty="0">
                <a:latin typeface="+mj-lt"/>
              </a:rPr>
              <a:t>Allows the value of each variable to be used and modified without affecting the original variable, by creating a copy of the variable’s data</a:t>
            </a:r>
          </a:p>
          <a:p>
            <a:pPr marL="0" indent="0">
              <a:buNone/>
            </a:pPr>
            <a:r>
              <a:rPr lang="en-AU" dirty="0">
                <a:latin typeface="+mj-lt"/>
              </a:rPr>
              <a:t>Pass-by-reference</a:t>
            </a:r>
          </a:p>
          <a:p>
            <a:pPr>
              <a:buFont typeface="Symbol" panose="05050102010706020507" pitchFamily="18" charset="2"/>
              <a:buChar char=""/>
            </a:pPr>
            <a:r>
              <a:rPr lang="en-AU" dirty="0">
                <a:latin typeface="+mj-lt"/>
              </a:rPr>
              <a:t>Passes information about where in memory the variable’s data is stored, so that modifications in the function affect the original data</a:t>
            </a:r>
          </a:p>
        </p:txBody>
      </p:sp>
    </p:spTree>
    <p:extLst>
      <p:ext uri="{BB962C8B-B14F-4D97-AF65-F5344CB8AC3E}">
        <p14:creationId xmlns:p14="http://schemas.microsoft.com/office/powerpoint/2010/main" val="3283292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p:txBody>
          <a:bodyPr>
            <a:normAutofit/>
          </a:bodyPr>
          <a:lstStyle/>
          <a:p>
            <a:r>
              <a:rPr lang="en-AU" dirty="0">
                <a:solidFill>
                  <a:schemeClr val="bg1"/>
                </a:solidFill>
              </a:rPr>
              <a:t>Java’s Approach</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p:txBody>
          <a:bodyPr/>
          <a:lstStyle/>
          <a:p>
            <a:pPr marL="0" indent="0">
              <a:buNone/>
            </a:pPr>
            <a:r>
              <a:rPr lang="en-AU" dirty="0"/>
              <a:t>Java is pass-by-value, so primitive data types won’t retain modifications outside the function. However, for complex datatypes,</a:t>
            </a:r>
          </a:p>
          <a:p>
            <a:pPr>
              <a:buFont typeface="Symbol" panose="05050102010706020507" pitchFamily="18" charset="2"/>
              <a:buChar char=""/>
            </a:pPr>
            <a:r>
              <a:rPr lang="en-AU" dirty="0"/>
              <a:t>Variables normally only hold a value </a:t>
            </a:r>
            <a:r>
              <a:rPr lang="en-AU"/>
              <a:t>representing the reference </a:t>
            </a:r>
            <a:r>
              <a:rPr lang="en-AU" dirty="0"/>
              <a:t>to the data</a:t>
            </a:r>
          </a:p>
          <a:p>
            <a:pPr>
              <a:buFont typeface="Symbol" panose="05050102010706020507" pitchFamily="18" charset="2"/>
              <a:buChar char=""/>
            </a:pPr>
            <a:r>
              <a:rPr lang="en-AU" dirty="0"/>
              <a:t>Copying this reference will still point to the same data location, meaning that modified properties remain once the function exits</a:t>
            </a:r>
          </a:p>
          <a:p>
            <a:pPr>
              <a:buFont typeface="Symbol" panose="05050102010706020507" pitchFamily="18" charset="2"/>
              <a:buChar char=""/>
            </a:pPr>
            <a:r>
              <a:rPr lang="en-AU" dirty="0"/>
              <a:t>Modifying the reference will not affect the original reference</a:t>
            </a:r>
          </a:p>
        </p:txBody>
      </p:sp>
      <p:sp>
        <p:nvSpPr>
          <p:cNvPr id="9" name="Rectangle 8">
            <a:extLst>
              <a:ext uri="{FF2B5EF4-FFF2-40B4-BE49-F238E27FC236}">
                <a16:creationId xmlns:a16="http://schemas.microsoft.com/office/drawing/2014/main" id="{2D40EE10-91D3-4553-9007-9B7D1261B3D0}"/>
              </a:ext>
            </a:extLst>
          </p:cNvPr>
          <p:cNvSpPr/>
          <p:nvPr/>
        </p:nvSpPr>
        <p:spPr>
          <a:xfrm>
            <a:off x="10343626" y="2877424"/>
            <a:ext cx="1228288" cy="12751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rPr>
              <a:t>Data Structure</a:t>
            </a:r>
          </a:p>
        </p:txBody>
      </p:sp>
      <p:sp>
        <p:nvSpPr>
          <p:cNvPr id="13" name="Rectangle 12">
            <a:extLst>
              <a:ext uri="{FF2B5EF4-FFF2-40B4-BE49-F238E27FC236}">
                <a16:creationId xmlns:a16="http://schemas.microsoft.com/office/drawing/2014/main" id="{3BB4B149-7A29-4CB2-A68A-72C965B16372}"/>
              </a:ext>
            </a:extLst>
          </p:cNvPr>
          <p:cNvSpPr/>
          <p:nvPr/>
        </p:nvSpPr>
        <p:spPr>
          <a:xfrm>
            <a:off x="8415427" y="1799058"/>
            <a:ext cx="1228288" cy="5666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rPr>
              <a:t>Original Reference</a:t>
            </a:r>
          </a:p>
        </p:txBody>
      </p:sp>
      <p:sp>
        <p:nvSpPr>
          <p:cNvPr id="14" name="Rectangle 13">
            <a:extLst>
              <a:ext uri="{FF2B5EF4-FFF2-40B4-BE49-F238E27FC236}">
                <a16:creationId xmlns:a16="http://schemas.microsoft.com/office/drawing/2014/main" id="{8A837388-BB5B-44A4-BBD9-F1E71D194AD5}"/>
              </a:ext>
            </a:extLst>
          </p:cNvPr>
          <p:cNvSpPr/>
          <p:nvPr/>
        </p:nvSpPr>
        <p:spPr>
          <a:xfrm>
            <a:off x="8415427" y="4703047"/>
            <a:ext cx="1228288" cy="5666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rPr>
              <a:t>Function Reference</a:t>
            </a:r>
          </a:p>
        </p:txBody>
      </p:sp>
      <p:cxnSp>
        <p:nvCxnSpPr>
          <p:cNvPr id="12" name="Straight Arrow Connector 11">
            <a:extLst>
              <a:ext uri="{FF2B5EF4-FFF2-40B4-BE49-F238E27FC236}">
                <a16:creationId xmlns:a16="http://schemas.microsoft.com/office/drawing/2014/main" id="{4D4669B5-76FB-43D3-B30B-58F44B73B6B8}"/>
              </a:ext>
            </a:extLst>
          </p:cNvPr>
          <p:cNvCxnSpPr/>
          <p:nvPr/>
        </p:nvCxnSpPr>
        <p:spPr>
          <a:xfrm>
            <a:off x="9643715" y="2365695"/>
            <a:ext cx="699911" cy="5117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06643DF6-2FCF-41A0-87AA-2766118294A5}"/>
              </a:ext>
            </a:extLst>
          </p:cNvPr>
          <p:cNvCxnSpPr/>
          <p:nvPr/>
        </p:nvCxnSpPr>
        <p:spPr>
          <a:xfrm flipV="1">
            <a:off x="9643715" y="4152550"/>
            <a:ext cx="699911" cy="5504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8304898-7937-4F47-BB9B-23FDAF43976C}"/>
              </a:ext>
            </a:extLst>
          </p:cNvPr>
          <p:cNvCxnSpPr>
            <a:endCxn id="14" idx="0"/>
          </p:cNvCxnSpPr>
          <p:nvPr/>
        </p:nvCxnSpPr>
        <p:spPr>
          <a:xfrm>
            <a:off x="9029571" y="2365695"/>
            <a:ext cx="0" cy="2337352"/>
          </a:xfrm>
          <a:prstGeom prst="straightConnector1">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76FCD30A-07E4-4096-93F9-4AC6411FC416}"/>
              </a:ext>
            </a:extLst>
          </p:cNvPr>
          <p:cNvSpPr txBox="1"/>
          <p:nvPr/>
        </p:nvSpPr>
        <p:spPr>
          <a:xfrm>
            <a:off x="9029571" y="3187817"/>
            <a:ext cx="69396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rPr>
              <a:t>Copy data</a:t>
            </a:r>
          </a:p>
        </p:txBody>
      </p:sp>
    </p:spTree>
    <p:extLst>
      <p:ext uri="{BB962C8B-B14F-4D97-AF65-F5344CB8AC3E}">
        <p14:creationId xmlns:p14="http://schemas.microsoft.com/office/powerpoint/2010/main" val="3069713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5C3976E-DC0E-4FAB-8FEA-8FF0DC471A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err="1">
                <a:solidFill>
                  <a:schemeClr val="bg1"/>
                </a:solidFill>
              </a:rPr>
              <a:t>Varargs</a:t>
            </a:r>
            <a:endParaRPr lang="en-AU" dirty="0">
              <a:solidFill>
                <a:schemeClr val="bg1"/>
              </a:solidFill>
            </a:endParaRP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1381007"/>
            <a:ext cx="7307509" cy="5137239"/>
          </a:xfrm>
        </p:spPr>
        <p:txBody>
          <a:bodyPr/>
          <a:lstStyle/>
          <a:p>
            <a:pPr marL="0" indent="0">
              <a:buNone/>
            </a:pPr>
            <a:r>
              <a:rPr lang="en-AU" dirty="0">
                <a:latin typeface="+mj-lt"/>
              </a:rPr>
              <a:t>We can pass an unspecified number of values into a function by passing an array of said values. Alternatively, we can use Java’s </a:t>
            </a:r>
            <a:r>
              <a:rPr lang="en-AU" dirty="0" err="1">
                <a:latin typeface="+mj-lt"/>
              </a:rPr>
              <a:t>varargs</a:t>
            </a:r>
            <a:r>
              <a:rPr lang="en-AU" dirty="0">
                <a:latin typeface="+mj-lt"/>
              </a:rPr>
              <a:t> feature.</a:t>
            </a:r>
          </a:p>
          <a:p>
            <a:pPr>
              <a:buFont typeface="Symbol" panose="05050102010706020507" pitchFamily="18" charset="2"/>
              <a:buChar char=""/>
            </a:pPr>
            <a:r>
              <a:rPr lang="en-AU" dirty="0" err="1">
                <a:latin typeface="+mj-lt"/>
              </a:rPr>
              <a:t>Varargs</a:t>
            </a:r>
            <a:r>
              <a:rPr lang="en-AU" dirty="0">
                <a:latin typeface="+mj-lt"/>
              </a:rPr>
              <a:t> only works on the last parameter</a:t>
            </a:r>
          </a:p>
          <a:p>
            <a:pPr>
              <a:buFont typeface="Symbol" panose="05050102010706020507" pitchFamily="18" charset="2"/>
              <a:buChar char=""/>
            </a:pPr>
            <a:r>
              <a:rPr lang="en-AU" dirty="0">
                <a:latin typeface="+mj-lt"/>
              </a:rPr>
              <a:t>The last parameter is treated as an array of 0 or more elements</a:t>
            </a:r>
          </a:p>
        </p:txBody>
      </p:sp>
      <p:pic>
        <p:nvPicPr>
          <p:cNvPr id="6" name="Picture 5">
            <a:extLst>
              <a:ext uri="{FF2B5EF4-FFF2-40B4-BE49-F238E27FC236}">
                <a16:creationId xmlns:a16="http://schemas.microsoft.com/office/drawing/2014/main" id="{76B7B631-FF46-4258-A5DF-CBB032406972}"/>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0205715" y="88390"/>
            <a:ext cx="1802426" cy="1143975"/>
          </a:xfrm>
          <a:prstGeom prst="rect">
            <a:avLst/>
          </a:prstGeom>
        </p:spPr>
      </p:pic>
      <p:pic>
        <p:nvPicPr>
          <p:cNvPr id="9" name="Picture 8">
            <a:extLst>
              <a:ext uri="{FF2B5EF4-FFF2-40B4-BE49-F238E27FC236}">
                <a16:creationId xmlns:a16="http://schemas.microsoft.com/office/drawing/2014/main" id="{7053A18A-F921-416C-AE52-63A1103B81B2}"/>
              </a:ext>
            </a:extLst>
          </p:cNvPr>
          <p:cNvPicPr>
            <a:picLocks noChangeAspect="1"/>
          </p:cNvPicPr>
          <p:nvPr/>
        </p:nvPicPr>
        <p:blipFill>
          <a:blip r:embed="rId5"/>
          <a:stretch>
            <a:fillRect/>
          </a:stretch>
        </p:blipFill>
        <p:spPr>
          <a:xfrm>
            <a:off x="8229598" y="1381006"/>
            <a:ext cx="3652707" cy="2030796"/>
          </a:xfrm>
          <a:prstGeom prst="rect">
            <a:avLst/>
          </a:prstGeom>
        </p:spPr>
      </p:pic>
    </p:spTree>
    <p:extLst>
      <p:ext uri="{BB962C8B-B14F-4D97-AF65-F5344CB8AC3E}">
        <p14:creationId xmlns:p14="http://schemas.microsoft.com/office/powerpoint/2010/main" val="2981373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8FE469C-E48A-4AB3-ADB7-F6743C452898}"/>
              </a:ext>
            </a:extLst>
          </p:cNvPr>
          <p:cNvSpPr>
            <a:spLocks noGrp="1"/>
          </p:cNvSpPr>
          <p:nvPr>
            <p:ph type="title"/>
          </p:nvPr>
        </p:nvSpPr>
        <p:spPr>
          <a:xfrm>
            <a:off x="210905" y="101355"/>
            <a:ext cx="9030419" cy="1325563"/>
          </a:xfrm>
        </p:spPr>
        <p:txBody>
          <a:bodyPr/>
          <a:lstStyle/>
          <a:p>
            <a:r>
              <a:rPr lang="en-AU" dirty="0"/>
              <a:t>Example – </a:t>
            </a:r>
            <a:r>
              <a:rPr lang="en-AU" dirty="0" err="1"/>
              <a:t>Varargs</a:t>
            </a:r>
            <a:endParaRPr lang="en-AU" dirty="0"/>
          </a:p>
        </p:txBody>
      </p:sp>
      <p:pic>
        <p:nvPicPr>
          <p:cNvPr id="8" name="Content Placeholder 7" descr="A screenshot of a cell phone&#10;&#10;Description automatically generated">
            <a:extLst>
              <a:ext uri="{FF2B5EF4-FFF2-40B4-BE49-F238E27FC236}">
                <a16:creationId xmlns:a16="http://schemas.microsoft.com/office/drawing/2014/main" id="{186D1BF6-1E41-4D65-A145-AD067DA5B4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5276" y="973727"/>
            <a:ext cx="7285488" cy="5282366"/>
          </a:xfrm>
        </p:spPr>
      </p:pic>
      <p:sp>
        <p:nvSpPr>
          <p:cNvPr id="9" name="TextBox 8">
            <a:extLst>
              <a:ext uri="{FF2B5EF4-FFF2-40B4-BE49-F238E27FC236}">
                <a16:creationId xmlns:a16="http://schemas.microsoft.com/office/drawing/2014/main" id="{A5B998E8-DF8E-4E3A-BDB6-290E8CCADFE9}"/>
              </a:ext>
            </a:extLst>
          </p:cNvPr>
          <p:cNvSpPr txBox="1"/>
          <p:nvPr/>
        </p:nvSpPr>
        <p:spPr>
          <a:xfrm>
            <a:off x="210905" y="6488668"/>
            <a:ext cx="7332648" cy="369332"/>
          </a:xfrm>
          <a:prstGeom prst="rect">
            <a:avLst/>
          </a:prstGeom>
          <a:noFill/>
        </p:spPr>
        <p:txBody>
          <a:bodyPr wrap="none" rtlCol="0">
            <a:spAutoFit/>
          </a:bodyPr>
          <a:lstStyle/>
          <a:p>
            <a:r>
              <a:rPr lang="en-AU" dirty="0">
                <a:solidFill>
                  <a:schemeClr val="bg1"/>
                </a:solidFill>
              </a:rPr>
              <a:t>Source: </a:t>
            </a:r>
            <a:r>
              <a:rPr lang="en-AU" dirty="0">
                <a:solidFill>
                  <a:schemeClr val="bg1"/>
                </a:solidFill>
                <a:hlinkClick r:id="rId3">
                  <a:extLst>
                    <a:ext uri="{A12FA001-AC4F-418D-AE19-62706E023703}">
                      <ahyp:hlinkClr xmlns:ahyp="http://schemas.microsoft.com/office/drawing/2018/hyperlinkcolor" val="tx"/>
                    </a:ext>
                  </a:extLst>
                </a:hlinkClick>
              </a:rPr>
              <a:t>https://www.geeksforgeeks.org/variable-arguments-varargs-in-java/</a:t>
            </a:r>
            <a:endParaRPr lang="en-AU" dirty="0">
              <a:solidFill>
                <a:schemeClr val="bg1"/>
              </a:solidFill>
            </a:endParaRPr>
          </a:p>
        </p:txBody>
      </p:sp>
    </p:spTree>
    <p:extLst>
      <p:ext uri="{BB962C8B-B14F-4D97-AF65-F5344CB8AC3E}">
        <p14:creationId xmlns:p14="http://schemas.microsoft.com/office/powerpoint/2010/main" val="1993735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p:txBody>
          <a:bodyPr>
            <a:normAutofit/>
          </a:bodyPr>
          <a:lstStyle/>
          <a:p>
            <a:r>
              <a:rPr lang="en-AU" dirty="0">
                <a:solidFill>
                  <a:srgbClr val="C00000"/>
                </a:solidFill>
              </a:rPr>
              <a:t>Your turn</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idx="1"/>
          </p:nvPr>
        </p:nvSpPr>
        <p:spPr/>
        <p:txBody>
          <a:bodyPr/>
          <a:lstStyle/>
          <a:p>
            <a:pPr marL="514350" indent="-514350">
              <a:buFont typeface="+mj-lt"/>
              <a:buAutoNum type="arabicParenR"/>
            </a:pPr>
            <a:r>
              <a:rPr lang="en-AU" dirty="0">
                <a:latin typeface="+mj-lt"/>
              </a:rPr>
              <a:t>Write a void function “reverse” that reverses an array</a:t>
            </a:r>
          </a:p>
          <a:p>
            <a:pPr marL="514350" indent="-514350">
              <a:buFont typeface="+mj-lt"/>
              <a:buAutoNum type="arabicParenR"/>
            </a:pPr>
            <a:r>
              <a:rPr lang="en-AU" dirty="0">
                <a:latin typeface="+mj-lt"/>
              </a:rPr>
              <a:t>Write another function with the same name (in the same program) that reverses an </a:t>
            </a:r>
            <a:r>
              <a:rPr lang="en-AU" dirty="0" err="1">
                <a:latin typeface="+mj-lt"/>
              </a:rPr>
              <a:t>ArrayList</a:t>
            </a:r>
            <a:endParaRPr lang="en-AU" dirty="0">
              <a:latin typeface="+mj-lt"/>
            </a:endParaRPr>
          </a:p>
          <a:p>
            <a:pPr marL="514350" indent="-514350">
              <a:buFont typeface="+mj-lt"/>
              <a:buAutoNum type="arabicParenR"/>
            </a:pPr>
            <a:r>
              <a:rPr lang="en-AU" dirty="0">
                <a:latin typeface="+mj-lt"/>
              </a:rPr>
              <a:t>Write two functions with the same name, that print all the non-negative integers below a given number, one of which starts at 0, and the other at another given number</a:t>
            </a:r>
          </a:p>
          <a:p>
            <a:pPr marL="514350" indent="-514350">
              <a:buFont typeface="+mj-lt"/>
              <a:buAutoNum type="arabicParenR"/>
            </a:pPr>
            <a:r>
              <a:rPr lang="en-AU" dirty="0">
                <a:latin typeface="+mj-lt"/>
              </a:rPr>
              <a:t>Write a function which takes an integer, followed by an arbitrary number of other integers, and prints all values divisible by the first</a:t>
            </a:r>
          </a:p>
        </p:txBody>
      </p:sp>
      <p:grpSp>
        <p:nvGrpSpPr>
          <p:cNvPr id="10" name="Group 9">
            <a:extLst>
              <a:ext uri="{FF2B5EF4-FFF2-40B4-BE49-F238E27FC236}">
                <a16:creationId xmlns:a16="http://schemas.microsoft.com/office/drawing/2014/main" id="{365690A5-6A10-4074-99B7-C298859FC76E}"/>
              </a:ext>
            </a:extLst>
          </p:cNvPr>
          <p:cNvGrpSpPr/>
          <p:nvPr/>
        </p:nvGrpSpPr>
        <p:grpSpPr>
          <a:xfrm rot="16200000">
            <a:off x="10687038" y="5260810"/>
            <a:ext cx="1974871" cy="540000"/>
            <a:chOff x="2369415" y="1538045"/>
            <a:chExt cx="1974871" cy="540000"/>
          </a:xfrm>
        </p:grpSpPr>
        <p:pic>
          <p:nvPicPr>
            <p:cNvPr id="7" name="Graphic 6">
              <a:extLst>
                <a:ext uri="{FF2B5EF4-FFF2-40B4-BE49-F238E27FC236}">
                  <a16:creationId xmlns:a16="http://schemas.microsoft.com/office/drawing/2014/main" id="{81F8EF7C-8E2E-4DDD-AE98-4D105ABDA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736" y="1538249"/>
              <a:ext cx="388550" cy="539594"/>
            </a:xfrm>
            <a:prstGeom prst="rect">
              <a:avLst/>
            </a:prstGeom>
          </p:spPr>
        </p:pic>
        <p:pic>
          <p:nvPicPr>
            <p:cNvPr id="21" name="Picture 20">
              <a:extLst>
                <a:ext uri="{FF2B5EF4-FFF2-40B4-BE49-F238E27FC236}">
                  <a16:creationId xmlns:a16="http://schemas.microsoft.com/office/drawing/2014/main" id="{E2AC7C0C-4DA0-4220-B6D9-D432CE708E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9415" y="1538045"/>
              <a:ext cx="1412552" cy="540000"/>
            </a:xfrm>
            <a:prstGeom prst="rect">
              <a:avLst/>
            </a:prstGeom>
          </p:spPr>
        </p:pic>
      </p:grpSp>
    </p:spTree>
    <p:extLst>
      <p:ext uri="{BB962C8B-B14F-4D97-AF65-F5344CB8AC3E}">
        <p14:creationId xmlns:p14="http://schemas.microsoft.com/office/powerpoint/2010/main" val="3648719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814D-EC1F-42DC-B3BB-5B20F7512E42}"/>
              </a:ext>
            </a:extLst>
          </p:cNvPr>
          <p:cNvSpPr>
            <a:spLocks noGrp="1"/>
          </p:cNvSpPr>
          <p:nvPr>
            <p:ph type="title"/>
          </p:nvPr>
        </p:nvSpPr>
        <p:spPr/>
        <p:txBody>
          <a:bodyPr/>
          <a:lstStyle/>
          <a:p>
            <a:r>
              <a:rPr lang="en-AU" dirty="0"/>
              <a:t>Documentation</a:t>
            </a:r>
          </a:p>
        </p:txBody>
      </p:sp>
      <p:sp>
        <p:nvSpPr>
          <p:cNvPr id="3" name="Content Placeholder 2">
            <a:extLst>
              <a:ext uri="{FF2B5EF4-FFF2-40B4-BE49-F238E27FC236}">
                <a16:creationId xmlns:a16="http://schemas.microsoft.com/office/drawing/2014/main" id="{DAC95A54-D9EF-44C5-93F2-E7E07849805A}"/>
              </a:ext>
            </a:extLst>
          </p:cNvPr>
          <p:cNvSpPr>
            <a:spLocks noGrp="1"/>
          </p:cNvSpPr>
          <p:nvPr>
            <p:ph idx="1"/>
          </p:nvPr>
        </p:nvSpPr>
        <p:spPr/>
        <p:txBody>
          <a:bodyPr>
            <a:normAutofit fontScale="92500" lnSpcReduction="20000"/>
          </a:bodyPr>
          <a:lstStyle/>
          <a:p>
            <a:r>
              <a:rPr lang="en-US" dirty="0"/>
              <a:t>It can be hard to understand what a program is doing sometimes. And not just what it is doing, but why it is doing it. Imagine you're trying to read someone else's code, and you have no idea what it's doing. That doesn't sound very easy. </a:t>
            </a:r>
          </a:p>
          <a:p>
            <a:r>
              <a:rPr lang="en-US" dirty="0"/>
              <a:t>Now imagine you're trying to read your own code... that was written at 3am 5 months ago. That also doesn't sound very easy. </a:t>
            </a:r>
          </a:p>
          <a:p>
            <a:r>
              <a:rPr lang="en-US" dirty="0"/>
              <a:t>Alternatively, try to imagine code that was written at 3am last night... and now it's 4am, the day </a:t>
            </a:r>
            <a:r>
              <a:rPr lang="en-AU" dirty="0"/>
              <a:t>before</a:t>
            </a:r>
            <a:r>
              <a:rPr lang="en-US" dirty="0"/>
              <a:t> competition. That sounds like the exact opposite of easy.</a:t>
            </a:r>
          </a:p>
          <a:p>
            <a:r>
              <a:rPr lang="en-US" dirty="0"/>
              <a:t>Luckily, there is a convenient solution to this. It's called </a:t>
            </a:r>
            <a:r>
              <a:rPr lang="en-US" b="1" dirty="0"/>
              <a:t>documentation</a:t>
            </a:r>
            <a:r>
              <a:rPr lang="en-US" dirty="0"/>
              <a:t>. Remember to always document your code. </a:t>
            </a:r>
            <a:r>
              <a:rPr lang="en-US" i="1" dirty="0"/>
              <a:t>Pro-tip: always document your code.   </a:t>
            </a:r>
          </a:p>
          <a:p>
            <a:r>
              <a:rPr lang="en-US" i="1" dirty="0"/>
              <a:t>Seriously always document code.</a:t>
            </a:r>
            <a:endParaRPr lang="en-US" dirty="0"/>
          </a:p>
          <a:p>
            <a:endParaRPr lang="en-AU" dirty="0"/>
          </a:p>
        </p:txBody>
      </p:sp>
    </p:spTree>
    <p:extLst>
      <p:ext uri="{BB962C8B-B14F-4D97-AF65-F5344CB8AC3E}">
        <p14:creationId xmlns:p14="http://schemas.microsoft.com/office/powerpoint/2010/main" val="896355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B3A45-6FA4-4C51-AC15-3DEBA00D000B}"/>
              </a:ext>
            </a:extLst>
          </p:cNvPr>
          <p:cNvSpPr>
            <a:spLocks noGrp="1"/>
          </p:cNvSpPr>
          <p:nvPr>
            <p:ph type="title"/>
          </p:nvPr>
        </p:nvSpPr>
        <p:spPr/>
        <p:txBody>
          <a:bodyPr/>
          <a:lstStyle/>
          <a:p>
            <a:r>
              <a:rPr lang="en-AU" dirty="0"/>
              <a:t>Single Line Documentation</a:t>
            </a:r>
          </a:p>
        </p:txBody>
      </p:sp>
      <p:sp>
        <p:nvSpPr>
          <p:cNvPr id="3" name="Content Placeholder 2">
            <a:extLst>
              <a:ext uri="{FF2B5EF4-FFF2-40B4-BE49-F238E27FC236}">
                <a16:creationId xmlns:a16="http://schemas.microsoft.com/office/drawing/2014/main" id="{3D07E741-C9E4-453D-9B0E-B45F894E897F}"/>
              </a:ext>
            </a:extLst>
          </p:cNvPr>
          <p:cNvSpPr>
            <a:spLocks noGrp="1"/>
          </p:cNvSpPr>
          <p:nvPr>
            <p:ph idx="1"/>
          </p:nvPr>
        </p:nvSpPr>
        <p:spPr/>
        <p:txBody>
          <a:bodyPr/>
          <a:lstStyle/>
          <a:p>
            <a:r>
              <a:rPr lang="en-AU" dirty="0"/>
              <a:t>Simple, whenever you want to explain something add //and the compiler ignores whatever happens after this point on the line. </a:t>
            </a:r>
          </a:p>
          <a:p>
            <a:r>
              <a:rPr lang="en-AU" dirty="0"/>
              <a:t>You don’t even need a semicolon at the end of the line. </a:t>
            </a:r>
          </a:p>
          <a:p>
            <a:r>
              <a:rPr lang="en-AU" dirty="0"/>
              <a:t>However you do need one at the end of a normal line so you would need one before the code if there was code written on the line.</a:t>
            </a:r>
          </a:p>
          <a:p>
            <a:r>
              <a:rPr lang="en-AU" dirty="0"/>
              <a:t>Example:</a:t>
            </a:r>
          </a:p>
        </p:txBody>
      </p:sp>
      <p:pic>
        <p:nvPicPr>
          <p:cNvPr id="5" name="Picture 4">
            <a:extLst>
              <a:ext uri="{FF2B5EF4-FFF2-40B4-BE49-F238E27FC236}">
                <a16:creationId xmlns:a16="http://schemas.microsoft.com/office/drawing/2014/main" id="{2D68DED0-D67E-47FE-9E08-698B0E2263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3843" y="4201866"/>
            <a:ext cx="8458343" cy="1127780"/>
          </a:xfrm>
          <a:prstGeom prst="rect">
            <a:avLst/>
          </a:prstGeom>
        </p:spPr>
      </p:pic>
    </p:spTree>
    <p:extLst>
      <p:ext uri="{BB962C8B-B14F-4D97-AF65-F5344CB8AC3E}">
        <p14:creationId xmlns:p14="http://schemas.microsoft.com/office/powerpoint/2010/main" val="1792043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C69D6-3A42-41B0-9515-639316471892}"/>
              </a:ext>
            </a:extLst>
          </p:cNvPr>
          <p:cNvSpPr>
            <a:spLocks noGrp="1"/>
          </p:cNvSpPr>
          <p:nvPr>
            <p:ph type="title"/>
          </p:nvPr>
        </p:nvSpPr>
        <p:spPr/>
        <p:txBody>
          <a:bodyPr/>
          <a:lstStyle/>
          <a:p>
            <a:r>
              <a:rPr lang="en-AU" dirty="0"/>
              <a:t>Lesson Outline</a:t>
            </a:r>
          </a:p>
        </p:txBody>
      </p:sp>
      <p:sp>
        <p:nvSpPr>
          <p:cNvPr id="3" name="Content Placeholder 2">
            <a:extLst>
              <a:ext uri="{FF2B5EF4-FFF2-40B4-BE49-F238E27FC236}">
                <a16:creationId xmlns:a16="http://schemas.microsoft.com/office/drawing/2014/main" id="{C887A766-E423-4852-AD30-FC086402226F}"/>
              </a:ext>
            </a:extLst>
          </p:cNvPr>
          <p:cNvSpPr>
            <a:spLocks noGrp="1"/>
          </p:cNvSpPr>
          <p:nvPr>
            <p:ph idx="1"/>
          </p:nvPr>
        </p:nvSpPr>
        <p:spPr/>
        <p:txBody>
          <a:bodyPr>
            <a:normAutofit/>
          </a:bodyPr>
          <a:lstStyle/>
          <a:p>
            <a:r>
              <a:rPr lang="en-AU" dirty="0"/>
              <a:t>What is a Function/Method and how to make:</a:t>
            </a:r>
          </a:p>
          <a:p>
            <a:r>
              <a:rPr lang="en-AU" dirty="0"/>
              <a:t>Parameters in java</a:t>
            </a:r>
          </a:p>
          <a:p>
            <a:pPr lvl="1"/>
            <a:r>
              <a:rPr lang="en-AU" dirty="0"/>
              <a:t>Pass-by-value vs Pass-by-reference</a:t>
            </a:r>
          </a:p>
          <a:p>
            <a:pPr lvl="1"/>
            <a:r>
              <a:rPr lang="en-AU" dirty="0"/>
              <a:t>Overloading</a:t>
            </a:r>
          </a:p>
          <a:p>
            <a:pPr lvl="1"/>
            <a:r>
              <a:rPr lang="en-AU" dirty="0"/>
              <a:t>Var </a:t>
            </a:r>
            <a:r>
              <a:rPr lang="en-AU" dirty="0" err="1"/>
              <a:t>args</a:t>
            </a:r>
            <a:endParaRPr lang="en-AU" dirty="0"/>
          </a:p>
          <a:p>
            <a:r>
              <a:rPr lang="en-AU" dirty="0"/>
              <a:t>Documentation</a:t>
            </a:r>
          </a:p>
          <a:p>
            <a:pPr lvl="1"/>
            <a:r>
              <a:rPr lang="en-AU" dirty="0"/>
              <a:t>Single Line</a:t>
            </a:r>
          </a:p>
          <a:p>
            <a:pPr lvl="1"/>
            <a:r>
              <a:rPr lang="en-AU" dirty="0"/>
              <a:t>Multi-line</a:t>
            </a:r>
          </a:p>
          <a:p>
            <a:pPr lvl="1"/>
            <a:r>
              <a:rPr lang="en-AU" dirty="0"/>
              <a:t>Java Doc</a:t>
            </a:r>
          </a:p>
          <a:p>
            <a:pPr lvl="1"/>
            <a:endParaRPr lang="en-AU" dirty="0"/>
          </a:p>
        </p:txBody>
      </p:sp>
    </p:spTree>
    <p:extLst>
      <p:ext uri="{BB962C8B-B14F-4D97-AF65-F5344CB8AC3E}">
        <p14:creationId xmlns:p14="http://schemas.microsoft.com/office/powerpoint/2010/main" val="1614862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DEEAC-2BB9-4171-A861-EAC4347E35B7}"/>
              </a:ext>
            </a:extLst>
          </p:cNvPr>
          <p:cNvSpPr>
            <a:spLocks noGrp="1"/>
          </p:cNvSpPr>
          <p:nvPr>
            <p:ph type="title"/>
          </p:nvPr>
        </p:nvSpPr>
        <p:spPr/>
        <p:txBody>
          <a:bodyPr/>
          <a:lstStyle/>
          <a:p>
            <a:r>
              <a:rPr lang="en-AU" dirty="0"/>
              <a:t>Multi-Line Documentation</a:t>
            </a:r>
          </a:p>
        </p:txBody>
      </p:sp>
      <p:sp>
        <p:nvSpPr>
          <p:cNvPr id="3" name="Content Placeholder 2">
            <a:extLst>
              <a:ext uri="{FF2B5EF4-FFF2-40B4-BE49-F238E27FC236}">
                <a16:creationId xmlns:a16="http://schemas.microsoft.com/office/drawing/2014/main" id="{F153BB6A-A75C-42D4-A3C7-78315A9F477A}"/>
              </a:ext>
            </a:extLst>
          </p:cNvPr>
          <p:cNvSpPr>
            <a:spLocks noGrp="1"/>
          </p:cNvSpPr>
          <p:nvPr>
            <p:ph idx="1"/>
          </p:nvPr>
        </p:nvSpPr>
        <p:spPr>
          <a:xfrm>
            <a:off x="838200" y="1111523"/>
            <a:ext cx="10515600" cy="4351338"/>
          </a:xfrm>
        </p:spPr>
        <p:txBody>
          <a:bodyPr/>
          <a:lstStyle/>
          <a:p>
            <a:pPr marL="0" indent="0">
              <a:buNone/>
            </a:pPr>
            <a:endParaRPr lang="en-AU" dirty="0"/>
          </a:p>
          <a:p>
            <a:r>
              <a:rPr lang="en-US" altLang="en-US" dirty="0">
                <a:solidFill>
                  <a:srgbClr val="24292E"/>
                </a:solidFill>
                <a:ea typeface="-apple-system"/>
              </a:rPr>
              <a:t>You can also write more complicated documentation that goes over multiple lines. Multi-line comments start with </a:t>
            </a:r>
            <a:r>
              <a:rPr lang="en-US" altLang="en-US" dirty="0">
                <a:solidFill>
                  <a:srgbClr val="24292E"/>
                </a:solidFill>
                <a:ea typeface="SFMono-Regular"/>
              </a:rPr>
              <a:t>/*</a:t>
            </a:r>
            <a:r>
              <a:rPr lang="en-US" altLang="en-US" dirty="0">
                <a:solidFill>
                  <a:srgbClr val="24292E"/>
                </a:solidFill>
                <a:ea typeface="-apple-system"/>
              </a:rPr>
              <a:t> and end with </a:t>
            </a:r>
            <a:r>
              <a:rPr lang="en-US" altLang="en-US" dirty="0">
                <a:solidFill>
                  <a:srgbClr val="24292E"/>
                </a:solidFill>
                <a:ea typeface="SFMono-Regular"/>
              </a:rPr>
              <a:t>*/</a:t>
            </a:r>
            <a:r>
              <a:rPr lang="en-US" altLang="en-US" dirty="0">
                <a:solidFill>
                  <a:srgbClr val="24292E"/>
                </a:solidFill>
                <a:ea typeface="-apple-system"/>
              </a:rPr>
              <a:t>. Each line that is documented should start with </a:t>
            </a:r>
            <a:r>
              <a:rPr lang="en-US" altLang="en-US" dirty="0">
                <a:solidFill>
                  <a:srgbClr val="24292E"/>
                </a:solidFill>
                <a:ea typeface="SFMono-Regular"/>
              </a:rPr>
              <a:t>*</a:t>
            </a:r>
            <a:r>
              <a:rPr lang="en-US" altLang="en-US" dirty="0">
                <a:solidFill>
                  <a:srgbClr val="24292E"/>
                </a:solidFill>
                <a:ea typeface="-apple-system"/>
              </a:rPr>
              <a:t> (eclipse/your IDE should help with that.) For example:</a:t>
            </a:r>
            <a:r>
              <a:rPr lang="en-US" altLang="en-US" dirty="0"/>
              <a:t> </a:t>
            </a:r>
          </a:p>
          <a:p>
            <a:endParaRPr lang="en-AU" dirty="0"/>
          </a:p>
        </p:txBody>
      </p:sp>
      <p:pic>
        <p:nvPicPr>
          <p:cNvPr id="6" name="Picture 5">
            <a:extLst>
              <a:ext uri="{FF2B5EF4-FFF2-40B4-BE49-F238E27FC236}">
                <a16:creationId xmlns:a16="http://schemas.microsoft.com/office/drawing/2014/main" id="{D5FAC834-F121-4AD2-BC42-64C160AB4F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758" y="3287192"/>
            <a:ext cx="10256640" cy="1937951"/>
          </a:xfrm>
          <a:prstGeom prst="rect">
            <a:avLst/>
          </a:prstGeom>
        </p:spPr>
      </p:pic>
    </p:spTree>
    <p:extLst>
      <p:ext uri="{BB962C8B-B14F-4D97-AF65-F5344CB8AC3E}">
        <p14:creationId xmlns:p14="http://schemas.microsoft.com/office/powerpoint/2010/main" val="819090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B46E-C23B-4CE8-B7B5-F059B5BF6FE9}"/>
              </a:ext>
            </a:extLst>
          </p:cNvPr>
          <p:cNvSpPr>
            <a:spLocks noGrp="1"/>
          </p:cNvSpPr>
          <p:nvPr>
            <p:ph type="title"/>
          </p:nvPr>
        </p:nvSpPr>
        <p:spPr>
          <a:xfrm>
            <a:off x="924381" y="0"/>
            <a:ext cx="9030419" cy="737054"/>
          </a:xfrm>
        </p:spPr>
        <p:txBody>
          <a:bodyPr>
            <a:normAutofit/>
          </a:bodyPr>
          <a:lstStyle/>
          <a:p>
            <a:r>
              <a:rPr lang="en-AU" dirty="0"/>
              <a:t>Javadoc</a:t>
            </a:r>
          </a:p>
        </p:txBody>
      </p:sp>
      <p:sp>
        <p:nvSpPr>
          <p:cNvPr id="3" name="Content Placeholder 2">
            <a:extLst>
              <a:ext uri="{FF2B5EF4-FFF2-40B4-BE49-F238E27FC236}">
                <a16:creationId xmlns:a16="http://schemas.microsoft.com/office/drawing/2014/main" id="{F6A15F22-5DC9-4119-AEB3-DF0739A3C2C6}"/>
              </a:ext>
            </a:extLst>
          </p:cNvPr>
          <p:cNvSpPr>
            <a:spLocks noGrp="1"/>
          </p:cNvSpPr>
          <p:nvPr>
            <p:ph idx="1"/>
          </p:nvPr>
        </p:nvSpPr>
        <p:spPr>
          <a:xfrm>
            <a:off x="838200" y="484497"/>
            <a:ext cx="9481457" cy="5419914"/>
          </a:xfrm>
        </p:spPr>
        <p:txBody>
          <a:bodyPr>
            <a:normAutofit/>
          </a:bodyPr>
          <a:lstStyle/>
          <a:p>
            <a:pPr eaLnBrk="0" fontAlgn="base" hangingPunct="0">
              <a:lnSpc>
                <a:spcPct val="100000"/>
              </a:lnSpc>
              <a:spcBef>
                <a:spcPct val="0"/>
              </a:spcBef>
              <a:spcAft>
                <a:spcPct val="0"/>
              </a:spcAft>
            </a:pPr>
            <a:r>
              <a:rPr lang="en-US" altLang="en-US" sz="2000" dirty="0">
                <a:solidFill>
                  <a:srgbClr val="24292E"/>
                </a:solidFill>
                <a:ea typeface="-apple-system"/>
              </a:rPr>
              <a:t>Java provides some super-helpful extra documentation tools to keep things easy to understand (and use). </a:t>
            </a:r>
          </a:p>
          <a:p>
            <a:pPr eaLnBrk="0" fontAlgn="base" hangingPunct="0">
              <a:lnSpc>
                <a:spcPct val="100000"/>
              </a:lnSpc>
              <a:spcBef>
                <a:spcPct val="0"/>
              </a:spcBef>
              <a:spcAft>
                <a:spcPct val="0"/>
              </a:spcAft>
            </a:pPr>
            <a:r>
              <a:rPr lang="en-US" altLang="en-US" sz="2000" dirty="0">
                <a:solidFill>
                  <a:srgbClr val="24292E"/>
                </a:solidFill>
                <a:ea typeface="-apple-system"/>
              </a:rPr>
              <a:t>Javadoc helps you write useful documentation for functions(or classes), which will show a description, inputs, what it returns, and other tags (like author, errors it may throw) if desired. </a:t>
            </a:r>
          </a:p>
          <a:p>
            <a:pPr eaLnBrk="0" fontAlgn="base" hangingPunct="0">
              <a:lnSpc>
                <a:spcPct val="100000"/>
              </a:lnSpc>
              <a:spcBef>
                <a:spcPct val="0"/>
              </a:spcBef>
              <a:spcAft>
                <a:spcPct val="0"/>
              </a:spcAft>
            </a:pPr>
            <a:r>
              <a:rPr lang="en-US" altLang="en-US" sz="2000" dirty="0">
                <a:solidFill>
                  <a:srgbClr val="24292E"/>
                </a:solidFill>
                <a:ea typeface="-apple-system"/>
              </a:rPr>
              <a:t>The </a:t>
            </a:r>
            <a:r>
              <a:rPr lang="en-US" altLang="en-US" sz="2000" dirty="0" err="1">
                <a:solidFill>
                  <a:srgbClr val="24292E"/>
                </a:solidFill>
                <a:ea typeface="-apple-system"/>
              </a:rPr>
              <a:t>javadoc</a:t>
            </a:r>
            <a:r>
              <a:rPr lang="en-US" altLang="en-US" sz="2000" dirty="0">
                <a:solidFill>
                  <a:srgbClr val="24292E"/>
                </a:solidFill>
                <a:ea typeface="-apple-system"/>
              </a:rPr>
              <a:t> will show in the "</a:t>
            </a:r>
            <a:r>
              <a:rPr lang="en-US" altLang="en-US" sz="2000" dirty="0" err="1">
                <a:solidFill>
                  <a:srgbClr val="24292E"/>
                </a:solidFill>
                <a:ea typeface="-apple-system"/>
              </a:rPr>
              <a:t>ctrl+space</a:t>
            </a:r>
            <a:r>
              <a:rPr lang="en-US" altLang="en-US" sz="2000" dirty="0">
                <a:solidFill>
                  <a:srgbClr val="24292E"/>
                </a:solidFill>
                <a:ea typeface="-apple-system"/>
              </a:rPr>
              <a:t>" autocomplete list, and if you hover your cursor over the function name (you may need to press f2 for it to show up.) Javadoc can also be used for classes.</a:t>
            </a:r>
            <a:endParaRPr lang="en-US" altLang="en-US" sz="2000" dirty="0"/>
          </a:p>
          <a:p>
            <a:pPr eaLnBrk="0" fontAlgn="base" hangingPunct="0">
              <a:lnSpc>
                <a:spcPct val="100000"/>
              </a:lnSpc>
              <a:spcBef>
                <a:spcPct val="0"/>
              </a:spcBef>
              <a:spcAft>
                <a:spcPct val="0"/>
              </a:spcAft>
            </a:pPr>
            <a:r>
              <a:rPr lang="en-US" altLang="en-US" sz="2000" dirty="0">
                <a:solidFill>
                  <a:srgbClr val="24292E"/>
                </a:solidFill>
                <a:ea typeface="-apple-system"/>
              </a:rPr>
              <a:t>To create some </a:t>
            </a:r>
            <a:r>
              <a:rPr lang="en-US" altLang="en-US" sz="2000" dirty="0" err="1">
                <a:solidFill>
                  <a:srgbClr val="24292E"/>
                </a:solidFill>
                <a:ea typeface="-apple-system"/>
              </a:rPr>
              <a:t>javadoc</a:t>
            </a:r>
            <a:r>
              <a:rPr lang="en-US" altLang="en-US" sz="2000" dirty="0">
                <a:solidFill>
                  <a:srgbClr val="24292E"/>
                </a:solidFill>
                <a:ea typeface="-apple-system"/>
              </a:rPr>
              <a:t>, on the line before the function </a:t>
            </a:r>
            <a:r>
              <a:rPr lang="en-US" altLang="en-US" sz="2000" dirty="0" err="1">
                <a:solidFill>
                  <a:srgbClr val="24292E"/>
                </a:solidFill>
                <a:ea typeface="-apple-system"/>
              </a:rPr>
              <a:t>decleration</a:t>
            </a:r>
            <a:r>
              <a:rPr lang="en-US" altLang="en-US" sz="2000" dirty="0">
                <a:solidFill>
                  <a:srgbClr val="24292E"/>
                </a:solidFill>
                <a:ea typeface="-apple-system"/>
              </a:rPr>
              <a:t>, type </a:t>
            </a:r>
            <a:r>
              <a:rPr lang="en-US" altLang="en-US" sz="2000" dirty="0">
                <a:solidFill>
                  <a:srgbClr val="24292E"/>
                </a:solidFill>
                <a:ea typeface="SFMono-Regular"/>
              </a:rPr>
              <a:t>/**</a:t>
            </a:r>
            <a:r>
              <a:rPr lang="en-US" altLang="en-US" sz="2000" dirty="0">
                <a:solidFill>
                  <a:srgbClr val="24292E"/>
                </a:solidFill>
                <a:ea typeface="-apple-system"/>
              </a:rPr>
              <a:t> (two </a:t>
            </a:r>
            <a:r>
              <a:rPr lang="en-US" altLang="en-US" sz="2000" dirty="0" err="1">
                <a:solidFill>
                  <a:srgbClr val="24292E"/>
                </a:solidFill>
                <a:ea typeface="-apple-system"/>
              </a:rPr>
              <a:t>asteriks</a:t>
            </a:r>
            <a:r>
              <a:rPr lang="en-US" altLang="en-US" sz="2000" dirty="0">
                <a:solidFill>
                  <a:srgbClr val="24292E"/>
                </a:solidFill>
                <a:ea typeface="-apple-system"/>
              </a:rPr>
              <a:t>) and hit enter. Eclipse will auto complete some useful stuff (although you can always write it manually.)</a:t>
            </a:r>
          </a:p>
          <a:p>
            <a:pPr eaLnBrk="0" fontAlgn="base" hangingPunct="0">
              <a:lnSpc>
                <a:spcPct val="100000"/>
              </a:lnSpc>
              <a:spcBef>
                <a:spcPct val="0"/>
              </a:spcBef>
              <a:spcAft>
                <a:spcPct val="0"/>
              </a:spcAft>
            </a:pPr>
            <a:r>
              <a:rPr lang="en-US" altLang="en-US" sz="2000" dirty="0">
                <a:solidFill>
                  <a:srgbClr val="24292E"/>
                </a:solidFill>
              </a:rPr>
              <a:t>You can also use it to generate document sheets for people to read about your code. You may see this when you read documentation on java classes and functions online. </a:t>
            </a:r>
          </a:p>
          <a:p>
            <a:pPr eaLnBrk="0" fontAlgn="base" hangingPunct="0">
              <a:lnSpc>
                <a:spcPct val="100000"/>
              </a:lnSpc>
              <a:spcBef>
                <a:spcPct val="0"/>
              </a:spcBef>
              <a:spcAft>
                <a:spcPct val="0"/>
              </a:spcAft>
            </a:pPr>
            <a:r>
              <a:rPr lang="en-US" altLang="en-US" sz="2000" dirty="0">
                <a:solidFill>
                  <a:srgbClr val="24292E"/>
                </a:solidFill>
              </a:rPr>
              <a:t>This can be helpful if you have a desire to sell code for people to use and keep the innerworkings secret or stop people from messing with it while allowing people to use it in their code.  For more info on this I suggest researching online.</a:t>
            </a:r>
          </a:p>
          <a:p>
            <a:pPr marL="0" indent="0" eaLnBrk="0" fontAlgn="base" hangingPunct="0">
              <a:lnSpc>
                <a:spcPct val="100000"/>
              </a:lnSpc>
              <a:spcBef>
                <a:spcPct val="0"/>
              </a:spcBef>
              <a:spcAft>
                <a:spcPct val="0"/>
              </a:spcAft>
              <a:buNone/>
            </a:pPr>
            <a:endParaRPr lang="en-US" altLang="en-US" sz="2000" dirty="0"/>
          </a:p>
        </p:txBody>
      </p:sp>
    </p:spTree>
    <p:extLst>
      <p:ext uri="{BB962C8B-B14F-4D97-AF65-F5344CB8AC3E}">
        <p14:creationId xmlns:p14="http://schemas.microsoft.com/office/powerpoint/2010/main" val="2843250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85448-17FD-4A47-8EBB-0ABDEE3E34A6}"/>
              </a:ext>
            </a:extLst>
          </p:cNvPr>
          <p:cNvSpPr>
            <a:spLocks noGrp="1"/>
          </p:cNvSpPr>
          <p:nvPr>
            <p:ph type="title"/>
          </p:nvPr>
        </p:nvSpPr>
        <p:spPr/>
        <p:txBody>
          <a:bodyPr/>
          <a:lstStyle/>
          <a:p>
            <a:r>
              <a:rPr lang="en-AU" dirty="0"/>
              <a:t>Javadoc Example:</a:t>
            </a:r>
          </a:p>
        </p:txBody>
      </p:sp>
      <p:pic>
        <p:nvPicPr>
          <p:cNvPr id="5" name="Content Placeholder 4">
            <a:extLst>
              <a:ext uri="{FF2B5EF4-FFF2-40B4-BE49-F238E27FC236}">
                <a16:creationId xmlns:a16="http://schemas.microsoft.com/office/drawing/2014/main" id="{A5C01773-FB24-4097-BEE1-BC4C79F791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0012" y="1333327"/>
            <a:ext cx="5190308" cy="5039208"/>
          </a:xfrm>
        </p:spPr>
      </p:pic>
      <p:sp>
        <p:nvSpPr>
          <p:cNvPr id="6" name="TextBox 5">
            <a:extLst>
              <a:ext uri="{FF2B5EF4-FFF2-40B4-BE49-F238E27FC236}">
                <a16:creationId xmlns:a16="http://schemas.microsoft.com/office/drawing/2014/main" id="{0CB35CF0-6817-4C48-854E-78EDB2D174F3}"/>
              </a:ext>
            </a:extLst>
          </p:cNvPr>
          <p:cNvSpPr txBox="1"/>
          <p:nvPr/>
        </p:nvSpPr>
        <p:spPr>
          <a:xfrm>
            <a:off x="949234" y="1776549"/>
            <a:ext cx="3748272" cy="3046988"/>
          </a:xfrm>
          <a:prstGeom prst="rect">
            <a:avLst/>
          </a:prstGeom>
          <a:noFill/>
        </p:spPr>
        <p:txBody>
          <a:bodyPr wrap="square" rtlCol="0">
            <a:spAutoFit/>
          </a:bodyPr>
          <a:lstStyle/>
          <a:p>
            <a:r>
              <a:rPr lang="en-AU" sz="2400" dirty="0">
                <a:latin typeface="+mj-lt"/>
              </a:rPr>
              <a:t>This is documentation from a real function I took from the java API.  Would you have had any idea what the code did without the documentation, or the special cases. This is why documentation is important.</a:t>
            </a:r>
          </a:p>
        </p:txBody>
      </p:sp>
    </p:spTree>
    <p:extLst>
      <p:ext uri="{BB962C8B-B14F-4D97-AF65-F5344CB8AC3E}">
        <p14:creationId xmlns:p14="http://schemas.microsoft.com/office/powerpoint/2010/main" val="2915147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C0BAB-0651-4388-85AA-D2B793EC8CED}"/>
              </a:ext>
            </a:extLst>
          </p:cNvPr>
          <p:cNvSpPr>
            <a:spLocks noGrp="1"/>
          </p:cNvSpPr>
          <p:nvPr>
            <p:ph type="title"/>
          </p:nvPr>
        </p:nvSpPr>
        <p:spPr/>
        <p:txBody>
          <a:bodyPr/>
          <a:lstStyle/>
          <a:p>
            <a:r>
              <a:rPr lang="en-AU" dirty="0"/>
              <a:t>Writing Effective Documentation</a:t>
            </a:r>
          </a:p>
        </p:txBody>
      </p:sp>
      <p:sp>
        <p:nvSpPr>
          <p:cNvPr id="3" name="Content Placeholder 2">
            <a:extLst>
              <a:ext uri="{FF2B5EF4-FFF2-40B4-BE49-F238E27FC236}">
                <a16:creationId xmlns:a16="http://schemas.microsoft.com/office/drawing/2014/main" id="{DB88D8A7-DED3-490C-86E0-30A3480ADAC1}"/>
              </a:ext>
            </a:extLst>
          </p:cNvPr>
          <p:cNvSpPr>
            <a:spLocks noGrp="1"/>
          </p:cNvSpPr>
          <p:nvPr>
            <p:ph idx="1"/>
          </p:nvPr>
        </p:nvSpPr>
        <p:spPr>
          <a:xfrm>
            <a:off x="777240" y="1320528"/>
            <a:ext cx="10515600" cy="4775472"/>
          </a:xfrm>
        </p:spPr>
        <p:txBody>
          <a:bodyPr>
            <a:normAutofit fontScale="70000" lnSpcReduction="20000"/>
          </a:bodyPr>
          <a:lstStyle/>
          <a:p>
            <a:pPr marL="0" indent="0">
              <a:buNone/>
            </a:pPr>
            <a:r>
              <a:rPr lang="en-US" dirty="0"/>
              <a:t>Documentation should be:</a:t>
            </a:r>
          </a:p>
          <a:p>
            <a:pPr marL="514350" indent="-514350">
              <a:buFont typeface="+mj-lt"/>
              <a:buAutoNum type="arabicPeriod"/>
            </a:pPr>
            <a:r>
              <a:rPr lang="en-US" dirty="0"/>
              <a:t>Brief and descriptive.</a:t>
            </a:r>
          </a:p>
          <a:p>
            <a:pPr marL="514350" indent="-514350">
              <a:buFont typeface="+mj-lt"/>
              <a:buAutoNum type="arabicPeriod"/>
            </a:pPr>
            <a:r>
              <a:rPr lang="en-US" dirty="0"/>
              <a:t>Explaining 'why' something was done a certain way, not how.</a:t>
            </a:r>
          </a:p>
          <a:p>
            <a:pPr marL="514350" indent="-514350">
              <a:buFont typeface="+mj-lt"/>
              <a:buAutoNum type="arabicPeriod"/>
            </a:pPr>
            <a:r>
              <a:rPr lang="en-US" dirty="0"/>
              <a:t>Explain any odd or unusual things about the code (e.g. you tried to do something x way, but it didn't work because y function is doing z odd thing, so you have to use this other odd-looking way to get it to work.)</a:t>
            </a:r>
          </a:p>
          <a:p>
            <a:pPr marL="514350" indent="-514350">
              <a:buFont typeface="+mj-lt"/>
              <a:buAutoNum type="arabicPeriod"/>
            </a:pPr>
            <a:r>
              <a:rPr lang="en-US" dirty="0"/>
              <a:t>Formal and polite (No rude words, even if you're frustrated.)</a:t>
            </a:r>
          </a:p>
          <a:p>
            <a:r>
              <a:rPr lang="en-US" dirty="0"/>
              <a:t>Note that variable names and function names should be descriptive.</a:t>
            </a:r>
          </a:p>
          <a:p>
            <a:r>
              <a:rPr lang="en-US" dirty="0"/>
              <a:t>Also Note that your code should (generally/nearly always) be simple enough to not need excessive amounts of comments. If you go online, you will find some people who try to write code so neat and simple that it doesn't 'need' comments. Other people claim the same thing, saying that it's self-documenting, even when other people can't understand it. All those people are wrong. Your code should be both simple and well-organized, and documented well. Generally I will split every couple (4-8) lines of code into blocks, which achieve/do something, and then put a short (~6 word) comment at the top saying what that block does.</a:t>
            </a:r>
          </a:p>
          <a:p>
            <a:pPr marL="0" indent="0">
              <a:buNone/>
            </a:pPr>
            <a:r>
              <a:rPr lang="en-AU" dirty="0"/>
              <a:t>Let’s look at some bad documentation.</a:t>
            </a:r>
          </a:p>
        </p:txBody>
      </p:sp>
    </p:spTree>
    <p:extLst>
      <p:ext uri="{BB962C8B-B14F-4D97-AF65-F5344CB8AC3E}">
        <p14:creationId xmlns:p14="http://schemas.microsoft.com/office/powerpoint/2010/main" val="3355103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9F103-A17A-4437-BD63-493F86C97C78}"/>
              </a:ext>
            </a:extLst>
          </p:cNvPr>
          <p:cNvSpPr>
            <a:spLocks noGrp="1"/>
          </p:cNvSpPr>
          <p:nvPr>
            <p:ph type="title"/>
          </p:nvPr>
        </p:nvSpPr>
        <p:spPr>
          <a:xfrm>
            <a:off x="713324" y="-304800"/>
            <a:ext cx="9030419" cy="1325563"/>
          </a:xfrm>
        </p:spPr>
        <p:txBody>
          <a:bodyPr/>
          <a:lstStyle/>
          <a:p>
            <a:r>
              <a:rPr lang="en-AU" dirty="0"/>
              <a:t>Bad Documentation 1</a:t>
            </a:r>
          </a:p>
        </p:txBody>
      </p:sp>
      <p:sp>
        <p:nvSpPr>
          <p:cNvPr id="6" name="Content Placeholder 5">
            <a:extLst>
              <a:ext uri="{FF2B5EF4-FFF2-40B4-BE49-F238E27FC236}">
                <a16:creationId xmlns:a16="http://schemas.microsoft.com/office/drawing/2014/main" id="{B1FBE90C-138B-484A-BBF0-496C730DA17D}"/>
              </a:ext>
            </a:extLst>
          </p:cNvPr>
          <p:cNvSpPr>
            <a:spLocks noGrp="1"/>
          </p:cNvSpPr>
          <p:nvPr>
            <p:ph idx="1"/>
          </p:nvPr>
        </p:nvSpPr>
        <p:spPr>
          <a:xfrm>
            <a:off x="515982" y="3193869"/>
            <a:ext cx="11432177" cy="4351338"/>
          </a:xfrm>
        </p:spPr>
        <p:txBody>
          <a:bodyPr/>
          <a:lstStyle/>
          <a:p>
            <a:r>
              <a:rPr lang="en-US" dirty="0"/>
              <a:t>Not only is the documentation super-obvious and unhelpful, but it clutters the code and makes it hard to read. Function names and variable names need to be more descriptive, and the </a:t>
            </a:r>
            <a:r>
              <a:rPr lang="en-US" dirty="0" err="1"/>
              <a:t>javadoc</a:t>
            </a:r>
            <a:r>
              <a:rPr lang="en-US" dirty="0"/>
              <a:t> for the function is just stupid. </a:t>
            </a:r>
          </a:p>
          <a:p>
            <a:r>
              <a:rPr lang="en-US" dirty="0"/>
              <a:t>A good documentation would be simply in the Javadoc saying it halves the age (remember people may be selected which function they want to use from a large number and don’t have time to go trawling through all your code as well as unnecessary documentation.</a:t>
            </a:r>
            <a:endParaRPr lang="en-AU" dirty="0"/>
          </a:p>
        </p:txBody>
      </p:sp>
      <p:pic>
        <p:nvPicPr>
          <p:cNvPr id="8" name="Picture 7">
            <a:extLst>
              <a:ext uri="{FF2B5EF4-FFF2-40B4-BE49-F238E27FC236}">
                <a16:creationId xmlns:a16="http://schemas.microsoft.com/office/drawing/2014/main" id="{037150AE-2064-4E36-AC0C-B9BC60C223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009" y="532165"/>
            <a:ext cx="5349376" cy="2661704"/>
          </a:xfrm>
          <a:prstGeom prst="rect">
            <a:avLst/>
          </a:prstGeom>
        </p:spPr>
      </p:pic>
    </p:spTree>
    <p:extLst>
      <p:ext uri="{BB962C8B-B14F-4D97-AF65-F5344CB8AC3E}">
        <p14:creationId xmlns:p14="http://schemas.microsoft.com/office/powerpoint/2010/main" val="791403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BF734-607C-4AA8-BC57-00D93DA7E4F2}"/>
              </a:ext>
            </a:extLst>
          </p:cNvPr>
          <p:cNvSpPr>
            <a:spLocks noGrp="1"/>
          </p:cNvSpPr>
          <p:nvPr>
            <p:ph type="title"/>
          </p:nvPr>
        </p:nvSpPr>
        <p:spPr/>
        <p:txBody>
          <a:bodyPr/>
          <a:lstStyle/>
          <a:p>
            <a:r>
              <a:rPr lang="en-AU" dirty="0"/>
              <a:t>Bad Documentation 2</a:t>
            </a:r>
          </a:p>
        </p:txBody>
      </p:sp>
      <p:sp>
        <p:nvSpPr>
          <p:cNvPr id="4" name="Rectangle 1">
            <a:extLst>
              <a:ext uri="{FF2B5EF4-FFF2-40B4-BE49-F238E27FC236}">
                <a16:creationId xmlns:a16="http://schemas.microsoft.com/office/drawing/2014/main" id="{CD3E4924-9817-4C78-B1D2-DA724B284B6C}"/>
              </a:ext>
            </a:extLst>
          </p:cNvPr>
          <p:cNvSpPr>
            <a:spLocks noGrp="1" noChangeArrowheads="1"/>
          </p:cNvSpPr>
          <p:nvPr>
            <p:ph idx="1"/>
          </p:nvPr>
        </p:nvSpPr>
        <p:spPr bwMode="auto">
          <a:xfrm>
            <a:off x="740496" y="4039507"/>
            <a:ext cx="10719984"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92E"/>
                </a:solidFill>
                <a:effectLst/>
                <a:latin typeface="+mj-lt"/>
                <a:ea typeface="-apple-system"/>
              </a:rPr>
              <a:t>Here the </a:t>
            </a:r>
            <a:r>
              <a:rPr kumimoji="0" lang="en-US" altLang="en-US" sz="1800" b="0" i="0" u="none" strike="noStrike" cap="none" normalizeH="0" baseline="0" dirty="0" err="1">
                <a:ln>
                  <a:noFill/>
                </a:ln>
                <a:solidFill>
                  <a:srgbClr val="24292E"/>
                </a:solidFill>
                <a:effectLst/>
                <a:latin typeface="+mj-lt"/>
                <a:ea typeface="-apple-system"/>
              </a:rPr>
              <a:t>javadoc</a:t>
            </a:r>
            <a:r>
              <a:rPr kumimoji="0" lang="en-US" altLang="en-US" sz="1800" b="0" i="0" u="none" strike="noStrike" cap="none" normalizeH="0" baseline="0" dirty="0">
                <a:ln>
                  <a:noFill/>
                </a:ln>
                <a:solidFill>
                  <a:srgbClr val="24292E"/>
                </a:solidFill>
                <a:effectLst/>
                <a:latin typeface="+mj-lt"/>
                <a:ea typeface="-apple-system"/>
              </a:rPr>
              <a:t> doesn't actually tell you anything useful, rather just taking a lot of time to be confusing and over-detailed. Meanwhile the ridiculous </a:t>
            </a:r>
            <a:r>
              <a:rPr kumimoji="0" lang="en-US" altLang="en-US" sz="1800" b="0" i="0" u="none" strike="noStrike" cap="none" normalizeH="0" baseline="0" dirty="0">
                <a:ln>
                  <a:noFill/>
                </a:ln>
                <a:solidFill>
                  <a:srgbClr val="24292E"/>
                </a:solidFill>
                <a:effectLst/>
                <a:latin typeface="+mj-lt"/>
                <a:ea typeface="SFMono-Regular"/>
              </a:rPr>
              <a:t>return </a:t>
            </a:r>
            <a:r>
              <a:rPr kumimoji="0" lang="en-US" altLang="en-US" sz="1800" b="0" i="0" u="none" strike="noStrike" cap="none" normalizeH="0" baseline="0" dirty="0" err="1">
                <a:ln>
                  <a:noFill/>
                </a:ln>
                <a:solidFill>
                  <a:srgbClr val="24292E"/>
                </a:solidFill>
                <a:effectLst/>
                <a:latin typeface="+mj-lt"/>
                <a:ea typeface="SFMono-Regular"/>
              </a:rPr>
              <a:t>Connection.get</a:t>
            </a:r>
            <a:r>
              <a:rPr kumimoji="0" lang="en-US" altLang="en-US" sz="1800" b="0" i="0" u="none" strike="noStrike" cap="none" normalizeH="0" baseline="0" dirty="0">
                <a:ln>
                  <a:noFill/>
                </a:ln>
                <a:solidFill>
                  <a:srgbClr val="24292E"/>
                </a:solidFill>
                <a:effectLst/>
                <a:latin typeface="+mj-lt"/>
                <a:ea typeface="SFMono-Regular"/>
              </a:rPr>
              <a:t>(</a:t>
            </a:r>
            <a:r>
              <a:rPr kumimoji="0" lang="en-US" altLang="en-US" sz="1800" b="0" i="0" u="none" strike="noStrike" cap="none" normalizeH="0" baseline="0" dirty="0" err="1">
                <a:ln>
                  <a:noFill/>
                </a:ln>
                <a:solidFill>
                  <a:srgbClr val="24292E"/>
                </a:solidFill>
                <a:effectLst/>
                <a:latin typeface="+mj-lt"/>
                <a:ea typeface="SFMono-Regular"/>
              </a:rPr>
              <a:t>connectionName</a:t>
            </a:r>
            <a:r>
              <a:rPr kumimoji="0" lang="en-US" altLang="en-US" sz="1800" b="0" i="0" u="none" strike="noStrike" cap="none" normalizeH="0" baseline="0" dirty="0">
                <a:ln>
                  <a:noFill/>
                </a:ln>
                <a:solidFill>
                  <a:srgbClr val="24292E"/>
                </a:solidFill>
                <a:effectLst/>
                <a:latin typeface="+mj-lt"/>
                <a:ea typeface="SFMono-Regular"/>
              </a:rPr>
              <a:t>).</a:t>
            </a:r>
            <a:r>
              <a:rPr kumimoji="0" lang="en-US" altLang="en-US" sz="1800" b="0" i="0" u="none" strike="noStrike" cap="none" normalizeH="0" baseline="0" dirty="0" err="1">
                <a:ln>
                  <a:noFill/>
                </a:ln>
                <a:solidFill>
                  <a:srgbClr val="24292E"/>
                </a:solidFill>
                <a:effectLst/>
                <a:latin typeface="+mj-lt"/>
                <a:ea typeface="SFMono-Regular"/>
              </a:rPr>
              <a:t>getStatus</a:t>
            </a:r>
            <a:r>
              <a:rPr kumimoji="0" lang="en-US" altLang="en-US" sz="1800" b="0" i="0" u="none" strike="noStrike" cap="none" normalizeH="0" baseline="0" dirty="0">
                <a:ln>
                  <a:noFill/>
                </a:ln>
                <a:solidFill>
                  <a:srgbClr val="24292E"/>
                </a:solidFill>
                <a:effectLst/>
                <a:latin typeface="+mj-lt"/>
                <a:ea typeface="SFMono-Regular"/>
              </a:rPr>
              <a:t>();</a:t>
            </a:r>
            <a:r>
              <a:rPr kumimoji="0" lang="en-US" altLang="en-US" sz="1800" b="0" i="0" u="none" strike="noStrike" cap="none" normalizeH="0" baseline="0" dirty="0">
                <a:ln>
                  <a:noFill/>
                </a:ln>
                <a:solidFill>
                  <a:srgbClr val="24292E"/>
                </a:solidFill>
                <a:effectLst/>
                <a:latin typeface="+mj-lt"/>
                <a:ea typeface="-apple-system"/>
              </a:rPr>
              <a:t> line, which needs an explanation as to why it's code (and the code of Connection) is so horrifying.</a:t>
            </a: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92E"/>
                </a:solidFill>
                <a:effectLst/>
                <a:latin typeface="+mj-lt"/>
                <a:ea typeface="-apple-system"/>
              </a:rPr>
              <a:t>Don't let those examples of bad documentation deter you though. It is always important to document, even if it's tempting not to.</a:t>
            </a: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Pro-tip: document.</a:t>
            </a:r>
          </a:p>
        </p:txBody>
      </p:sp>
      <p:pic>
        <p:nvPicPr>
          <p:cNvPr id="6" name="Picture 5">
            <a:extLst>
              <a:ext uri="{FF2B5EF4-FFF2-40B4-BE49-F238E27FC236}">
                <a16:creationId xmlns:a16="http://schemas.microsoft.com/office/drawing/2014/main" id="{749C88A8-C5E1-4453-A606-C073EB55C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951" y="1233612"/>
            <a:ext cx="8312507" cy="2423988"/>
          </a:xfrm>
          <a:prstGeom prst="rect">
            <a:avLst/>
          </a:prstGeom>
        </p:spPr>
      </p:pic>
    </p:spTree>
    <p:extLst>
      <p:ext uri="{BB962C8B-B14F-4D97-AF65-F5344CB8AC3E}">
        <p14:creationId xmlns:p14="http://schemas.microsoft.com/office/powerpoint/2010/main" val="2242990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A54C-8C68-4D56-A8FB-E5ED06B36B94}"/>
              </a:ext>
            </a:extLst>
          </p:cNvPr>
          <p:cNvSpPr>
            <a:spLocks noGrp="1"/>
          </p:cNvSpPr>
          <p:nvPr>
            <p:ph type="title"/>
          </p:nvPr>
        </p:nvSpPr>
        <p:spPr/>
        <p:txBody>
          <a:bodyPr/>
          <a:lstStyle/>
          <a:p>
            <a:r>
              <a:rPr lang="en-AU" dirty="0"/>
              <a:t>Activities</a:t>
            </a:r>
          </a:p>
        </p:txBody>
      </p:sp>
      <p:sp>
        <p:nvSpPr>
          <p:cNvPr id="3" name="Content Placeholder 2">
            <a:extLst>
              <a:ext uri="{FF2B5EF4-FFF2-40B4-BE49-F238E27FC236}">
                <a16:creationId xmlns:a16="http://schemas.microsoft.com/office/drawing/2014/main" id="{04BDA129-ABE8-4726-8C80-B389BC0024A5}"/>
              </a:ext>
            </a:extLst>
          </p:cNvPr>
          <p:cNvSpPr>
            <a:spLocks noGrp="1"/>
          </p:cNvSpPr>
          <p:nvPr>
            <p:ph idx="1"/>
          </p:nvPr>
        </p:nvSpPr>
        <p:spPr/>
        <p:txBody>
          <a:bodyPr>
            <a:normAutofit/>
          </a:bodyPr>
          <a:lstStyle/>
          <a:p>
            <a:r>
              <a:rPr lang="en-US" dirty="0"/>
              <a:t>This isn't really something I can give an activity for... so there are none! If you want practice, feel free to go back and try documenting some of the code you wrote for previous activities. If you want some extra reading, here is a good article on documentation: </a:t>
            </a:r>
            <a:r>
              <a:rPr lang="en-US" dirty="0">
                <a:hlinkClick r:id="rId2"/>
              </a:rPr>
              <a:t>https://medium.freecodecamp.com/code-comments-the-good-the-bad-and-the-ugly-be9cc65fbf83</a:t>
            </a:r>
            <a:endParaRPr lang="en-US" dirty="0"/>
          </a:p>
          <a:p>
            <a:pPr marL="0" indent="0">
              <a:buNone/>
            </a:pPr>
            <a:endParaRPr lang="en-AU" dirty="0"/>
          </a:p>
        </p:txBody>
      </p:sp>
      <p:sp>
        <p:nvSpPr>
          <p:cNvPr id="5" name="Rectangle 2">
            <a:extLst>
              <a:ext uri="{FF2B5EF4-FFF2-40B4-BE49-F238E27FC236}">
                <a16:creationId xmlns:a16="http://schemas.microsoft.com/office/drawing/2014/main" id="{93FB4B13-5CE5-4C2B-A1B0-6C7B3614C595}"/>
              </a:ext>
            </a:extLst>
          </p:cNvPr>
          <p:cNvSpPr>
            <a:spLocks noChangeArrowheads="1"/>
          </p:cNvSpPr>
          <p:nvPr/>
        </p:nvSpPr>
        <p:spPr bwMode="auto">
          <a:xfrm>
            <a:off x="522514" y="1391058"/>
            <a:ext cx="312906"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Helvetica" panose="020B0604020202020204" pitchFamily="34" charset="0"/>
              </a:rPr>
              <a:t>8.</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0693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82E20-4C33-4348-B4B6-63FA26BC43E4}"/>
              </a:ext>
            </a:extLst>
          </p:cNvPr>
          <p:cNvSpPr>
            <a:spLocks noGrp="1"/>
          </p:cNvSpPr>
          <p:nvPr>
            <p:ph type="title"/>
          </p:nvPr>
        </p:nvSpPr>
        <p:spPr/>
        <p:txBody>
          <a:bodyPr/>
          <a:lstStyle/>
          <a:p>
            <a:r>
              <a:rPr lang="en-AU" dirty="0"/>
              <a:t>Homework – add documentation to all these functions as you go</a:t>
            </a:r>
          </a:p>
        </p:txBody>
      </p:sp>
      <p:sp>
        <p:nvSpPr>
          <p:cNvPr id="3" name="Content Placeholder 2">
            <a:extLst>
              <a:ext uri="{FF2B5EF4-FFF2-40B4-BE49-F238E27FC236}">
                <a16:creationId xmlns:a16="http://schemas.microsoft.com/office/drawing/2014/main" id="{5DBB752A-5E42-42AC-A856-7723C8CE9CD1}"/>
              </a:ext>
            </a:extLst>
          </p:cNvPr>
          <p:cNvSpPr>
            <a:spLocks noGrp="1"/>
          </p:cNvSpPr>
          <p:nvPr>
            <p:ph idx="1"/>
          </p:nvPr>
        </p:nvSpPr>
        <p:spPr>
          <a:xfrm>
            <a:off x="1" y="1690688"/>
            <a:ext cx="12015536" cy="4581775"/>
          </a:xfrm>
        </p:spPr>
        <p:txBody>
          <a:bodyPr>
            <a:normAutofit fontScale="85000" lnSpcReduction="20000"/>
          </a:bodyPr>
          <a:lstStyle/>
          <a:p>
            <a:pPr marL="514350" indent="-514350">
              <a:buFont typeface="+mj-lt"/>
              <a:buAutoNum type="arabicPeriod"/>
            </a:pPr>
            <a:r>
              <a:rPr lang="en-AU" dirty="0"/>
              <a:t>For all you python lovers, write a function which prints to the console. To call the method I would type: print(thing I want to print);</a:t>
            </a:r>
          </a:p>
          <a:p>
            <a:pPr marL="514350" indent="-514350">
              <a:buFont typeface="+mj-lt"/>
              <a:buAutoNum type="arabicPeriod"/>
            </a:pPr>
            <a:r>
              <a:rPr lang="en-US" dirty="0"/>
              <a:t>Write a function that finds the average of 4 numbers. Use the function to print out the results (NOTE: The function should NOT print out the result.)</a:t>
            </a:r>
          </a:p>
          <a:p>
            <a:pPr marL="514350" indent="-514350">
              <a:buFont typeface="+mj-lt"/>
              <a:buAutoNum type="arabicPeriod"/>
            </a:pPr>
            <a:r>
              <a:rPr lang="en-US" dirty="0"/>
              <a:t>Write a function that returns a </a:t>
            </a:r>
            <a:r>
              <a:rPr lang="en-US" dirty="0" err="1"/>
              <a:t>boolean</a:t>
            </a:r>
            <a:r>
              <a:rPr lang="en-US" dirty="0"/>
              <a:t>, checking if the given number is prime.</a:t>
            </a:r>
          </a:p>
          <a:p>
            <a:pPr marL="514350" indent="-514350">
              <a:buFont typeface="+mj-lt"/>
              <a:buAutoNum type="arabicPeriod"/>
            </a:pPr>
            <a:r>
              <a:rPr lang="en-US" dirty="0"/>
              <a:t>Extension: Write a function that flips a coin and returns if it lands heads as a Boolean. You should use </a:t>
            </a:r>
            <a:r>
              <a:rPr lang="en-US" dirty="0" err="1"/>
              <a:t>java.util.Random</a:t>
            </a:r>
            <a:r>
              <a:rPr lang="en-US" dirty="0"/>
              <a:t> to generate result. (You may need to read documentation or google it to find out how. The function should not print it but return the Boolean which you can then use to print)</a:t>
            </a:r>
          </a:p>
          <a:p>
            <a:pPr marL="514350" lvl="0" indent="-514350" eaLnBrk="0" fontAlgn="base" hangingPunct="0">
              <a:lnSpc>
                <a:spcPct val="100000"/>
              </a:lnSpc>
              <a:spcBef>
                <a:spcPct val="0"/>
              </a:spcBef>
              <a:spcAft>
                <a:spcPct val="0"/>
              </a:spcAft>
              <a:buAutoNum type="arabicPeriod" startAt="2"/>
            </a:pPr>
            <a:r>
              <a:rPr lang="en-AU" dirty="0"/>
              <a:t>Extension: </a:t>
            </a:r>
            <a:r>
              <a:rPr lang="en-US" altLang="en-US" dirty="0">
                <a:latin typeface="Arial" panose="020B0604020202020204" pitchFamily="34" charset="0"/>
                <a:ea typeface="Helvetica" panose="020B0604020202020204" pitchFamily="34" charset="0"/>
              </a:rPr>
              <a:t> </a:t>
            </a:r>
            <a:r>
              <a:rPr lang="en-US" altLang="en-US" dirty="0">
                <a:ea typeface="Helvetica" panose="020B0604020202020204" pitchFamily="34" charset="0"/>
              </a:rPr>
              <a:t>Write a Java method to compute the future investment value at a given interest rate for a specified number of years. Sample data (Monthly compounded) and Output:</a:t>
            </a:r>
          </a:p>
          <a:p>
            <a:pPr marL="457200" lvl="1" indent="0" eaLnBrk="0" fontAlgn="base" hangingPunct="0">
              <a:lnSpc>
                <a:spcPct val="100000"/>
              </a:lnSpc>
              <a:spcBef>
                <a:spcPct val="0"/>
              </a:spcBef>
              <a:spcAft>
                <a:spcPct val="0"/>
              </a:spcAft>
              <a:buNone/>
            </a:pPr>
            <a:r>
              <a:rPr lang="en-US" altLang="en-US" dirty="0">
                <a:ea typeface="Helvetica" panose="020B0604020202020204" pitchFamily="34" charset="0"/>
              </a:rPr>
              <a:t>Input the investment amount: 1000</a:t>
            </a:r>
            <a:br>
              <a:rPr lang="en-US" altLang="en-US" dirty="0">
                <a:ea typeface="Helvetica" panose="020B0604020202020204" pitchFamily="34" charset="0"/>
              </a:rPr>
            </a:br>
            <a:r>
              <a:rPr lang="en-US" altLang="en-US" dirty="0">
                <a:ea typeface="Helvetica" panose="020B0604020202020204" pitchFamily="34" charset="0"/>
              </a:rPr>
              <a:t>Input the rate of interest: 10</a:t>
            </a:r>
            <a:br>
              <a:rPr lang="en-US" altLang="en-US" dirty="0">
                <a:ea typeface="Helvetica" panose="020B0604020202020204" pitchFamily="34" charset="0"/>
              </a:rPr>
            </a:br>
            <a:r>
              <a:rPr lang="en-US" altLang="en-US" dirty="0">
                <a:ea typeface="Helvetica" panose="020B0604020202020204" pitchFamily="34" charset="0"/>
              </a:rPr>
              <a:t>Input number of years: 5</a:t>
            </a:r>
            <a:endParaRPr lang="en-US" altLang="en-US" sz="1000" dirty="0"/>
          </a:p>
          <a:p>
            <a:pPr marL="457200" lvl="1" indent="0" eaLnBrk="0" fontAlgn="base" hangingPunct="0">
              <a:lnSpc>
                <a:spcPct val="100000"/>
              </a:lnSpc>
              <a:spcBef>
                <a:spcPct val="0"/>
              </a:spcBef>
              <a:spcAft>
                <a:spcPct val="0"/>
              </a:spcAft>
              <a:buNone/>
            </a:pPr>
            <a:r>
              <a:rPr lang="en-US" altLang="en-US" dirty="0">
                <a:ea typeface="Helvetica" panose="020B0604020202020204" pitchFamily="34" charset="0"/>
              </a:rPr>
              <a:t>Expected Output:</a:t>
            </a:r>
            <a:endParaRPr lang="en-US" altLang="en-US" dirty="0"/>
          </a:p>
          <a:p>
            <a:pPr marL="457200" lvl="1" indent="0" eaLnBrk="0" fontAlgn="base" hangingPunct="0">
              <a:lnSpc>
                <a:spcPct val="100000"/>
              </a:lnSpc>
              <a:spcBef>
                <a:spcPct val="0"/>
              </a:spcBef>
              <a:spcAft>
                <a:spcPct val="0"/>
              </a:spcAft>
              <a:buNone/>
            </a:pPr>
            <a:r>
              <a:rPr lang="en-US" altLang="en-US" dirty="0"/>
              <a:t>Years Future Value 1 1104.71, 2 1220.39, 3 1348.18, 4 1489.35, 5 1645.31</a:t>
            </a:r>
            <a:r>
              <a:rPr lang="en-US" altLang="en-US" sz="1000" dirty="0"/>
              <a:t> </a:t>
            </a:r>
            <a:endParaRPr lang="en-US" altLang="en-US" sz="3600" dirty="0"/>
          </a:p>
          <a:p>
            <a:pPr marL="514350" indent="-514350">
              <a:buFont typeface="+mj-lt"/>
              <a:buAutoNum type="arabicPeriod"/>
            </a:pPr>
            <a:endParaRPr lang="en-US" dirty="0"/>
          </a:p>
          <a:p>
            <a:pPr marL="0" indent="0">
              <a:buNone/>
            </a:pPr>
            <a:endParaRPr lang="en-AU" dirty="0"/>
          </a:p>
        </p:txBody>
      </p:sp>
    </p:spTree>
    <p:extLst>
      <p:ext uri="{BB962C8B-B14F-4D97-AF65-F5344CB8AC3E}">
        <p14:creationId xmlns:p14="http://schemas.microsoft.com/office/powerpoint/2010/main" val="3799054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D640D-DE44-49E3-A652-84F8674C4B35}"/>
              </a:ext>
            </a:extLst>
          </p:cNvPr>
          <p:cNvSpPr>
            <a:spLocks noGrp="1"/>
          </p:cNvSpPr>
          <p:nvPr>
            <p:ph type="title"/>
          </p:nvPr>
        </p:nvSpPr>
        <p:spPr/>
        <p:txBody>
          <a:bodyPr/>
          <a:lstStyle/>
          <a:p>
            <a:r>
              <a:rPr lang="en-AU" dirty="0"/>
              <a:t>Lesson Summary</a:t>
            </a:r>
          </a:p>
        </p:txBody>
      </p:sp>
      <p:sp>
        <p:nvSpPr>
          <p:cNvPr id="3" name="Content Placeholder 2">
            <a:extLst>
              <a:ext uri="{FF2B5EF4-FFF2-40B4-BE49-F238E27FC236}">
                <a16:creationId xmlns:a16="http://schemas.microsoft.com/office/drawing/2014/main" id="{51D04E10-6CB5-444B-AB13-4C27795D4304}"/>
              </a:ext>
            </a:extLst>
          </p:cNvPr>
          <p:cNvSpPr>
            <a:spLocks noGrp="1"/>
          </p:cNvSpPr>
          <p:nvPr>
            <p:ph idx="1"/>
          </p:nvPr>
        </p:nvSpPr>
        <p:spPr/>
        <p:txBody>
          <a:bodyPr>
            <a:normAutofit lnSpcReduction="10000"/>
          </a:bodyPr>
          <a:lstStyle/>
          <a:p>
            <a:pPr marL="0" indent="0">
              <a:buNone/>
            </a:pPr>
            <a:r>
              <a:rPr lang="en-AU" dirty="0"/>
              <a:t>You should now:</a:t>
            </a:r>
          </a:p>
          <a:p>
            <a:r>
              <a:rPr lang="en-AU" dirty="0"/>
              <a:t>What is a Function/Method and how to make one.</a:t>
            </a:r>
          </a:p>
          <a:p>
            <a:r>
              <a:rPr lang="en-AU" dirty="0"/>
              <a:t>Parameters in java</a:t>
            </a:r>
          </a:p>
          <a:p>
            <a:pPr lvl="1"/>
            <a:r>
              <a:rPr lang="en-AU" dirty="0"/>
              <a:t>Pass-by-value vs Pass-by-reference</a:t>
            </a:r>
          </a:p>
          <a:p>
            <a:pPr lvl="1"/>
            <a:r>
              <a:rPr lang="en-AU" dirty="0"/>
              <a:t>Overloading</a:t>
            </a:r>
          </a:p>
          <a:p>
            <a:pPr lvl="1"/>
            <a:r>
              <a:rPr lang="en-AU" dirty="0"/>
              <a:t>Var </a:t>
            </a:r>
            <a:r>
              <a:rPr lang="en-AU" dirty="0" err="1"/>
              <a:t>args</a:t>
            </a:r>
            <a:endParaRPr lang="en-AU" dirty="0"/>
          </a:p>
          <a:p>
            <a:r>
              <a:rPr lang="en-AU" dirty="0"/>
              <a:t>Documentation</a:t>
            </a:r>
          </a:p>
          <a:p>
            <a:pPr lvl="1"/>
            <a:r>
              <a:rPr lang="en-AU" dirty="0"/>
              <a:t>Single Line</a:t>
            </a:r>
          </a:p>
          <a:p>
            <a:pPr lvl="1"/>
            <a:r>
              <a:rPr lang="en-AU" dirty="0"/>
              <a:t>Multi-line</a:t>
            </a:r>
          </a:p>
          <a:p>
            <a:pPr lvl="1"/>
            <a:r>
              <a:rPr lang="en-AU" dirty="0"/>
              <a:t>Java Doc</a:t>
            </a:r>
          </a:p>
          <a:p>
            <a:endParaRPr lang="en-AU" dirty="0"/>
          </a:p>
        </p:txBody>
      </p:sp>
      <p:sp>
        <p:nvSpPr>
          <p:cNvPr id="4" name="TextBox 3">
            <a:extLst>
              <a:ext uri="{FF2B5EF4-FFF2-40B4-BE49-F238E27FC236}">
                <a16:creationId xmlns:a16="http://schemas.microsoft.com/office/drawing/2014/main" id="{EE74ED21-9F97-4045-9467-09782FB381EB}"/>
              </a:ext>
            </a:extLst>
          </p:cNvPr>
          <p:cNvSpPr txBox="1"/>
          <p:nvPr/>
        </p:nvSpPr>
        <p:spPr>
          <a:xfrm rot="20433733">
            <a:off x="6735396" y="4357886"/>
            <a:ext cx="5693225" cy="646331"/>
          </a:xfrm>
          <a:prstGeom prst="rect">
            <a:avLst/>
          </a:prstGeom>
          <a:noFill/>
        </p:spPr>
        <p:txBody>
          <a:bodyPr wrap="none" rtlCol="0">
            <a:spAutoFit/>
          </a:bodyPr>
          <a:lstStyle/>
          <a:p>
            <a:r>
              <a:rPr lang="en-AU" dirty="0">
                <a:latin typeface="+mj-lt"/>
              </a:rPr>
              <a:t>Next term we will start the most exciting unit of the course</a:t>
            </a:r>
          </a:p>
          <a:p>
            <a:r>
              <a:rPr lang="en-AU" dirty="0">
                <a:latin typeface="+mj-lt"/>
              </a:rPr>
              <a:t>OOP – which will be the main focus</a:t>
            </a:r>
          </a:p>
        </p:txBody>
      </p:sp>
    </p:spTree>
    <p:extLst>
      <p:ext uri="{BB962C8B-B14F-4D97-AF65-F5344CB8AC3E}">
        <p14:creationId xmlns:p14="http://schemas.microsoft.com/office/powerpoint/2010/main" val="279397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p:txBody>
          <a:bodyPr>
            <a:normAutofit/>
          </a:bodyPr>
          <a:lstStyle/>
          <a:p>
            <a:r>
              <a:rPr lang="en-AU" dirty="0"/>
              <a:t>Functions – What and Why?</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idx="1"/>
          </p:nvPr>
        </p:nvSpPr>
        <p:spPr/>
        <p:txBody>
          <a:bodyPr>
            <a:normAutofit fontScale="92500" lnSpcReduction="10000"/>
          </a:bodyPr>
          <a:lstStyle/>
          <a:p>
            <a:pPr marL="0" indent="0">
              <a:buNone/>
            </a:pPr>
            <a:r>
              <a:rPr lang="en-AU" dirty="0"/>
              <a:t>We’ve been using functions and methods for some time now. In each instance, they’ve allowed us to do something that you’d logically expect a lot of people want to do, such as getting the size of an </a:t>
            </a:r>
            <a:r>
              <a:rPr lang="en-AU" dirty="0" err="1"/>
              <a:t>ArrayList</a:t>
            </a:r>
            <a:r>
              <a:rPr lang="en-AU" dirty="0"/>
              <a:t> in the last workshop. Functions</a:t>
            </a:r>
          </a:p>
          <a:p>
            <a:pPr>
              <a:buFont typeface="Symbol" panose="05050102010706020507" pitchFamily="18" charset="2"/>
              <a:buChar char=""/>
            </a:pPr>
            <a:r>
              <a:rPr lang="en-AU" dirty="0"/>
              <a:t>Perform a task/operation</a:t>
            </a:r>
          </a:p>
          <a:p>
            <a:pPr>
              <a:buFont typeface="Symbol" panose="05050102010706020507" pitchFamily="18" charset="2"/>
              <a:buChar char=""/>
            </a:pPr>
            <a:r>
              <a:rPr lang="en-AU" dirty="0"/>
              <a:t>Can return a result</a:t>
            </a:r>
          </a:p>
          <a:p>
            <a:pPr>
              <a:buFont typeface="Symbol" panose="05050102010706020507" pitchFamily="18" charset="2"/>
              <a:buChar char=""/>
            </a:pPr>
            <a:r>
              <a:rPr lang="en-AU" dirty="0"/>
              <a:t>Can take inputs that determine their operation</a:t>
            </a:r>
          </a:p>
          <a:p>
            <a:pPr>
              <a:buFont typeface="Symbol" panose="05050102010706020507" pitchFamily="18" charset="2"/>
              <a:buChar char=""/>
            </a:pPr>
            <a:r>
              <a:rPr lang="en-AU" dirty="0"/>
              <a:t>Are called on classes, rather than objects</a:t>
            </a:r>
          </a:p>
          <a:p>
            <a:pPr marL="0" indent="0">
              <a:buNone/>
            </a:pPr>
            <a:endParaRPr lang="en-AU" dirty="0"/>
          </a:p>
          <a:p>
            <a:pPr marL="0" indent="0">
              <a:buNone/>
            </a:pPr>
            <a:r>
              <a:rPr lang="en-AU" dirty="0"/>
              <a:t>Functions are especially useful in removing the need for duplicated code. We can put the code in a function, and just call the function.</a:t>
            </a:r>
          </a:p>
        </p:txBody>
      </p:sp>
      <p:grpSp>
        <p:nvGrpSpPr>
          <p:cNvPr id="10" name="Group 9">
            <a:extLst>
              <a:ext uri="{FF2B5EF4-FFF2-40B4-BE49-F238E27FC236}">
                <a16:creationId xmlns:a16="http://schemas.microsoft.com/office/drawing/2014/main" id="{365690A5-6A10-4074-99B7-C298859FC76E}"/>
              </a:ext>
            </a:extLst>
          </p:cNvPr>
          <p:cNvGrpSpPr/>
          <p:nvPr/>
        </p:nvGrpSpPr>
        <p:grpSpPr>
          <a:xfrm rot="16200000">
            <a:off x="10687038" y="5260810"/>
            <a:ext cx="1974871" cy="540000"/>
            <a:chOff x="2369415" y="1538045"/>
            <a:chExt cx="1974871" cy="540000"/>
          </a:xfrm>
        </p:grpSpPr>
        <p:pic>
          <p:nvPicPr>
            <p:cNvPr id="7" name="Graphic 6">
              <a:extLst>
                <a:ext uri="{FF2B5EF4-FFF2-40B4-BE49-F238E27FC236}">
                  <a16:creationId xmlns:a16="http://schemas.microsoft.com/office/drawing/2014/main" id="{81F8EF7C-8E2E-4DDD-AE98-4D105ABDA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736" y="1538249"/>
              <a:ext cx="388550" cy="539594"/>
            </a:xfrm>
            <a:prstGeom prst="rect">
              <a:avLst/>
            </a:prstGeom>
          </p:spPr>
        </p:pic>
        <p:pic>
          <p:nvPicPr>
            <p:cNvPr id="21" name="Picture 20">
              <a:extLst>
                <a:ext uri="{FF2B5EF4-FFF2-40B4-BE49-F238E27FC236}">
                  <a16:creationId xmlns:a16="http://schemas.microsoft.com/office/drawing/2014/main" id="{E2AC7C0C-4DA0-4220-B6D9-D432CE708E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9415" y="1538045"/>
              <a:ext cx="1412552" cy="540000"/>
            </a:xfrm>
            <a:prstGeom prst="rect">
              <a:avLst/>
            </a:prstGeom>
          </p:spPr>
        </p:pic>
      </p:grpSp>
    </p:spTree>
    <p:extLst>
      <p:ext uri="{BB962C8B-B14F-4D97-AF65-F5344CB8AC3E}">
        <p14:creationId xmlns:p14="http://schemas.microsoft.com/office/powerpoint/2010/main" val="671294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5EB1B-5419-411E-8F18-4FED86624DA2}"/>
              </a:ext>
            </a:extLst>
          </p:cNvPr>
          <p:cNvSpPr>
            <a:spLocks noGrp="1"/>
          </p:cNvSpPr>
          <p:nvPr>
            <p:ph type="title"/>
          </p:nvPr>
        </p:nvSpPr>
        <p:spPr/>
        <p:txBody>
          <a:bodyPr/>
          <a:lstStyle/>
          <a:p>
            <a:r>
              <a:rPr lang="en-AU" dirty="0"/>
              <a:t>Two parts to methods/functions</a:t>
            </a:r>
          </a:p>
        </p:txBody>
      </p:sp>
      <p:sp>
        <p:nvSpPr>
          <p:cNvPr id="3" name="Content Placeholder 2">
            <a:extLst>
              <a:ext uri="{FF2B5EF4-FFF2-40B4-BE49-F238E27FC236}">
                <a16:creationId xmlns:a16="http://schemas.microsoft.com/office/drawing/2014/main" id="{3FAFCF61-CACF-4772-9E6E-0650B755E6E4}"/>
              </a:ext>
            </a:extLst>
          </p:cNvPr>
          <p:cNvSpPr>
            <a:spLocks noGrp="1"/>
          </p:cNvSpPr>
          <p:nvPr>
            <p:ph idx="1"/>
          </p:nvPr>
        </p:nvSpPr>
        <p:spPr/>
        <p:txBody>
          <a:bodyPr/>
          <a:lstStyle/>
          <a:p>
            <a:pPr marL="514350" indent="-514350">
              <a:buAutoNum type="arabicPeriod"/>
            </a:pPr>
            <a:r>
              <a:rPr lang="en-AU" dirty="0"/>
              <a:t>Function Declaration</a:t>
            </a:r>
          </a:p>
          <a:p>
            <a:pPr marL="514350" indent="-514350">
              <a:buAutoNum type="arabicPeriod"/>
            </a:pPr>
            <a:r>
              <a:rPr lang="en-AU" dirty="0"/>
              <a:t>Function Call</a:t>
            </a:r>
          </a:p>
        </p:txBody>
      </p:sp>
    </p:spTree>
    <p:extLst>
      <p:ext uri="{BB962C8B-B14F-4D97-AF65-F5344CB8AC3E}">
        <p14:creationId xmlns:p14="http://schemas.microsoft.com/office/powerpoint/2010/main" val="3572261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A91F3-F1BF-4535-966F-F48A5F42DFB5}"/>
              </a:ext>
            </a:extLst>
          </p:cNvPr>
          <p:cNvSpPr>
            <a:spLocks noGrp="1"/>
          </p:cNvSpPr>
          <p:nvPr>
            <p:ph type="title"/>
          </p:nvPr>
        </p:nvSpPr>
        <p:spPr>
          <a:xfrm>
            <a:off x="843952" y="295454"/>
            <a:ext cx="9030419" cy="1325563"/>
          </a:xfrm>
        </p:spPr>
        <p:txBody>
          <a:bodyPr/>
          <a:lstStyle/>
          <a:p>
            <a:r>
              <a:rPr lang="en-AU" dirty="0"/>
              <a:t>Method Declaration</a:t>
            </a:r>
          </a:p>
        </p:txBody>
      </p:sp>
      <p:sp>
        <p:nvSpPr>
          <p:cNvPr id="3" name="Content Placeholder 2">
            <a:extLst>
              <a:ext uri="{FF2B5EF4-FFF2-40B4-BE49-F238E27FC236}">
                <a16:creationId xmlns:a16="http://schemas.microsoft.com/office/drawing/2014/main" id="{CA0EA00B-DB1A-4484-88B5-7A20048959ED}"/>
              </a:ext>
            </a:extLst>
          </p:cNvPr>
          <p:cNvSpPr>
            <a:spLocks noGrp="1"/>
          </p:cNvSpPr>
          <p:nvPr>
            <p:ph idx="1"/>
          </p:nvPr>
        </p:nvSpPr>
        <p:spPr>
          <a:xfrm>
            <a:off x="896982" y="2524079"/>
            <a:ext cx="10515600" cy="3824470"/>
          </a:xfrm>
        </p:spPr>
        <p:txBody>
          <a:bodyPr>
            <a:normAutofit/>
          </a:bodyPr>
          <a:lstStyle/>
          <a:p>
            <a:r>
              <a:rPr lang="en-AU" dirty="0"/>
              <a:t>There are two parts to a method declaration:</a:t>
            </a:r>
          </a:p>
          <a:p>
            <a:pPr marL="971550" lvl="1" indent="-514350">
              <a:buFont typeface="+mj-lt"/>
              <a:buAutoNum type="arabicPeriod"/>
            </a:pPr>
            <a:r>
              <a:rPr lang="en-AU" dirty="0"/>
              <a:t>Header</a:t>
            </a:r>
          </a:p>
          <a:p>
            <a:pPr marL="1428750" lvl="2" indent="-514350">
              <a:buFont typeface="+mj-lt"/>
              <a:buAutoNum type="arabicPeriod"/>
            </a:pPr>
            <a:r>
              <a:rPr lang="en-AU" dirty="0"/>
              <a:t>Modifiers</a:t>
            </a:r>
          </a:p>
          <a:p>
            <a:pPr marL="1428750" lvl="2" indent="-514350">
              <a:buFont typeface="+mj-lt"/>
              <a:buAutoNum type="arabicPeriod"/>
            </a:pPr>
            <a:r>
              <a:rPr lang="en-AU" dirty="0"/>
              <a:t>Type</a:t>
            </a:r>
          </a:p>
          <a:p>
            <a:pPr marL="1428750" lvl="2" indent="-514350">
              <a:buFont typeface="+mj-lt"/>
              <a:buAutoNum type="arabicPeriod"/>
            </a:pPr>
            <a:r>
              <a:rPr lang="en-AU" dirty="0"/>
              <a:t>Name</a:t>
            </a:r>
          </a:p>
          <a:p>
            <a:pPr marL="1428750" lvl="2" indent="-514350">
              <a:buFont typeface="+mj-lt"/>
              <a:buAutoNum type="arabicPeriod"/>
            </a:pPr>
            <a:r>
              <a:rPr lang="en-AU" dirty="0"/>
              <a:t>Parameters</a:t>
            </a:r>
          </a:p>
          <a:p>
            <a:pPr marL="971550" lvl="1" indent="-514350">
              <a:buFont typeface="+mj-lt"/>
              <a:buAutoNum type="arabicPeriod"/>
            </a:pPr>
            <a:r>
              <a:rPr lang="en-AU" dirty="0"/>
              <a:t>Body</a:t>
            </a:r>
          </a:p>
        </p:txBody>
      </p:sp>
      <p:pic>
        <p:nvPicPr>
          <p:cNvPr id="7" name="Picture 6">
            <a:extLst>
              <a:ext uri="{FF2B5EF4-FFF2-40B4-BE49-F238E27FC236}">
                <a16:creationId xmlns:a16="http://schemas.microsoft.com/office/drawing/2014/main" id="{EEF552E2-B34A-4B6D-BD14-68237A60B682}"/>
              </a:ext>
            </a:extLst>
          </p:cNvPr>
          <p:cNvPicPr>
            <a:picLocks noChangeAspect="1"/>
          </p:cNvPicPr>
          <p:nvPr/>
        </p:nvPicPr>
        <p:blipFill rotWithShape="1">
          <a:blip r:embed="rId2">
            <a:extLst>
              <a:ext uri="{28A0092B-C50C-407E-A947-70E740481C1C}">
                <a14:useLocalDpi xmlns:a14="http://schemas.microsoft.com/office/drawing/2010/main" val="0"/>
              </a:ext>
            </a:extLst>
          </a:blip>
          <a:srcRect l="11266" t="32370" r="-214" b="36800"/>
          <a:stretch/>
        </p:blipFill>
        <p:spPr>
          <a:xfrm>
            <a:off x="905691" y="1239995"/>
            <a:ext cx="7123611" cy="1285401"/>
          </a:xfrm>
          <a:prstGeom prst="rect">
            <a:avLst/>
          </a:prstGeom>
        </p:spPr>
      </p:pic>
      <p:pic>
        <p:nvPicPr>
          <p:cNvPr id="5" name="Picture 4">
            <a:extLst>
              <a:ext uri="{FF2B5EF4-FFF2-40B4-BE49-F238E27FC236}">
                <a16:creationId xmlns:a16="http://schemas.microsoft.com/office/drawing/2014/main" id="{3C513BD9-EF8A-4B29-A050-FE19521AAB48}"/>
              </a:ext>
            </a:extLst>
          </p:cNvPr>
          <p:cNvPicPr>
            <a:picLocks noChangeAspect="1"/>
          </p:cNvPicPr>
          <p:nvPr/>
        </p:nvPicPr>
        <p:blipFill>
          <a:blip r:embed="rId3"/>
          <a:stretch>
            <a:fillRect/>
          </a:stretch>
        </p:blipFill>
        <p:spPr>
          <a:xfrm>
            <a:off x="4304386" y="2980948"/>
            <a:ext cx="5756192" cy="2703313"/>
          </a:xfrm>
          <a:prstGeom prst="rect">
            <a:avLst/>
          </a:prstGeom>
        </p:spPr>
      </p:pic>
    </p:spTree>
    <p:extLst>
      <p:ext uri="{BB962C8B-B14F-4D97-AF65-F5344CB8AC3E}">
        <p14:creationId xmlns:p14="http://schemas.microsoft.com/office/powerpoint/2010/main" val="1892224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Syntax Overview – Functions</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1381007"/>
            <a:ext cx="7307509" cy="4694148"/>
          </a:xfrm>
        </p:spPr>
        <p:txBody>
          <a:bodyPr>
            <a:normAutofit lnSpcReduction="10000"/>
          </a:bodyPr>
          <a:lstStyle/>
          <a:p>
            <a:pPr marL="0" indent="0">
              <a:buNone/>
            </a:pPr>
            <a:r>
              <a:rPr lang="en-AU" dirty="0"/>
              <a:t>Definition:</a:t>
            </a:r>
          </a:p>
          <a:p>
            <a:pPr>
              <a:buFont typeface="Symbol" panose="05050102010706020507" pitchFamily="18" charset="2"/>
              <a:buChar char=""/>
            </a:pPr>
            <a:r>
              <a:rPr lang="en-AU" dirty="0"/>
              <a:t>Header:</a:t>
            </a:r>
            <a:br>
              <a:rPr lang="en-AU" dirty="0"/>
            </a:br>
            <a:r>
              <a:rPr lang="en-AU" sz="2600" dirty="0">
                <a:latin typeface="Consolas" panose="020B0609020204030204" pitchFamily="49" charset="0"/>
              </a:rPr>
              <a:t>public static</a:t>
            </a:r>
            <a:r>
              <a:rPr lang="en-AU" sz="2600" baseline="30000" dirty="0">
                <a:latin typeface="Consolas" panose="020B0609020204030204" pitchFamily="49" charset="0"/>
              </a:rPr>
              <a:t>1</a:t>
            </a:r>
            <a:r>
              <a:rPr lang="en-AU" sz="2600" dirty="0">
                <a:latin typeface="Consolas" panose="020B0609020204030204" pitchFamily="49" charset="0"/>
              </a:rPr>
              <a:t> </a:t>
            </a:r>
            <a:r>
              <a:rPr lang="en-AU" sz="2600" dirty="0" err="1">
                <a:latin typeface="Consolas" panose="020B0609020204030204" pitchFamily="49" charset="0"/>
              </a:rPr>
              <a:t>returnType</a:t>
            </a:r>
            <a:r>
              <a:rPr lang="en-AU" sz="2600" dirty="0">
                <a:latin typeface="Consolas" panose="020B0609020204030204" pitchFamily="49" charset="0"/>
              </a:rPr>
              <a:t> </a:t>
            </a:r>
            <a:r>
              <a:rPr lang="en-AU" sz="2600" dirty="0" err="1">
                <a:latin typeface="Consolas" panose="020B0609020204030204" pitchFamily="49" charset="0"/>
              </a:rPr>
              <a:t>functionName</a:t>
            </a:r>
            <a:r>
              <a:rPr lang="en-AU" sz="2600" dirty="0">
                <a:latin typeface="Consolas" panose="020B0609020204030204" pitchFamily="49" charset="0"/>
              </a:rPr>
              <a:t>(</a:t>
            </a:r>
            <a:r>
              <a:rPr lang="en-AU" sz="2600" i="1" dirty="0">
                <a:latin typeface="Consolas" panose="020B0609020204030204" pitchFamily="49" charset="0"/>
              </a:rPr>
              <a:t>parameter definition</a:t>
            </a:r>
            <a:r>
              <a:rPr lang="en-AU" sz="2600" dirty="0">
                <a:latin typeface="Consolas" panose="020B0609020204030204" pitchFamily="49" charset="0"/>
              </a:rPr>
              <a:t>)</a:t>
            </a:r>
          </a:p>
          <a:p>
            <a:pPr>
              <a:buFont typeface="Symbol" panose="05050102010706020507" pitchFamily="18" charset="2"/>
              <a:buChar char=""/>
            </a:pPr>
            <a:r>
              <a:rPr lang="en-AU" dirty="0"/>
              <a:t>Parameter definition:</a:t>
            </a:r>
            <a:br>
              <a:rPr lang="en-AU" dirty="0"/>
            </a:br>
            <a:r>
              <a:rPr lang="en-AU" sz="2600" dirty="0">
                <a:latin typeface="Consolas" panose="020B0609020204030204" pitchFamily="49" charset="0"/>
              </a:rPr>
              <a:t>Datatype1 paramName1</a:t>
            </a:r>
            <a:r>
              <a:rPr lang="en-AU" sz="2600">
                <a:latin typeface="Consolas" panose="020B0609020204030204" pitchFamily="49" charset="0"/>
              </a:rPr>
              <a:t>, ...</a:t>
            </a:r>
          </a:p>
          <a:p>
            <a:pPr marL="0" indent="0">
              <a:buNone/>
            </a:pPr>
            <a:r>
              <a:rPr lang="en-AU"/>
              <a:t>Calling:</a:t>
            </a:r>
          </a:p>
          <a:p>
            <a:pPr>
              <a:buFont typeface="Symbol" panose="05050102010706020507" pitchFamily="18" charset="2"/>
              <a:buChar char=""/>
            </a:pPr>
            <a:r>
              <a:rPr lang="en-AU" sz="2400">
                <a:latin typeface="Consolas" panose="020B0609020204030204" pitchFamily="49" charset="0"/>
              </a:rPr>
              <a:t>functionName</a:t>
            </a:r>
            <a:r>
              <a:rPr lang="en-AU" sz="2400" i="1">
                <a:latin typeface="Consolas" panose="020B0609020204030204" pitchFamily="49" charset="0"/>
              </a:rPr>
              <a:t>(parameter list)</a:t>
            </a:r>
            <a:endParaRPr lang="en-AU" sz="2400">
              <a:latin typeface="Consolas" panose="020B0609020204030204" pitchFamily="49" charset="0"/>
            </a:endParaRPr>
          </a:p>
          <a:p>
            <a:pPr>
              <a:buFont typeface="Symbol" panose="05050102010706020507" pitchFamily="18" charset="2"/>
              <a:buChar char=""/>
            </a:pPr>
            <a:r>
              <a:rPr lang="en-AU"/>
              <a:t>The parameter list doesn’t have their datatypes</a:t>
            </a:r>
          </a:p>
          <a:p>
            <a:pPr>
              <a:buFont typeface="Symbol" panose="05050102010706020507" pitchFamily="18" charset="2"/>
              <a:buChar char=""/>
            </a:pPr>
            <a:r>
              <a:rPr lang="en-AU"/>
              <a:t>“</a:t>
            </a:r>
            <a:r>
              <a:rPr lang="en-AU" sz="2400">
                <a:latin typeface="Consolas" panose="020B0609020204030204" pitchFamily="49" charset="0"/>
              </a:rPr>
              <a:t>ClassName.</a:t>
            </a:r>
            <a:r>
              <a:rPr lang="en-AU"/>
              <a:t>” is used to access functions in other classes</a:t>
            </a:r>
            <a:endParaRPr lang="en-AU" dirty="0"/>
          </a:p>
        </p:txBody>
      </p:sp>
      <p:pic>
        <p:nvPicPr>
          <p:cNvPr id="13" name="Picture 12">
            <a:extLst>
              <a:ext uri="{FF2B5EF4-FFF2-40B4-BE49-F238E27FC236}">
                <a16:creationId xmlns:a16="http://schemas.microsoft.com/office/drawing/2014/main" id="{4C6BAD15-FBB8-44FA-B0DA-5FC0EC4B4C62}"/>
              </a:ext>
            </a:extLst>
          </p:cNvPr>
          <p:cNvPicPr>
            <a:picLocks noChangeAspect="1"/>
          </p:cNvPicPr>
          <p:nvPr/>
        </p:nvPicPr>
        <p:blipFill>
          <a:blip r:embed="rId2"/>
          <a:stretch>
            <a:fillRect/>
          </a:stretch>
        </p:blipFill>
        <p:spPr>
          <a:xfrm>
            <a:off x="8233378" y="1381007"/>
            <a:ext cx="3652838" cy="1715503"/>
          </a:xfrm>
          <a:prstGeom prst="rect">
            <a:avLst/>
          </a:prstGeom>
        </p:spPr>
      </p:pic>
      <p:pic>
        <p:nvPicPr>
          <p:cNvPr id="12" name="Picture 11">
            <a:extLst>
              <a:ext uri="{FF2B5EF4-FFF2-40B4-BE49-F238E27FC236}">
                <a16:creationId xmlns:a16="http://schemas.microsoft.com/office/drawing/2014/main" id="{4F676637-EDD9-4523-A3B2-C8CE0FF82B72}"/>
              </a:ext>
            </a:extLst>
          </p:cNvPr>
          <p:cNvPicPr>
            <a:picLocks noChangeAspect="1"/>
          </p:cNvPicPr>
          <p:nvPr/>
        </p:nvPicPr>
        <p:blipFill>
          <a:blip r:embed="rId3"/>
          <a:stretch>
            <a:fillRect/>
          </a:stretch>
        </p:blipFill>
        <p:spPr>
          <a:xfrm>
            <a:off x="8233378" y="3559101"/>
            <a:ext cx="2771775" cy="781050"/>
          </a:xfrm>
          <a:prstGeom prst="rect">
            <a:avLst/>
          </a:prstGeom>
        </p:spPr>
      </p:pic>
      <p:sp>
        <p:nvSpPr>
          <p:cNvPr id="15" name="Content Placeholder 2">
            <a:extLst>
              <a:ext uri="{FF2B5EF4-FFF2-40B4-BE49-F238E27FC236}">
                <a16:creationId xmlns:a16="http://schemas.microsoft.com/office/drawing/2014/main" id="{95A228EF-7DB2-42FC-B402-2CF04BC62920}"/>
              </a:ext>
            </a:extLst>
          </p:cNvPr>
          <p:cNvSpPr txBox="1">
            <a:spLocks/>
          </p:cNvSpPr>
          <p:nvPr/>
        </p:nvSpPr>
        <p:spPr>
          <a:xfrm>
            <a:off x="620085" y="6140741"/>
            <a:ext cx="7307509" cy="3691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baseline="30000" dirty="0"/>
              <a:t>1</a:t>
            </a:r>
            <a:r>
              <a:rPr lang="en-AU" sz="2000" dirty="0"/>
              <a:t> We’ll look at “public static” when we do OOP.</a:t>
            </a:r>
            <a:endParaRPr lang="en-AU" sz="2000" dirty="0">
              <a:latin typeface="Consolas" panose="020B0609020204030204" pitchFamily="49" charset="0"/>
            </a:endParaRPr>
          </a:p>
        </p:txBody>
      </p:sp>
    </p:spTree>
    <p:extLst>
      <p:ext uri="{BB962C8B-B14F-4D97-AF65-F5344CB8AC3E}">
        <p14:creationId xmlns:p14="http://schemas.microsoft.com/office/powerpoint/2010/main" val="2378168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Syntax Overview – Functions</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1381007"/>
            <a:ext cx="7307509" cy="4694148"/>
          </a:xfrm>
        </p:spPr>
        <p:txBody>
          <a:bodyPr>
            <a:normAutofit/>
          </a:bodyPr>
          <a:lstStyle/>
          <a:p>
            <a:pPr marL="0" indent="0">
              <a:buNone/>
            </a:pPr>
            <a:r>
              <a:rPr lang="en-AU" dirty="0"/>
              <a:t>Calling:</a:t>
            </a:r>
          </a:p>
          <a:p>
            <a:pPr>
              <a:buFont typeface="Symbol" panose="05050102010706020507" pitchFamily="18" charset="2"/>
              <a:buChar char=""/>
            </a:pPr>
            <a:r>
              <a:rPr lang="en-AU" sz="2400" dirty="0" err="1">
                <a:latin typeface="Consolas" panose="020B0609020204030204" pitchFamily="49" charset="0"/>
              </a:rPr>
              <a:t>functionName</a:t>
            </a:r>
            <a:r>
              <a:rPr lang="en-AU" sz="2400" i="1" dirty="0">
                <a:latin typeface="Consolas" panose="020B0609020204030204" pitchFamily="49" charset="0"/>
              </a:rPr>
              <a:t>(parameter list)</a:t>
            </a:r>
            <a:endParaRPr lang="en-AU" sz="2400" dirty="0">
              <a:latin typeface="Consolas" panose="020B0609020204030204" pitchFamily="49" charset="0"/>
            </a:endParaRPr>
          </a:p>
          <a:p>
            <a:pPr>
              <a:buFont typeface="Symbol" panose="05050102010706020507" pitchFamily="18" charset="2"/>
              <a:buChar char=""/>
            </a:pPr>
            <a:r>
              <a:rPr lang="en-AU" dirty="0"/>
              <a:t>The parameter list doesn’t have their datatypes</a:t>
            </a:r>
          </a:p>
          <a:p>
            <a:pPr>
              <a:buFont typeface="Symbol" panose="05050102010706020507" pitchFamily="18" charset="2"/>
              <a:buChar char=""/>
            </a:pPr>
            <a:r>
              <a:rPr lang="en-AU" dirty="0"/>
              <a:t>“</a:t>
            </a:r>
            <a:r>
              <a:rPr lang="en-AU" sz="2400" dirty="0" err="1">
                <a:latin typeface="Consolas" panose="020B0609020204030204" pitchFamily="49" charset="0"/>
              </a:rPr>
              <a:t>ClassName</a:t>
            </a:r>
            <a:r>
              <a:rPr lang="en-AU" sz="2400" dirty="0">
                <a:latin typeface="Consolas" panose="020B0609020204030204" pitchFamily="49" charset="0"/>
              </a:rPr>
              <a:t>.</a:t>
            </a:r>
            <a:r>
              <a:rPr lang="en-AU" dirty="0"/>
              <a:t>” is used to access functions in other classes</a:t>
            </a:r>
          </a:p>
        </p:txBody>
      </p:sp>
      <p:pic>
        <p:nvPicPr>
          <p:cNvPr id="13" name="Picture 12">
            <a:extLst>
              <a:ext uri="{FF2B5EF4-FFF2-40B4-BE49-F238E27FC236}">
                <a16:creationId xmlns:a16="http://schemas.microsoft.com/office/drawing/2014/main" id="{4C6BAD15-FBB8-44FA-B0DA-5FC0EC4B4C62}"/>
              </a:ext>
            </a:extLst>
          </p:cNvPr>
          <p:cNvPicPr>
            <a:picLocks noChangeAspect="1"/>
          </p:cNvPicPr>
          <p:nvPr/>
        </p:nvPicPr>
        <p:blipFill>
          <a:blip r:embed="rId2"/>
          <a:stretch>
            <a:fillRect/>
          </a:stretch>
        </p:blipFill>
        <p:spPr>
          <a:xfrm>
            <a:off x="8233378" y="1381007"/>
            <a:ext cx="3652838" cy="1715503"/>
          </a:xfrm>
          <a:prstGeom prst="rect">
            <a:avLst/>
          </a:prstGeom>
        </p:spPr>
      </p:pic>
      <p:pic>
        <p:nvPicPr>
          <p:cNvPr id="12" name="Picture 11">
            <a:extLst>
              <a:ext uri="{FF2B5EF4-FFF2-40B4-BE49-F238E27FC236}">
                <a16:creationId xmlns:a16="http://schemas.microsoft.com/office/drawing/2014/main" id="{4F676637-EDD9-4523-A3B2-C8CE0FF82B72}"/>
              </a:ext>
            </a:extLst>
          </p:cNvPr>
          <p:cNvPicPr>
            <a:picLocks noChangeAspect="1"/>
          </p:cNvPicPr>
          <p:nvPr/>
        </p:nvPicPr>
        <p:blipFill>
          <a:blip r:embed="rId3"/>
          <a:stretch>
            <a:fillRect/>
          </a:stretch>
        </p:blipFill>
        <p:spPr>
          <a:xfrm>
            <a:off x="8233378" y="3559101"/>
            <a:ext cx="2771775" cy="781050"/>
          </a:xfrm>
          <a:prstGeom prst="rect">
            <a:avLst/>
          </a:prstGeom>
        </p:spPr>
      </p:pic>
    </p:spTree>
    <p:extLst>
      <p:ext uri="{BB962C8B-B14F-4D97-AF65-F5344CB8AC3E}">
        <p14:creationId xmlns:p14="http://schemas.microsoft.com/office/powerpoint/2010/main" val="4132723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Return</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1381007"/>
            <a:ext cx="7307509" cy="5137239"/>
          </a:xfrm>
        </p:spPr>
        <p:txBody>
          <a:bodyPr/>
          <a:lstStyle/>
          <a:p>
            <a:pPr marL="0" indent="0">
              <a:buNone/>
            </a:pPr>
            <a:r>
              <a:rPr lang="en-AU" dirty="0"/>
              <a:t>Return immediately ends the function and gives the caller a resulting value.</a:t>
            </a:r>
          </a:p>
          <a:p>
            <a:pPr>
              <a:buFont typeface="Symbol" panose="05050102010706020507" pitchFamily="18" charset="2"/>
              <a:buChar char=""/>
            </a:pPr>
            <a:r>
              <a:rPr lang="en-AU" dirty="0"/>
              <a:t>The value given must match the function’s datatype</a:t>
            </a:r>
          </a:p>
          <a:p>
            <a:pPr>
              <a:buFont typeface="Symbol" panose="05050102010706020507" pitchFamily="18" charset="2"/>
              <a:buChar char=""/>
            </a:pPr>
            <a:r>
              <a:rPr lang="en-AU" dirty="0"/>
              <a:t>It can occur multiple times in the same function, but only one will be reached during execution</a:t>
            </a:r>
          </a:p>
          <a:p>
            <a:pPr>
              <a:buFont typeface="Symbol" panose="05050102010706020507" pitchFamily="18" charset="2"/>
              <a:buChar char=""/>
            </a:pPr>
            <a:r>
              <a:rPr lang="en-AU" dirty="0"/>
              <a:t>Avoid repeated use in long functions, like continue in loops</a:t>
            </a:r>
          </a:p>
          <a:p>
            <a:pPr>
              <a:buFont typeface="Symbol" panose="05050102010706020507" pitchFamily="18" charset="2"/>
              <a:buChar char=""/>
            </a:pPr>
            <a:r>
              <a:rPr lang="en-AU" dirty="0"/>
              <a:t>“</a:t>
            </a:r>
            <a:r>
              <a:rPr lang="en-AU" sz="2400" dirty="0">
                <a:latin typeface="Consolas" panose="020B0609020204030204" pitchFamily="49" charset="0"/>
              </a:rPr>
              <a:t>return;</a:t>
            </a:r>
            <a:r>
              <a:rPr lang="en-AU" dirty="0"/>
              <a:t>” is valid syntax for void functions, but is usually symptomatic of bad code structure</a:t>
            </a:r>
          </a:p>
        </p:txBody>
      </p:sp>
      <p:pic>
        <p:nvPicPr>
          <p:cNvPr id="14" name="Picture 13">
            <a:extLst>
              <a:ext uri="{FF2B5EF4-FFF2-40B4-BE49-F238E27FC236}">
                <a16:creationId xmlns:a16="http://schemas.microsoft.com/office/drawing/2014/main" id="{E38A1081-8BEC-4D3F-B449-C042BA083F47}"/>
              </a:ext>
            </a:extLst>
          </p:cNvPr>
          <p:cNvPicPr>
            <a:picLocks noChangeAspect="1"/>
          </p:cNvPicPr>
          <p:nvPr/>
        </p:nvPicPr>
        <p:blipFill>
          <a:blip r:embed="rId2"/>
          <a:stretch>
            <a:fillRect/>
          </a:stretch>
        </p:blipFill>
        <p:spPr>
          <a:xfrm>
            <a:off x="8255291" y="1392536"/>
            <a:ext cx="3574785" cy="1270228"/>
          </a:xfrm>
          <a:prstGeom prst="rect">
            <a:avLst/>
          </a:prstGeom>
        </p:spPr>
      </p:pic>
      <p:pic>
        <p:nvPicPr>
          <p:cNvPr id="16" name="Picture 15">
            <a:extLst>
              <a:ext uri="{FF2B5EF4-FFF2-40B4-BE49-F238E27FC236}">
                <a16:creationId xmlns:a16="http://schemas.microsoft.com/office/drawing/2014/main" id="{4B7C45A4-E650-48A0-B49F-7AED2940E978}"/>
              </a:ext>
            </a:extLst>
          </p:cNvPr>
          <p:cNvPicPr>
            <a:picLocks noChangeAspect="1"/>
          </p:cNvPicPr>
          <p:nvPr/>
        </p:nvPicPr>
        <p:blipFill>
          <a:blip r:embed="rId3"/>
          <a:stretch>
            <a:fillRect/>
          </a:stretch>
        </p:blipFill>
        <p:spPr>
          <a:xfrm>
            <a:off x="8253065" y="2822935"/>
            <a:ext cx="3574784" cy="820242"/>
          </a:xfrm>
          <a:prstGeom prst="rect">
            <a:avLst/>
          </a:prstGeom>
        </p:spPr>
      </p:pic>
    </p:spTree>
    <p:extLst>
      <p:ext uri="{BB962C8B-B14F-4D97-AF65-F5344CB8AC3E}">
        <p14:creationId xmlns:p14="http://schemas.microsoft.com/office/powerpoint/2010/main" val="3093486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p:txBody>
          <a:bodyPr>
            <a:normAutofit/>
          </a:bodyPr>
          <a:lstStyle/>
          <a:p>
            <a:r>
              <a:rPr lang="en-AU" dirty="0"/>
              <a:t>Comparison to other Languages</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idx="1"/>
          </p:nvPr>
        </p:nvSpPr>
        <p:spPr/>
        <p:txBody>
          <a:bodyPr/>
          <a:lstStyle/>
          <a:p>
            <a:pPr marL="0" indent="0">
              <a:buNone/>
            </a:pPr>
            <a:r>
              <a:rPr lang="en-AU" dirty="0"/>
              <a:t>Unlike some other languages (mainly looking at C and python), functions</a:t>
            </a:r>
          </a:p>
          <a:p>
            <a:pPr>
              <a:buFont typeface="Symbol" panose="05050102010706020507" pitchFamily="18" charset="2"/>
              <a:buChar char=""/>
            </a:pPr>
            <a:r>
              <a:rPr lang="en-AU" dirty="0"/>
              <a:t>Don’t require prototypes</a:t>
            </a:r>
          </a:p>
          <a:p>
            <a:pPr>
              <a:buFont typeface="Symbol" panose="05050102010706020507" pitchFamily="18" charset="2"/>
              <a:buChar char=""/>
            </a:pPr>
            <a:r>
              <a:rPr lang="en-AU" dirty="0"/>
              <a:t>Don’t have to be defined earlier in a file than they are called</a:t>
            </a:r>
          </a:p>
          <a:p>
            <a:pPr>
              <a:buFont typeface="Symbol" panose="05050102010706020507" pitchFamily="18" charset="2"/>
              <a:buChar char=""/>
            </a:pPr>
            <a:r>
              <a:rPr lang="en-AU" dirty="0"/>
              <a:t>Can’t be passed around like a variable</a:t>
            </a:r>
            <a:r>
              <a:rPr lang="en-AU" baseline="30000" dirty="0"/>
              <a:t>1</a:t>
            </a:r>
          </a:p>
          <a:p>
            <a:pPr>
              <a:buFont typeface="Symbol" panose="05050102010706020507" pitchFamily="18" charset="2"/>
              <a:buChar char=""/>
            </a:pPr>
            <a:r>
              <a:rPr lang="en-AU" dirty="0"/>
              <a:t>Don’t require array lengths of parameters to be specified</a:t>
            </a:r>
          </a:p>
        </p:txBody>
      </p:sp>
      <p:sp>
        <p:nvSpPr>
          <p:cNvPr id="11" name="Content Placeholder 2">
            <a:extLst>
              <a:ext uri="{FF2B5EF4-FFF2-40B4-BE49-F238E27FC236}">
                <a16:creationId xmlns:a16="http://schemas.microsoft.com/office/drawing/2014/main" id="{9A494E1E-FEA0-447B-8AEC-B8475DF0DC64}"/>
              </a:ext>
            </a:extLst>
          </p:cNvPr>
          <p:cNvSpPr txBox="1">
            <a:spLocks/>
          </p:cNvSpPr>
          <p:nvPr/>
        </p:nvSpPr>
        <p:spPr>
          <a:xfrm>
            <a:off x="539874" y="5888811"/>
            <a:ext cx="7288673" cy="36911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baseline="30000" dirty="0"/>
              <a:t>1</a:t>
            </a:r>
            <a:r>
              <a:rPr lang="en-AU" sz="2000" dirty="0"/>
              <a:t> There are ways to pass a reference to a function, but we’ll return to this much later</a:t>
            </a:r>
            <a:endParaRPr lang="en-AU" sz="2000" dirty="0">
              <a:latin typeface="Consolas" panose="020B0609020204030204" pitchFamily="49" charset="0"/>
            </a:endParaRPr>
          </a:p>
        </p:txBody>
      </p:sp>
    </p:spTree>
    <p:extLst>
      <p:ext uri="{BB962C8B-B14F-4D97-AF65-F5344CB8AC3E}">
        <p14:creationId xmlns:p14="http://schemas.microsoft.com/office/powerpoint/2010/main" val="1325027772"/>
      </p:ext>
    </p:extLst>
  </p:cSld>
  <p:clrMapOvr>
    <a:masterClrMapping/>
  </p:clrMapOvr>
</p:sld>
</file>

<file path=ppt/theme/theme1.xml><?xml version="1.0" encoding="utf-8"?>
<a:theme xmlns:a="http://schemas.openxmlformats.org/drawingml/2006/main" name="Office Theme">
  <a:themeElements>
    <a:clrScheme name="Redbacks">
      <a:dk1>
        <a:sysClr val="windowText" lastClr="000000"/>
      </a:dk1>
      <a:lt1>
        <a:srgbClr val="FFFFFF"/>
      </a:lt1>
      <a:dk2>
        <a:srgbClr val="323232"/>
      </a:dk2>
      <a:lt2>
        <a:srgbClr val="FFFFFF"/>
      </a:lt2>
      <a:accent1>
        <a:srgbClr val="A51B22"/>
      </a:accent1>
      <a:accent2>
        <a:srgbClr val="B61E25"/>
      </a:accent2>
      <a:accent3>
        <a:srgbClr val="C72027"/>
      </a:accent3>
      <a:accent4>
        <a:srgbClr val="D9232C"/>
      </a:accent4>
      <a:accent5>
        <a:srgbClr val="DE323A"/>
      </a:accent5>
      <a:accent6>
        <a:srgbClr val="E1434B"/>
      </a:accent6>
      <a:hlink>
        <a:srgbClr val="FF0000"/>
      </a:hlink>
      <a:folHlink>
        <a:srgbClr val="FF505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botics Workshops Template 2019.potx" id="{D62B8CFD-1FD7-42C6-9FDD-AECF771D0A1A}" vid="{8603E1ED-FF29-4DE7-A0D7-313EEFB41881}"/>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Robotics Workshops Template 2019</Template>
  <TotalTime>110</TotalTime>
  <Words>1821</Words>
  <Application>Microsoft Office PowerPoint</Application>
  <PresentationFormat>Widescreen</PresentationFormat>
  <Paragraphs>165</Paragraphs>
  <Slides>28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Arial</vt:lpstr>
      <vt:lpstr>Calibri</vt:lpstr>
      <vt:lpstr>Calibri Light</vt:lpstr>
      <vt:lpstr>Consolas</vt:lpstr>
      <vt:lpstr>Symbol</vt:lpstr>
      <vt:lpstr>Office Theme</vt:lpstr>
      <vt:lpstr>1_Office Theme</vt:lpstr>
      <vt:lpstr>Java Workshop 5 - Functions</vt:lpstr>
      <vt:lpstr>Lesson Outline</vt:lpstr>
      <vt:lpstr>Functions – What and Why?</vt:lpstr>
      <vt:lpstr>Two parts to methods/functions</vt:lpstr>
      <vt:lpstr>Method Declaration</vt:lpstr>
      <vt:lpstr>Syntax Overview – Functions</vt:lpstr>
      <vt:lpstr>Syntax Overview – Functions</vt:lpstr>
      <vt:lpstr>Return</vt:lpstr>
      <vt:lpstr>Comparison to other Languages</vt:lpstr>
      <vt:lpstr>Worked Example – Modifying the Fibonacci Question from Workshop 4</vt:lpstr>
      <vt:lpstr>Your Turn</vt:lpstr>
      <vt:lpstr>An Exploration of Parameters</vt:lpstr>
      <vt:lpstr>Pass-by-Value vs Pass-by-Reference</vt:lpstr>
      <vt:lpstr>Java’s Approach</vt:lpstr>
      <vt:lpstr>Varargs</vt:lpstr>
      <vt:lpstr>Example – Varargs</vt:lpstr>
      <vt:lpstr>Your turn</vt:lpstr>
      <vt:lpstr>Documentation</vt:lpstr>
      <vt:lpstr>Single Line Documentation</vt:lpstr>
      <vt:lpstr>Multi-Line Documentation</vt:lpstr>
      <vt:lpstr>Javadoc</vt:lpstr>
      <vt:lpstr>Javadoc Example:</vt:lpstr>
      <vt:lpstr>Writing Effective Documentation</vt:lpstr>
      <vt:lpstr>Bad Documentation 1</vt:lpstr>
      <vt:lpstr>Bad Documentation 2</vt:lpstr>
      <vt:lpstr>Activities</vt:lpstr>
      <vt:lpstr>Homework – add documentation to all these functions as you go</vt:lpstr>
      <vt:lpstr>Lesson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Workshop 5 - Functions</dc:title>
  <dc:creator>Ben Schwarz</dc:creator>
  <cp:lastModifiedBy>Schwarz B21</cp:lastModifiedBy>
  <cp:revision>24</cp:revision>
  <dcterms:created xsi:type="dcterms:W3CDTF">2019-04-27T11:44:24Z</dcterms:created>
  <dcterms:modified xsi:type="dcterms:W3CDTF">2019-12-03T06:37:08Z</dcterms:modified>
</cp:coreProperties>
</file>