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257" r:id="rId3"/>
    <p:sldId id="258" r:id="rId4"/>
    <p:sldId id="260" r:id="rId5"/>
    <p:sldId id="259" r:id="rId6"/>
    <p:sldId id="261" r:id="rId7"/>
    <p:sldId id="278" r:id="rId8"/>
    <p:sldId id="276" r:id="rId9"/>
    <p:sldId id="295" r:id="rId10"/>
    <p:sldId id="296" r:id="rId11"/>
    <p:sldId id="297" r:id="rId12"/>
    <p:sldId id="298" r:id="rId13"/>
    <p:sldId id="299" r:id="rId14"/>
    <p:sldId id="300" r:id="rId15"/>
    <p:sldId id="301" r:id="rId16"/>
    <p:sldId id="302" r:id="rId17"/>
    <p:sldId id="315" r:id="rId18"/>
    <p:sldId id="303" r:id="rId19"/>
    <p:sldId id="305" r:id="rId20"/>
    <p:sldId id="306" r:id="rId21"/>
    <p:sldId id="267" r:id="rId22"/>
    <p:sldId id="307" r:id="rId23"/>
    <p:sldId id="277" r:id="rId24"/>
    <p:sldId id="309" r:id="rId25"/>
    <p:sldId id="274" r:id="rId26"/>
    <p:sldId id="30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eHqT07l4XeWK+atxVnVeiQ==" hashData="W3BejknnjCp48jG1G0ssTVKSutvPqLgcwQ33ZwEoofhcmi4RTde0taPePe13LgH0o/TniIe/bUMkBaflSX5Fk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027"/>
    <a:srgbClr val="E3555C"/>
    <a:srgbClr val="DD333B"/>
    <a:srgbClr val="D9232C"/>
    <a:srgbClr val="E9777C"/>
    <a:srgbClr val="DE323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47A87-151B-4045-9311-60DCE4E713AA}" type="datetimeFigureOut">
              <a:rPr lang="en-AU" smtClean="0"/>
              <a:t>3/12/2019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02CB8-80DF-4054-A900-F5F39FE6C3D3}" type="slidenum">
              <a:rPr lang="en-AU" smtClean="0"/>
              <a:t>‹#›</a:t>
            </a:fld>
            <a:endParaRPr lang="en-AU"/>
          </a:p>
        </p:txBody>
      </p:sp>
    </p:spTree>
    <p:extLst>
      <p:ext uri="{BB962C8B-B14F-4D97-AF65-F5344CB8AC3E}">
        <p14:creationId xmlns:p14="http://schemas.microsoft.com/office/powerpoint/2010/main" val="61164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C4050ED-46F5-40A4-B2B4-98260010B8C4}" type="slidenum">
              <a:rPr lang="en-AU" smtClean="0"/>
              <a:t>20</a:t>
            </a:fld>
            <a:endParaRPr lang="en-AU"/>
          </a:p>
        </p:txBody>
      </p:sp>
    </p:spTree>
    <p:extLst>
      <p:ext uri="{BB962C8B-B14F-4D97-AF65-F5344CB8AC3E}">
        <p14:creationId xmlns:p14="http://schemas.microsoft.com/office/powerpoint/2010/main" val="40248531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B1B4-FFE3-4716-A5FF-ED312EDD79E3}"/>
              </a:ext>
            </a:extLst>
          </p:cNvPr>
          <p:cNvSpPr>
            <a:spLocks noGrp="1"/>
          </p:cNvSpPr>
          <p:nvPr>
            <p:ph type="ctrTitle" hasCustomPrompt="1"/>
          </p:nvPr>
        </p:nvSpPr>
        <p:spPr>
          <a:xfrm>
            <a:off x="2781300" y="1354796"/>
            <a:ext cx="6629400" cy="2387600"/>
          </a:xfrm>
        </p:spPr>
        <p:txBody>
          <a:bodyPr anchor="b"/>
          <a:lstStyle>
            <a:lvl1pPr algn="ctr">
              <a:defRPr sz="6000" b="0">
                <a:latin typeface="Calibri" panose="020F0502020204030204" pitchFamily="34" charset="0"/>
                <a:cs typeface="Calibri" panose="020F0502020204030204" pitchFamily="34" charset="0"/>
              </a:defRPr>
            </a:lvl1pPr>
          </a:lstStyle>
          <a:p>
            <a:r>
              <a:rPr lang="en-AU" dirty="0"/>
              <a:t>Click to edit title</a:t>
            </a:r>
          </a:p>
        </p:txBody>
      </p:sp>
      <p:sp>
        <p:nvSpPr>
          <p:cNvPr id="3" name="Subtitle 2">
            <a:extLst>
              <a:ext uri="{FF2B5EF4-FFF2-40B4-BE49-F238E27FC236}">
                <a16:creationId xmlns:a16="http://schemas.microsoft.com/office/drawing/2014/main" id="{244DCE6D-83BF-45F1-8BBA-D7E161616324}"/>
              </a:ext>
            </a:extLst>
          </p:cNvPr>
          <p:cNvSpPr>
            <a:spLocks noGrp="1"/>
          </p:cNvSpPr>
          <p:nvPr>
            <p:ph type="subTitle" idx="1"/>
          </p:nvPr>
        </p:nvSpPr>
        <p:spPr>
          <a:xfrm>
            <a:off x="1524000" y="3901087"/>
            <a:ext cx="9144000" cy="1655762"/>
          </a:xfrm>
        </p:spPr>
        <p:txBody>
          <a:bodyPr/>
          <a:lstStyle>
            <a:lvl1pPr marL="0" indent="0" algn="ctr">
              <a:buNone/>
              <a:defRPr sz="2400">
                <a:solidFill>
                  <a:srgbClr val="C7202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dirty="0"/>
          </a:p>
        </p:txBody>
      </p:sp>
      <p:pic>
        <p:nvPicPr>
          <p:cNvPr id="18" name="Picture 17">
            <a:extLst>
              <a:ext uri="{FF2B5EF4-FFF2-40B4-BE49-F238E27FC236}">
                <a16:creationId xmlns:a16="http://schemas.microsoft.com/office/drawing/2014/main" id="{4502AC83-5A35-459F-B052-18D1AABEC84E}"/>
              </a:ext>
            </a:extLst>
          </p:cNvPr>
          <p:cNvPicPr>
            <a:picLocks noChangeAspect="1"/>
          </p:cNvPicPr>
          <p:nvPr userDrawn="1"/>
        </p:nvPicPr>
        <p:blipFill rotWithShape="1">
          <a:blip r:embed="rId2"/>
          <a:srcRect l="7370" r="7370"/>
          <a:stretch/>
        </p:blipFill>
        <p:spPr>
          <a:xfrm>
            <a:off x="-1" y="0"/>
            <a:ext cx="12192001" cy="1620000"/>
          </a:xfrm>
          <a:prstGeom prst="rect">
            <a:avLst/>
          </a:prstGeom>
        </p:spPr>
      </p:pic>
      <p:pic>
        <p:nvPicPr>
          <p:cNvPr id="5" name="Picture 4" descr="A picture containing book, text&#10;&#10;Description generated with very high confidence">
            <a:extLst>
              <a:ext uri="{FF2B5EF4-FFF2-40B4-BE49-F238E27FC236}">
                <a16:creationId xmlns:a16="http://schemas.microsoft.com/office/drawing/2014/main" id="{B445764C-BCF5-4DB5-9D09-951F091BA24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05163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D2E1E6-449A-4927-BDAD-392FBCD236B2}"/>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Vertical Title 1">
            <a:extLst>
              <a:ext uri="{FF2B5EF4-FFF2-40B4-BE49-F238E27FC236}">
                <a16:creationId xmlns:a16="http://schemas.microsoft.com/office/drawing/2014/main" id="{1513B95C-07CB-4690-AB0C-F0DA79D00191}"/>
              </a:ext>
            </a:extLst>
          </p:cNvPr>
          <p:cNvSpPr>
            <a:spLocks noGrp="1"/>
          </p:cNvSpPr>
          <p:nvPr>
            <p:ph type="title" orient="vert"/>
          </p:nvPr>
        </p:nvSpPr>
        <p:spPr>
          <a:xfrm>
            <a:off x="7149142" y="365125"/>
            <a:ext cx="2628900" cy="5811838"/>
          </a:xfrm>
        </p:spPr>
        <p:txBody>
          <a:bodyPr vert="eaVert"/>
          <a:lstStyle>
            <a:lvl1pPr>
              <a:defRPr>
                <a:solidFill>
                  <a:srgbClr val="C72027"/>
                </a:solidFill>
              </a:defRPr>
            </a:lvl1pPr>
          </a:lstStyle>
          <a:p>
            <a:r>
              <a:rPr lang="en-US"/>
              <a:t>Click to edit Master title style</a:t>
            </a:r>
            <a:endParaRPr lang="en-AU" dirty="0"/>
          </a:p>
        </p:txBody>
      </p:sp>
      <p:sp>
        <p:nvSpPr>
          <p:cNvPr id="3" name="Vertical Text Placeholder 2">
            <a:extLst>
              <a:ext uri="{FF2B5EF4-FFF2-40B4-BE49-F238E27FC236}">
                <a16:creationId xmlns:a16="http://schemas.microsoft.com/office/drawing/2014/main" id="{9DB5ED2A-FEEB-496C-8150-BA7956040AF6}"/>
              </a:ext>
            </a:extLst>
          </p:cNvPr>
          <p:cNvSpPr>
            <a:spLocks noGrp="1"/>
          </p:cNvSpPr>
          <p:nvPr>
            <p:ph type="body" orient="vert" idx="1"/>
          </p:nvPr>
        </p:nvSpPr>
        <p:spPr>
          <a:xfrm>
            <a:off x="838200" y="365125"/>
            <a:ext cx="6189453"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5" name="Picture 4" descr="A picture containing book, text&#10;&#10;Description generated with very high confidence">
            <a:extLst>
              <a:ext uri="{FF2B5EF4-FFF2-40B4-BE49-F238E27FC236}">
                <a16:creationId xmlns:a16="http://schemas.microsoft.com/office/drawing/2014/main" id="{72E1023B-6785-4651-9B37-39954841DE4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84547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EE6166F-4B5A-4751-A9F4-77BA18BD2A8E}"/>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095F0B60-A633-480C-B4ED-CF4AF3FF6B0D}"/>
              </a:ext>
            </a:extLst>
          </p:cNvPr>
          <p:cNvSpPr>
            <a:spLocks noGrp="1"/>
          </p:cNvSpPr>
          <p:nvPr>
            <p:ph type="title"/>
          </p:nvPr>
        </p:nvSpPr>
        <p:spPr>
          <a:xfrm>
            <a:off x="843952" y="365125"/>
            <a:ext cx="9030419" cy="1325563"/>
          </a:xfrm>
        </p:spPr>
        <p:txBody>
          <a:bodyPr/>
          <a:lstStyle>
            <a:lvl1pPr>
              <a:defRPr>
                <a:solidFill>
                  <a:srgbClr val="C72027"/>
                </a:solidFill>
              </a:defRPr>
            </a:lvl1pPr>
          </a:lstStyle>
          <a:p>
            <a:r>
              <a:rPr lang="en-US"/>
              <a:t>Click to edit Master title style</a:t>
            </a:r>
            <a:endParaRPr lang="en-AU" dirty="0"/>
          </a:p>
        </p:txBody>
      </p:sp>
      <p:sp>
        <p:nvSpPr>
          <p:cNvPr id="3" name="Content Placeholder 2">
            <a:extLst>
              <a:ext uri="{FF2B5EF4-FFF2-40B4-BE49-F238E27FC236}">
                <a16:creationId xmlns:a16="http://schemas.microsoft.com/office/drawing/2014/main" id="{ABFDDF13-524D-4603-9F33-E8635E8339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5" name="Picture 4" descr="A picture containing book, text&#10;&#10;Description generated with very high confidence">
            <a:extLst>
              <a:ext uri="{FF2B5EF4-FFF2-40B4-BE49-F238E27FC236}">
                <a16:creationId xmlns:a16="http://schemas.microsoft.com/office/drawing/2014/main" id="{80BFB9BE-8778-49AA-A477-A4C7AD1AFA9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68367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A57D5FB8-14A1-418E-93E5-512254F196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67461D7-F4C1-4896-83FB-EEF74F3F8566}"/>
              </a:ext>
            </a:extLst>
          </p:cNvPr>
          <p:cNvSpPr>
            <a:spLocks noGrp="1"/>
          </p:cNvSpPr>
          <p:nvPr>
            <p:ph type="title"/>
          </p:nvPr>
        </p:nvSpPr>
        <p:spPr>
          <a:xfrm>
            <a:off x="600111" y="-15240"/>
            <a:ext cx="9605604" cy="1325563"/>
          </a:xfrm>
        </p:spPr>
        <p:txBody>
          <a:bodyPr/>
          <a:lstStyle>
            <a:lvl1pPr>
              <a:defRPr>
                <a:solidFill>
                  <a:schemeClr val="bg1"/>
                </a:solidFill>
                <a:latin typeface="+mj-lt"/>
              </a:defRPr>
            </a:lvl1pPr>
          </a:lstStyle>
          <a:p>
            <a:r>
              <a:rPr lang="en-US"/>
              <a:t>Click to edit Master title style</a:t>
            </a:r>
            <a:endParaRPr lang="en-AU" dirty="0"/>
          </a:p>
        </p:txBody>
      </p:sp>
      <p:sp>
        <p:nvSpPr>
          <p:cNvPr id="3" name="Content Placeholder 2">
            <a:extLst>
              <a:ext uri="{FF2B5EF4-FFF2-40B4-BE49-F238E27FC236}">
                <a16:creationId xmlns:a16="http://schemas.microsoft.com/office/drawing/2014/main" id="{30E24082-A85A-4474-B946-F7A5B54F8C61}"/>
              </a:ext>
            </a:extLst>
          </p:cNvPr>
          <p:cNvSpPr>
            <a:spLocks noGrp="1"/>
          </p:cNvSpPr>
          <p:nvPr>
            <p:ph sz="half" idx="1"/>
          </p:nvPr>
        </p:nvSpPr>
        <p:spPr>
          <a:xfrm>
            <a:off x="600111" y="1390330"/>
            <a:ext cx="7233250" cy="5132389"/>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a:extLst>
              <a:ext uri="{FF2B5EF4-FFF2-40B4-BE49-F238E27FC236}">
                <a16:creationId xmlns:a16="http://schemas.microsoft.com/office/drawing/2014/main" id="{8816F3B4-C416-4F0F-B73A-C7D4E0E16EED}"/>
              </a:ext>
            </a:extLst>
          </p:cNvPr>
          <p:cNvSpPr>
            <a:spLocks noGrp="1"/>
          </p:cNvSpPr>
          <p:nvPr>
            <p:ph sz="half" idx="2"/>
          </p:nvPr>
        </p:nvSpPr>
        <p:spPr>
          <a:xfrm>
            <a:off x="8168640" y="1325562"/>
            <a:ext cx="3688080" cy="4480877"/>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9" name="Picture 8">
            <a:extLst>
              <a:ext uri="{FF2B5EF4-FFF2-40B4-BE49-F238E27FC236}">
                <a16:creationId xmlns:a16="http://schemas.microsoft.com/office/drawing/2014/main" id="{6D93A810-F01E-479E-953F-1C751885882F}"/>
              </a:ext>
            </a:extLst>
          </p:cNvPr>
          <p:cNvPicPr/>
          <p:nvPr userDrawn="1"/>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spTree>
    <p:extLst>
      <p:ext uri="{BB962C8B-B14F-4D97-AF65-F5344CB8AC3E}">
        <p14:creationId xmlns:p14="http://schemas.microsoft.com/office/powerpoint/2010/main" val="214514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85A1269-70B6-4791-A9A0-3D699EC1109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BB629944-F68D-4BCB-9763-64BC3354CD30}"/>
              </a:ext>
            </a:extLst>
          </p:cNvPr>
          <p:cNvSpPr>
            <a:spLocks noGrp="1"/>
          </p:cNvSpPr>
          <p:nvPr>
            <p:ph type="title"/>
          </p:nvPr>
        </p:nvSpPr>
        <p:spPr>
          <a:xfrm>
            <a:off x="851289" y="365125"/>
            <a:ext cx="9028800" cy="1325563"/>
          </a:xfrm>
        </p:spPr>
        <p:txBody>
          <a:bodyPr/>
          <a:lstStyle>
            <a:lvl1pPr>
              <a:defRPr>
                <a:solidFill>
                  <a:srgbClr val="C72027"/>
                </a:solidFill>
              </a:defRPr>
            </a:lvl1pPr>
          </a:lstStyle>
          <a:p>
            <a:r>
              <a:rPr lang="en-US"/>
              <a:t>Click to edit Master title style</a:t>
            </a:r>
            <a:endParaRPr lang="en-AU" dirty="0"/>
          </a:p>
        </p:txBody>
      </p:sp>
      <p:sp>
        <p:nvSpPr>
          <p:cNvPr id="3" name="Text Placeholder 2">
            <a:extLst>
              <a:ext uri="{FF2B5EF4-FFF2-40B4-BE49-F238E27FC236}">
                <a16:creationId xmlns:a16="http://schemas.microsoft.com/office/drawing/2014/main" id="{974B9034-D526-475E-AE21-A56C312A3A9D}"/>
              </a:ext>
            </a:extLst>
          </p:cNvPr>
          <p:cNvSpPr>
            <a:spLocks noGrp="1"/>
          </p:cNvSpPr>
          <p:nvPr>
            <p:ph type="body" idx="1"/>
          </p:nvPr>
        </p:nvSpPr>
        <p:spPr>
          <a:xfrm>
            <a:off x="839788" y="18430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E495B-E756-44CF-B520-7FBC010510DE}"/>
              </a:ext>
            </a:extLst>
          </p:cNvPr>
          <p:cNvSpPr>
            <a:spLocks noGrp="1"/>
          </p:cNvSpPr>
          <p:nvPr>
            <p:ph sz="half" idx="2"/>
          </p:nvPr>
        </p:nvSpPr>
        <p:spPr>
          <a:xfrm>
            <a:off x="839788" y="2762250"/>
            <a:ext cx="5157787" cy="34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BB46B6-478C-4AEA-8639-BE79AFD48520}"/>
              </a:ext>
            </a:extLst>
          </p:cNvPr>
          <p:cNvSpPr>
            <a:spLocks noGrp="1"/>
          </p:cNvSpPr>
          <p:nvPr>
            <p:ph type="body" sz="quarter" idx="3"/>
          </p:nvPr>
        </p:nvSpPr>
        <p:spPr>
          <a:xfrm>
            <a:off x="6172200" y="18430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0E0787-D266-4716-AE88-42566C606ADC}"/>
              </a:ext>
            </a:extLst>
          </p:cNvPr>
          <p:cNvSpPr>
            <a:spLocks noGrp="1"/>
          </p:cNvSpPr>
          <p:nvPr>
            <p:ph sz="quarter" idx="4"/>
          </p:nvPr>
        </p:nvSpPr>
        <p:spPr>
          <a:xfrm>
            <a:off x="6172200" y="2752723"/>
            <a:ext cx="5183188" cy="34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8" name="Picture 7" descr="A picture containing book, text&#10;&#10;Description generated with very high confidence">
            <a:extLst>
              <a:ext uri="{FF2B5EF4-FFF2-40B4-BE49-F238E27FC236}">
                <a16:creationId xmlns:a16="http://schemas.microsoft.com/office/drawing/2014/main" id="{DE631DA6-85AE-4522-8D2B-EB176C13D6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389788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E1AD52-F6D7-4BAB-A800-67D6EC421E27}"/>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09A6E5-85EF-4525-8287-0BFA574FCA08}"/>
              </a:ext>
            </a:extLst>
          </p:cNvPr>
          <p:cNvSpPr>
            <a:spLocks noGrp="1"/>
          </p:cNvSpPr>
          <p:nvPr>
            <p:ph type="title"/>
          </p:nvPr>
        </p:nvSpPr>
        <p:spPr/>
        <p:txBody>
          <a:bodyPr/>
          <a:lstStyle>
            <a:lvl1pPr>
              <a:defRPr>
                <a:solidFill>
                  <a:srgbClr val="C72027"/>
                </a:solidFill>
              </a:defRPr>
            </a:lvl1pPr>
          </a:lstStyle>
          <a:p>
            <a:r>
              <a:rPr lang="en-US"/>
              <a:t>Click to edit Master title style</a:t>
            </a:r>
            <a:endParaRPr lang="en-AU" dirty="0"/>
          </a:p>
        </p:txBody>
      </p:sp>
      <p:pic>
        <p:nvPicPr>
          <p:cNvPr id="4" name="Picture 3" descr="A picture containing book, text&#10;&#10;Description generated with very high confidence">
            <a:extLst>
              <a:ext uri="{FF2B5EF4-FFF2-40B4-BE49-F238E27FC236}">
                <a16:creationId xmlns:a16="http://schemas.microsoft.com/office/drawing/2014/main" id="{EC672478-0E92-4305-BFCE-9DE7D85A6E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277025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1781B2D-0490-4DB2-A5C6-B721C73C6C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88AA42-CC7A-4155-AB34-87538A84938B}"/>
              </a:ext>
            </a:extLst>
          </p:cNvPr>
          <p:cNvSpPr>
            <a:spLocks noGrp="1"/>
          </p:cNvSpPr>
          <p:nvPr>
            <p:ph type="title"/>
          </p:nvPr>
        </p:nvSpPr>
        <p:spPr>
          <a:xfrm>
            <a:off x="609600" y="0"/>
            <a:ext cx="9030419" cy="1325563"/>
          </a:xfrm>
        </p:spPr>
        <p:txBody>
          <a:bodyPr/>
          <a:lstStyle>
            <a:lvl1pPr>
              <a:defRPr>
                <a:solidFill>
                  <a:schemeClr val="bg1"/>
                </a:solidFill>
              </a:defRPr>
            </a:lvl1pPr>
          </a:lstStyle>
          <a:p>
            <a:r>
              <a:rPr lang="en-US"/>
              <a:t>Click to edit Master title style</a:t>
            </a:r>
            <a:endParaRPr lang="en-AU" dirty="0"/>
          </a:p>
        </p:txBody>
      </p:sp>
      <p:pic>
        <p:nvPicPr>
          <p:cNvPr id="7" name="Picture 6">
            <a:extLst>
              <a:ext uri="{FF2B5EF4-FFF2-40B4-BE49-F238E27FC236}">
                <a16:creationId xmlns:a16="http://schemas.microsoft.com/office/drawing/2014/main" id="{31D830BE-59D3-4A8B-A74E-D99360519E0E}"/>
              </a:ext>
            </a:extLst>
          </p:cNvPr>
          <p:cNvPicPr/>
          <p:nvPr userDrawn="1"/>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spTree>
    <p:extLst>
      <p:ext uri="{BB962C8B-B14F-4D97-AF65-F5344CB8AC3E}">
        <p14:creationId xmlns:p14="http://schemas.microsoft.com/office/powerpoint/2010/main" val="1118480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1BD1F4-F6B3-48F3-8488-FC11B9183F00}"/>
              </a:ext>
            </a:extLst>
          </p:cNvPr>
          <p:cNvPicPr>
            <a:picLocks noChangeAspect="1"/>
          </p:cNvPicPr>
          <p:nvPr userDrawn="1"/>
        </p:nvPicPr>
        <p:blipFill rotWithShape="1">
          <a:blip r:embed="rId2"/>
          <a:srcRect r="39394"/>
          <a:stretch/>
        </p:blipFill>
        <p:spPr>
          <a:xfrm>
            <a:off x="0" y="6215824"/>
            <a:ext cx="12192000" cy="646176"/>
          </a:xfrm>
          <a:prstGeom prst="rect">
            <a:avLst/>
          </a:prstGeom>
        </p:spPr>
      </p:pic>
      <p:pic>
        <p:nvPicPr>
          <p:cNvPr id="3" name="Picture 2" descr="A picture containing book, text&#10;&#10;Description generated with very high confidence">
            <a:extLst>
              <a:ext uri="{FF2B5EF4-FFF2-40B4-BE49-F238E27FC236}">
                <a16:creationId xmlns:a16="http://schemas.microsoft.com/office/drawing/2014/main" id="{C8F16671-BE91-42B7-9986-28AC77BC8B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369496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213E2D-D9C2-4B7A-BA7D-E1587D83300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3" name="Content Placeholder 2">
            <a:extLst>
              <a:ext uri="{FF2B5EF4-FFF2-40B4-BE49-F238E27FC236}">
                <a16:creationId xmlns:a16="http://schemas.microsoft.com/office/drawing/2014/main" id="{525DEC0E-799D-41EF-AEF1-E6324136AB1A}"/>
              </a:ext>
            </a:extLst>
          </p:cNvPr>
          <p:cNvSpPr>
            <a:spLocks noGrp="1"/>
          </p:cNvSpPr>
          <p:nvPr>
            <p:ph idx="1" hasCustomPrompt="1"/>
          </p:nvPr>
        </p:nvSpPr>
        <p:spPr>
          <a:xfrm>
            <a:off x="4756030" y="2001327"/>
            <a:ext cx="7251940" cy="3960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dirty="0"/>
              <a:t>Picture</a:t>
            </a:r>
          </a:p>
        </p:txBody>
      </p:sp>
      <p:sp>
        <p:nvSpPr>
          <p:cNvPr id="4" name="Text Placeholder 3">
            <a:extLst>
              <a:ext uri="{FF2B5EF4-FFF2-40B4-BE49-F238E27FC236}">
                <a16:creationId xmlns:a16="http://schemas.microsoft.com/office/drawing/2014/main" id="{3C8DA6B7-D55D-42C9-9E7B-F943EEEB4581}"/>
              </a:ext>
            </a:extLst>
          </p:cNvPr>
          <p:cNvSpPr>
            <a:spLocks noGrp="1"/>
          </p:cNvSpPr>
          <p:nvPr>
            <p:ph type="body" sz="half" idx="2"/>
          </p:nvPr>
        </p:nvSpPr>
        <p:spPr>
          <a:xfrm>
            <a:off x="305503" y="2001327"/>
            <a:ext cx="3932237" cy="3960000"/>
          </a:xfrm>
        </p:spPr>
        <p:txBody>
          <a:bodyPr>
            <a:normAutofit/>
          </a:bodyPr>
          <a:lstStyle>
            <a:lvl1pPr marL="0" indent="0">
              <a:buNone/>
              <a:defRPr sz="2800" b="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CF5A0B-77A5-4CAB-BB11-306E9FB78C93}"/>
              </a:ext>
            </a:extLst>
          </p:cNvPr>
          <p:cNvSpPr>
            <a:spLocks noGrp="1"/>
          </p:cNvSpPr>
          <p:nvPr>
            <p:ph type="dt" sz="half" idx="10"/>
          </p:nvPr>
        </p:nvSpPr>
        <p:spPr/>
        <p:txBody>
          <a:bodyPr/>
          <a:lstStyle/>
          <a:p>
            <a:fld id="{6307B6E2-F1C5-4260-9690-B820744F5C71}" type="datetimeFigureOut">
              <a:rPr lang="en-AU" smtClean="0"/>
              <a:t>3/12/2019</a:t>
            </a:fld>
            <a:endParaRPr lang="en-AU"/>
          </a:p>
        </p:txBody>
      </p:sp>
      <p:sp>
        <p:nvSpPr>
          <p:cNvPr id="6" name="Footer Placeholder 5">
            <a:extLst>
              <a:ext uri="{FF2B5EF4-FFF2-40B4-BE49-F238E27FC236}">
                <a16:creationId xmlns:a16="http://schemas.microsoft.com/office/drawing/2014/main" id="{644B3C65-E68C-475B-A7CE-780B24A619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117FA81-705A-4639-A28E-0AED1E9FC4B8}"/>
              </a:ext>
            </a:extLst>
          </p:cNvPr>
          <p:cNvSpPr>
            <a:spLocks noGrp="1"/>
          </p:cNvSpPr>
          <p:nvPr>
            <p:ph type="sldNum" sz="quarter" idx="12"/>
          </p:nvPr>
        </p:nvSpPr>
        <p:spPr/>
        <p:txBody>
          <a:bodyPr/>
          <a:lstStyle/>
          <a:p>
            <a:fld id="{C8CF5B26-AAE6-4B84-84FA-4297018850DF}" type="slidenum">
              <a:rPr lang="en-AU" smtClean="0"/>
              <a:t>‹#›</a:t>
            </a:fld>
            <a:endParaRPr lang="en-AU"/>
          </a:p>
        </p:txBody>
      </p:sp>
      <p:sp>
        <p:nvSpPr>
          <p:cNvPr id="8" name="Title 1">
            <a:extLst>
              <a:ext uri="{FF2B5EF4-FFF2-40B4-BE49-F238E27FC236}">
                <a16:creationId xmlns:a16="http://schemas.microsoft.com/office/drawing/2014/main" id="{6596FCBD-8222-4CCF-970B-1A5536DFA9C6}"/>
              </a:ext>
            </a:extLst>
          </p:cNvPr>
          <p:cNvSpPr txBox="1">
            <a:spLocks/>
          </p:cNvSpPr>
          <p:nvPr userDrawn="1"/>
        </p:nvSpPr>
        <p:spPr>
          <a:xfrm>
            <a:off x="838200" y="365125"/>
            <a:ext cx="90304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C72027"/>
                </a:solidFill>
                <a:latin typeface="Calibri Light" panose="020F0302020204030204" pitchFamily="34" charset="0"/>
                <a:ea typeface="+mj-ea"/>
                <a:cs typeface="Calibri Light" panose="020F0302020204030204" pitchFamily="34" charset="0"/>
              </a:defRPr>
            </a:lvl1pPr>
          </a:lstStyle>
          <a:p>
            <a:r>
              <a:rPr lang="en-US" dirty="0"/>
              <a:t>Click to edit Master title style</a:t>
            </a:r>
            <a:endParaRPr lang="en-AU" dirty="0"/>
          </a:p>
        </p:txBody>
      </p:sp>
      <p:pic>
        <p:nvPicPr>
          <p:cNvPr id="9" name="Picture 8" descr="A picture containing book, text&#10;&#10;Description generated with very high confidence">
            <a:extLst>
              <a:ext uri="{FF2B5EF4-FFF2-40B4-BE49-F238E27FC236}">
                <a16:creationId xmlns:a16="http://schemas.microsoft.com/office/drawing/2014/main" id="{29CFFC38-7742-4D57-9BDA-82F1AB1C9F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270600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110D22-2D44-4415-A08B-E1AF35CDF1C8}"/>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C845CF61-1648-470E-B028-B08AE9860DB7}"/>
              </a:ext>
            </a:extLst>
          </p:cNvPr>
          <p:cNvSpPr>
            <a:spLocks noGrp="1"/>
          </p:cNvSpPr>
          <p:nvPr>
            <p:ph type="title"/>
          </p:nvPr>
        </p:nvSpPr>
        <p:spPr/>
        <p:txBody>
          <a:bodyPr/>
          <a:lstStyle>
            <a:lvl1pPr>
              <a:defRPr>
                <a:solidFill>
                  <a:srgbClr val="C72027"/>
                </a:solidFill>
              </a:defRPr>
            </a:lvl1pPr>
          </a:lstStyle>
          <a:p>
            <a:r>
              <a:rPr lang="en-US"/>
              <a:t>Click to edit Master title style</a:t>
            </a:r>
            <a:endParaRPr lang="en-AU" dirty="0"/>
          </a:p>
        </p:txBody>
      </p:sp>
      <p:sp>
        <p:nvSpPr>
          <p:cNvPr id="3" name="Vertical Text Placeholder 2">
            <a:extLst>
              <a:ext uri="{FF2B5EF4-FFF2-40B4-BE49-F238E27FC236}">
                <a16:creationId xmlns:a16="http://schemas.microsoft.com/office/drawing/2014/main" id="{BBF18A96-08AC-47FA-9948-366D77638B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5" name="Picture 4" descr="A picture containing book, text&#10;&#10;Description generated with very high confidence">
            <a:extLst>
              <a:ext uri="{FF2B5EF4-FFF2-40B4-BE49-F238E27FC236}">
                <a16:creationId xmlns:a16="http://schemas.microsoft.com/office/drawing/2014/main" id="{4A2B633A-47DC-4F30-BB44-18FA80A0AC1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80761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587A0-377E-400A-8B6E-4A5C3129499F}"/>
              </a:ext>
            </a:extLst>
          </p:cNvPr>
          <p:cNvSpPr>
            <a:spLocks noGrp="1"/>
          </p:cNvSpPr>
          <p:nvPr>
            <p:ph type="title"/>
          </p:nvPr>
        </p:nvSpPr>
        <p:spPr>
          <a:xfrm>
            <a:off x="838200" y="365125"/>
            <a:ext cx="9030419" cy="1325563"/>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a:extLst>
              <a:ext uri="{FF2B5EF4-FFF2-40B4-BE49-F238E27FC236}">
                <a16:creationId xmlns:a16="http://schemas.microsoft.com/office/drawing/2014/main" id="{601EA840-114C-409E-B22C-354157476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a:extLst>
              <a:ext uri="{FF2B5EF4-FFF2-40B4-BE49-F238E27FC236}">
                <a16:creationId xmlns:a16="http://schemas.microsoft.com/office/drawing/2014/main" id="{54C7C189-567B-44A1-88FB-10C4D4845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7B6E2-F1C5-4260-9690-B820744F5C71}" type="datetimeFigureOut">
              <a:rPr lang="en-AU" smtClean="0"/>
              <a:t>3/12/2019</a:t>
            </a:fld>
            <a:endParaRPr lang="en-AU"/>
          </a:p>
        </p:txBody>
      </p:sp>
      <p:sp>
        <p:nvSpPr>
          <p:cNvPr id="5" name="Footer Placeholder 4">
            <a:extLst>
              <a:ext uri="{FF2B5EF4-FFF2-40B4-BE49-F238E27FC236}">
                <a16:creationId xmlns:a16="http://schemas.microsoft.com/office/drawing/2014/main" id="{FE5C0D90-E8F4-44FF-9CA2-271C8EBDF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41D51756-3663-466F-AD34-1D96A6D5D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5B26-AAE6-4B84-84FA-4297018850DF}" type="slidenum">
              <a:rPr lang="en-AU" smtClean="0"/>
              <a:t>‹#›</a:t>
            </a:fld>
            <a:endParaRPr lang="en-AU"/>
          </a:p>
        </p:txBody>
      </p:sp>
    </p:spTree>
    <p:extLst>
      <p:ext uri="{BB962C8B-B14F-4D97-AF65-F5344CB8AC3E}">
        <p14:creationId xmlns:p14="http://schemas.microsoft.com/office/powerpoint/2010/main" val="866892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84" r:id="rId6"/>
    <p:sldLayoutId id="2147483679" r:id="rId7"/>
    <p:sldLayoutId id="2147483680" r:id="rId8"/>
    <p:sldLayoutId id="2147483682" r:id="rId9"/>
    <p:sldLayoutId id="2147483683" r:id="rId10"/>
  </p:sldLayoutIdLst>
  <p:txStyles>
    <p:titleStyle>
      <a:lvl1pPr algn="l" defTabSz="914400" rtl="0" eaLnBrk="1" latinLnBrk="0" hangingPunct="1">
        <a:lnSpc>
          <a:spcPct val="90000"/>
        </a:lnSpc>
        <a:spcBef>
          <a:spcPct val="0"/>
        </a:spcBef>
        <a:buNone/>
        <a:defRPr sz="4400" b="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cs.uwaterloo.ca/~alopez-o/math-faq/node73.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A9F7-2741-4083-9727-9EA3927E072E}"/>
              </a:ext>
            </a:extLst>
          </p:cNvPr>
          <p:cNvSpPr>
            <a:spLocks noGrp="1"/>
          </p:cNvSpPr>
          <p:nvPr>
            <p:ph type="ctrTitle"/>
          </p:nvPr>
        </p:nvSpPr>
        <p:spPr>
          <a:xfrm>
            <a:off x="2086707" y="1301151"/>
            <a:ext cx="8581293" cy="2387600"/>
          </a:xfrm>
        </p:spPr>
        <p:txBody>
          <a:bodyPr>
            <a:normAutofit fontScale="90000"/>
          </a:bodyPr>
          <a:lstStyle/>
          <a:p>
            <a:r>
              <a:rPr lang="en-AU" dirty="0"/>
              <a:t>Java Workshop 6</a:t>
            </a:r>
            <a:br>
              <a:rPr lang="en-AU" dirty="0"/>
            </a:br>
            <a:r>
              <a:rPr lang="en-AU" dirty="0"/>
              <a:t>Introduction to Object Oriented Programming (OOP)</a:t>
            </a:r>
          </a:p>
        </p:txBody>
      </p:sp>
      <p:sp>
        <p:nvSpPr>
          <p:cNvPr id="3" name="Subtitle 2">
            <a:extLst>
              <a:ext uri="{FF2B5EF4-FFF2-40B4-BE49-F238E27FC236}">
                <a16:creationId xmlns:a16="http://schemas.microsoft.com/office/drawing/2014/main" id="{4DDF386A-052D-4E07-AD83-5CB8FA5F8EE3}"/>
              </a:ext>
            </a:extLst>
          </p:cNvPr>
          <p:cNvSpPr>
            <a:spLocks noGrp="1"/>
          </p:cNvSpPr>
          <p:nvPr>
            <p:ph type="subTitle" idx="1"/>
          </p:nvPr>
        </p:nvSpPr>
        <p:spPr>
          <a:xfrm>
            <a:off x="1524000" y="3901087"/>
            <a:ext cx="9144000" cy="1655762"/>
          </a:xfrm>
        </p:spPr>
        <p:txBody>
          <a:bodyPr/>
          <a:lstStyle/>
          <a:p>
            <a:r>
              <a:rPr lang="en-AU" dirty="0"/>
              <a:t>OOP used well is OP</a:t>
            </a:r>
          </a:p>
          <a:p>
            <a:r>
              <a:rPr lang="en-AU" dirty="0"/>
              <a:t>Ben Schwarz</a:t>
            </a:r>
          </a:p>
        </p:txBody>
      </p:sp>
    </p:spTree>
    <p:extLst>
      <p:ext uri="{BB962C8B-B14F-4D97-AF65-F5344CB8AC3E}">
        <p14:creationId xmlns:p14="http://schemas.microsoft.com/office/powerpoint/2010/main" val="2659648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3A8A1-8997-489C-8E21-62EF2EAED626}"/>
              </a:ext>
            </a:extLst>
          </p:cNvPr>
          <p:cNvSpPr>
            <a:spLocks noGrp="1"/>
          </p:cNvSpPr>
          <p:nvPr>
            <p:ph type="title"/>
          </p:nvPr>
        </p:nvSpPr>
        <p:spPr/>
        <p:txBody>
          <a:bodyPr/>
          <a:lstStyle/>
          <a:p>
            <a:r>
              <a:rPr lang="en-AU" dirty="0"/>
              <a:t>Exercises – Now do this for the Date Class</a:t>
            </a:r>
          </a:p>
        </p:txBody>
      </p:sp>
      <p:sp>
        <p:nvSpPr>
          <p:cNvPr id="4" name="Content Placeholder 3">
            <a:extLst>
              <a:ext uri="{FF2B5EF4-FFF2-40B4-BE49-F238E27FC236}">
                <a16:creationId xmlns:a16="http://schemas.microsoft.com/office/drawing/2014/main" id="{EF025D89-6C72-4E29-8F64-1D9B8EE6267B}"/>
              </a:ext>
            </a:extLst>
          </p:cNvPr>
          <p:cNvSpPr>
            <a:spLocks noGrp="1"/>
          </p:cNvSpPr>
          <p:nvPr>
            <p:ph sz="half" idx="1"/>
          </p:nvPr>
        </p:nvSpPr>
        <p:spPr/>
        <p:txBody>
          <a:bodyPr/>
          <a:lstStyle/>
          <a:p>
            <a:r>
              <a:rPr lang="en-AU" dirty="0"/>
              <a:t>On your own, you now need to create a Date class</a:t>
            </a:r>
          </a:p>
          <a:p>
            <a:r>
              <a:rPr lang="en-AU" dirty="0"/>
              <a:t>You need to add the fields, but ignore the methods for now</a:t>
            </a:r>
          </a:p>
        </p:txBody>
      </p:sp>
      <p:sp>
        <p:nvSpPr>
          <p:cNvPr id="6" name="Content Placeholder 5">
            <a:extLst>
              <a:ext uri="{FF2B5EF4-FFF2-40B4-BE49-F238E27FC236}">
                <a16:creationId xmlns:a16="http://schemas.microsoft.com/office/drawing/2014/main" id="{19D1CD86-6E4A-449C-B987-57207B3C040C}"/>
              </a:ext>
            </a:extLst>
          </p:cNvPr>
          <p:cNvSpPr>
            <a:spLocks noGrp="1"/>
          </p:cNvSpPr>
          <p:nvPr>
            <p:ph sz="half" idx="2"/>
          </p:nvPr>
        </p:nvSpPr>
        <p:spPr>
          <a:xfrm>
            <a:off x="8299939" y="1390330"/>
            <a:ext cx="3521930" cy="4416745"/>
          </a:xfrm>
          <a:prstGeom prst="rect">
            <a:avLst/>
          </a:prstGeom>
        </p:spPr>
        <p:style>
          <a:lnRef idx="2">
            <a:schemeClr val="dk1"/>
          </a:lnRef>
          <a:fillRef idx="1">
            <a:schemeClr val="lt1"/>
          </a:fillRef>
          <a:effectRef idx="0">
            <a:schemeClr val="dk1"/>
          </a:effectRef>
          <a:fontRef idx="minor">
            <a:schemeClr val="dk1"/>
          </a:fontRef>
        </p:style>
        <p:txBody>
          <a:bodyPr rtlCol="0" anchor="t">
            <a:normAutofit fontScale="77500" lnSpcReduction="20000"/>
          </a:bodyPr>
          <a:lstStyle/>
          <a:p>
            <a:r>
              <a:rPr lang="en-AU" dirty="0"/>
              <a:t>Date Data Structure</a:t>
            </a:r>
          </a:p>
          <a:p>
            <a:endParaRPr lang="en-AU" dirty="0"/>
          </a:p>
          <a:p>
            <a:r>
              <a:rPr lang="en-AU" dirty="0"/>
              <a:t>Properties/Attributes:</a:t>
            </a:r>
          </a:p>
          <a:p>
            <a:pPr marL="285750" indent="-285750">
              <a:buFont typeface="Symbol" panose="05050102010706020507" pitchFamily="18" charset="2"/>
              <a:buChar char=""/>
            </a:pPr>
            <a:r>
              <a:rPr lang="en-AU" dirty="0"/>
              <a:t>int day</a:t>
            </a:r>
          </a:p>
          <a:p>
            <a:pPr marL="285750" indent="-285750">
              <a:buFont typeface="Symbol" panose="05050102010706020507" pitchFamily="18" charset="2"/>
              <a:buChar char=""/>
            </a:pPr>
            <a:r>
              <a:rPr lang="en-AU" dirty="0"/>
              <a:t>int month</a:t>
            </a:r>
          </a:p>
          <a:p>
            <a:pPr marL="285750" indent="-285750">
              <a:buFont typeface="Symbol" panose="05050102010706020507" pitchFamily="18" charset="2"/>
              <a:buChar char=""/>
            </a:pPr>
            <a:r>
              <a:rPr lang="en-AU" dirty="0"/>
              <a:t>int year</a:t>
            </a:r>
          </a:p>
          <a:p>
            <a:pPr marL="285750" indent="-285750">
              <a:buFont typeface="Symbol" panose="05050102010706020507" pitchFamily="18" charset="2"/>
              <a:buChar char=""/>
            </a:pPr>
            <a:endParaRPr lang="en-AU" dirty="0"/>
          </a:p>
          <a:p>
            <a:r>
              <a:rPr lang="en-AU" dirty="0"/>
              <a:t>Methods:</a:t>
            </a:r>
          </a:p>
          <a:p>
            <a:pPr marL="285750" indent="-285750">
              <a:buFont typeface="Symbol" panose="05050102010706020507" pitchFamily="18" charset="2"/>
              <a:buChar char=""/>
            </a:pPr>
            <a:r>
              <a:rPr lang="en-AU" dirty="0"/>
              <a:t>int </a:t>
            </a:r>
            <a:r>
              <a:rPr lang="en-AU" dirty="0" err="1"/>
              <a:t>getDayOfWeek</a:t>
            </a:r>
            <a:r>
              <a:rPr lang="en-AU" dirty="0"/>
              <a:t>()</a:t>
            </a:r>
          </a:p>
          <a:p>
            <a:pPr marL="285750" indent="-285750">
              <a:buFont typeface="Symbol" panose="05050102010706020507" pitchFamily="18" charset="2"/>
              <a:buChar char=""/>
            </a:pPr>
            <a:r>
              <a:rPr lang="en-AU" dirty="0" err="1"/>
              <a:t>boolean</a:t>
            </a:r>
            <a:r>
              <a:rPr lang="en-AU" dirty="0"/>
              <a:t> </a:t>
            </a:r>
            <a:r>
              <a:rPr lang="en-AU" dirty="0" err="1"/>
              <a:t>isBefore</a:t>
            </a:r>
            <a:r>
              <a:rPr lang="en-AU" dirty="0"/>
              <a:t>(Date d)</a:t>
            </a:r>
          </a:p>
          <a:p>
            <a:pPr marL="285750" indent="-285750">
              <a:buFont typeface="Symbol" panose="05050102010706020507" pitchFamily="18" charset="2"/>
              <a:buChar char=""/>
            </a:pPr>
            <a:r>
              <a:rPr lang="en-AU" dirty="0"/>
              <a:t>Date add(Date d)</a:t>
            </a:r>
          </a:p>
          <a:p>
            <a:pPr marL="285750" indent="-285750">
              <a:buFont typeface="Symbol" panose="05050102010706020507" pitchFamily="18" charset="2"/>
              <a:buChar char=""/>
            </a:pPr>
            <a:r>
              <a:rPr lang="en-AU" dirty="0"/>
              <a:t>Date subtract(Date d)</a:t>
            </a:r>
          </a:p>
        </p:txBody>
      </p:sp>
    </p:spTree>
    <p:extLst>
      <p:ext uri="{BB962C8B-B14F-4D97-AF65-F5344CB8AC3E}">
        <p14:creationId xmlns:p14="http://schemas.microsoft.com/office/powerpoint/2010/main" val="3984738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Utilising the class</a:t>
            </a:r>
          </a:p>
        </p:txBody>
      </p:sp>
      <p:sp>
        <p:nvSpPr>
          <p:cNvPr id="10" name="Content Placeholder 9"/>
          <p:cNvSpPr>
            <a:spLocks noGrp="1"/>
          </p:cNvSpPr>
          <p:nvPr>
            <p:ph idx="1"/>
          </p:nvPr>
        </p:nvSpPr>
        <p:spPr/>
        <p:txBody>
          <a:bodyPr>
            <a:normAutofit/>
          </a:bodyPr>
          <a:lstStyle/>
          <a:p>
            <a:r>
              <a:rPr lang="en-AU" sz="2000" dirty="0"/>
              <a:t>We want to be able to interact with a chair now right? So create a new class called </a:t>
            </a:r>
            <a:r>
              <a:rPr lang="en-AU" sz="2000" i="1" dirty="0" err="1"/>
              <a:t>UseChair</a:t>
            </a:r>
            <a:r>
              <a:rPr lang="en-AU" sz="2000" dirty="0"/>
              <a:t> </a:t>
            </a:r>
            <a:r>
              <a:rPr lang="en-AU" sz="2000" b="1" dirty="0"/>
              <a:t>with a main method</a:t>
            </a:r>
            <a:r>
              <a:rPr lang="en-AU" sz="2000" dirty="0"/>
              <a:t>.</a:t>
            </a:r>
            <a:endParaRPr lang="en-AU" sz="2000" i="1" dirty="0"/>
          </a:p>
          <a:p>
            <a:r>
              <a:rPr lang="en-AU" sz="2000" dirty="0"/>
              <a:t>Within the </a:t>
            </a:r>
            <a:r>
              <a:rPr lang="en-AU" sz="2000" i="1" dirty="0" err="1"/>
              <a:t>UseChair</a:t>
            </a:r>
            <a:r>
              <a:rPr lang="en-AU" sz="2000" dirty="0"/>
              <a:t> class’ main method, create a new instance of a chair.</a:t>
            </a:r>
          </a:p>
          <a:p>
            <a:r>
              <a:rPr lang="en-AU" sz="2000" b="1" i="1" dirty="0"/>
              <a:t>When we create an object, we say it is an instance of the Class.</a:t>
            </a:r>
          </a:p>
          <a:p>
            <a:pPr marL="0" indent="0">
              <a:buNone/>
            </a:pPr>
            <a:endParaRPr lang="en-AU" sz="2000" dirty="0"/>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7" name="Picture 6">
            <a:extLst>
              <a:ext uri="{FF2B5EF4-FFF2-40B4-BE49-F238E27FC236}">
                <a16:creationId xmlns:a16="http://schemas.microsoft.com/office/drawing/2014/main" id="{A622E044-3066-4437-BFFC-6AF073A3690D}"/>
              </a:ext>
            </a:extLst>
          </p:cNvPr>
          <p:cNvPicPr>
            <a:picLocks noChangeAspect="1"/>
          </p:cNvPicPr>
          <p:nvPr/>
        </p:nvPicPr>
        <p:blipFill>
          <a:blip r:embed="rId2"/>
          <a:stretch>
            <a:fillRect/>
          </a:stretch>
        </p:blipFill>
        <p:spPr>
          <a:xfrm>
            <a:off x="6770180" y="3297146"/>
            <a:ext cx="4003224" cy="3099624"/>
          </a:xfrm>
          <a:prstGeom prst="rect">
            <a:avLst/>
          </a:prstGeom>
        </p:spPr>
      </p:pic>
    </p:spTree>
    <p:extLst>
      <p:ext uri="{BB962C8B-B14F-4D97-AF65-F5344CB8AC3E}">
        <p14:creationId xmlns:p14="http://schemas.microsoft.com/office/powerpoint/2010/main" val="1927175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Creating an object</a:t>
            </a:r>
          </a:p>
        </p:txBody>
      </p:sp>
      <p:pic>
        <p:nvPicPr>
          <p:cNvPr id="6" name="Picture 5">
            <a:extLst>
              <a:ext uri="{FF2B5EF4-FFF2-40B4-BE49-F238E27FC236}">
                <a16:creationId xmlns:a16="http://schemas.microsoft.com/office/drawing/2014/main" id="{DED0C52F-D191-4BAC-BE9B-67463452D2B4}"/>
              </a:ext>
            </a:extLst>
          </p:cNvPr>
          <p:cNvPicPr>
            <a:picLocks noChangeAspect="1"/>
          </p:cNvPicPr>
          <p:nvPr/>
        </p:nvPicPr>
        <p:blipFill rotWithShape="1">
          <a:blip r:embed="rId2"/>
          <a:srcRect l="24622" t="39509" r="40468" b="47202"/>
          <a:stretch/>
        </p:blipFill>
        <p:spPr>
          <a:xfrm>
            <a:off x="3810000" y="2690253"/>
            <a:ext cx="4032739" cy="1188596"/>
          </a:xfrm>
          <a:prstGeom prst="rect">
            <a:avLst/>
          </a:prstGeom>
        </p:spPr>
      </p:pic>
      <p:pic>
        <p:nvPicPr>
          <p:cNvPr id="9" name="Picture 8">
            <a:extLst>
              <a:ext uri="{FF2B5EF4-FFF2-40B4-BE49-F238E27FC236}">
                <a16:creationId xmlns:a16="http://schemas.microsoft.com/office/drawing/2014/main" id="{E7FD40DE-46DD-428E-A2C9-ED056402D246}"/>
              </a:ext>
            </a:extLst>
          </p:cNvPr>
          <p:cNvPicPr>
            <a:picLocks noChangeAspect="1"/>
          </p:cNvPicPr>
          <p:nvPr/>
        </p:nvPicPr>
        <p:blipFill rotWithShape="1">
          <a:blip r:embed="rId2"/>
          <a:srcRect l="24622" t="56595" r="23012" b="27505"/>
          <a:stretch/>
        </p:blipFill>
        <p:spPr>
          <a:xfrm>
            <a:off x="2801814" y="4354420"/>
            <a:ext cx="6049109" cy="1422070"/>
          </a:xfrm>
          <a:prstGeom prst="rect">
            <a:avLst/>
          </a:prstGeom>
        </p:spPr>
      </p:pic>
      <p:sp>
        <p:nvSpPr>
          <p:cNvPr id="3" name="TextBox 2">
            <a:extLst>
              <a:ext uri="{FF2B5EF4-FFF2-40B4-BE49-F238E27FC236}">
                <a16:creationId xmlns:a16="http://schemas.microsoft.com/office/drawing/2014/main" id="{D5C82337-356A-4CFE-8906-78D83DF5D366}"/>
              </a:ext>
            </a:extLst>
          </p:cNvPr>
          <p:cNvSpPr txBox="1"/>
          <p:nvPr/>
        </p:nvSpPr>
        <p:spPr>
          <a:xfrm>
            <a:off x="1148862" y="1383323"/>
            <a:ext cx="10726615" cy="3139321"/>
          </a:xfrm>
          <a:prstGeom prst="rect">
            <a:avLst/>
          </a:prstGeom>
          <a:noFill/>
        </p:spPr>
        <p:txBody>
          <a:bodyPr wrap="square" rtlCol="0">
            <a:spAutoFit/>
          </a:bodyPr>
          <a:lstStyle/>
          <a:p>
            <a:pPr marL="285750" indent="-285750">
              <a:buFont typeface="Arial" panose="020B0604020202020204" pitchFamily="34" charset="0"/>
              <a:buChar char="•"/>
            </a:pPr>
            <a:r>
              <a:rPr lang="en-AU" dirty="0"/>
              <a:t>Some read this first line as meaning, “</a:t>
            </a:r>
            <a:r>
              <a:rPr lang="en-AU" dirty="0" err="1"/>
              <a:t>yourChair</a:t>
            </a:r>
            <a:r>
              <a:rPr lang="en-AU" dirty="0"/>
              <a:t> is a chair” but that’s not what it means</a:t>
            </a:r>
          </a:p>
          <a:p>
            <a:pPr marL="285750" indent="-285750">
              <a:buFont typeface="Arial" panose="020B0604020202020204" pitchFamily="34" charset="0"/>
              <a:buChar char="•"/>
            </a:pPr>
            <a:r>
              <a:rPr lang="en-AU" dirty="0"/>
              <a:t>In this first line we are instead </a:t>
            </a:r>
            <a:r>
              <a:rPr lang="en-AU" i="1" dirty="0"/>
              <a:t>declaring</a:t>
            </a:r>
            <a:r>
              <a:rPr lang="en-AU" dirty="0"/>
              <a:t> an object to exist, we haven't actually made it yet. All this does is reserve variable name </a:t>
            </a:r>
            <a:r>
              <a:rPr lang="en-AU" dirty="0" err="1"/>
              <a:t>yourChair</a:t>
            </a:r>
            <a:r>
              <a:rPr lang="en-AU" dirty="0"/>
              <a:t> so that it can eventually refer to an instance of the Chair class</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The creation of the objects for official use don’t come until we execute the lines below</a:t>
            </a:r>
          </a:p>
          <a:p>
            <a:pPr marL="285750" indent="-285750">
              <a:buFont typeface="Arial" panose="020B0604020202020204" pitchFamily="34" charset="0"/>
              <a:buChar char="•"/>
            </a:pPr>
            <a:endParaRPr lang="en-AU" dirty="0"/>
          </a:p>
        </p:txBody>
      </p:sp>
      <p:cxnSp>
        <p:nvCxnSpPr>
          <p:cNvPr id="5" name="Straight Arrow Connector 4">
            <a:extLst>
              <a:ext uri="{FF2B5EF4-FFF2-40B4-BE49-F238E27FC236}">
                <a16:creationId xmlns:a16="http://schemas.microsoft.com/office/drawing/2014/main" id="{74E2A84B-671F-4AFD-AABB-9DBDBBF42CA0}"/>
              </a:ext>
            </a:extLst>
          </p:cNvPr>
          <p:cNvCxnSpPr/>
          <p:nvPr/>
        </p:nvCxnSpPr>
        <p:spPr>
          <a:xfrm>
            <a:off x="1834662" y="2836819"/>
            <a:ext cx="2074984" cy="76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D8E838B2-5F76-4A1A-92AE-8D4107655B19}"/>
              </a:ext>
            </a:extLst>
          </p:cNvPr>
          <p:cNvSpPr txBox="1"/>
          <p:nvPr/>
        </p:nvSpPr>
        <p:spPr>
          <a:xfrm>
            <a:off x="519919" y="2690253"/>
            <a:ext cx="1453661" cy="369332"/>
          </a:xfrm>
          <a:prstGeom prst="rect">
            <a:avLst/>
          </a:prstGeom>
          <a:noFill/>
        </p:spPr>
        <p:txBody>
          <a:bodyPr wrap="square" rtlCol="0">
            <a:spAutoFit/>
          </a:bodyPr>
          <a:lstStyle/>
          <a:p>
            <a:r>
              <a:rPr lang="en-AU" dirty="0"/>
              <a:t>Object type</a:t>
            </a:r>
          </a:p>
        </p:txBody>
      </p:sp>
      <p:cxnSp>
        <p:nvCxnSpPr>
          <p:cNvPr id="13" name="Straight Arrow Connector 12">
            <a:extLst>
              <a:ext uri="{FF2B5EF4-FFF2-40B4-BE49-F238E27FC236}">
                <a16:creationId xmlns:a16="http://schemas.microsoft.com/office/drawing/2014/main" id="{4F59C08F-0808-4DA1-A4B9-3E6C9D7BE64C}"/>
              </a:ext>
            </a:extLst>
          </p:cNvPr>
          <p:cNvCxnSpPr>
            <a:cxnSpLocks/>
          </p:cNvCxnSpPr>
          <p:nvPr/>
        </p:nvCxnSpPr>
        <p:spPr>
          <a:xfrm>
            <a:off x="1854298" y="2997790"/>
            <a:ext cx="2074984" cy="4995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90406CAB-77E0-4DCA-8B9B-41B2112693B5}"/>
              </a:ext>
            </a:extLst>
          </p:cNvPr>
          <p:cNvSpPr txBox="1"/>
          <p:nvPr/>
        </p:nvSpPr>
        <p:spPr>
          <a:xfrm>
            <a:off x="8701323" y="3128020"/>
            <a:ext cx="2271477" cy="369332"/>
          </a:xfrm>
          <a:prstGeom prst="rect">
            <a:avLst/>
          </a:prstGeom>
          <a:noFill/>
        </p:spPr>
        <p:txBody>
          <a:bodyPr wrap="square" rtlCol="0">
            <a:spAutoFit/>
          </a:bodyPr>
          <a:lstStyle/>
          <a:p>
            <a:r>
              <a:rPr lang="en-AU" dirty="0"/>
              <a:t>Object/variable name</a:t>
            </a:r>
          </a:p>
        </p:txBody>
      </p:sp>
      <p:cxnSp>
        <p:nvCxnSpPr>
          <p:cNvPr id="17" name="Straight Arrow Connector 16">
            <a:extLst>
              <a:ext uri="{FF2B5EF4-FFF2-40B4-BE49-F238E27FC236}">
                <a16:creationId xmlns:a16="http://schemas.microsoft.com/office/drawing/2014/main" id="{156FE2F2-9388-48DA-99CD-112C37624FC2}"/>
              </a:ext>
            </a:extLst>
          </p:cNvPr>
          <p:cNvCxnSpPr>
            <a:cxnSpLocks/>
          </p:cNvCxnSpPr>
          <p:nvPr/>
        </p:nvCxnSpPr>
        <p:spPr>
          <a:xfrm flipH="1" flipV="1">
            <a:off x="7842739" y="3059585"/>
            <a:ext cx="858584" cy="2531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6EAB4109-0576-4DA5-802E-9B1A1961043A}"/>
              </a:ext>
            </a:extLst>
          </p:cNvPr>
          <p:cNvCxnSpPr>
            <a:cxnSpLocks/>
          </p:cNvCxnSpPr>
          <p:nvPr/>
        </p:nvCxnSpPr>
        <p:spPr>
          <a:xfrm flipH="1">
            <a:off x="7602122" y="3302432"/>
            <a:ext cx="1099201" cy="2091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40170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Using an object</a:t>
            </a:r>
          </a:p>
        </p:txBody>
      </p:sp>
      <p:sp>
        <p:nvSpPr>
          <p:cNvPr id="10" name="Content Placeholder 9"/>
          <p:cNvSpPr>
            <a:spLocks noGrp="1"/>
          </p:cNvSpPr>
          <p:nvPr>
            <p:ph idx="1"/>
          </p:nvPr>
        </p:nvSpPr>
        <p:spPr>
          <a:xfrm>
            <a:off x="838200" y="1825625"/>
            <a:ext cx="8083062" cy="4351338"/>
          </a:xfrm>
        </p:spPr>
        <p:txBody>
          <a:bodyPr>
            <a:normAutofit/>
          </a:bodyPr>
          <a:lstStyle/>
          <a:p>
            <a:r>
              <a:rPr lang="en-AU" sz="2000" dirty="0"/>
              <a:t>Once we have created the two Chair objects, we can then change the values of the characteristics of the chair by doing the following – </a:t>
            </a:r>
          </a:p>
          <a:p>
            <a:r>
              <a:rPr lang="en-AU" sz="2000" dirty="0"/>
              <a:t>As you can see in my code so far I am accessing fields of each chair object, and am setting them to values</a:t>
            </a:r>
          </a:p>
          <a:p>
            <a:r>
              <a:rPr lang="en-AU" sz="2000" dirty="0"/>
              <a:t>We can also use these fields to do different things</a:t>
            </a:r>
          </a:p>
          <a:p>
            <a:r>
              <a:rPr lang="en-AU" sz="2000" dirty="0"/>
              <a:t>For example, we can print the values of each field, or use them as the condition of an if statement</a:t>
            </a:r>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3" name="Picture 2">
            <a:extLst>
              <a:ext uri="{FF2B5EF4-FFF2-40B4-BE49-F238E27FC236}">
                <a16:creationId xmlns:a16="http://schemas.microsoft.com/office/drawing/2014/main" id="{15B14F25-FCA6-4E82-B474-F3018574C586}"/>
              </a:ext>
            </a:extLst>
          </p:cNvPr>
          <p:cNvPicPr>
            <a:picLocks noChangeAspect="1"/>
          </p:cNvPicPr>
          <p:nvPr/>
        </p:nvPicPr>
        <p:blipFill>
          <a:blip r:embed="rId2"/>
          <a:stretch>
            <a:fillRect/>
          </a:stretch>
        </p:blipFill>
        <p:spPr>
          <a:xfrm>
            <a:off x="8884819" y="1690688"/>
            <a:ext cx="3044686" cy="4200036"/>
          </a:xfrm>
          <a:prstGeom prst="rect">
            <a:avLst/>
          </a:prstGeom>
        </p:spPr>
      </p:pic>
      <p:cxnSp>
        <p:nvCxnSpPr>
          <p:cNvPr id="7" name="Straight Arrow Connector 6">
            <a:extLst>
              <a:ext uri="{FF2B5EF4-FFF2-40B4-BE49-F238E27FC236}">
                <a16:creationId xmlns:a16="http://schemas.microsoft.com/office/drawing/2014/main" id="{85482D35-8482-40CA-B6D8-AF254BE4FD6A}"/>
              </a:ext>
            </a:extLst>
          </p:cNvPr>
          <p:cNvCxnSpPr>
            <a:cxnSpLocks/>
          </p:cNvCxnSpPr>
          <p:nvPr/>
        </p:nvCxnSpPr>
        <p:spPr>
          <a:xfrm>
            <a:off x="7932280" y="2297723"/>
            <a:ext cx="9889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9" name="Picture 8">
            <a:extLst>
              <a:ext uri="{FF2B5EF4-FFF2-40B4-BE49-F238E27FC236}">
                <a16:creationId xmlns:a16="http://schemas.microsoft.com/office/drawing/2014/main" id="{719311CD-F51D-4568-A3F7-2F5A18EFF878}"/>
              </a:ext>
            </a:extLst>
          </p:cNvPr>
          <p:cNvPicPr>
            <a:picLocks noChangeAspect="1"/>
          </p:cNvPicPr>
          <p:nvPr/>
        </p:nvPicPr>
        <p:blipFill>
          <a:blip r:embed="rId3"/>
          <a:stretch>
            <a:fillRect/>
          </a:stretch>
        </p:blipFill>
        <p:spPr>
          <a:xfrm>
            <a:off x="647232" y="4515571"/>
            <a:ext cx="8115300" cy="1628775"/>
          </a:xfrm>
          <a:prstGeom prst="rect">
            <a:avLst/>
          </a:prstGeom>
        </p:spPr>
      </p:pic>
    </p:spTree>
    <p:extLst>
      <p:ext uri="{BB962C8B-B14F-4D97-AF65-F5344CB8AC3E}">
        <p14:creationId xmlns:p14="http://schemas.microsoft.com/office/powerpoint/2010/main" val="348171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Note </a:t>
            </a:r>
          </a:p>
        </p:txBody>
      </p:sp>
      <p:sp>
        <p:nvSpPr>
          <p:cNvPr id="10" name="Content Placeholder 9"/>
          <p:cNvSpPr>
            <a:spLocks noGrp="1"/>
          </p:cNvSpPr>
          <p:nvPr>
            <p:ph idx="1"/>
          </p:nvPr>
        </p:nvSpPr>
        <p:spPr/>
        <p:txBody>
          <a:bodyPr>
            <a:normAutofit/>
          </a:bodyPr>
          <a:lstStyle/>
          <a:p>
            <a:r>
              <a:rPr lang="en-AU" sz="2000" dirty="0"/>
              <a:t>Just like we could declare a primitive data type variable (</a:t>
            </a:r>
            <a:r>
              <a:rPr lang="en-AU" sz="2000" dirty="0" err="1"/>
              <a:t>int</a:t>
            </a:r>
            <a:r>
              <a:rPr lang="en-AU" sz="2000" dirty="0"/>
              <a:t>, char, </a:t>
            </a:r>
            <a:r>
              <a:rPr lang="en-AU" sz="2000" dirty="0" err="1"/>
              <a:t>boolean</a:t>
            </a:r>
            <a:r>
              <a:rPr lang="en-AU" sz="2000" dirty="0"/>
              <a:t> etc.) by stating what is below we do the same thing with objects. It is the same but different</a:t>
            </a:r>
          </a:p>
          <a:p>
            <a:endParaRPr lang="en-AU" sz="2000" dirty="0"/>
          </a:p>
          <a:p>
            <a:pPr marL="0" indent="0">
              <a:buNone/>
            </a:pPr>
            <a:endParaRPr lang="en-AU" sz="2000" dirty="0"/>
          </a:p>
        </p:txBody>
      </p:sp>
      <p:pic>
        <p:nvPicPr>
          <p:cNvPr id="4" name="Picture 3">
            <a:extLst>
              <a:ext uri="{FF2B5EF4-FFF2-40B4-BE49-F238E27FC236}">
                <a16:creationId xmlns:a16="http://schemas.microsoft.com/office/drawing/2014/main" id="{7FFCCBE0-D08C-410A-A00D-F61ACE09571E}"/>
              </a:ext>
            </a:extLst>
          </p:cNvPr>
          <p:cNvPicPr>
            <a:picLocks noChangeAspect="1"/>
          </p:cNvPicPr>
          <p:nvPr/>
        </p:nvPicPr>
        <p:blipFill>
          <a:blip r:embed="rId2"/>
          <a:stretch>
            <a:fillRect/>
          </a:stretch>
        </p:blipFill>
        <p:spPr>
          <a:xfrm>
            <a:off x="2708214" y="5634192"/>
            <a:ext cx="6623172" cy="634163"/>
          </a:xfrm>
          <a:prstGeom prst="rect">
            <a:avLst/>
          </a:prstGeom>
        </p:spPr>
      </p:pic>
      <p:cxnSp>
        <p:nvCxnSpPr>
          <p:cNvPr id="6" name="Straight Arrow Connector 5">
            <a:extLst>
              <a:ext uri="{FF2B5EF4-FFF2-40B4-BE49-F238E27FC236}">
                <a16:creationId xmlns:a16="http://schemas.microsoft.com/office/drawing/2014/main" id="{EEEB1FFF-DCFE-4EFB-80FE-27032DAACF30}"/>
              </a:ext>
            </a:extLst>
          </p:cNvPr>
          <p:cNvCxnSpPr/>
          <p:nvPr/>
        </p:nvCxnSpPr>
        <p:spPr>
          <a:xfrm flipH="1">
            <a:off x="3278183" y="3898404"/>
            <a:ext cx="246413" cy="1679554"/>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EDF25DE1-5C95-4032-8E36-8FC2620E0497}"/>
              </a:ext>
            </a:extLst>
          </p:cNvPr>
          <p:cNvCxnSpPr/>
          <p:nvPr/>
        </p:nvCxnSpPr>
        <p:spPr>
          <a:xfrm flipH="1">
            <a:off x="4772198" y="3984546"/>
            <a:ext cx="246413" cy="1679554"/>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7" name="Picture 6">
            <a:extLst>
              <a:ext uri="{FF2B5EF4-FFF2-40B4-BE49-F238E27FC236}">
                <a16:creationId xmlns:a16="http://schemas.microsoft.com/office/drawing/2014/main" id="{01A95E1C-9B65-4372-A0B7-2986B02D4B78}"/>
              </a:ext>
            </a:extLst>
          </p:cNvPr>
          <p:cNvPicPr>
            <a:picLocks noChangeAspect="1"/>
          </p:cNvPicPr>
          <p:nvPr/>
        </p:nvPicPr>
        <p:blipFill>
          <a:blip r:embed="rId3"/>
          <a:stretch>
            <a:fillRect/>
          </a:stretch>
        </p:blipFill>
        <p:spPr>
          <a:xfrm>
            <a:off x="3041205" y="3248293"/>
            <a:ext cx="3708399" cy="634163"/>
          </a:xfrm>
          <a:prstGeom prst="rect">
            <a:avLst/>
          </a:prstGeom>
        </p:spPr>
      </p:pic>
      <p:cxnSp>
        <p:nvCxnSpPr>
          <p:cNvPr id="13" name="Straight Arrow Connector 12">
            <a:extLst>
              <a:ext uri="{FF2B5EF4-FFF2-40B4-BE49-F238E27FC236}">
                <a16:creationId xmlns:a16="http://schemas.microsoft.com/office/drawing/2014/main" id="{90A7F9F5-7FEF-4CE7-BA2F-B15414540F2F}"/>
              </a:ext>
            </a:extLst>
          </p:cNvPr>
          <p:cNvCxnSpPr>
            <a:cxnSpLocks/>
          </p:cNvCxnSpPr>
          <p:nvPr/>
        </p:nvCxnSpPr>
        <p:spPr>
          <a:xfrm>
            <a:off x="5897800" y="3742429"/>
            <a:ext cx="440747" cy="207533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CFD0523A-2D46-4EEA-B694-7D0A5C13B1A5}"/>
              </a:ext>
            </a:extLst>
          </p:cNvPr>
          <p:cNvCxnSpPr>
            <a:cxnSpLocks/>
          </p:cNvCxnSpPr>
          <p:nvPr/>
        </p:nvCxnSpPr>
        <p:spPr>
          <a:xfrm>
            <a:off x="6434654" y="3742429"/>
            <a:ext cx="1175452" cy="193530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8034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85E4-2335-49BB-ABBF-59FC5DECDB97}"/>
              </a:ext>
            </a:extLst>
          </p:cNvPr>
          <p:cNvSpPr>
            <a:spLocks noGrp="1"/>
          </p:cNvSpPr>
          <p:nvPr>
            <p:ph type="title"/>
          </p:nvPr>
        </p:nvSpPr>
        <p:spPr/>
        <p:txBody>
          <a:bodyPr/>
          <a:lstStyle/>
          <a:p>
            <a:r>
              <a:rPr lang="en-AU" dirty="0"/>
              <a:t>Now do the same thing with the date class</a:t>
            </a:r>
          </a:p>
        </p:txBody>
      </p:sp>
      <p:sp>
        <p:nvSpPr>
          <p:cNvPr id="3" name="TextBox 2">
            <a:extLst>
              <a:ext uri="{FF2B5EF4-FFF2-40B4-BE49-F238E27FC236}">
                <a16:creationId xmlns:a16="http://schemas.microsoft.com/office/drawing/2014/main" id="{4D78781F-845B-4316-A10B-175AA417EA9F}"/>
              </a:ext>
            </a:extLst>
          </p:cNvPr>
          <p:cNvSpPr txBox="1"/>
          <p:nvPr/>
        </p:nvSpPr>
        <p:spPr>
          <a:xfrm>
            <a:off x="703385" y="1644162"/>
            <a:ext cx="10401300" cy="3477875"/>
          </a:xfrm>
          <a:prstGeom prst="rect">
            <a:avLst/>
          </a:prstGeom>
          <a:noFill/>
        </p:spPr>
        <p:txBody>
          <a:bodyPr wrap="square" rtlCol="0">
            <a:spAutoFit/>
          </a:bodyPr>
          <a:lstStyle/>
          <a:p>
            <a:pPr marL="342900" indent="-342900">
              <a:buFont typeface="+mj-lt"/>
              <a:buAutoNum type="arabicPeriod"/>
            </a:pPr>
            <a:r>
              <a:rPr lang="en-AU" sz="3200" dirty="0">
                <a:latin typeface="+mj-lt"/>
              </a:rPr>
              <a:t>Create a Date object with the name today.</a:t>
            </a:r>
          </a:p>
          <a:p>
            <a:pPr marL="342900" indent="-342900">
              <a:buFont typeface="+mj-lt"/>
              <a:buAutoNum type="arabicPeriod"/>
            </a:pPr>
            <a:r>
              <a:rPr lang="en-AU" sz="3200" dirty="0">
                <a:latin typeface="+mj-lt"/>
              </a:rPr>
              <a:t>Set it’s values</a:t>
            </a:r>
          </a:p>
          <a:p>
            <a:pPr marL="342900" indent="-342900">
              <a:buFont typeface="+mj-lt"/>
              <a:buAutoNum type="arabicPeriod"/>
            </a:pPr>
            <a:r>
              <a:rPr lang="en-AU" sz="3200" dirty="0">
                <a:latin typeface="+mj-lt"/>
              </a:rPr>
              <a:t>Print out the values by getting them from the Date object.</a:t>
            </a:r>
          </a:p>
          <a:p>
            <a:pPr marL="342900" indent="-342900">
              <a:buFont typeface="+mj-lt"/>
              <a:buAutoNum type="arabicPeriod"/>
            </a:pPr>
            <a:endParaRPr lang="en-AU" sz="3200" dirty="0">
              <a:latin typeface="+mj-lt"/>
            </a:endParaRPr>
          </a:p>
          <a:p>
            <a:r>
              <a:rPr lang="en-AU" sz="3200" dirty="0"/>
              <a:t>Accessing properties:</a:t>
            </a:r>
            <a:endParaRPr lang="en-AU" sz="3200" dirty="0">
              <a:latin typeface="Consolas" panose="020B0609020204030204" pitchFamily="49" charset="0"/>
            </a:endParaRPr>
          </a:p>
          <a:p>
            <a:pPr>
              <a:buFont typeface="Symbol" panose="05050102010706020507" pitchFamily="18" charset="2"/>
              <a:buChar char=""/>
            </a:pPr>
            <a:r>
              <a:rPr lang="en-AU" sz="2800" dirty="0" err="1">
                <a:latin typeface="Consolas" panose="020B0609020204030204" pitchFamily="49" charset="0"/>
              </a:rPr>
              <a:t>varName.propertyName</a:t>
            </a:r>
            <a:r>
              <a:rPr lang="en-AU" sz="2800" dirty="0">
                <a:latin typeface="Consolas" panose="020B0609020204030204" pitchFamily="49" charset="0"/>
              </a:rPr>
              <a:t>;</a:t>
            </a:r>
            <a:endParaRPr lang="en-AU" sz="2800" dirty="0"/>
          </a:p>
          <a:p>
            <a:endParaRPr lang="en-AU" sz="3200" dirty="0">
              <a:latin typeface="+mj-lt"/>
            </a:endParaRPr>
          </a:p>
        </p:txBody>
      </p:sp>
    </p:spTree>
    <p:extLst>
      <p:ext uri="{BB962C8B-B14F-4D97-AF65-F5344CB8AC3E}">
        <p14:creationId xmlns:p14="http://schemas.microsoft.com/office/powerpoint/2010/main" val="2322809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Methods in classes </a:t>
            </a:r>
          </a:p>
        </p:txBody>
      </p:sp>
      <p:sp>
        <p:nvSpPr>
          <p:cNvPr id="10" name="Content Placeholder 9"/>
          <p:cNvSpPr>
            <a:spLocks noGrp="1"/>
          </p:cNvSpPr>
          <p:nvPr>
            <p:ph idx="1"/>
          </p:nvPr>
        </p:nvSpPr>
        <p:spPr>
          <a:xfrm>
            <a:off x="452120" y="1480185"/>
            <a:ext cx="10515600" cy="4351338"/>
          </a:xfrm>
        </p:spPr>
        <p:txBody>
          <a:bodyPr>
            <a:normAutofit/>
          </a:bodyPr>
          <a:lstStyle/>
          <a:p>
            <a:r>
              <a:rPr lang="en-AU" sz="1800" dirty="0"/>
              <a:t>Do you all remember methods from the other lesson? They are a set of instructions that do things, and because of their modularity, they can be used in loops to perform instructions over and over again, and can simply clean up your code so it is easier to read</a:t>
            </a:r>
          </a:p>
          <a:p>
            <a:r>
              <a:rPr lang="en-AU" sz="1800" dirty="0"/>
              <a:t>An important distinction to note between fields and methods, is that each instance of a class has it’s own copy of the class's fields. Whereas for methods, there is only one copy in memory and when it is called the instance passes itself into the method.</a:t>
            </a:r>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3" name="Picture 2">
            <a:extLst>
              <a:ext uri="{FF2B5EF4-FFF2-40B4-BE49-F238E27FC236}">
                <a16:creationId xmlns:a16="http://schemas.microsoft.com/office/drawing/2014/main" id="{556CDFA8-17EF-4440-8E56-AA24FD35D274}"/>
              </a:ext>
            </a:extLst>
          </p:cNvPr>
          <p:cNvPicPr>
            <a:picLocks noChangeAspect="1"/>
          </p:cNvPicPr>
          <p:nvPr/>
        </p:nvPicPr>
        <p:blipFill>
          <a:blip r:embed="rId2"/>
          <a:stretch>
            <a:fillRect/>
          </a:stretch>
        </p:blipFill>
        <p:spPr>
          <a:xfrm>
            <a:off x="1998757" y="3536637"/>
            <a:ext cx="3555882" cy="2653340"/>
          </a:xfrm>
          <a:prstGeom prst="rect">
            <a:avLst/>
          </a:prstGeom>
        </p:spPr>
      </p:pic>
      <p:pic>
        <p:nvPicPr>
          <p:cNvPr id="4" name="Picture 3">
            <a:extLst>
              <a:ext uri="{FF2B5EF4-FFF2-40B4-BE49-F238E27FC236}">
                <a16:creationId xmlns:a16="http://schemas.microsoft.com/office/drawing/2014/main" id="{6B522A08-781E-49E9-BB1D-E68F7C491EB1}"/>
              </a:ext>
            </a:extLst>
          </p:cNvPr>
          <p:cNvPicPr>
            <a:picLocks noChangeAspect="1"/>
          </p:cNvPicPr>
          <p:nvPr/>
        </p:nvPicPr>
        <p:blipFill>
          <a:blip r:embed="rId3"/>
          <a:stretch>
            <a:fillRect/>
          </a:stretch>
        </p:blipFill>
        <p:spPr>
          <a:xfrm>
            <a:off x="6134669" y="4312366"/>
            <a:ext cx="5451711" cy="906364"/>
          </a:xfrm>
          <a:prstGeom prst="rect">
            <a:avLst/>
          </a:prstGeom>
        </p:spPr>
      </p:pic>
    </p:spTree>
    <p:extLst>
      <p:ext uri="{BB962C8B-B14F-4D97-AF65-F5344CB8AC3E}">
        <p14:creationId xmlns:p14="http://schemas.microsoft.com/office/powerpoint/2010/main" val="194114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599E12-A46E-444C-AC11-BC78F31E6A8F}"/>
              </a:ext>
            </a:extLst>
          </p:cNvPr>
          <p:cNvSpPr>
            <a:spLocks noGrp="1"/>
          </p:cNvSpPr>
          <p:nvPr>
            <p:ph type="title"/>
          </p:nvPr>
        </p:nvSpPr>
        <p:spPr/>
        <p:txBody>
          <a:bodyPr/>
          <a:lstStyle/>
          <a:p>
            <a:r>
              <a:rPr lang="en-AU" dirty="0"/>
              <a:t>Static</a:t>
            </a:r>
          </a:p>
        </p:txBody>
      </p:sp>
      <p:sp>
        <p:nvSpPr>
          <p:cNvPr id="6" name="Content Placeholder 5">
            <a:extLst>
              <a:ext uri="{FF2B5EF4-FFF2-40B4-BE49-F238E27FC236}">
                <a16:creationId xmlns:a16="http://schemas.microsoft.com/office/drawing/2014/main" id="{FEFEF13C-ACCC-4316-938D-5535BB13DCA2}"/>
              </a:ext>
            </a:extLst>
          </p:cNvPr>
          <p:cNvSpPr>
            <a:spLocks noGrp="1"/>
          </p:cNvSpPr>
          <p:nvPr>
            <p:ph idx="1"/>
          </p:nvPr>
        </p:nvSpPr>
        <p:spPr/>
        <p:txBody>
          <a:bodyPr/>
          <a:lstStyle/>
          <a:p>
            <a:r>
              <a:rPr lang="en-AU" dirty="0"/>
              <a:t>Makes a variable or function the same throughout every instance of the class – it is not specific to a certain object. If changed it affects all objects of it’s type. For e.g. if you wanted all chair objects to know how many chairs there are you could have a static integer and add 1 to it every time a chair is created.</a:t>
            </a:r>
          </a:p>
          <a:p>
            <a:endParaRPr lang="en-AU" dirty="0"/>
          </a:p>
          <a:p>
            <a:r>
              <a:rPr lang="en-AU" dirty="0"/>
              <a:t>Say you want to keep track of batting averages for a team of baseball player objects. You could have a static average which they can all contribute to.</a:t>
            </a:r>
          </a:p>
        </p:txBody>
      </p:sp>
    </p:spTree>
    <p:extLst>
      <p:ext uri="{BB962C8B-B14F-4D97-AF65-F5344CB8AC3E}">
        <p14:creationId xmlns:p14="http://schemas.microsoft.com/office/powerpoint/2010/main" val="2253893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85E4-2335-49BB-ABBF-59FC5DECDB97}"/>
              </a:ext>
            </a:extLst>
          </p:cNvPr>
          <p:cNvSpPr>
            <a:spLocks noGrp="1"/>
          </p:cNvSpPr>
          <p:nvPr>
            <p:ph type="title"/>
          </p:nvPr>
        </p:nvSpPr>
        <p:spPr/>
        <p:txBody>
          <a:bodyPr/>
          <a:lstStyle/>
          <a:p>
            <a:r>
              <a:rPr lang="en-AU" dirty="0"/>
              <a:t>Now do the same thing with the date class</a:t>
            </a:r>
          </a:p>
        </p:txBody>
      </p:sp>
      <p:sp>
        <p:nvSpPr>
          <p:cNvPr id="4" name="Content Placeholder 3">
            <a:extLst>
              <a:ext uri="{FF2B5EF4-FFF2-40B4-BE49-F238E27FC236}">
                <a16:creationId xmlns:a16="http://schemas.microsoft.com/office/drawing/2014/main" id="{616109FB-6745-41A1-B2B2-C9AF3590520C}"/>
              </a:ext>
            </a:extLst>
          </p:cNvPr>
          <p:cNvSpPr>
            <a:spLocks noGrp="1"/>
          </p:cNvSpPr>
          <p:nvPr>
            <p:ph sz="half" idx="1"/>
          </p:nvPr>
        </p:nvSpPr>
        <p:spPr/>
        <p:txBody>
          <a:bodyPr/>
          <a:lstStyle/>
          <a:p>
            <a:pPr marL="514350" indent="-514350">
              <a:buFont typeface="+mj-lt"/>
              <a:buAutoNum type="arabicPeriod"/>
            </a:pPr>
            <a:r>
              <a:rPr lang="en-AU" dirty="0"/>
              <a:t>Create the Boolean </a:t>
            </a:r>
            <a:r>
              <a:rPr lang="en-AU" dirty="0" err="1"/>
              <a:t>isBefore</a:t>
            </a:r>
            <a:r>
              <a:rPr lang="en-AU" dirty="0"/>
              <a:t> Method</a:t>
            </a:r>
          </a:p>
          <a:p>
            <a:pPr marL="514350" indent="-514350">
              <a:buFont typeface="+mj-lt"/>
              <a:buAutoNum type="arabicPeriod"/>
            </a:pPr>
            <a:r>
              <a:rPr lang="en-AU" dirty="0"/>
              <a:t>Create a second Date object</a:t>
            </a:r>
          </a:p>
          <a:p>
            <a:pPr marL="514350" indent="-514350">
              <a:buFont typeface="+mj-lt"/>
              <a:buAutoNum type="arabicPeriod"/>
            </a:pPr>
            <a:r>
              <a:rPr lang="en-AU" dirty="0"/>
              <a:t>Compare the two Dates using this method and print the Boolean result</a:t>
            </a:r>
          </a:p>
          <a:p>
            <a:pPr marL="514350" indent="-514350">
              <a:buFont typeface="+mj-lt"/>
              <a:buAutoNum type="arabicPeriod"/>
            </a:pPr>
            <a:r>
              <a:rPr lang="en-AU" dirty="0"/>
              <a:t>Extension:</a:t>
            </a:r>
          </a:p>
          <a:p>
            <a:pPr marL="0" indent="0">
              <a:buNone/>
            </a:pPr>
            <a:r>
              <a:rPr lang="en-AU" dirty="0"/>
              <a:t>Create the </a:t>
            </a:r>
            <a:r>
              <a:rPr lang="en-AU" dirty="0" err="1"/>
              <a:t>getDayOfWeek</a:t>
            </a:r>
            <a:r>
              <a:rPr lang="en-AU" dirty="0"/>
              <a:t>() Method (You will probably have to google a formula)</a:t>
            </a:r>
          </a:p>
        </p:txBody>
      </p:sp>
      <p:sp>
        <p:nvSpPr>
          <p:cNvPr id="5" name="Content Placeholder 4">
            <a:extLst>
              <a:ext uri="{FF2B5EF4-FFF2-40B4-BE49-F238E27FC236}">
                <a16:creationId xmlns:a16="http://schemas.microsoft.com/office/drawing/2014/main" id="{F0E78CE3-56EC-454F-B041-42C723F3007C}"/>
              </a:ext>
            </a:extLst>
          </p:cNvPr>
          <p:cNvSpPr>
            <a:spLocks noGrp="1"/>
          </p:cNvSpPr>
          <p:nvPr>
            <p:ph sz="half" idx="2"/>
          </p:nvPr>
        </p:nvSpPr>
        <p:spPr/>
        <p:txBody>
          <a:bodyPr/>
          <a:lstStyle/>
          <a:p>
            <a:endParaRPr lang="en-AU"/>
          </a:p>
        </p:txBody>
      </p:sp>
      <p:sp>
        <p:nvSpPr>
          <p:cNvPr id="6" name="Content Placeholder 5">
            <a:extLst>
              <a:ext uri="{FF2B5EF4-FFF2-40B4-BE49-F238E27FC236}">
                <a16:creationId xmlns:a16="http://schemas.microsoft.com/office/drawing/2014/main" id="{A8ACE937-2D80-473F-BBBB-BD99322DC2FE}"/>
              </a:ext>
            </a:extLst>
          </p:cNvPr>
          <p:cNvSpPr txBox="1">
            <a:spLocks/>
          </p:cNvSpPr>
          <p:nvPr/>
        </p:nvSpPr>
        <p:spPr>
          <a:xfrm>
            <a:off x="8299939" y="1390330"/>
            <a:ext cx="3521930" cy="441674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AU"/>
              <a:t>Date Data Structure</a:t>
            </a:r>
          </a:p>
          <a:p>
            <a:endParaRPr lang="en-AU"/>
          </a:p>
          <a:p>
            <a:r>
              <a:rPr lang="en-AU"/>
              <a:t>Properties/Attributes:</a:t>
            </a:r>
          </a:p>
          <a:p>
            <a:pPr marL="285750" indent="-285750">
              <a:buFont typeface="Symbol" panose="05050102010706020507" pitchFamily="18" charset="2"/>
              <a:buChar char=""/>
            </a:pPr>
            <a:r>
              <a:rPr lang="en-AU"/>
              <a:t>int day</a:t>
            </a:r>
          </a:p>
          <a:p>
            <a:pPr marL="285750" indent="-285750">
              <a:buFont typeface="Symbol" panose="05050102010706020507" pitchFamily="18" charset="2"/>
              <a:buChar char=""/>
            </a:pPr>
            <a:r>
              <a:rPr lang="en-AU"/>
              <a:t>int month</a:t>
            </a:r>
          </a:p>
          <a:p>
            <a:pPr marL="285750" indent="-285750">
              <a:buFont typeface="Symbol" panose="05050102010706020507" pitchFamily="18" charset="2"/>
              <a:buChar char=""/>
            </a:pPr>
            <a:r>
              <a:rPr lang="en-AU"/>
              <a:t>int year</a:t>
            </a:r>
          </a:p>
          <a:p>
            <a:pPr marL="285750" indent="-285750">
              <a:buFont typeface="Symbol" panose="05050102010706020507" pitchFamily="18" charset="2"/>
              <a:buChar char=""/>
            </a:pPr>
            <a:endParaRPr lang="en-AU"/>
          </a:p>
          <a:p>
            <a:r>
              <a:rPr lang="en-AU"/>
              <a:t>Methods:</a:t>
            </a:r>
          </a:p>
          <a:p>
            <a:pPr marL="285750" indent="-285750">
              <a:buFont typeface="Symbol" panose="05050102010706020507" pitchFamily="18" charset="2"/>
              <a:buChar char=""/>
            </a:pPr>
            <a:r>
              <a:rPr lang="en-AU"/>
              <a:t>int getDayOfWeek()</a:t>
            </a:r>
          </a:p>
          <a:p>
            <a:pPr marL="285750" indent="-285750">
              <a:buFont typeface="Symbol" panose="05050102010706020507" pitchFamily="18" charset="2"/>
              <a:buChar char=""/>
            </a:pPr>
            <a:r>
              <a:rPr lang="en-AU"/>
              <a:t>boolean isBefore(Date d)</a:t>
            </a:r>
          </a:p>
          <a:p>
            <a:pPr marL="285750" indent="-285750">
              <a:buFont typeface="Symbol" panose="05050102010706020507" pitchFamily="18" charset="2"/>
              <a:buChar char=""/>
            </a:pPr>
            <a:r>
              <a:rPr lang="en-AU"/>
              <a:t>Date add(Date d)</a:t>
            </a:r>
          </a:p>
          <a:p>
            <a:pPr marL="285750" indent="-285750">
              <a:buFont typeface="Symbol" panose="05050102010706020507" pitchFamily="18" charset="2"/>
              <a:buChar char=""/>
            </a:pPr>
            <a:r>
              <a:rPr lang="en-AU"/>
              <a:t>Date subtract(Date d)</a:t>
            </a:r>
            <a:endParaRPr lang="en-AU" dirty="0"/>
          </a:p>
        </p:txBody>
      </p:sp>
    </p:spTree>
    <p:extLst>
      <p:ext uri="{BB962C8B-B14F-4D97-AF65-F5344CB8AC3E}">
        <p14:creationId xmlns:p14="http://schemas.microsoft.com/office/powerpoint/2010/main" val="1395918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Constructors</a:t>
            </a:r>
          </a:p>
        </p:txBody>
      </p:sp>
      <p:sp>
        <p:nvSpPr>
          <p:cNvPr id="10" name="Content Placeholder 9"/>
          <p:cNvSpPr>
            <a:spLocks noGrp="1"/>
          </p:cNvSpPr>
          <p:nvPr>
            <p:ph idx="1"/>
          </p:nvPr>
        </p:nvSpPr>
        <p:spPr/>
        <p:txBody>
          <a:bodyPr>
            <a:normAutofit/>
          </a:bodyPr>
          <a:lstStyle/>
          <a:p>
            <a:r>
              <a:rPr lang="en-AU" sz="1800" dirty="0"/>
              <a:t>Here is a statement that creates a chair object</a:t>
            </a:r>
          </a:p>
          <a:p>
            <a:r>
              <a:rPr lang="en-AU" sz="1800" dirty="0"/>
              <a:t>We know that we are adding Chair data to the variable names </a:t>
            </a:r>
            <a:r>
              <a:rPr lang="en-AU" sz="1800" dirty="0" err="1"/>
              <a:t>yourChair</a:t>
            </a:r>
            <a:r>
              <a:rPr lang="en-AU" sz="1800" dirty="0"/>
              <a:t> and </a:t>
            </a:r>
            <a:r>
              <a:rPr lang="en-AU" sz="1800" dirty="0" err="1"/>
              <a:t>myChair</a:t>
            </a:r>
            <a:r>
              <a:rPr lang="en-AU" sz="1800" dirty="0"/>
              <a:t>, or, we are using the</a:t>
            </a:r>
            <a:r>
              <a:rPr lang="en-AU" sz="1800" i="1" dirty="0"/>
              <a:t> </a:t>
            </a:r>
            <a:r>
              <a:rPr lang="en-AU" sz="1800" b="1" i="1" dirty="0"/>
              <a:t>constructor</a:t>
            </a:r>
            <a:r>
              <a:rPr lang="en-AU" sz="1800" i="1" dirty="0"/>
              <a:t> </a:t>
            </a:r>
            <a:r>
              <a:rPr lang="en-AU" sz="1800" dirty="0"/>
              <a:t>of the Chair class to create a new object. Well, what does this mean?</a:t>
            </a:r>
          </a:p>
          <a:p>
            <a:r>
              <a:rPr lang="en-AU" sz="1800" dirty="0"/>
              <a:t>When we ask the computer to create a new object, it finds memory in which to store the object and its characteristics, or fields</a:t>
            </a:r>
          </a:p>
          <a:p>
            <a:r>
              <a:rPr lang="en-AU" sz="1800" dirty="0"/>
              <a:t>A question you might have is, when I create a new object, can I control what’s placed in the object’s fields as well? What if I want to do more then just fill fields, say, whenever a </a:t>
            </a:r>
            <a:r>
              <a:rPr lang="en-AU" sz="1800" i="1" dirty="0"/>
              <a:t>Chair</a:t>
            </a:r>
            <a:r>
              <a:rPr lang="en-AU" sz="1800" dirty="0"/>
              <a:t> object is created, I want it to carry out a whole list of other jobs</a:t>
            </a:r>
          </a:p>
          <a:p>
            <a:r>
              <a:rPr lang="en-AU" sz="1800" dirty="0"/>
              <a:t>I am going to tell you about </a:t>
            </a:r>
            <a:r>
              <a:rPr lang="en-AU" sz="1800" i="1" dirty="0"/>
              <a:t>constructors</a:t>
            </a:r>
            <a:endParaRPr lang="en-AU" sz="1800" dirty="0"/>
          </a:p>
          <a:p>
            <a:r>
              <a:rPr lang="en-AU" sz="1800" dirty="0"/>
              <a:t>If you didn’t get that,</a:t>
            </a:r>
            <a:r>
              <a:rPr lang="en-AU" sz="1800" b="1" dirty="0"/>
              <a:t> A constructor tells the computer to perform the start-up tasks of a new object</a:t>
            </a:r>
          </a:p>
          <a:p>
            <a:r>
              <a:rPr lang="en-AU" sz="1800" b="1" dirty="0"/>
              <a:t>A constructor is a method that runs when the object is instantiated.</a:t>
            </a:r>
          </a:p>
        </p:txBody>
      </p:sp>
      <p:pic>
        <p:nvPicPr>
          <p:cNvPr id="6" name="Picture 5">
            <a:extLst>
              <a:ext uri="{FF2B5EF4-FFF2-40B4-BE49-F238E27FC236}">
                <a16:creationId xmlns:a16="http://schemas.microsoft.com/office/drawing/2014/main" id="{ADA6D2A2-798C-4F3A-9737-94ED118397E9}"/>
              </a:ext>
            </a:extLst>
          </p:cNvPr>
          <p:cNvPicPr>
            <a:picLocks noChangeAspect="1"/>
          </p:cNvPicPr>
          <p:nvPr/>
        </p:nvPicPr>
        <p:blipFill rotWithShape="1">
          <a:blip r:embed="rId2"/>
          <a:srcRect l="24622" t="56595" r="23012" b="27505"/>
          <a:stretch/>
        </p:blipFill>
        <p:spPr>
          <a:xfrm>
            <a:off x="5703554" y="1690688"/>
            <a:ext cx="2491925" cy="585820"/>
          </a:xfrm>
          <a:prstGeom prst="rect">
            <a:avLst/>
          </a:prstGeom>
        </p:spPr>
      </p:pic>
    </p:spTree>
    <p:extLst>
      <p:ext uri="{BB962C8B-B14F-4D97-AF65-F5344CB8AC3E}">
        <p14:creationId xmlns:p14="http://schemas.microsoft.com/office/powerpoint/2010/main" val="111773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82FA9-6939-471B-A1CE-839E7B6C6877}"/>
              </a:ext>
            </a:extLst>
          </p:cNvPr>
          <p:cNvSpPr>
            <a:spLocks noGrp="1"/>
          </p:cNvSpPr>
          <p:nvPr>
            <p:ph type="title"/>
          </p:nvPr>
        </p:nvSpPr>
        <p:spPr/>
        <p:txBody>
          <a:bodyPr/>
          <a:lstStyle/>
          <a:p>
            <a:r>
              <a:rPr lang="en-AU" dirty="0"/>
              <a:t>Lesson Outline</a:t>
            </a:r>
          </a:p>
        </p:txBody>
      </p:sp>
      <p:sp>
        <p:nvSpPr>
          <p:cNvPr id="3" name="Content Placeholder 2">
            <a:extLst>
              <a:ext uri="{FF2B5EF4-FFF2-40B4-BE49-F238E27FC236}">
                <a16:creationId xmlns:a16="http://schemas.microsoft.com/office/drawing/2014/main" id="{55256F90-532F-4CE2-B9BE-A7CD8B656961}"/>
              </a:ext>
            </a:extLst>
          </p:cNvPr>
          <p:cNvSpPr>
            <a:spLocks noGrp="1"/>
          </p:cNvSpPr>
          <p:nvPr>
            <p:ph idx="1"/>
          </p:nvPr>
        </p:nvSpPr>
        <p:spPr/>
        <p:txBody>
          <a:bodyPr/>
          <a:lstStyle/>
          <a:p>
            <a:r>
              <a:rPr lang="en-AU" dirty="0"/>
              <a:t>OOP is a huge topic, it will take a long time to get used to, but it is very important.</a:t>
            </a:r>
          </a:p>
          <a:p>
            <a:r>
              <a:rPr lang="en-AU" dirty="0"/>
              <a:t>Procedural Programming vs Object Oriented Programming</a:t>
            </a:r>
          </a:p>
          <a:p>
            <a:r>
              <a:rPr lang="en-AU" dirty="0"/>
              <a:t>Data Structure – Class</a:t>
            </a:r>
          </a:p>
          <a:p>
            <a:r>
              <a:rPr lang="en-AU" dirty="0"/>
              <a:t>Objects</a:t>
            </a:r>
          </a:p>
        </p:txBody>
      </p:sp>
    </p:spTree>
    <p:extLst>
      <p:ext uri="{BB962C8B-B14F-4D97-AF65-F5344CB8AC3E}">
        <p14:creationId xmlns:p14="http://schemas.microsoft.com/office/powerpoint/2010/main" val="2153995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Creating Constructors</a:t>
            </a:r>
          </a:p>
        </p:txBody>
      </p:sp>
      <p:sp>
        <p:nvSpPr>
          <p:cNvPr id="10" name="Content Placeholder 9"/>
          <p:cNvSpPr>
            <a:spLocks noGrp="1"/>
          </p:cNvSpPr>
          <p:nvPr>
            <p:ph idx="1"/>
          </p:nvPr>
        </p:nvSpPr>
        <p:spPr>
          <a:xfrm>
            <a:off x="823491" y="1234462"/>
            <a:ext cx="4659923" cy="5280026"/>
          </a:xfrm>
        </p:spPr>
        <p:txBody>
          <a:bodyPr>
            <a:normAutofit/>
          </a:bodyPr>
          <a:lstStyle/>
          <a:p>
            <a:r>
              <a:rPr lang="en-AU" sz="1800" dirty="0"/>
              <a:t>Here we can see method-like things that have the name </a:t>
            </a:r>
            <a:r>
              <a:rPr lang="en-AU" sz="1800" i="1" dirty="0"/>
              <a:t>Chair</a:t>
            </a:r>
            <a:r>
              <a:rPr lang="en-AU" sz="1800" dirty="0"/>
              <a:t>, the same name as the class</a:t>
            </a:r>
          </a:p>
          <a:p>
            <a:r>
              <a:rPr lang="en-AU" sz="1800" dirty="0"/>
              <a:t>These are called </a:t>
            </a:r>
            <a:r>
              <a:rPr lang="en-AU" sz="1800" b="1" dirty="0"/>
              <a:t>constructors</a:t>
            </a:r>
          </a:p>
          <a:p>
            <a:r>
              <a:rPr lang="en-AU" sz="1800" dirty="0"/>
              <a:t>Inside the constructors we are setting the values of the object in its setup, rather then doing it manually ourselves</a:t>
            </a:r>
          </a:p>
          <a:p>
            <a:r>
              <a:rPr lang="en-AU" sz="1800" dirty="0"/>
              <a:t>We can have multiple constructors with different parameters and the same name, but dependant on what parameters we put in the constructor when we make the object, it uses a different constructor</a:t>
            </a:r>
          </a:p>
          <a:p>
            <a:r>
              <a:rPr lang="en-AU" sz="1800" dirty="0"/>
              <a:t>For example, if I were to make a Chair using only a String as the parameter, it would create the object but only with its shape field specified. But if I were to use all the fields in the constructor parameters, it would set all the fields in the new chair object to something</a:t>
            </a:r>
          </a:p>
        </p:txBody>
      </p:sp>
      <p:pic>
        <p:nvPicPr>
          <p:cNvPr id="7" name="Picture 6">
            <a:extLst>
              <a:ext uri="{FF2B5EF4-FFF2-40B4-BE49-F238E27FC236}">
                <a16:creationId xmlns:a16="http://schemas.microsoft.com/office/drawing/2014/main" id="{8D4D4725-A2F2-4B63-ACC3-7AA202582B7A}"/>
              </a:ext>
            </a:extLst>
          </p:cNvPr>
          <p:cNvPicPr>
            <a:picLocks noChangeAspect="1"/>
          </p:cNvPicPr>
          <p:nvPr/>
        </p:nvPicPr>
        <p:blipFill>
          <a:blip r:embed="rId3"/>
          <a:stretch>
            <a:fillRect/>
          </a:stretch>
        </p:blipFill>
        <p:spPr>
          <a:xfrm>
            <a:off x="5780078" y="4348748"/>
            <a:ext cx="6084119" cy="1944005"/>
          </a:xfrm>
          <a:prstGeom prst="rect">
            <a:avLst/>
          </a:prstGeom>
        </p:spPr>
      </p:pic>
      <p:cxnSp>
        <p:nvCxnSpPr>
          <p:cNvPr id="14" name="Straight Arrow Connector 13">
            <a:extLst>
              <a:ext uri="{FF2B5EF4-FFF2-40B4-BE49-F238E27FC236}">
                <a16:creationId xmlns:a16="http://schemas.microsoft.com/office/drawing/2014/main" id="{71A2D3BB-BE72-4E7A-975B-E55D6E49FEFC}"/>
              </a:ext>
            </a:extLst>
          </p:cNvPr>
          <p:cNvCxnSpPr>
            <a:cxnSpLocks/>
          </p:cNvCxnSpPr>
          <p:nvPr/>
        </p:nvCxnSpPr>
        <p:spPr>
          <a:xfrm>
            <a:off x="5150746" y="5061535"/>
            <a:ext cx="1659571" cy="3687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8966A217-05AD-4D21-82AC-EBBFA8429D8D}"/>
              </a:ext>
            </a:extLst>
          </p:cNvPr>
          <p:cNvCxnSpPr>
            <a:cxnSpLocks/>
          </p:cNvCxnSpPr>
          <p:nvPr/>
        </p:nvCxnSpPr>
        <p:spPr>
          <a:xfrm flipV="1">
            <a:off x="5374670" y="5615426"/>
            <a:ext cx="1486135" cy="1580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 name="Group 2">
            <a:extLst>
              <a:ext uri="{FF2B5EF4-FFF2-40B4-BE49-F238E27FC236}">
                <a16:creationId xmlns:a16="http://schemas.microsoft.com/office/drawing/2014/main" id="{0924975A-9E40-49E5-8A9D-4C47C6122EF1}"/>
              </a:ext>
            </a:extLst>
          </p:cNvPr>
          <p:cNvGrpSpPr/>
          <p:nvPr/>
        </p:nvGrpSpPr>
        <p:grpSpPr>
          <a:xfrm>
            <a:off x="6174381" y="253754"/>
            <a:ext cx="5966287" cy="3620721"/>
            <a:chOff x="5780078" y="365125"/>
            <a:chExt cx="5966287" cy="3620721"/>
          </a:xfrm>
        </p:grpSpPr>
        <p:pic>
          <p:nvPicPr>
            <p:cNvPr id="6" name="Picture 5">
              <a:extLst>
                <a:ext uri="{FF2B5EF4-FFF2-40B4-BE49-F238E27FC236}">
                  <a16:creationId xmlns:a16="http://schemas.microsoft.com/office/drawing/2014/main" id="{F36B1D4B-5461-4121-AAED-1002FED02E15}"/>
                </a:ext>
              </a:extLst>
            </p:cNvPr>
            <p:cNvPicPr>
              <a:picLocks noChangeAspect="1"/>
            </p:cNvPicPr>
            <p:nvPr/>
          </p:nvPicPr>
          <p:blipFill>
            <a:blip r:embed="rId4"/>
            <a:stretch>
              <a:fillRect/>
            </a:stretch>
          </p:blipFill>
          <p:spPr>
            <a:xfrm>
              <a:off x="5780078" y="365125"/>
              <a:ext cx="5966287" cy="3620721"/>
            </a:xfrm>
            <a:prstGeom prst="rect">
              <a:avLst/>
            </a:prstGeom>
          </p:spPr>
        </p:pic>
        <p:cxnSp>
          <p:nvCxnSpPr>
            <p:cNvPr id="19" name="Straight Arrow Connector 18">
              <a:extLst>
                <a:ext uri="{FF2B5EF4-FFF2-40B4-BE49-F238E27FC236}">
                  <a16:creationId xmlns:a16="http://schemas.microsoft.com/office/drawing/2014/main" id="{FE930861-6088-416E-B0EE-CD36B12125D9}"/>
                </a:ext>
              </a:extLst>
            </p:cNvPr>
            <p:cNvCxnSpPr/>
            <p:nvPr/>
          </p:nvCxnSpPr>
          <p:spPr>
            <a:xfrm>
              <a:off x="7473950" y="1714500"/>
              <a:ext cx="0" cy="1112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9599897D-1115-42A3-A9A3-351BDBECD3BC}"/>
                </a:ext>
              </a:extLst>
            </p:cNvPr>
            <p:cNvCxnSpPr>
              <a:cxnSpLocks/>
            </p:cNvCxnSpPr>
            <p:nvPr/>
          </p:nvCxnSpPr>
          <p:spPr>
            <a:xfrm>
              <a:off x="8013700" y="1755872"/>
              <a:ext cx="0" cy="1586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D2C6944F-3702-4960-A9E2-6B037442B0C9}"/>
                </a:ext>
              </a:extLst>
            </p:cNvPr>
            <p:cNvCxnSpPr>
              <a:cxnSpLocks/>
            </p:cNvCxnSpPr>
            <p:nvPr/>
          </p:nvCxnSpPr>
          <p:spPr>
            <a:xfrm flipH="1">
              <a:off x="8610600" y="1746391"/>
              <a:ext cx="479425" cy="2535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BBE8CBBE-E722-4152-A7FF-4B8D401A6CC0}"/>
                </a:ext>
              </a:extLst>
            </p:cNvPr>
            <p:cNvCxnSpPr>
              <a:cxnSpLocks/>
            </p:cNvCxnSpPr>
            <p:nvPr/>
          </p:nvCxnSpPr>
          <p:spPr>
            <a:xfrm flipH="1">
              <a:off x="8375650" y="1761915"/>
              <a:ext cx="2162176" cy="4135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B78C0BD3-6FF4-4CC7-A7C8-2F699B429707}"/>
                </a:ext>
              </a:extLst>
            </p:cNvPr>
            <p:cNvCxnSpPr>
              <a:cxnSpLocks/>
            </p:cNvCxnSpPr>
            <p:nvPr/>
          </p:nvCxnSpPr>
          <p:spPr>
            <a:xfrm flipH="1">
              <a:off x="7651751" y="1770387"/>
              <a:ext cx="3814773" cy="569588"/>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grpSp>
      <p:cxnSp>
        <p:nvCxnSpPr>
          <p:cNvPr id="11" name="Straight Arrow Connector 10">
            <a:extLst>
              <a:ext uri="{FF2B5EF4-FFF2-40B4-BE49-F238E27FC236}">
                <a16:creationId xmlns:a16="http://schemas.microsoft.com/office/drawing/2014/main" id="{7971596C-4EEB-4ED9-8125-C97A2CCD6E4D}"/>
              </a:ext>
            </a:extLst>
          </p:cNvPr>
          <p:cNvCxnSpPr>
            <a:cxnSpLocks/>
          </p:cNvCxnSpPr>
          <p:nvPr/>
        </p:nvCxnSpPr>
        <p:spPr>
          <a:xfrm flipV="1">
            <a:off x="3971750" y="1761774"/>
            <a:ext cx="2659502" cy="2470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00EA0A10-C8A3-4310-A870-251EAE52DA22}"/>
              </a:ext>
            </a:extLst>
          </p:cNvPr>
          <p:cNvCxnSpPr>
            <a:cxnSpLocks/>
          </p:cNvCxnSpPr>
          <p:nvPr/>
        </p:nvCxnSpPr>
        <p:spPr>
          <a:xfrm>
            <a:off x="3971750" y="2008793"/>
            <a:ext cx="2761019" cy="9436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B1E66A04-367E-4E8E-A461-A596EF2A260C}"/>
              </a:ext>
            </a:extLst>
          </p:cNvPr>
          <p:cNvSpPr txBox="1"/>
          <p:nvPr/>
        </p:nvSpPr>
        <p:spPr>
          <a:xfrm>
            <a:off x="251865" y="6391607"/>
            <a:ext cx="5524500" cy="261610"/>
          </a:xfrm>
          <a:prstGeom prst="rect">
            <a:avLst/>
          </a:prstGeom>
          <a:noFill/>
        </p:spPr>
        <p:txBody>
          <a:bodyPr wrap="square" rtlCol="0">
            <a:spAutoFit/>
          </a:bodyPr>
          <a:lstStyle/>
          <a:p>
            <a:r>
              <a:rPr lang="en-AU" sz="1100" dirty="0">
                <a:solidFill>
                  <a:schemeClr val="bg1"/>
                </a:solidFill>
              </a:rPr>
              <a:t>*Remember </a:t>
            </a:r>
            <a:r>
              <a:rPr lang="en-AU" sz="1100" i="1" dirty="0">
                <a:solidFill>
                  <a:schemeClr val="bg1"/>
                </a:solidFill>
              </a:rPr>
              <a:t>“this.”, </a:t>
            </a:r>
            <a:r>
              <a:rPr lang="en-AU" sz="1100" dirty="0">
                <a:solidFill>
                  <a:schemeClr val="bg1"/>
                </a:solidFill>
              </a:rPr>
              <a:t>it refers to the instance of the class.</a:t>
            </a:r>
          </a:p>
        </p:txBody>
      </p:sp>
    </p:spTree>
    <p:extLst>
      <p:ext uri="{BB962C8B-B14F-4D97-AF65-F5344CB8AC3E}">
        <p14:creationId xmlns:p14="http://schemas.microsoft.com/office/powerpoint/2010/main" val="378465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0E45-EA39-4152-8322-AEEC07605211}"/>
              </a:ext>
            </a:extLst>
          </p:cNvPr>
          <p:cNvSpPr>
            <a:spLocks noGrp="1"/>
          </p:cNvSpPr>
          <p:nvPr>
            <p:ph type="title"/>
          </p:nvPr>
        </p:nvSpPr>
        <p:spPr/>
        <p:txBody>
          <a:bodyPr/>
          <a:lstStyle/>
          <a:p>
            <a:r>
              <a:rPr lang="en-AU" dirty="0"/>
              <a:t>This</a:t>
            </a:r>
          </a:p>
        </p:txBody>
      </p:sp>
      <p:sp>
        <p:nvSpPr>
          <p:cNvPr id="3" name="Content Placeholder 2">
            <a:extLst>
              <a:ext uri="{FF2B5EF4-FFF2-40B4-BE49-F238E27FC236}">
                <a16:creationId xmlns:a16="http://schemas.microsoft.com/office/drawing/2014/main" id="{637F01A9-4464-4D62-AADA-59BBACE3DCA0}"/>
              </a:ext>
            </a:extLst>
          </p:cNvPr>
          <p:cNvSpPr>
            <a:spLocks noGrp="1"/>
          </p:cNvSpPr>
          <p:nvPr>
            <p:ph idx="1"/>
          </p:nvPr>
        </p:nvSpPr>
        <p:spPr/>
        <p:txBody>
          <a:bodyPr>
            <a:normAutofit fontScale="92500" lnSpcReduction="10000"/>
          </a:bodyPr>
          <a:lstStyle/>
          <a:p>
            <a:r>
              <a:rPr lang="en-AU" dirty="0"/>
              <a:t>The keyword </a:t>
            </a:r>
            <a:r>
              <a:rPr lang="en-AU" i="1" dirty="0"/>
              <a:t>this </a:t>
            </a:r>
            <a:r>
              <a:rPr lang="en-AU" dirty="0"/>
              <a:t>was touched on earlier but here is another slightly more in depth explanation. </a:t>
            </a:r>
          </a:p>
          <a:p>
            <a:r>
              <a:rPr lang="en-AU" dirty="0"/>
              <a:t>Compare the word to the English phrase “state your name”</a:t>
            </a:r>
          </a:p>
          <a:p>
            <a:pPr marL="457200" lvl="1" indent="0">
              <a:buNone/>
            </a:pPr>
            <a:r>
              <a:rPr lang="en-AU" i="1" dirty="0"/>
              <a:t>I, (state your name) do solemnly swear, to uphold the constitution of the Philadelphia Central High School Photography Society…</a:t>
            </a:r>
          </a:p>
          <a:p>
            <a:r>
              <a:rPr lang="en-AU" dirty="0"/>
              <a:t>The phrase “state your name” is a placeholder. A space in which each person puts their name. E.g. </a:t>
            </a:r>
            <a:r>
              <a:rPr lang="en-AU" i="1" dirty="0"/>
              <a:t>I Bobby Tales, do solemnly swear…</a:t>
            </a:r>
          </a:p>
          <a:p>
            <a:r>
              <a:rPr lang="en-AU" dirty="0"/>
              <a:t>Think of the pledge as a piece of code in a java class. Whenever an instance of the class (a person) executes the code (takes the pledge) the instance fills their own name (that is the object they are) in place of the phrase.</a:t>
            </a:r>
          </a:p>
          <a:p>
            <a:r>
              <a:rPr lang="en-AU" dirty="0"/>
              <a:t>This is very helpful</a:t>
            </a:r>
          </a:p>
        </p:txBody>
      </p:sp>
    </p:spTree>
    <p:extLst>
      <p:ext uri="{BB962C8B-B14F-4D97-AF65-F5344CB8AC3E}">
        <p14:creationId xmlns:p14="http://schemas.microsoft.com/office/powerpoint/2010/main" val="4108237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85E4-2335-49BB-ABBF-59FC5DECDB97}"/>
              </a:ext>
            </a:extLst>
          </p:cNvPr>
          <p:cNvSpPr>
            <a:spLocks noGrp="1"/>
          </p:cNvSpPr>
          <p:nvPr>
            <p:ph type="title"/>
          </p:nvPr>
        </p:nvSpPr>
        <p:spPr/>
        <p:txBody>
          <a:bodyPr/>
          <a:lstStyle/>
          <a:p>
            <a:r>
              <a:rPr lang="en-AU" dirty="0"/>
              <a:t>Now do the same thing with the date class</a:t>
            </a:r>
          </a:p>
        </p:txBody>
      </p:sp>
      <p:sp>
        <p:nvSpPr>
          <p:cNvPr id="4" name="Content Placeholder 3">
            <a:extLst>
              <a:ext uri="{FF2B5EF4-FFF2-40B4-BE49-F238E27FC236}">
                <a16:creationId xmlns:a16="http://schemas.microsoft.com/office/drawing/2014/main" id="{616109FB-6745-41A1-B2B2-C9AF3590520C}"/>
              </a:ext>
            </a:extLst>
          </p:cNvPr>
          <p:cNvSpPr>
            <a:spLocks noGrp="1"/>
          </p:cNvSpPr>
          <p:nvPr>
            <p:ph sz="half" idx="1"/>
          </p:nvPr>
        </p:nvSpPr>
        <p:spPr/>
        <p:txBody>
          <a:bodyPr/>
          <a:lstStyle/>
          <a:p>
            <a:pPr marL="514350" indent="-514350">
              <a:buFont typeface="+mj-lt"/>
              <a:buAutoNum type="arabicPeriod"/>
            </a:pPr>
            <a:r>
              <a:rPr lang="en-AU" dirty="0"/>
              <a:t>Create a Date constructor with parameters day, month and year. </a:t>
            </a:r>
          </a:p>
        </p:txBody>
      </p:sp>
      <p:sp>
        <p:nvSpPr>
          <p:cNvPr id="5" name="Content Placeholder 4">
            <a:extLst>
              <a:ext uri="{FF2B5EF4-FFF2-40B4-BE49-F238E27FC236}">
                <a16:creationId xmlns:a16="http://schemas.microsoft.com/office/drawing/2014/main" id="{F0E78CE3-56EC-454F-B041-42C723F3007C}"/>
              </a:ext>
            </a:extLst>
          </p:cNvPr>
          <p:cNvSpPr>
            <a:spLocks noGrp="1"/>
          </p:cNvSpPr>
          <p:nvPr>
            <p:ph sz="half" idx="2"/>
          </p:nvPr>
        </p:nvSpPr>
        <p:spPr/>
        <p:txBody>
          <a:bodyPr/>
          <a:lstStyle/>
          <a:p>
            <a:endParaRPr lang="en-AU"/>
          </a:p>
        </p:txBody>
      </p:sp>
      <p:sp>
        <p:nvSpPr>
          <p:cNvPr id="6" name="Content Placeholder 5">
            <a:extLst>
              <a:ext uri="{FF2B5EF4-FFF2-40B4-BE49-F238E27FC236}">
                <a16:creationId xmlns:a16="http://schemas.microsoft.com/office/drawing/2014/main" id="{A8ACE937-2D80-473F-BBBB-BD99322DC2FE}"/>
              </a:ext>
            </a:extLst>
          </p:cNvPr>
          <p:cNvSpPr txBox="1">
            <a:spLocks/>
          </p:cNvSpPr>
          <p:nvPr/>
        </p:nvSpPr>
        <p:spPr>
          <a:xfrm>
            <a:off x="8299939" y="1390330"/>
            <a:ext cx="3521930" cy="441674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AU"/>
              <a:t>Date Data Structure</a:t>
            </a:r>
          </a:p>
          <a:p>
            <a:endParaRPr lang="en-AU"/>
          </a:p>
          <a:p>
            <a:r>
              <a:rPr lang="en-AU"/>
              <a:t>Properties/Attributes:</a:t>
            </a:r>
          </a:p>
          <a:p>
            <a:pPr marL="285750" indent="-285750">
              <a:buFont typeface="Symbol" panose="05050102010706020507" pitchFamily="18" charset="2"/>
              <a:buChar char=""/>
            </a:pPr>
            <a:r>
              <a:rPr lang="en-AU"/>
              <a:t>int day</a:t>
            </a:r>
          </a:p>
          <a:p>
            <a:pPr marL="285750" indent="-285750">
              <a:buFont typeface="Symbol" panose="05050102010706020507" pitchFamily="18" charset="2"/>
              <a:buChar char=""/>
            </a:pPr>
            <a:r>
              <a:rPr lang="en-AU"/>
              <a:t>int month</a:t>
            </a:r>
          </a:p>
          <a:p>
            <a:pPr marL="285750" indent="-285750">
              <a:buFont typeface="Symbol" panose="05050102010706020507" pitchFamily="18" charset="2"/>
              <a:buChar char=""/>
            </a:pPr>
            <a:r>
              <a:rPr lang="en-AU"/>
              <a:t>int year</a:t>
            </a:r>
          </a:p>
          <a:p>
            <a:pPr marL="285750" indent="-285750">
              <a:buFont typeface="Symbol" panose="05050102010706020507" pitchFamily="18" charset="2"/>
              <a:buChar char=""/>
            </a:pPr>
            <a:endParaRPr lang="en-AU"/>
          </a:p>
          <a:p>
            <a:r>
              <a:rPr lang="en-AU"/>
              <a:t>Methods:</a:t>
            </a:r>
          </a:p>
          <a:p>
            <a:pPr marL="285750" indent="-285750">
              <a:buFont typeface="Symbol" panose="05050102010706020507" pitchFamily="18" charset="2"/>
              <a:buChar char=""/>
            </a:pPr>
            <a:r>
              <a:rPr lang="en-AU"/>
              <a:t>int getDayOfWeek()</a:t>
            </a:r>
          </a:p>
          <a:p>
            <a:pPr marL="285750" indent="-285750">
              <a:buFont typeface="Symbol" panose="05050102010706020507" pitchFamily="18" charset="2"/>
              <a:buChar char=""/>
            </a:pPr>
            <a:r>
              <a:rPr lang="en-AU"/>
              <a:t>boolean isBefore(Date d)</a:t>
            </a:r>
          </a:p>
          <a:p>
            <a:pPr marL="285750" indent="-285750">
              <a:buFont typeface="Symbol" panose="05050102010706020507" pitchFamily="18" charset="2"/>
              <a:buChar char=""/>
            </a:pPr>
            <a:r>
              <a:rPr lang="en-AU"/>
              <a:t>Date add(Date d)</a:t>
            </a:r>
          </a:p>
          <a:p>
            <a:pPr marL="285750" indent="-285750">
              <a:buFont typeface="Symbol" panose="05050102010706020507" pitchFamily="18" charset="2"/>
              <a:buChar char=""/>
            </a:pPr>
            <a:r>
              <a:rPr lang="en-AU"/>
              <a:t>Date subtract(Date d)</a:t>
            </a:r>
            <a:endParaRPr lang="en-AU" dirty="0"/>
          </a:p>
        </p:txBody>
      </p:sp>
    </p:spTree>
    <p:extLst>
      <p:ext uri="{BB962C8B-B14F-4D97-AF65-F5344CB8AC3E}">
        <p14:creationId xmlns:p14="http://schemas.microsoft.com/office/powerpoint/2010/main" val="3198118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p:txBody>
          <a:bodyPr>
            <a:normAutofit/>
          </a:bodyPr>
          <a:lstStyle/>
          <a:p>
            <a:r>
              <a:rPr lang="en-AU" dirty="0">
                <a:solidFill>
                  <a:schemeClr val="bg1"/>
                </a:solidFill>
              </a:rPr>
              <a:t>Creating a Data Structure</a:t>
            </a:r>
          </a:p>
        </p:txBody>
      </p:sp>
      <p:sp>
        <p:nvSpPr>
          <p:cNvPr id="11" name="Rectangle 10">
            <a:extLst>
              <a:ext uri="{FF2B5EF4-FFF2-40B4-BE49-F238E27FC236}">
                <a16:creationId xmlns:a16="http://schemas.microsoft.com/office/drawing/2014/main" id="{FA816444-BE24-4114-8EDF-172AB0D70174}"/>
              </a:ext>
            </a:extLst>
          </p:cNvPr>
          <p:cNvSpPr/>
          <p:nvPr/>
        </p:nvSpPr>
        <p:spPr>
          <a:xfrm>
            <a:off x="1035253" y="2013072"/>
            <a:ext cx="3026687" cy="3873108"/>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AU" dirty="0"/>
              <a:t>Date Data Structure</a:t>
            </a:r>
          </a:p>
          <a:p>
            <a:endParaRPr lang="en-AU" dirty="0"/>
          </a:p>
          <a:p>
            <a:r>
              <a:rPr lang="en-AU" dirty="0"/>
              <a:t>Properties/Attributes:</a:t>
            </a:r>
          </a:p>
          <a:p>
            <a:pPr marL="285750" indent="-285750">
              <a:buFont typeface="Symbol" panose="05050102010706020507" pitchFamily="18" charset="2"/>
              <a:buChar char=""/>
            </a:pPr>
            <a:r>
              <a:rPr lang="en-AU" dirty="0"/>
              <a:t>int day</a:t>
            </a:r>
          </a:p>
          <a:p>
            <a:pPr marL="285750" indent="-285750">
              <a:buFont typeface="Symbol" panose="05050102010706020507" pitchFamily="18" charset="2"/>
              <a:buChar char=""/>
            </a:pPr>
            <a:r>
              <a:rPr lang="en-AU" dirty="0"/>
              <a:t>int month</a:t>
            </a:r>
          </a:p>
          <a:p>
            <a:pPr marL="285750" indent="-285750">
              <a:buFont typeface="Symbol" panose="05050102010706020507" pitchFamily="18" charset="2"/>
              <a:buChar char=""/>
            </a:pPr>
            <a:r>
              <a:rPr lang="en-AU" dirty="0"/>
              <a:t>int year</a:t>
            </a:r>
          </a:p>
          <a:p>
            <a:endParaRPr lang="en-AU" dirty="0"/>
          </a:p>
          <a:p>
            <a:r>
              <a:rPr lang="en-AU" dirty="0"/>
              <a:t>Methods:</a:t>
            </a:r>
          </a:p>
          <a:p>
            <a:pPr marL="285750" indent="-285750">
              <a:buFont typeface="Symbol" panose="05050102010706020507" pitchFamily="18" charset="2"/>
              <a:buChar char=""/>
            </a:pPr>
            <a:r>
              <a:rPr lang="en-AU" dirty="0"/>
              <a:t>int </a:t>
            </a:r>
            <a:r>
              <a:rPr lang="en-AU" dirty="0" err="1"/>
              <a:t>getDayOfWeek</a:t>
            </a:r>
            <a:r>
              <a:rPr lang="en-AU" dirty="0"/>
              <a:t>()</a:t>
            </a:r>
          </a:p>
          <a:p>
            <a:pPr marL="285750" indent="-285750">
              <a:buFont typeface="Symbol" panose="05050102010706020507" pitchFamily="18" charset="2"/>
              <a:buChar char=""/>
            </a:pPr>
            <a:r>
              <a:rPr lang="en-AU" dirty="0" err="1"/>
              <a:t>boolean</a:t>
            </a:r>
            <a:r>
              <a:rPr lang="en-AU" dirty="0"/>
              <a:t> </a:t>
            </a:r>
            <a:r>
              <a:rPr lang="en-AU" dirty="0" err="1"/>
              <a:t>isBefore</a:t>
            </a:r>
            <a:r>
              <a:rPr lang="en-AU" dirty="0"/>
              <a:t>(Date d)</a:t>
            </a:r>
          </a:p>
          <a:p>
            <a:pPr marL="285750" indent="-285750">
              <a:buFont typeface="Symbol" panose="05050102010706020507" pitchFamily="18" charset="2"/>
              <a:buChar char=""/>
            </a:pPr>
            <a:r>
              <a:rPr lang="en-AU" dirty="0"/>
              <a:t>Date add(Date d)</a:t>
            </a:r>
          </a:p>
          <a:p>
            <a:pPr marL="285750" indent="-285750">
              <a:buFont typeface="Symbol" panose="05050102010706020507" pitchFamily="18" charset="2"/>
              <a:buChar char=""/>
            </a:pPr>
            <a:r>
              <a:rPr lang="en-AU" dirty="0"/>
              <a:t>Date subtract(Date d)</a:t>
            </a:r>
          </a:p>
        </p:txBody>
      </p:sp>
      <p:cxnSp>
        <p:nvCxnSpPr>
          <p:cNvPr id="13" name="Straight Arrow Connector 12">
            <a:extLst>
              <a:ext uri="{FF2B5EF4-FFF2-40B4-BE49-F238E27FC236}">
                <a16:creationId xmlns:a16="http://schemas.microsoft.com/office/drawing/2014/main" id="{9AF11C9F-3A77-40F8-A049-736F13C1B182}"/>
              </a:ext>
            </a:extLst>
          </p:cNvPr>
          <p:cNvCxnSpPr>
            <a:cxnSpLocks/>
            <a:endCxn id="15" idx="1"/>
          </p:cNvCxnSpPr>
          <p:nvPr/>
        </p:nvCxnSpPr>
        <p:spPr>
          <a:xfrm flipV="1">
            <a:off x="4337108" y="3949625"/>
            <a:ext cx="1840959" cy="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id="{2AC8DBFA-BCB1-47E7-AF86-29593576959E}"/>
              </a:ext>
            </a:extLst>
          </p:cNvPr>
          <p:cNvPicPr>
            <a:picLocks noChangeAspect="1"/>
          </p:cNvPicPr>
          <p:nvPr/>
        </p:nvPicPr>
        <p:blipFill>
          <a:blip r:embed="rId2"/>
          <a:stretch>
            <a:fillRect/>
          </a:stretch>
        </p:blipFill>
        <p:spPr>
          <a:xfrm>
            <a:off x="6178067" y="1381006"/>
            <a:ext cx="4978680" cy="5137237"/>
          </a:xfrm>
          <a:prstGeom prst="rect">
            <a:avLst/>
          </a:prstGeom>
        </p:spPr>
      </p:pic>
      <p:sp>
        <p:nvSpPr>
          <p:cNvPr id="17" name="Left Brace 16">
            <a:extLst>
              <a:ext uri="{FF2B5EF4-FFF2-40B4-BE49-F238E27FC236}">
                <a16:creationId xmlns:a16="http://schemas.microsoft.com/office/drawing/2014/main" id="{DCF510F5-67BF-499F-941E-8B67757E57C6}"/>
              </a:ext>
            </a:extLst>
          </p:cNvPr>
          <p:cNvSpPr/>
          <p:nvPr/>
        </p:nvSpPr>
        <p:spPr>
          <a:xfrm>
            <a:off x="6350467" y="1723651"/>
            <a:ext cx="134224" cy="494951"/>
          </a:xfrm>
          <a:prstGeom prst="leftBrace">
            <a:avLst/>
          </a:prstGeom>
          <a:ln w="9525"/>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19" name="Left Brace 18">
            <a:extLst>
              <a:ext uri="{FF2B5EF4-FFF2-40B4-BE49-F238E27FC236}">
                <a16:creationId xmlns:a16="http://schemas.microsoft.com/office/drawing/2014/main" id="{50A5AD4E-81D6-4714-A484-B1C69787B104}"/>
              </a:ext>
            </a:extLst>
          </p:cNvPr>
          <p:cNvSpPr/>
          <p:nvPr/>
        </p:nvSpPr>
        <p:spPr>
          <a:xfrm>
            <a:off x="6350467" y="2359902"/>
            <a:ext cx="134224" cy="802748"/>
          </a:xfrm>
          <a:prstGeom prst="leftBrace">
            <a:avLst/>
          </a:prstGeom>
          <a:ln w="9525"/>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20" name="Left Brace 19">
            <a:extLst>
              <a:ext uri="{FF2B5EF4-FFF2-40B4-BE49-F238E27FC236}">
                <a16:creationId xmlns:a16="http://schemas.microsoft.com/office/drawing/2014/main" id="{D6DA4902-E8D4-4DA3-8D82-AE4C2F603BE1}"/>
              </a:ext>
            </a:extLst>
          </p:cNvPr>
          <p:cNvSpPr/>
          <p:nvPr/>
        </p:nvSpPr>
        <p:spPr>
          <a:xfrm>
            <a:off x="6350467" y="3311291"/>
            <a:ext cx="134224" cy="3030786"/>
          </a:xfrm>
          <a:prstGeom prst="leftBrace">
            <a:avLst/>
          </a:prstGeom>
          <a:ln w="9525"/>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22" name="TextBox 21">
            <a:extLst>
              <a:ext uri="{FF2B5EF4-FFF2-40B4-BE49-F238E27FC236}">
                <a16:creationId xmlns:a16="http://schemas.microsoft.com/office/drawing/2014/main" id="{8E09D48C-38AA-4DB0-ADE9-F3DD0F10FFD5}"/>
              </a:ext>
            </a:extLst>
          </p:cNvPr>
          <p:cNvSpPr txBox="1"/>
          <p:nvPr/>
        </p:nvSpPr>
        <p:spPr>
          <a:xfrm>
            <a:off x="4936961" y="1778939"/>
            <a:ext cx="1339442" cy="646331"/>
          </a:xfrm>
          <a:prstGeom prst="rect">
            <a:avLst/>
          </a:prstGeom>
          <a:noFill/>
        </p:spPr>
        <p:txBody>
          <a:bodyPr wrap="square" rtlCol="0">
            <a:spAutoFit/>
          </a:bodyPr>
          <a:lstStyle/>
          <a:p>
            <a:pPr algn="r"/>
            <a:r>
              <a:rPr lang="en-AU" dirty="0"/>
              <a:t>Properties (Fields)</a:t>
            </a:r>
          </a:p>
        </p:txBody>
      </p:sp>
      <p:sp>
        <p:nvSpPr>
          <p:cNvPr id="23" name="TextBox 22">
            <a:extLst>
              <a:ext uri="{FF2B5EF4-FFF2-40B4-BE49-F238E27FC236}">
                <a16:creationId xmlns:a16="http://schemas.microsoft.com/office/drawing/2014/main" id="{EF1CC483-CD94-4C28-A40E-447485EDF918}"/>
              </a:ext>
            </a:extLst>
          </p:cNvPr>
          <p:cNvSpPr txBox="1"/>
          <p:nvPr/>
        </p:nvSpPr>
        <p:spPr>
          <a:xfrm>
            <a:off x="4936961" y="2576610"/>
            <a:ext cx="1339442" cy="369332"/>
          </a:xfrm>
          <a:prstGeom prst="rect">
            <a:avLst/>
          </a:prstGeom>
          <a:noFill/>
        </p:spPr>
        <p:txBody>
          <a:bodyPr wrap="square" rtlCol="0">
            <a:spAutoFit/>
          </a:bodyPr>
          <a:lstStyle/>
          <a:p>
            <a:pPr algn="r"/>
            <a:r>
              <a:rPr lang="en-AU" dirty="0"/>
              <a:t>Constructor</a:t>
            </a:r>
          </a:p>
        </p:txBody>
      </p:sp>
      <p:sp>
        <p:nvSpPr>
          <p:cNvPr id="24" name="TextBox 23">
            <a:extLst>
              <a:ext uri="{FF2B5EF4-FFF2-40B4-BE49-F238E27FC236}">
                <a16:creationId xmlns:a16="http://schemas.microsoft.com/office/drawing/2014/main" id="{0A8BE511-3A05-44FB-AEF8-4D200BBF39D6}"/>
              </a:ext>
            </a:extLst>
          </p:cNvPr>
          <p:cNvSpPr txBox="1"/>
          <p:nvPr/>
        </p:nvSpPr>
        <p:spPr>
          <a:xfrm>
            <a:off x="4936961" y="4642018"/>
            <a:ext cx="1339442" cy="369332"/>
          </a:xfrm>
          <a:prstGeom prst="rect">
            <a:avLst/>
          </a:prstGeom>
          <a:noFill/>
        </p:spPr>
        <p:txBody>
          <a:bodyPr wrap="square" rtlCol="0">
            <a:spAutoFit/>
          </a:bodyPr>
          <a:lstStyle/>
          <a:p>
            <a:pPr algn="r"/>
            <a:r>
              <a:rPr lang="en-AU" dirty="0"/>
              <a:t>Methods</a:t>
            </a:r>
          </a:p>
        </p:txBody>
      </p:sp>
    </p:spTree>
    <p:extLst>
      <p:ext uri="{BB962C8B-B14F-4D97-AF65-F5344CB8AC3E}">
        <p14:creationId xmlns:p14="http://schemas.microsoft.com/office/powerpoint/2010/main" val="671294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5C3976E-DC0E-4FAB-8FEA-8FF0DC471A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Syntax Overview - Objects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marL="0" indent="0">
              <a:buNone/>
            </a:pPr>
            <a:r>
              <a:rPr lang="en-AU" dirty="0"/>
              <a:t>We’ve seen objects used as Strings and </a:t>
            </a:r>
            <a:r>
              <a:rPr lang="en-AU" dirty="0" err="1"/>
              <a:t>ArrayLists</a:t>
            </a:r>
            <a:r>
              <a:rPr lang="en-AU" dirty="0"/>
              <a:t>. Here the syntax is the same. An object of the Date type is called an </a:t>
            </a:r>
            <a:r>
              <a:rPr lang="en-AU" u="sng" dirty="0"/>
              <a:t>instance</a:t>
            </a:r>
            <a:r>
              <a:rPr lang="en-AU" dirty="0"/>
              <a:t> of the Date class</a:t>
            </a:r>
          </a:p>
          <a:p>
            <a:pPr marL="0" indent="0">
              <a:buNone/>
            </a:pPr>
            <a:r>
              <a:rPr lang="en-AU" dirty="0"/>
              <a:t>Creation:</a:t>
            </a:r>
          </a:p>
          <a:p>
            <a:pPr>
              <a:buFont typeface="Symbol" panose="05050102010706020507" pitchFamily="18" charset="2"/>
              <a:buChar char=""/>
            </a:pPr>
            <a:r>
              <a:rPr lang="en-AU" sz="2400" dirty="0">
                <a:latin typeface="Consolas" panose="020B0609020204030204" pitchFamily="49" charset="0"/>
              </a:rPr>
              <a:t>Datatype </a:t>
            </a:r>
            <a:r>
              <a:rPr lang="en-AU" sz="2400" dirty="0" err="1">
                <a:latin typeface="Consolas" panose="020B0609020204030204" pitchFamily="49" charset="0"/>
              </a:rPr>
              <a:t>varName</a:t>
            </a:r>
            <a:r>
              <a:rPr lang="en-AU" sz="2400" dirty="0">
                <a:latin typeface="Consolas" panose="020B0609020204030204" pitchFamily="49" charset="0"/>
              </a:rPr>
              <a:t> = new Datatype(params);</a:t>
            </a:r>
            <a:endParaRPr lang="en-AU" sz="2400" dirty="0"/>
          </a:p>
          <a:p>
            <a:pPr marL="0" indent="0">
              <a:buNone/>
            </a:pPr>
            <a:r>
              <a:rPr lang="en-AU" dirty="0"/>
              <a:t>Accessing properties:</a:t>
            </a:r>
            <a:endParaRPr lang="en-AU" dirty="0">
              <a:latin typeface="Consolas" panose="020B0609020204030204" pitchFamily="49" charset="0"/>
            </a:endParaRPr>
          </a:p>
          <a:p>
            <a:pPr>
              <a:buFont typeface="Symbol" panose="05050102010706020507" pitchFamily="18" charset="2"/>
              <a:buChar char=""/>
            </a:pPr>
            <a:r>
              <a:rPr lang="en-AU" sz="2400" dirty="0" err="1">
                <a:latin typeface="Consolas" panose="020B0609020204030204" pitchFamily="49" charset="0"/>
              </a:rPr>
              <a:t>varName.propertyName</a:t>
            </a:r>
            <a:r>
              <a:rPr lang="en-AU" sz="2400" dirty="0">
                <a:latin typeface="Consolas" panose="020B0609020204030204" pitchFamily="49" charset="0"/>
              </a:rPr>
              <a:t>;</a:t>
            </a:r>
            <a:endParaRPr lang="en-AU" sz="2400" dirty="0"/>
          </a:p>
          <a:p>
            <a:pPr marL="0" indent="0">
              <a:buNone/>
            </a:pPr>
            <a:r>
              <a:rPr lang="en-AU" dirty="0"/>
              <a:t>Calling methods:</a:t>
            </a:r>
            <a:endParaRPr lang="en-AU" dirty="0">
              <a:latin typeface="Consolas" panose="020B0609020204030204" pitchFamily="49" charset="0"/>
            </a:endParaRPr>
          </a:p>
          <a:p>
            <a:pPr>
              <a:buFont typeface="Symbol" panose="05050102010706020507" pitchFamily="18" charset="2"/>
              <a:buChar char=""/>
            </a:pPr>
            <a:r>
              <a:rPr lang="en-AU" sz="2400" dirty="0" err="1">
                <a:latin typeface="Consolas" panose="020B0609020204030204" pitchFamily="49" charset="0"/>
              </a:rPr>
              <a:t>varName.methodName</a:t>
            </a:r>
            <a:r>
              <a:rPr lang="en-AU" sz="2400" dirty="0">
                <a:latin typeface="Consolas" panose="020B0609020204030204" pitchFamily="49" charset="0"/>
              </a:rPr>
              <a:t>(params);</a:t>
            </a:r>
          </a:p>
        </p:txBody>
      </p:sp>
      <p:pic>
        <p:nvPicPr>
          <p:cNvPr id="6" name="Picture 5">
            <a:extLst>
              <a:ext uri="{FF2B5EF4-FFF2-40B4-BE49-F238E27FC236}">
                <a16:creationId xmlns:a16="http://schemas.microsoft.com/office/drawing/2014/main" id="{76B7B631-FF46-4258-A5DF-CBB03240697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pic>
        <p:nvPicPr>
          <p:cNvPr id="13" name="Picture 12">
            <a:extLst>
              <a:ext uri="{FF2B5EF4-FFF2-40B4-BE49-F238E27FC236}">
                <a16:creationId xmlns:a16="http://schemas.microsoft.com/office/drawing/2014/main" id="{BA6FE960-F189-45F2-9331-4027933E3F78}"/>
              </a:ext>
            </a:extLst>
          </p:cNvPr>
          <p:cNvPicPr>
            <a:picLocks noChangeAspect="1"/>
          </p:cNvPicPr>
          <p:nvPr/>
        </p:nvPicPr>
        <p:blipFill>
          <a:blip r:embed="rId5"/>
          <a:stretch>
            <a:fillRect/>
          </a:stretch>
        </p:blipFill>
        <p:spPr>
          <a:xfrm>
            <a:off x="8229600" y="1381007"/>
            <a:ext cx="3652838" cy="1853815"/>
          </a:xfrm>
          <a:prstGeom prst="rect">
            <a:avLst/>
          </a:prstGeom>
        </p:spPr>
      </p:pic>
    </p:spTree>
    <p:extLst>
      <p:ext uri="{BB962C8B-B14F-4D97-AF65-F5344CB8AC3E}">
        <p14:creationId xmlns:p14="http://schemas.microsoft.com/office/powerpoint/2010/main" val="1134919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5C3976E-DC0E-4FAB-8FEA-8FF0DC471A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Your Turn</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normAutofit lnSpcReduction="10000"/>
          </a:bodyPr>
          <a:lstStyle/>
          <a:p>
            <a:pPr marL="0" indent="0">
              <a:buNone/>
            </a:pPr>
            <a:r>
              <a:rPr lang="en-AU" dirty="0"/>
              <a:t>Create a Time data structure, described on the right. Your methods should all be functional, and all information in the data structure should be public.</a:t>
            </a:r>
          </a:p>
          <a:p>
            <a:pPr marL="0" indent="0">
              <a:buNone/>
            </a:pPr>
            <a:r>
              <a:rPr lang="en-AU" dirty="0"/>
              <a:t>Remember to handle the following edge cases:</a:t>
            </a:r>
          </a:p>
          <a:p>
            <a:pPr>
              <a:buFont typeface="Symbol" panose="05050102010706020507" pitchFamily="18" charset="2"/>
              <a:buChar char=""/>
            </a:pPr>
            <a:r>
              <a:rPr lang="en-AU" dirty="0"/>
              <a:t>Negative hour/minute</a:t>
            </a:r>
          </a:p>
          <a:p>
            <a:pPr>
              <a:buFont typeface="Symbol" panose="05050102010706020507" pitchFamily="18" charset="2"/>
              <a:buChar char=""/>
            </a:pPr>
            <a:r>
              <a:rPr lang="en-AU" dirty="0"/>
              <a:t>Hour/minute past maximum values</a:t>
            </a:r>
          </a:p>
          <a:p>
            <a:pPr>
              <a:buFont typeface="Symbol" panose="05050102010706020507" pitchFamily="18" charset="2"/>
              <a:buChar char=""/>
            </a:pPr>
            <a:r>
              <a:rPr lang="en-AU" dirty="0"/>
              <a:t>The equality case for </a:t>
            </a:r>
            <a:r>
              <a:rPr lang="en-AU" dirty="0" err="1"/>
              <a:t>isBefore</a:t>
            </a:r>
            <a:r>
              <a:rPr lang="en-AU" dirty="0"/>
              <a:t>()</a:t>
            </a:r>
          </a:p>
          <a:p>
            <a:pPr>
              <a:buFont typeface="Symbol" panose="05050102010706020507" pitchFamily="18" charset="2"/>
              <a:buChar char=""/>
            </a:pPr>
            <a:endParaRPr lang="en-AU" dirty="0"/>
          </a:p>
          <a:p>
            <a:pPr marL="0" indent="0">
              <a:buNone/>
            </a:pPr>
            <a:r>
              <a:rPr lang="en-AU" dirty="0"/>
              <a:t>Extension: Continue the </a:t>
            </a:r>
            <a:r>
              <a:rPr lang="en-AU" dirty="0" err="1"/>
              <a:t>DayofWeek</a:t>
            </a:r>
            <a:r>
              <a:rPr lang="en-AU" dirty="0"/>
              <a:t> Method from before. If stuck - </a:t>
            </a:r>
            <a:r>
              <a:rPr lang="en-AU" dirty="0">
                <a:hlinkClick r:id="rId4"/>
              </a:rPr>
              <a:t>https://cs.uwaterloo.ca/~alopez-o/math-faq/node73.html</a:t>
            </a:r>
            <a:endParaRPr lang="en-AU" dirty="0"/>
          </a:p>
        </p:txBody>
      </p:sp>
      <p:pic>
        <p:nvPicPr>
          <p:cNvPr id="6" name="Picture 5">
            <a:extLst>
              <a:ext uri="{FF2B5EF4-FFF2-40B4-BE49-F238E27FC236}">
                <a16:creationId xmlns:a16="http://schemas.microsoft.com/office/drawing/2014/main" id="{76B7B631-FF46-4258-A5DF-CBB03240697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sp>
        <p:nvSpPr>
          <p:cNvPr id="10" name="Rectangle 9">
            <a:extLst>
              <a:ext uri="{FF2B5EF4-FFF2-40B4-BE49-F238E27FC236}">
                <a16:creationId xmlns:a16="http://schemas.microsoft.com/office/drawing/2014/main" id="{53AF4F5F-2D99-418B-9F38-29BD94160970}"/>
              </a:ext>
            </a:extLst>
          </p:cNvPr>
          <p:cNvSpPr/>
          <p:nvPr/>
        </p:nvSpPr>
        <p:spPr>
          <a:xfrm>
            <a:off x="8545226" y="1688793"/>
            <a:ext cx="3026687" cy="3873108"/>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AU" dirty="0"/>
              <a:t>Time Data Structure</a:t>
            </a:r>
          </a:p>
          <a:p>
            <a:endParaRPr lang="en-AU" dirty="0"/>
          </a:p>
          <a:p>
            <a:r>
              <a:rPr lang="en-AU" dirty="0"/>
              <a:t>Properties/Attributes:</a:t>
            </a:r>
          </a:p>
          <a:p>
            <a:pPr marL="285750" indent="-285750">
              <a:buFont typeface="Symbol" panose="05050102010706020507" pitchFamily="18" charset="2"/>
              <a:buChar char=""/>
            </a:pPr>
            <a:r>
              <a:rPr lang="en-AU" dirty="0"/>
              <a:t>int hour</a:t>
            </a:r>
          </a:p>
          <a:p>
            <a:pPr marL="285750" indent="-285750">
              <a:buFont typeface="Symbol" panose="05050102010706020507" pitchFamily="18" charset="2"/>
              <a:buChar char=""/>
            </a:pPr>
            <a:r>
              <a:rPr lang="en-AU" dirty="0"/>
              <a:t>int minute</a:t>
            </a:r>
          </a:p>
          <a:p>
            <a:pPr marL="285750" indent="-285750">
              <a:buFont typeface="Symbol" panose="05050102010706020507" pitchFamily="18" charset="2"/>
              <a:buChar char=""/>
            </a:pPr>
            <a:endParaRPr lang="en-AU" dirty="0"/>
          </a:p>
          <a:p>
            <a:r>
              <a:rPr lang="en-AU" dirty="0"/>
              <a:t>Methods:</a:t>
            </a:r>
          </a:p>
          <a:p>
            <a:pPr marL="285750" indent="-285750">
              <a:buFont typeface="Symbol" panose="05050102010706020507" pitchFamily="18" charset="2"/>
              <a:buChar char=""/>
            </a:pPr>
            <a:r>
              <a:rPr lang="en-AU" dirty="0" err="1"/>
              <a:t>boolean</a:t>
            </a:r>
            <a:r>
              <a:rPr lang="en-AU" dirty="0"/>
              <a:t> </a:t>
            </a:r>
            <a:r>
              <a:rPr lang="en-AU" dirty="0" err="1"/>
              <a:t>isAfternoon</a:t>
            </a:r>
            <a:r>
              <a:rPr lang="en-AU" dirty="0"/>
              <a:t>()</a:t>
            </a:r>
          </a:p>
          <a:p>
            <a:pPr marL="285750" indent="-285750">
              <a:buFont typeface="Symbol" panose="05050102010706020507" pitchFamily="18" charset="2"/>
              <a:buChar char=""/>
            </a:pPr>
            <a:r>
              <a:rPr lang="en-AU" dirty="0" err="1"/>
              <a:t>boolean</a:t>
            </a:r>
            <a:r>
              <a:rPr lang="en-AU" dirty="0"/>
              <a:t> </a:t>
            </a:r>
            <a:r>
              <a:rPr lang="en-AU" dirty="0" err="1"/>
              <a:t>isBefore</a:t>
            </a:r>
            <a:r>
              <a:rPr lang="en-AU" dirty="0"/>
              <a:t>(Time t)</a:t>
            </a:r>
          </a:p>
          <a:p>
            <a:pPr marL="285750" indent="-285750">
              <a:buFont typeface="Symbol" panose="05050102010706020507" pitchFamily="18" charset="2"/>
              <a:buChar char=""/>
            </a:pPr>
            <a:r>
              <a:rPr lang="en-AU" dirty="0"/>
              <a:t>Time add(Time t)</a:t>
            </a:r>
          </a:p>
          <a:p>
            <a:pPr marL="285750" indent="-285750">
              <a:buFont typeface="Symbol" panose="05050102010706020507" pitchFamily="18" charset="2"/>
              <a:buChar char=""/>
            </a:pPr>
            <a:r>
              <a:rPr lang="en-AU" dirty="0"/>
              <a:t>Time subtract(Time t)</a:t>
            </a:r>
          </a:p>
        </p:txBody>
      </p:sp>
    </p:spTree>
    <p:extLst>
      <p:ext uri="{BB962C8B-B14F-4D97-AF65-F5344CB8AC3E}">
        <p14:creationId xmlns:p14="http://schemas.microsoft.com/office/powerpoint/2010/main" val="1870744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35E2AD7-70C2-432C-B03C-6221B014AE54}"/>
              </a:ext>
            </a:extLst>
          </p:cNvPr>
          <p:cNvSpPr>
            <a:spLocks noGrp="1"/>
          </p:cNvSpPr>
          <p:nvPr>
            <p:ph type="title"/>
          </p:nvPr>
        </p:nvSpPr>
        <p:spPr/>
        <p:txBody>
          <a:bodyPr/>
          <a:lstStyle/>
          <a:p>
            <a:r>
              <a:rPr lang="en-AU" dirty="0"/>
              <a:t>Summary</a:t>
            </a:r>
          </a:p>
        </p:txBody>
      </p:sp>
      <p:sp>
        <p:nvSpPr>
          <p:cNvPr id="6" name="Content Placeholder 5">
            <a:extLst>
              <a:ext uri="{FF2B5EF4-FFF2-40B4-BE49-F238E27FC236}">
                <a16:creationId xmlns:a16="http://schemas.microsoft.com/office/drawing/2014/main" id="{78BD2085-D085-485A-B548-8FD233234579}"/>
              </a:ext>
            </a:extLst>
          </p:cNvPr>
          <p:cNvSpPr>
            <a:spLocks noGrp="1"/>
          </p:cNvSpPr>
          <p:nvPr>
            <p:ph idx="1"/>
          </p:nvPr>
        </p:nvSpPr>
        <p:spPr/>
        <p:txBody>
          <a:bodyPr/>
          <a:lstStyle/>
          <a:p>
            <a:r>
              <a:rPr lang="en-AU" dirty="0"/>
              <a:t>OOP is a huge topic, and so we are splitting it up into smaller sections. </a:t>
            </a:r>
          </a:p>
          <a:p>
            <a:r>
              <a:rPr lang="en-AU" dirty="0"/>
              <a:t>This is part 1, next week will be part 2, which covers inheritance and encapsulation.</a:t>
            </a:r>
          </a:p>
          <a:p>
            <a:pPr marL="0" indent="0">
              <a:buNone/>
            </a:pPr>
            <a:r>
              <a:rPr lang="en-AU" dirty="0"/>
              <a:t>You should now be able to:</a:t>
            </a:r>
          </a:p>
          <a:p>
            <a:pPr>
              <a:buFont typeface="Symbol" panose="05050102010706020507" pitchFamily="18" charset="2"/>
              <a:buChar char=""/>
            </a:pPr>
            <a:r>
              <a:rPr lang="en-AU" dirty="0"/>
              <a:t>Understand the purpose of OOP in simplifying code that handles groups of data.</a:t>
            </a:r>
          </a:p>
          <a:p>
            <a:pPr>
              <a:buFont typeface="Symbol" panose="05050102010706020507" pitchFamily="18" charset="2"/>
              <a:buChar char=""/>
            </a:pPr>
            <a:r>
              <a:rPr lang="en-AU" dirty="0"/>
              <a:t>Create a simple data structure class</a:t>
            </a:r>
          </a:p>
          <a:p>
            <a:pPr>
              <a:buFont typeface="Symbol" panose="05050102010706020507" pitchFamily="18" charset="2"/>
              <a:buChar char=""/>
            </a:pPr>
            <a:r>
              <a:rPr lang="en-AU" dirty="0"/>
              <a:t>Use created objects</a:t>
            </a:r>
          </a:p>
          <a:p>
            <a:pPr>
              <a:buFont typeface="Symbol" panose="05050102010706020507" pitchFamily="18" charset="2"/>
              <a:buChar char=""/>
            </a:pPr>
            <a:r>
              <a:rPr lang="en-AU" dirty="0"/>
              <a:t>Recognise what an instance of a class means</a:t>
            </a:r>
          </a:p>
          <a:p>
            <a:pPr marL="0" indent="0">
              <a:buNone/>
            </a:pPr>
            <a:endParaRPr lang="en-AU" dirty="0"/>
          </a:p>
        </p:txBody>
      </p:sp>
    </p:spTree>
    <p:extLst>
      <p:ext uri="{BB962C8B-B14F-4D97-AF65-F5344CB8AC3E}">
        <p14:creationId xmlns:p14="http://schemas.microsoft.com/office/powerpoint/2010/main" val="426488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A923F-EB0A-4AAC-AC8C-0FF309077624}"/>
              </a:ext>
            </a:extLst>
          </p:cNvPr>
          <p:cNvSpPr>
            <a:spLocks noGrp="1"/>
          </p:cNvSpPr>
          <p:nvPr>
            <p:ph type="title"/>
          </p:nvPr>
        </p:nvSpPr>
        <p:spPr/>
        <p:txBody>
          <a:bodyPr/>
          <a:lstStyle/>
          <a:p>
            <a:r>
              <a:rPr lang="en-AU" dirty="0"/>
              <a:t>Data before action (OOP) vs action before Data (Procedural programming)</a:t>
            </a:r>
          </a:p>
        </p:txBody>
      </p:sp>
      <p:sp>
        <p:nvSpPr>
          <p:cNvPr id="3" name="Content Placeholder 2">
            <a:extLst>
              <a:ext uri="{FF2B5EF4-FFF2-40B4-BE49-F238E27FC236}">
                <a16:creationId xmlns:a16="http://schemas.microsoft.com/office/drawing/2014/main" id="{D9EB0DC7-AF55-4446-86A2-0C43A83E590F}"/>
              </a:ext>
            </a:extLst>
          </p:cNvPr>
          <p:cNvSpPr>
            <a:spLocks noGrp="1"/>
          </p:cNvSpPr>
          <p:nvPr>
            <p:ph idx="1"/>
          </p:nvPr>
        </p:nvSpPr>
        <p:spPr>
          <a:xfrm>
            <a:off x="378070" y="1652953"/>
            <a:ext cx="11623430" cy="3552093"/>
          </a:xfrm>
        </p:spPr>
        <p:txBody>
          <a:bodyPr>
            <a:normAutofit fontScale="92500" lnSpcReduction="20000"/>
          </a:bodyPr>
          <a:lstStyle/>
          <a:p>
            <a:r>
              <a:rPr lang="en-AU" dirty="0"/>
              <a:t>In procedural programming we think in terms of functions and then as a secondary matter the data on which the functions act upon.</a:t>
            </a:r>
          </a:p>
          <a:p>
            <a:r>
              <a:rPr lang="en-AU" dirty="0"/>
              <a:t>In Objected oriented we reverse that, we come up with data types first and then decide what operations we need associated with these data types.</a:t>
            </a:r>
          </a:p>
          <a:p>
            <a:r>
              <a:rPr lang="en-AU" dirty="0"/>
              <a:t>This means that unlike other programming languages (FORTRAN) that focus on giving the computer imperative “Do This then Do That” commands, it focuses on data</a:t>
            </a:r>
          </a:p>
          <a:p>
            <a:r>
              <a:rPr lang="en-AU" dirty="0"/>
              <a:t>This means that rather then scrapping code and doing something else every time we have to do something new, we can “Recycle” and build upon code that we have, or someone else has, already written.</a:t>
            </a:r>
          </a:p>
        </p:txBody>
      </p:sp>
      <p:pic>
        <p:nvPicPr>
          <p:cNvPr id="4" name="Picture 3">
            <a:extLst>
              <a:ext uri="{FF2B5EF4-FFF2-40B4-BE49-F238E27FC236}">
                <a16:creationId xmlns:a16="http://schemas.microsoft.com/office/drawing/2014/main" id="{FFF3FC97-652C-42F0-AA5A-1175CAC6FD27}"/>
              </a:ext>
            </a:extLst>
          </p:cNvPr>
          <p:cNvPicPr>
            <a:picLocks noChangeAspect="1"/>
          </p:cNvPicPr>
          <p:nvPr/>
        </p:nvPicPr>
        <p:blipFill>
          <a:blip r:embed="rId2"/>
          <a:stretch>
            <a:fillRect/>
          </a:stretch>
        </p:blipFill>
        <p:spPr>
          <a:xfrm>
            <a:off x="5933088" y="4985078"/>
            <a:ext cx="2522187" cy="1209513"/>
          </a:xfrm>
          <a:prstGeom prst="rect">
            <a:avLst/>
          </a:prstGeom>
        </p:spPr>
      </p:pic>
      <p:cxnSp>
        <p:nvCxnSpPr>
          <p:cNvPr id="5" name="Straight Arrow Connector 4">
            <a:extLst>
              <a:ext uri="{FF2B5EF4-FFF2-40B4-BE49-F238E27FC236}">
                <a16:creationId xmlns:a16="http://schemas.microsoft.com/office/drawing/2014/main" id="{69547014-D72B-4E03-B8BB-B9D48720E2A9}"/>
              </a:ext>
            </a:extLst>
          </p:cNvPr>
          <p:cNvCxnSpPr/>
          <p:nvPr/>
        </p:nvCxnSpPr>
        <p:spPr>
          <a:xfrm>
            <a:off x="5805753" y="4799304"/>
            <a:ext cx="27768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676E7421-AA2C-4220-8AAF-F847B4497012}"/>
              </a:ext>
            </a:extLst>
          </p:cNvPr>
          <p:cNvSpPr txBox="1"/>
          <p:nvPr/>
        </p:nvSpPr>
        <p:spPr>
          <a:xfrm>
            <a:off x="8639626" y="5292971"/>
            <a:ext cx="1144403" cy="369332"/>
          </a:xfrm>
          <a:prstGeom prst="rect">
            <a:avLst/>
          </a:prstGeom>
          <a:noFill/>
        </p:spPr>
        <p:txBody>
          <a:bodyPr wrap="square" rtlCol="0">
            <a:spAutoFit/>
          </a:bodyPr>
          <a:lstStyle/>
          <a:p>
            <a:r>
              <a:rPr lang="en-AU" dirty="0"/>
              <a:t>FORTRAN</a:t>
            </a:r>
          </a:p>
        </p:txBody>
      </p:sp>
    </p:spTree>
    <p:extLst>
      <p:ext uri="{BB962C8B-B14F-4D97-AF65-F5344CB8AC3E}">
        <p14:creationId xmlns:p14="http://schemas.microsoft.com/office/powerpoint/2010/main" val="361713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Classes and Objects</a:t>
            </a:r>
          </a:p>
        </p:txBody>
      </p:sp>
      <p:sp>
        <p:nvSpPr>
          <p:cNvPr id="10" name="Content Placeholder 9"/>
          <p:cNvSpPr>
            <a:spLocks noGrp="1"/>
          </p:cNvSpPr>
          <p:nvPr>
            <p:ph idx="1"/>
          </p:nvPr>
        </p:nvSpPr>
        <p:spPr/>
        <p:txBody>
          <a:bodyPr>
            <a:normAutofit/>
          </a:bodyPr>
          <a:lstStyle/>
          <a:p>
            <a:r>
              <a:rPr lang="en-AU" sz="2000" dirty="0"/>
              <a:t>In object-oriented languages, you use objects </a:t>
            </a:r>
            <a:r>
              <a:rPr lang="en-AU" sz="2000" i="1" dirty="0"/>
              <a:t>and </a:t>
            </a:r>
            <a:r>
              <a:rPr lang="en-AU" sz="2000" dirty="0"/>
              <a:t>classes to organise your code to take advantage of this programming concept</a:t>
            </a:r>
          </a:p>
          <a:p>
            <a:r>
              <a:rPr lang="en-AU" sz="2000" dirty="0"/>
              <a:t>What are objects and classes you say?</a:t>
            </a:r>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4" name="Picture 3">
            <a:extLst>
              <a:ext uri="{FF2B5EF4-FFF2-40B4-BE49-F238E27FC236}">
                <a16:creationId xmlns:a16="http://schemas.microsoft.com/office/drawing/2014/main" id="{1E7B4D0B-DDFC-4E4B-A442-FCB5D51AA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867" y="3053129"/>
            <a:ext cx="6123865" cy="3258771"/>
          </a:xfrm>
          <a:prstGeom prst="rect">
            <a:avLst/>
          </a:prstGeom>
        </p:spPr>
      </p:pic>
    </p:spTree>
    <p:extLst>
      <p:ext uri="{BB962C8B-B14F-4D97-AF65-F5344CB8AC3E}">
        <p14:creationId xmlns:p14="http://schemas.microsoft.com/office/powerpoint/2010/main" val="317904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16183-D4D7-41DC-A06F-71877DA6A3F8}"/>
              </a:ext>
            </a:extLst>
          </p:cNvPr>
          <p:cNvSpPr>
            <a:spLocks noGrp="1"/>
          </p:cNvSpPr>
          <p:nvPr>
            <p:ph type="title"/>
          </p:nvPr>
        </p:nvSpPr>
        <p:spPr/>
        <p:txBody>
          <a:bodyPr/>
          <a:lstStyle/>
          <a:p>
            <a:r>
              <a:rPr lang="en-AU" dirty="0"/>
              <a:t>What are classes and objects</a:t>
            </a:r>
          </a:p>
        </p:txBody>
      </p:sp>
      <p:sp>
        <p:nvSpPr>
          <p:cNvPr id="3" name="Content Placeholder 2">
            <a:extLst>
              <a:ext uri="{FF2B5EF4-FFF2-40B4-BE49-F238E27FC236}">
                <a16:creationId xmlns:a16="http://schemas.microsoft.com/office/drawing/2014/main" id="{F32D6235-423E-418A-86DB-D2419759B64F}"/>
              </a:ext>
            </a:extLst>
          </p:cNvPr>
          <p:cNvSpPr>
            <a:spLocks noGrp="1"/>
          </p:cNvSpPr>
          <p:nvPr>
            <p:ph idx="1"/>
          </p:nvPr>
        </p:nvSpPr>
        <p:spPr>
          <a:xfrm>
            <a:off x="838200" y="1605817"/>
            <a:ext cx="10515600" cy="4351338"/>
          </a:xfrm>
        </p:spPr>
        <p:txBody>
          <a:bodyPr>
            <a:normAutofit lnSpcReduction="10000"/>
          </a:bodyPr>
          <a:lstStyle/>
          <a:p>
            <a:r>
              <a:rPr lang="en-AU" sz="2000" dirty="0"/>
              <a:t>Pretend you are writing a java program that has to keep track of a book production facility</a:t>
            </a:r>
          </a:p>
          <a:p>
            <a:r>
              <a:rPr lang="en-AU" sz="2000" dirty="0"/>
              <a:t>Every book produced only differs slightly from the next one, being in page-size, font-size, line-height, author name etc. Within an object-oriented computer program, every book is an object</a:t>
            </a:r>
          </a:p>
          <a:p>
            <a:r>
              <a:rPr lang="en-AU" sz="2000" dirty="0"/>
              <a:t>But objects aren’t everything, although the books all differ slightly from each other in some way, they all share the exact same characteristics. In an object-oriented program we need </a:t>
            </a:r>
            <a:r>
              <a:rPr lang="en-AU" sz="2000" i="1" dirty="0"/>
              <a:t>a master list </a:t>
            </a:r>
            <a:r>
              <a:rPr lang="en-AU" sz="2000" dirty="0"/>
              <a:t>that contains every characteristic a book object can have. This </a:t>
            </a:r>
            <a:r>
              <a:rPr lang="en-AU" sz="2000" i="1" dirty="0"/>
              <a:t>master list </a:t>
            </a:r>
            <a:r>
              <a:rPr lang="en-AU" sz="2000" dirty="0"/>
              <a:t>is called a </a:t>
            </a:r>
            <a:r>
              <a:rPr lang="en-AU" sz="2000" i="1" dirty="0"/>
              <a:t>class</a:t>
            </a:r>
          </a:p>
          <a:p>
            <a:r>
              <a:rPr lang="en-AU" sz="2000" dirty="0"/>
              <a:t>A class could also be seen as a blueprint for the building of a book. It contains all of the book’s characteristics on a page. Where the blueprint says that every book produced will have a “page-size”,  the actual book will have page size A5.</a:t>
            </a:r>
          </a:p>
          <a:p>
            <a:r>
              <a:rPr lang="en-AU" sz="2000" dirty="0"/>
              <a:t>It doesn’t just stop at characteristics though – a year after you make this book blueprint, you could have used it to produce a million other books</a:t>
            </a:r>
          </a:p>
          <a:p>
            <a:r>
              <a:rPr lang="en-AU" sz="2000" dirty="0"/>
              <a:t>If you don’t understand the analogy here is the summary:</a:t>
            </a:r>
          </a:p>
          <a:p>
            <a:pPr lvl="1"/>
            <a:r>
              <a:rPr lang="en-AU" sz="2000" dirty="0"/>
              <a:t>A programmer first writes code to describe a class (Book Blueprint) (I.e. Describe the data)</a:t>
            </a:r>
          </a:p>
          <a:p>
            <a:pPr lvl="1"/>
            <a:r>
              <a:rPr lang="en-AU" sz="2000" dirty="0"/>
              <a:t>Once the program runs, the computer creates objects (Books) from the (Blueprint) class</a:t>
            </a:r>
          </a:p>
        </p:txBody>
      </p:sp>
      <p:sp>
        <p:nvSpPr>
          <p:cNvPr id="4" name="TextBox 3">
            <a:extLst>
              <a:ext uri="{FF2B5EF4-FFF2-40B4-BE49-F238E27FC236}">
                <a16:creationId xmlns:a16="http://schemas.microsoft.com/office/drawing/2014/main" id="{5C9BD0B0-83BC-4169-9B14-1C47D488A247}"/>
              </a:ext>
            </a:extLst>
          </p:cNvPr>
          <p:cNvSpPr txBox="1"/>
          <p:nvPr/>
        </p:nvSpPr>
        <p:spPr>
          <a:xfrm>
            <a:off x="673426" y="6356914"/>
            <a:ext cx="8194431" cy="307777"/>
          </a:xfrm>
          <a:prstGeom prst="rect">
            <a:avLst/>
          </a:prstGeom>
          <a:noFill/>
        </p:spPr>
        <p:txBody>
          <a:bodyPr wrap="square" rtlCol="0">
            <a:spAutoFit/>
          </a:bodyPr>
          <a:lstStyle/>
          <a:p>
            <a:r>
              <a:rPr lang="en-AU" sz="1400" dirty="0">
                <a:solidFill>
                  <a:schemeClr val="bg1"/>
                </a:solidFill>
              </a:rPr>
              <a:t>Analogy inspired by “Java for Dummies 6</a:t>
            </a:r>
            <a:r>
              <a:rPr lang="en-AU" sz="1400" baseline="30000" dirty="0">
                <a:solidFill>
                  <a:schemeClr val="bg1"/>
                </a:solidFill>
              </a:rPr>
              <a:t>th</a:t>
            </a:r>
            <a:r>
              <a:rPr lang="en-AU" sz="1400" dirty="0">
                <a:solidFill>
                  <a:schemeClr val="bg1"/>
                </a:solidFill>
              </a:rPr>
              <a:t> Edition”</a:t>
            </a:r>
          </a:p>
        </p:txBody>
      </p:sp>
    </p:spTree>
    <p:extLst>
      <p:ext uri="{BB962C8B-B14F-4D97-AF65-F5344CB8AC3E}">
        <p14:creationId xmlns:p14="http://schemas.microsoft.com/office/powerpoint/2010/main" val="1516081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6: OOP</a:t>
            </a:r>
          </a:p>
        </p:txBody>
      </p:sp>
      <p:sp>
        <p:nvSpPr>
          <p:cNvPr id="10" name="Content Placeholder 9"/>
          <p:cNvSpPr>
            <a:spLocks noGrp="1"/>
          </p:cNvSpPr>
          <p:nvPr>
            <p:ph idx="1"/>
          </p:nvPr>
        </p:nvSpPr>
        <p:spPr>
          <a:xfrm>
            <a:off x="838200" y="1825625"/>
            <a:ext cx="10515600" cy="400351"/>
          </a:xfrm>
        </p:spPr>
        <p:txBody>
          <a:bodyPr>
            <a:normAutofit/>
          </a:bodyPr>
          <a:lstStyle/>
          <a:p>
            <a:r>
              <a:rPr lang="en-AU" sz="2000" dirty="0"/>
              <a:t>This might be terribly confusing for some of you, so if you have any questions ask them now</a:t>
            </a:r>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4" name="Picture 3">
            <a:extLst>
              <a:ext uri="{FF2B5EF4-FFF2-40B4-BE49-F238E27FC236}">
                <a16:creationId xmlns:a16="http://schemas.microsoft.com/office/drawing/2014/main" id="{597F9B35-FE95-44C6-8DB4-8322A5EA0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006" y="2565540"/>
            <a:ext cx="5164940" cy="3611423"/>
          </a:xfrm>
          <a:prstGeom prst="rect">
            <a:avLst/>
          </a:prstGeom>
        </p:spPr>
      </p:pic>
    </p:spTree>
    <p:extLst>
      <p:ext uri="{BB962C8B-B14F-4D97-AF65-F5344CB8AC3E}">
        <p14:creationId xmlns:p14="http://schemas.microsoft.com/office/powerpoint/2010/main" val="224115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339B0-5F94-44A1-BA14-3F74C8687417}"/>
              </a:ext>
            </a:extLst>
          </p:cNvPr>
          <p:cNvSpPr>
            <a:spLocks noGrp="1"/>
          </p:cNvSpPr>
          <p:nvPr>
            <p:ph type="title"/>
          </p:nvPr>
        </p:nvSpPr>
        <p:spPr/>
        <p:txBody>
          <a:bodyPr/>
          <a:lstStyle/>
          <a:p>
            <a:r>
              <a:rPr lang="en-AU" dirty="0"/>
              <a:t>Parts to a complex data type</a:t>
            </a:r>
          </a:p>
        </p:txBody>
      </p:sp>
      <p:sp>
        <p:nvSpPr>
          <p:cNvPr id="3" name="Content Placeholder 2">
            <a:extLst>
              <a:ext uri="{FF2B5EF4-FFF2-40B4-BE49-F238E27FC236}">
                <a16:creationId xmlns:a16="http://schemas.microsoft.com/office/drawing/2014/main" id="{E7AA51C8-08FC-4E1E-96EE-E995BCF96792}"/>
              </a:ext>
            </a:extLst>
          </p:cNvPr>
          <p:cNvSpPr>
            <a:spLocks noGrp="1"/>
          </p:cNvSpPr>
          <p:nvPr>
            <p:ph idx="1"/>
          </p:nvPr>
        </p:nvSpPr>
        <p:spPr/>
        <p:txBody>
          <a:bodyPr/>
          <a:lstStyle/>
          <a:p>
            <a:r>
              <a:rPr lang="en-AU" dirty="0"/>
              <a:t>Classes are compound data types – They consist of other data types.</a:t>
            </a:r>
          </a:p>
          <a:p>
            <a:r>
              <a:rPr lang="en-AU" dirty="0"/>
              <a:t>They contain methods for acting on those data types.</a:t>
            </a:r>
          </a:p>
          <a:p>
            <a:endParaRPr lang="en-AU" dirty="0"/>
          </a:p>
          <a:p>
            <a:r>
              <a:rPr lang="en-AU" dirty="0"/>
              <a:t>Fields (data member)</a:t>
            </a:r>
          </a:p>
          <a:p>
            <a:r>
              <a:rPr lang="en-AU" dirty="0"/>
              <a:t>Methods (function member)</a:t>
            </a:r>
          </a:p>
        </p:txBody>
      </p:sp>
    </p:spTree>
    <p:extLst>
      <p:ext uri="{BB962C8B-B14F-4D97-AF65-F5344CB8AC3E}">
        <p14:creationId xmlns:p14="http://schemas.microsoft.com/office/powerpoint/2010/main" val="2861219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Object-Oriented Programming</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marL="0" indent="0">
              <a:buNone/>
            </a:pPr>
            <a:r>
              <a:rPr lang="en-AU" dirty="0"/>
              <a:t>OOP operates around the use of objects, which store data, and have methods to act on that data.</a:t>
            </a:r>
          </a:p>
          <a:p>
            <a:pPr marL="0" indent="0">
              <a:buNone/>
            </a:pPr>
            <a:r>
              <a:rPr lang="en-AU" dirty="0"/>
              <a:t>Say that there wasn’t an existing data structure to hold the information about a date. We could hold three variables for each date we worked with, making our code unreadable, or we could make our own data type.</a:t>
            </a:r>
          </a:p>
        </p:txBody>
      </p:sp>
      <p:sp>
        <p:nvSpPr>
          <p:cNvPr id="9" name="Rectangle 8">
            <a:extLst>
              <a:ext uri="{FF2B5EF4-FFF2-40B4-BE49-F238E27FC236}">
                <a16:creationId xmlns:a16="http://schemas.microsoft.com/office/drawing/2014/main" id="{B6A504D9-1BDF-47D9-95A4-3633A869AED8}"/>
              </a:ext>
            </a:extLst>
          </p:cNvPr>
          <p:cNvSpPr/>
          <p:nvPr/>
        </p:nvSpPr>
        <p:spPr>
          <a:xfrm>
            <a:off x="8545226" y="1688793"/>
            <a:ext cx="3026687" cy="3873108"/>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AU" dirty="0"/>
              <a:t>Date Data Structure</a:t>
            </a:r>
          </a:p>
          <a:p>
            <a:endParaRPr lang="en-AU" dirty="0"/>
          </a:p>
          <a:p>
            <a:r>
              <a:rPr lang="en-AU" dirty="0"/>
              <a:t>Properties/Attributes:</a:t>
            </a:r>
          </a:p>
          <a:p>
            <a:pPr marL="285750" indent="-285750">
              <a:buFont typeface="Symbol" panose="05050102010706020507" pitchFamily="18" charset="2"/>
              <a:buChar char=""/>
            </a:pPr>
            <a:r>
              <a:rPr lang="en-AU" dirty="0"/>
              <a:t>int day</a:t>
            </a:r>
          </a:p>
          <a:p>
            <a:pPr marL="285750" indent="-285750">
              <a:buFont typeface="Symbol" panose="05050102010706020507" pitchFamily="18" charset="2"/>
              <a:buChar char=""/>
            </a:pPr>
            <a:r>
              <a:rPr lang="en-AU" dirty="0"/>
              <a:t>int month</a:t>
            </a:r>
          </a:p>
          <a:p>
            <a:pPr marL="285750" indent="-285750">
              <a:buFont typeface="Symbol" panose="05050102010706020507" pitchFamily="18" charset="2"/>
              <a:buChar char=""/>
            </a:pPr>
            <a:r>
              <a:rPr lang="en-AU" dirty="0"/>
              <a:t>int year</a:t>
            </a:r>
          </a:p>
          <a:p>
            <a:pPr marL="285750" indent="-285750">
              <a:buFont typeface="Symbol" panose="05050102010706020507" pitchFamily="18" charset="2"/>
              <a:buChar char=""/>
            </a:pPr>
            <a:endParaRPr lang="en-AU" dirty="0"/>
          </a:p>
          <a:p>
            <a:r>
              <a:rPr lang="en-AU" dirty="0"/>
              <a:t>Methods:</a:t>
            </a:r>
          </a:p>
          <a:p>
            <a:pPr marL="285750" indent="-285750">
              <a:buFont typeface="Symbol" panose="05050102010706020507" pitchFamily="18" charset="2"/>
              <a:buChar char=""/>
            </a:pPr>
            <a:r>
              <a:rPr lang="en-AU" dirty="0"/>
              <a:t>int </a:t>
            </a:r>
            <a:r>
              <a:rPr lang="en-AU" dirty="0" err="1"/>
              <a:t>getDayOfWeek</a:t>
            </a:r>
            <a:r>
              <a:rPr lang="en-AU" dirty="0"/>
              <a:t>()</a:t>
            </a:r>
          </a:p>
          <a:p>
            <a:pPr marL="285750" indent="-285750">
              <a:buFont typeface="Symbol" panose="05050102010706020507" pitchFamily="18" charset="2"/>
              <a:buChar char=""/>
            </a:pPr>
            <a:r>
              <a:rPr lang="en-AU" dirty="0" err="1"/>
              <a:t>boolean</a:t>
            </a:r>
            <a:r>
              <a:rPr lang="en-AU" dirty="0"/>
              <a:t> </a:t>
            </a:r>
            <a:r>
              <a:rPr lang="en-AU" dirty="0" err="1"/>
              <a:t>isBefore</a:t>
            </a:r>
            <a:r>
              <a:rPr lang="en-AU" dirty="0"/>
              <a:t>(Date d)</a:t>
            </a:r>
          </a:p>
          <a:p>
            <a:pPr marL="285750" indent="-285750">
              <a:buFont typeface="Symbol" panose="05050102010706020507" pitchFamily="18" charset="2"/>
              <a:buChar char=""/>
            </a:pPr>
            <a:r>
              <a:rPr lang="en-AU" dirty="0"/>
              <a:t>Date add(Date d)</a:t>
            </a:r>
          </a:p>
          <a:p>
            <a:pPr marL="285750" indent="-285750">
              <a:buFont typeface="Symbol" panose="05050102010706020507" pitchFamily="18" charset="2"/>
              <a:buChar char=""/>
            </a:pPr>
            <a:r>
              <a:rPr lang="en-AU" dirty="0"/>
              <a:t>Date subtract(Date d)</a:t>
            </a:r>
          </a:p>
        </p:txBody>
      </p:sp>
    </p:spTree>
    <p:extLst>
      <p:ext uri="{BB962C8B-B14F-4D97-AF65-F5344CB8AC3E}">
        <p14:creationId xmlns:p14="http://schemas.microsoft.com/office/powerpoint/2010/main" val="41016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Creating a Chair class</a:t>
            </a:r>
          </a:p>
        </p:txBody>
      </p:sp>
      <p:sp>
        <p:nvSpPr>
          <p:cNvPr id="10" name="Content Placeholder 9"/>
          <p:cNvSpPr>
            <a:spLocks noGrp="1"/>
          </p:cNvSpPr>
          <p:nvPr>
            <p:ph idx="1"/>
          </p:nvPr>
        </p:nvSpPr>
        <p:spPr>
          <a:xfrm>
            <a:off x="838200" y="1825625"/>
            <a:ext cx="8751277" cy="4351338"/>
          </a:xfrm>
        </p:spPr>
        <p:txBody>
          <a:bodyPr>
            <a:normAutofit/>
          </a:bodyPr>
          <a:lstStyle/>
          <a:p>
            <a:r>
              <a:rPr lang="en-AU" sz="2000" dirty="0"/>
              <a:t>To first create an object we need a class to instantiate, in this case – we will create a </a:t>
            </a:r>
            <a:r>
              <a:rPr lang="en-AU" sz="2000" i="1" dirty="0"/>
              <a:t>Chair </a:t>
            </a:r>
            <a:r>
              <a:rPr lang="en-AU" sz="2000" dirty="0"/>
              <a:t>class, in which we will make a blueprint for a chair. </a:t>
            </a:r>
          </a:p>
          <a:p>
            <a:r>
              <a:rPr lang="en-AU" sz="2000" dirty="0"/>
              <a:t>Once we have done that we need to give the Chair class attributes, lay out the characteristics that all chairs have</a:t>
            </a:r>
          </a:p>
          <a:p>
            <a:r>
              <a:rPr lang="en-AU" sz="2000" dirty="0"/>
              <a:t>This is, in essence, what it means to be a chair</a:t>
            </a:r>
          </a:p>
          <a:p>
            <a:r>
              <a:rPr lang="en-AU" sz="2000" dirty="0"/>
              <a:t>Each of these variables make up a chair. As these variables are a part of an object, we call each of them a field </a:t>
            </a:r>
          </a:p>
          <a:p>
            <a:r>
              <a:rPr lang="en-AU" sz="2000" dirty="0"/>
              <a:t>This code may bring with it the realisation of what classes and objects are, especially if you have been grappling with what I told you in the theory.</a:t>
            </a:r>
          </a:p>
          <a:p>
            <a:r>
              <a:rPr lang="en-AU" sz="2000" dirty="0"/>
              <a:t>Remember to not to have a </a:t>
            </a:r>
            <a:r>
              <a:rPr lang="en-AU" sz="2000" i="1" dirty="0"/>
              <a:t>main method </a:t>
            </a:r>
            <a:r>
              <a:rPr lang="en-AU" sz="2000" dirty="0"/>
              <a:t>in the chair class.</a:t>
            </a:r>
          </a:p>
          <a:p>
            <a:r>
              <a:rPr lang="en-AU" sz="2000" dirty="0"/>
              <a:t>Can you really create a class this easily? Yes. Yes you can.</a:t>
            </a:r>
          </a:p>
          <a:p>
            <a:endParaRPr lang="en-AU" sz="2000" dirty="0"/>
          </a:p>
          <a:p>
            <a:endParaRPr lang="en-AU" sz="2000" dirty="0"/>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3" name="Picture 2">
            <a:extLst>
              <a:ext uri="{FF2B5EF4-FFF2-40B4-BE49-F238E27FC236}">
                <a16:creationId xmlns:a16="http://schemas.microsoft.com/office/drawing/2014/main" id="{F8432640-0EAA-4BDD-AC89-E0274999B03D}"/>
              </a:ext>
            </a:extLst>
          </p:cNvPr>
          <p:cNvPicPr>
            <a:picLocks noChangeAspect="1"/>
          </p:cNvPicPr>
          <p:nvPr/>
        </p:nvPicPr>
        <p:blipFill>
          <a:blip r:embed="rId2"/>
          <a:stretch>
            <a:fillRect/>
          </a:stretch>
        </p:blipFill>
        <p:spPr>
          <a:xfrm>
            <a:off x="9589477" y="1825625"/>
            <a:ext cx="2209800" cy="600075"/>
          </a:xfrm>
          <a:prstGeom prst="rect">
            <a:avLst/>
          </a:prstGeom>
        </p:spPr>
      </p:pic>
      <p:cxnSp>
        <p:nvCxnSpPr>
          <p:cNvPr id="11" name="Straight Arrow Connector 10">
            <a:extLst>
              <a:ext uri="{FF2B5EF4-FFF2-40B4-BE49-F238E27FC236}">
                <a16:creationId xmlns:a16="http://schemas.microsoft.com/office/drawing/2014/main" id="{2B57E6B2-B541-43D6-9FF4-30B49AAB7737}"/>
              </a:ext>
            </a:extLst>
          </p:cNvPr>
          <p:cNvCxnSpPr>
            <a:cxnSpLocks/>
          </p:cNvCxnSpPr>
          <p:nvPr/>
        </p:nvCxnSpPr>
        <p:spPr>
          <a:xfrm>
            <a:off x="6019800" y="3364523"/>
            <a:ext cx="33821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3" name="Picture 12">
            <a:extLst>
              <a:ext uri="{FF2B5EF4-FFF2-40B4-BE49-F238E27FC236}">
                <a16:creationId xmlns:a16="http://schemas.microsoft.com/office/drawing/2014/main" id="{412E4594-396A-46F7-8258-3673DF569299}"/>
              </a:ext>
            </a:extLst>
          </p:cNvPr>
          <p:cNvPicPr>
            <a:picLocks noChangeAspect="1"/>
          </p:cNvPicPr>
          <p:nvPr/>
        </p:nvPicPr>
        <p:blipFill>
          <a:blip r:embed="rId3"/>
          <a:stretch>
            <a:fillRect/>
          </a:stretch>
        </p:blipFill>
        <p:spPr>
          <a:xfrm>
            <a:off x="9599020" y="2560637"/>
            <a:ext cx="2200257" cy="1765178"/>
          </a:xfrm>
          <a:prstGeom prst="rect">
            <a:avLst/>
          </a:prstGeom>
        </p:spPr>
      </p:pic>
    </p:spTree>
    <p:extLst>
      <p:ext uri="{BB962C8B-B14F-4D97-AF65-F5344CB8AC3E}">
        <p14:creationId xmlns:p14="http://schemas.microsoft.com/office/powerpoint/2010/main" val="181051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Redbacks">
      <a:dk1>
        <a:sysClr val="windowText" lastClr="000000"/>
      </a:dk1>
      <a:lt1>
        <a:srgbClr val="FFFFFF"/>
      </a:lt1>
      <a:dk2>
        <a:srgbClr val="323232"/>
      </a:dk2>
      <a:lt2>
        <a:srgbClr val="FFFFFF"/>
      </a:lt2>
      <a:accent1>
        <a:srgbClr val="A51B22"/>
      </a:accent1>
      <a:accent2>
        <a:srgbClr val="B61E25"/>
      </a:accent2>
      <a:accent3>
        <a:srgbClr val="C72027"/>
      </a:accent3>
      <a:accent4>
        <a:srgbClr val="D9232C"/>
      </a:accent4>
      <a:accent5>
        <a:srgbClr val="DE323A"/>
      </a:accent5>
      <a:accent6>
        <a:srgbClr val="E1434B"/>
      </a:accent6>
      <a:hlink>
        <a:srgbClr val="FF0000"/>
      </a:hlink>
      <a:folHlink>
        <a:srgbClr val="FF5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botics Workshops Template 2019.potx" id="{D62B8CFD-1FD7-42C6-9FDD-AECF771D0A1A}" vid="{8603E1ED-FF29-4DE7-A0D7-313EEFB418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Robotics Workshops Template 2019</Template>
  <TotalTime>30</TotalTime>
  <Words>2274</Words>
  <Application>Microsoft Office PowerPoint</Application>
  <PresentationFormat>Widescreen</PresentationFormat>
  <Paragraphs>216</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Consolas</vt:lpstr>
      <vt:lpstr>Symbol</vt:lpstr>
      <vt:lpstr>Office Theme</vt:lpstr>
      <vt:lpstr>Java Workshop 6 Introduction to Object Oriented Programming (OOP)</vt:lpstr>
      <vt:lpstr>Lesson Outline</vt:lpstr>
      <vt:lpstr>Data before action (OOP) vs action before Data (Procedural programming)</vt:lpstr>
      <vt:lpstr>Classes and Objects</vt:lpstr>
      <vt:lpstr>What are classes and objects</vt:lpstr>
      <vt:lpstr>Lesson 6: OOP</vt:lpstr>
      <vt:lpstr>Parts to a complex data type</vt:lpstr>
      <vt:lpstr>Object-Oriented Programming</vt:lpstr>
      <vt:lpstr>Creating a Chair class</vt:lpstr>
      <vt:lpstr>Exercises – Now do this for the Date Class</vt:lpstr>
      <vt:lpstr>Utilising the class</vt:lpstr>
      <vt:lpstr>Creating an object</vt:lpstr>
      <vt:lpstr>Using an object</vt:lpstr>
      <vt:lpstr>Note </vt:lpstr>
      <vt:lpstr>Now do the same thing with the date class</vt:lpstr>
      <vt:lpstr>Methods in classes </vt:lpstr>
      <vt:lpstr>Static</vt:lpstr>
      <vt:lpstr>Now do the same thing with the date class</vt:lpstr>
      <vt:lpstr>Constructors</vt:lpstr>
      <vt:lpstr>Creating Constructors</vt:lpstr>
      <vt:lpstr>This</vt:lpstr>
      <vt:lpstr>Now do the same thing with the date class</vt:lpstr>
      <vt:lpstr>Creating a Data Structure</vt:lpstr>
      <vt:lpstr>Syntax Overview - Objects</vt:lpstr>
      <vt:lpstr>Your Turn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Workshop 6 Introduction to Object Oriented Programming (OOP)</dc:title>
  <dc:creator>Ben Schwarz</dc:creator>
  <cp:lastModifiedBy>Schwarz B21</cp:lastModifiedBy>
  <cp:revision>21</cp:revision>
  <dcterms:created xsi:type="dcterms:W3CDTF">2019-05-18T05:07:26Z</dcterms:created>
  <dcterms:modified xsi:type="dcterms:W3CDTF">2019-12-03T06:40:33Z</dcterms:modified>
</cp:coreProperties>
</file>