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1" r:id="rId5"/>
    <p:sldId id="262" r:id="rId6"/>
    <p:sldId id="263" r:id="rId7"/>
    <p:sldId id="264" r:id="rId8"/>
    <p:sldId id="265" r:id="rId9"/>
    <p:sldId id="303" r:id="rId10"/>
    <p:sldId id="304" r:id="rId11"/>
    <p:sldId id="305" r:id="rId12"/>
    <p:sldId id="275" r:id="rId13"/>
    <p:sldId id="276" r:id="rId14"/>
    <p:sldId id="274" r:id="rId15"/>
    <p:sldId id="278" r:id="rId16"/>
    <p:sldId id="277" r:id="rId17"/>
    <p:sldId id="313" r:id="rId18"/>
    <p:sldId id="316" r:id="rId19"/>
    <p:sldId id="317" r:id="rId20"/>
    <p:sldId id="280" r:id="rId21"/>
    <p:sldId id="318" r:id="rId22"/>
    <p:sldId id="279" r:id="rId23"/>
    <p:sldId id="314" r:id="rId24"/>
    <p:sldId id="306" r:id="rId25"/>
    <p:sldId id="307" r:id="rId26"/>
    <p:sldId id="308" r:id="rId27"/>
    <p:sldId id="309" r:id="rId28"/>
    <p:sldId id="310" r:id="rId29"/>
    <p:sldId id="311" r:id="rId30"/>
    <p:sldId id="31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FS1MtmtkotuHgVXQbtgTkw==" hashData="andCRTC360Thd4JQ9SY9s7Dw/rtlLjwe9+ORzdVx4m+Cjzgqpb/j1ppsE+FrLMScge+JIULlIYzXo9+5F9OAwg=="/>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2027"/>
    <a:srgbClr val="E3555C"/>
    <a:srgbClr val="DD333B"/>
    <a:srgbClr val="D9232C"/>
    <a:srgbClr val="E9777C"/>
    <a:srgbClr val="DE323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0" autoAdjust="0"/>
    <p:restoredTop sz="94660"/>
  </p:normalViewPr>
  <p:slideViewPr>
    <p:cSldViewPr snapToGrid="0">
      <p:cViewPr varScale="1">
        <p:scale>
          <a:sx n="86" d="100"/>
          <a:sy n="86" d="100"/>
        </p:scale>
        <p:origin x="33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F00CFB-9E71-4CA7-BFDD-A8DB78E2F37B}"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AU"/>
        </a:p>
      </dgm:t>
    </dgm:pt>
    <dgm:pt modelId="{A7608ABA-FC0E-40DB-860C-0A791A5136EA}">
      <dgm:prSet phldrT="[Text]"/>
      <dgm:spPr/>
      <dgm:t>
        <a:bodyPr/>
        <a:lstStyle/>
        <a:p>
          <a:r>
            <a:rPr lang="en-AU" dirty="0"/>
            <a:t>Soft Drink</a:t>
          </a:r>
        </a:p>
      </dgm:t>
    </dgm:pt>
    <dgm:pt modelId="{972A7FC7-0008-450D-AD02-A4608EFC1CB5}" type="parTrans" cxnId="{29E7A435-0616-45C1-BB3B-9619B4F6FEB0}">
      <dgm:prSet/>
      <dgm:spPr/>
      <dgm:t>
        <a:bodyPr/>
        <a:lstStyle/>
        <a:p>
          <a:endParaRPr lang="en-AU"/>
        </a:p>
      </dgm:t>
    </dgm:pt>
    <dgm:pt modelId="{2810F09E-23F9-4B69-A7C9-5BCEEC4EFF1E}" type="sibTrans" cxnId="{29E7A435-0616-45C1-BB3B-9619B4F6FEB0}">
      <dgm:prSet/>
      <dgm:spPr/>
      <dgm:t>
        <a:bodyPr/>
        <a:lstStyle/>
        <a:p>
          <a:endParaRPr lang="en-AU"/>
        </a:p>
      </dgm:t>
    </dgm:pt>
    <dgm:pt modelId="{A2138756-351D-4291-BA38-0CCAAD4D75F1}">
      <dgm:prSet phldrT="[Text]"/>
      <dgm:spPr/>
      <dgm:t>
        <a:bodyPr/>
        <a:lstStyle/>
        <a:p>
          <a:r>
            <a:rPr lang="en-AU" dirty="0"/>
            <a:t>Soda</a:t>
          </a:r>
        </a:p>
      </dgm:t>
    </dgm:pt>
    <dgm:pt modelId="{7AA0CA23-24BC-47F8-8F6B-B1E8010B0E23}" type="parTrans" cxnId="{4DF085BA-B254-4808-B8FE-13F31BE21DD0}">
      <dgm:prSet/>
      <dgm:spPr/>
      <dgm:t>
        <a:bodyPr/>
        <a:lstStyle/>
        <a:p>
          <a:endParaRPr lang="en-AU"/>
        </a:p>
      </dgm:t>
    </dgm:pt>
    <dgm:pt modelId="{B2F887DD-4744-4BDB-99CA-7EB4B6B013B2}" type="sibTrans" cxnId="{4DF085BA-B254-4808-B8FE-13F31BE21DD0}">
      <dgm:prSet/>
      <dgm:spPr/>
      <dgm:t>
        <a:bodyPr/>
        <a:lstStyle/>
        <a:p>
          <a:endParaRPr lang="en-AU"/>
        </a:p>
      </dgm:t>
    </dgm:pt>
    <dgm:pt modelId="{D559353E-EA72-4F0F-98FC-A15D615EBF63}">
      <dgm:prSet phldrT="[Text]"/>
      <dgm:spPr/>
      <dgm:t>
        <a:bodyPr/>
        <a:lstStyle/>
        <a:p>
          <a:r>
            <a:rPr lang="en-AU" dirty="0"/>
            <a:t>Pop</a:t>
          </a:r>
        </a:p>
      </dgm:t>
    </dgm:pt>
    <dgm:pt modelId="{576B1884-BDC3-49D7-9785-151EF5B58CC4}" type="parTrans" cxnId="{D44FFC5C-09F7-4D55-A8BD-5E9F030C37BA}">
      <dgm:prSet/>
      <dgm:spPr/>
      <dgm:t>
        <a:bodyPr/>
        <a:lstStyle/>
        <a:p>
          <a:endParaRPr lang="en-AU"/>
        </a:p>
      </dgm:t>
    </dgm:pt>
    <dgm:pt modelId="{CF329FCD-2211-43E7-84A9-61744028E4FA}" type="sibTrans" cxnId="{D44FFC5C-09F7-4D55-A8BD-5E9F030C37BA}">
      <dgm:prSet/>
      <dgm:spPr/>
      <dgm:t>
        <a:bodyPr/>
        <a:lstStyle/>
        <a:p>
          <a:endParaRPr lang="en-AU"/>
        </a:p>
      </dgm:t>
    </dgm:pt>
    <dgm:pt modelId="{87706CEE-F118-43FD-BD90-1456F5F8B7DB}">
      <dgm:prSet phldrT="[Text]"/>
      <dgm:spPr/>
      <dgm:t>
        <a:bodyPr/>
        <a:lstStyle/>
        <a:p>
          <a:r>
            <a:rPr lang="en-AU" dirty="0"/>
            <a:t>Soda Pop</a:t>
          </a:r>
        </a:p>
      </dgm:t>
    </dgm:pt>
    <dgm:pt modelId="{960CDB86-D37E-44C1-A021-C323D07463FE}" type="parTrans" cxnId="{6FFAFE68-A40D-43C4-B4B4-93547ADEFC47}">
      <dgm:prSet/>
      <dgm:spPr/>
      <dgm:t>
        <a:bodyPr/>
        <a:lstStyle/>
        <a:p>
          <a:endParaRPr lang="en-AU"/>
        </a:p>
      </dgm:t>
    </dgm:pt>
    <dgm:pt modelId="{4739991A-1D89-4EB0-9EA4-71118D899727}" type="sibTrans" cxnId="{6FFAFE68-A40D-43C4-B4B4-93547ADEFC47}">
      <dgm:prSet/>
      <dgm:spPr/>
      <dgm:t>
        <a:bodyPr/>
        <a:lstStyle/>
        <a:p>
          <a:endParaRPr lang="en-AU"/>
        </a:p>
      </dgm:t>
    </dgm:pt>
    <dgm:pt modelId="{11388FD6-903F-441A-A2D6-635080796D89}" type="pres">
      <dgm:prSet presAssocID="{5BF00CFB-9E71-4CA7-BFDD-A8DB78E2F37B}" presName="cycle" presStyleCnt="0">
        <dgm:presLayoutVars>
          <dgm:dir/>
          <dgm:resizeHandles val="exact"/>
        </dgm:presLayoutVars>
      </dgm:prSet>
      <dgm:spPr/>
    </dgm:pt>
    <dgm:pt modelId="{5876D905-79AC-49AA-A661-EB1686C89BB7}" type="pres">
      <dgm:prSet presAssocID="{A7608ABA-FC0E-40DB-860C-0A791A5136EA}" presName="node" presStyleLbl="node1" presStyleIdx="0" presStyleCnt="4">
        <dgm:presLayoutVars>
          <dgm:bulletEnabled val="1"/>
        </dgm:presLayoutVars>
      </dgm:prSet>
      <dgm:spPr/>
    </dgm:pt>
    <dgm:pt modelId="{3A53CCE4-37E3-4359-8C5B-EE9A6A2D4F47}" type="pres">
      <dgm:prSet presAssocID="{2810F09E-23F9-4B69-A7C9-5BCEEC4EFF1E}" presName="sibTrans" presStyleLbl="sibTrans2D1" presStyleIdx="0" presStyleCnt="4"/>
      <dgm:spPr/>
    </dgm:pt>
    <dgm:pt modelId="{81F92B53-7531-4E95-B207-B242A335107A}" type="pres">
      <dgm:prSet presAssocID="{2810F09E-23F9-4B69-A7C9-5BCEEC4EFF1E}" presName="connectorText" presStyleLbl="sibTrans2D1" presStyleIdx="0" presStyleCnt="4"/>
      <dgm:spPr/>
    </dgm:pt>
    <dgm:pt modelId="{580F97D6-E0A7-4138-8949-651E3B5FBE70}" type="pres">
      <dgm:prSet presAssocID="{A2138756-351D-4291-BA38-0CCAAD4D75F1}" presName="node" presStyleLbl="node1" presStyleIdx="1" presStyleCnt="4">
        <dgm:presLayoutVars>
          <dgm:bulletEnabled val="1"/>
        </dgm:presLayoutVars>
      </dgm:prSet>
      <dgm:spPr/>
    </dgm:pt>
    <dgm:pt modelId="{7B76D243-72B9-4B9D-8EBA-23E3FD9ED807}" type="pres">
      <dgm:prSet presAssocID="{B2F887DD-4744-4BDB-99CA-7EB4B6B013B2}" presName="sibTrans" presStyleLbl="sibTrans2D1" presStyleIdx="1" presStyleCnt="4"/>
      <dgm:spPr/>
    </dgm:pt>
    <dgm:pt modelId="{979CA3D0-9E0D-46FB-B6C0-D5CCA9362469}" type="pres">
      <dgm:prSet presAssocID="{B2F887DD-4744-4BDB-99CA-7EB4B6B013B2}" presName="connectorText" presStyleLbl="sibTrans2D1" presStyleIdx="1" presStyleCnt="4"/>
      <dgm:spPr/>
    </dgm:pt>
    <dgm:pt modelId="{83DD53BB-E54C-42CE-A061-98FCC8F21B39}" type="pres">
      <dgm:prSet presAssocID="{D559353E-EA72-4F0F-98FC-A15D615EBF63}" presName="node" presStyleLbl="node1" presStyleIdx="2" presStyleCnt="4">
        <dgm:presLayoutVars>
          <dgm:bulletEnabled val="1"/>
        </dgm:presLayoutVars>
      </dgm:prSet>
      <dgm:spPr/>
    </dgm:pt>
    <dgm:pt modelId="{27E06090-1721-4C10-BEF1-743D90B0CC4B}" type="pres">
      <dgm:prSet presAssocID="{CF329FCD-2211-43E7-84A9-61744028E4FA}" presName="sibTrans" presStyleLbl="sibTrans2D1" presStyleIdx="2" presStyleCnt="4"/>
      <dgm:spPr/>
    </dgm:pt>
    <dgm:pt modelId="{17DAB5AA-7A7F-42AD-901C-EAAABADD92B4}" type="pres">
      <dgm:prSet presAssocID="{CF329FCD-2211-43E7-84A9-61744028E4FA}" presName="connectorText" presStyleLbl="sibTrans2D1" presStyleIdx="2" presStyleCnt="4"/>
      <dgm:spPr/>
    </dgm:pt>
    <dgm:pt modelId="{35A12B84-1EDF-49F0-80DA-72A40066AE72}" type="pres">
      <dgm:prSet presAssocID="{87706CEE-F118-43FD-BD90-1456F5F8B7DB}" presName="node" presStyleLbl="node1" presStyleIdx="3" presStyleCnt="4">
        <dgm:presLayoutVars>
          <dgm:bulletEnabled val="1"/>
        </dgm:presLayoutVars>
      </dgm:prSet>
      <dgm:spPr/>
    </dgm:pt>
    <dgm:pt modelId="{F669AC0F-7436-4817-9A0F-365BF89F4571}" type="pres">
      <dgm:prSet presAssocID="{4739991A-1D89-4EB0-9EA4-71118D899727}" presName="sibTrans" presStyleLbl="sibTrans2D1" presStyleIdx="3" presStyleCnt="4"/>
      <dgm:spPr/>
    </dgm:pt>
    <dgm:pt modelId="{0B8700AC-2936-49C2-B1D5-B84ED509D9D9}" type="pres">
      <dgm:prSet presAssocID="{4739991A-1D89-4EB0-9EA4-71118D899727}" presName="connectorText" presStyleLbl="sibTrans2D1" presStyleIdx="3" presStyleCnt="4"/>
      <dgm:spPr/>
    </dgm:pt>
  </dgm:ptLst>
  <dgm:cxnLst>
    <dgm:cxn modelId="{43278B02-720D-441B-AE29-B10BBEEFAC54}" type="presOf" srcId="{B2F887DD-4744-4BDB-99CA-7EB4B6B013B2}" destId="{7B76D243-72B9-4B9D-8EBA-23E3FD9ED807}" srcOrd="0" destOrd="0" presId="urn:microsoft.com/office/officeart/2005/8/layout/cycle2"/>
    <dgm:cxn modelId="{BB76FE10-8966-4DD5-A44F-CE57648D9C89}" type="presOf" srcId="{4739991A-1D89-4EB0-9EA4-71118D899727}" destId="{F669AC0F-7436-4817-9A0F-365BF89F4571}" srcOrd="0" destOrd="0" presId="urn:microsoft.com/office/officeart/2005/8/layout/cycle2"/>
    <dgm:cxn modelId="{15AC4C12-8E76-4BA1-8E09-891D556BF4DE}" type="presOf" srcId="{CF329FCD-2211-43E7-84A9-61744028E4FA}" destId="{27E06090-1721-4C10-BEF1-743D90B0CC4B}" srcOrd="0" destOrd="0" presId="urn:microsoft.com/office/officeart/2005/8/layout/cycle2"/>
    <dgm:cxn modelId="{06975126-C70A-468C-896F-575DB52808AD}" type="presOf" srcId="{2810F09E-23F9-4B69-A7C9-5BCEEC4EFF1E}" destId="{3A53CCE4-37E3-4359-8C5B-EE9A6A2D4F47}" srcOrd="0" destOrd="0" presId="urn:microsoft.com/office/officeart/2005/8/layout/cycle2"/>
    <dgm:cxn modelId="{29E7A435-0616-45C1-BB3B-9619B4F6FEB0}" srcId="{5BF00CFB-9E71-4CA7-BFDD-A8DB78E2F37B}" destId="{A7608ABA-FC0E-40DB-860C-0A791A5136EA}" srcOrd="0" destOrd="0" parTransId="{972A7FC7-0008-450D-AD02-A4608EFC1CB5}" sibTransId="{2810F09E-23F9-4B69-A7C9-5BCEEC4EFF1E}"/>
    <dgm:cxn modelId="{D44FFC5C-09F7-4D55-A8BD-5E9F030C37BA}" srcId="{5BF00CFB-9E71-4CA7-BFDD-A8DB78E2F37B}" destId="{D559353E-EA72-4F0F-98FC-A15D615EBF63}" srcOrd="2" destOrd="0" parTransId="{576B1884-BDC3-49D7-9785-151EF5B58CC4}" sibTransId="{CF329FCD-2211-43E7-84A9-61744028E4FA}"/>
    <dgm:cxn modelId="{18716965-819E-4E4A-83A4-95B3DDE39D8E}" type="presOf" srcId="{4739991A-1D89-4EB0-9EA4-71118D899727}" destId="{0B8700AC-2936-49C2-B1D5-B84ED509D9D9}" srcOrd="1" destOrd="0" presId="urn:microsoft.com/office/officeart/2005/8/layout/cycle2"/>
    <dgm:cxn modelId="{6FFAFE68-A40D-43C4-B4B4-93547ADEFC47}" srcId="{5BF00CFB-9E71-4CA7-BFDD-A8DB78E2F37B}" destId="{87706CEE-F118-43FD-BD90-1456F5F8B7DB}" srcOrd="3" destOrd="0" parTransId="{960CDB86-D37E-44C1-A021-C323D07463FE}" sibTransId="{4739991A-1D89-4EB0-9EA4-71118D899727}"/>
    <dgm:cxn modelId="{21614C77-8D0B-4BFC-8D50-CEC91BD60B6F}" type="presOf" srcId="{CF329FCD-2211-43E7-84A9-61744028E4FA}" destId="{17DAB5AA-7A7F-42AD-901C-EAAABADD92B4}" srcOrd="1" destOrd="0" presId="urn:microsoft.com/office/officeart/2005/8/layout/cycle2"/>
    <dgm:cxn modelId="{720F8282-209F-4C0D-B59A-DA743AD63343}" type="presOf" srcId="{87706CEE-F118-43FD-BD90-1456F5F8B7DB}" destId="{35A12B84-1EDF-49F0-80DA-72A40066AE72}" srcOrd="0" destOrd="0" presId="urn:microsoft.com/office/officeart/2005/8/layout/cycle2"/>
    <dgm:cxn modelId="{1B38B985-8165-4398-BF9F-85C5C6B2570B}" type="presOf" srcId="{A2138756-351D-4291-BA38-0CCAAD4D75F1}" destId="{580F97D6-E0A7-4138-8949-651E3B5FBE70}" srcOrd="0" destOrd="0" presId="urn:microsoft.com/office/officeart/2005/8/layout/cycle2"/>
    <dgm:cxn modelId="{20605B95-8447-440B-918B-28B19985DE05}" type="presOf" srcId="{B2F887DD-4744-4BDB-99CA-7EB4B6B013B2}" destId="{979CA3D0-9E0D-46FB-B6C0-D5CCA9362469}" srcOrd="1" destOrd="0" presId="urn:microsoft.com/office/officeart/2005/8/layout/cycle2"/>
    <dgm:cxn modelId="{777A39A1-95A9-42A0-80BA-17D9520F3537}" type="presOf" srcId="{2810F09E-23F9-4B69-A7C9-5BCEEC4EFF1E}" destId="{81F92B53-7531-4E95-B207-B242A335107A}" srcOrd="1" destOrd="0" presId="urn:microsoft.com/office/officeart/2005/8/layout/cycle2"/>
    <dgm:cxn modelId="{A8143EA3-FB92-42C8-BF05-C187D33CAD61}" type="presOf" srcId="{A7608ABA-FC0E-40DB-860C-0A791A5136EA}" destId="{5876D905-79AC-49AA-A661-EB1686C89BB7}" srcOrd="0" destOrd="0" presId="urn:microsoft.com/office/officeart/2005/8/layout/cycle2"/>
    <dgm:cxn modelId="{4DF085BA-B254-4808-B8FE-13F31BE21DD0}" srcId="{5BF00CFB-9E71-4CA7-BFDD-A8DB78E2F37B}" destId="{A2138756-351D-4291-BA38-0CCAAD4D75F1}" srcOrd="1" destOrd="0" parTransId="{7AA0CA23-24BC-47F8-8F6B-B1E8010B0E23}" sibTransId="{B2F887DD-4744-4BDB-99CA-7EB4B6B013B2}"/>
    <dgm:cxn modelId="{2F3F37D7-36FE-44CD-BA23-513966AD37E0}" type="presOf" srcId="{D559353E-EA72-4F0F-98FC-A15D615EBF63}" destId="{83DD53BB-E54C-42CE-A061-98FCC8F21B39}" srcOrd="0" destOrd="0" presId="urn:microsoft.com/office/officeart/2005/8/layout/cycle2"/>
    <dgm:cxn modelId="{902C4BE9-002D-411A-8F7D-4F33E1F47959}" type="presOf" srcId="{5BF00CFB-9E71-4CA7-BFDD-A8DB78E2F37B}" destId="{11388FD6-903F-441A-A2D6-635080796D89}" srcOrd="0" destOrd="0" presId="urn:microsoft.com/office/officeart/2005/8/layout/cycle2"/>
    <dgm:cxn modelId="{35001608-4306-48A3-92FD-111F37A8B79D}" type="presParOf" srcId="{11388FD6-903F-441A-A2D6-635080796D89}" destId="{5876D905-79AC-49AA-A661-EB1686C89BB7}" srcOrd="0" destOrd="0" presId="urn:microsoft.com/office/officeart/2005/8/layout/cycle2"/>
    <dgm:cxn modelId="{1EC35DE3-9D96-49BF-910F-4A877BCD2EA0}" type="presParOf" srcId="{11388FD6-903F-441A-A2D6-635080796D89}" destId="{3A53CCE4-37E3-4359-8C5B-EE9A6A2D4F47}" srcOrd="1" destOrd="0" presId="urn:microsoft.com/office/officeart/2005/8/layout/cycle2"/>
    <dgm:cxn modelId="{1F641A40-51E2-4F55-A658-AEE48414332C}" type="presParOf" srcId="{3A53CCE4-37E3-4359-8C5B-EE9A6A2D4F47}" destId="{81F92B53-7531-4E95-B207-B242A335107A}" srcOrd="0" destOrd="0" presId="urn:microsoft.com/office/officeart/2005/8/layout/cycle2"/>
    <dgm:cxn modelId="{5B0F217A-691F-4897-8D6E-C7FE0E2BEBF4}" type="presParOf" srcId="{11388FD6-903F-441A-A2D6-635080796D89}" destId="{580F97D6-E0A7-4138-8949-651E3B5FBE70}" srcOrd="2" destOrd="0" presId="urn:microsoft.com/office/officeart/2005/8/layout/cycle2"/>
    <dgm:cxn modelId="{C3E157D6-9612-44B7-B336-A2EE703BFE38}" type="presParOf" srcId="{11388FD6-903F-441A-A2D6-635080796D89}" destId="{7B76D243-72B9-4B9D-8EBA-23E3FD9ED807}" srcOrd="3" destOrd="0" presId="urn:microsoft.com/office/officeart/2005/8/layout/cycle2"/>
    <dgm:cxn modelId="{C053AC9B-B16F-4E25-9C86-5F5BC924633C}" type="presParOf" srcId="{7B76D243-72B9-4B9D-8EBA-23E3FD9ED807}" destId="{979CA3D0-9E0D-46FB-B6C0-D5CCA9362469}" srcOrd="0" destOrd="0" presId="urn:microsoft.com/office/officeart/2005/8/layout/cycle2"/>
    <dgm:cxn modelId="{4F61D785-174C-4CDA-A875-5039A578B72C}" type="presParOf" srcId="{11388FD6-903F-441A-A2D6-635080796D89}" destId="{83DD53BB-E54C-42CE-A061-98FCC8F21B39}" srcOrd="4" destOrd="0" presId="urn:microsoft.com/office/officeart/2005/8/layout/cycle2"/>
    <dgm:cxn modelId="{329E2200-4334-46FB-8971-4D6B08EF52E3}" type="presParOf" srcId="{11388FD6-903F-441A-A2D6-635080796D89}" destId="{27E06090-1721-4C10-BEF1-743D90B0CC4B}" srcOrd="5" destOrd="0" presId="urn:microsoft.com/office/officeart/2005/8/layout/cycle2"/>
    <dgm:cxn modelId="{C94BF300-7550-49BF-9C89-FCB587BA2E35}" type="presParOf" srcId="{27E06090-1721-4C10-BEF1-743D90B0CC4B}" destId="{17DAB5AA-7A7F-42AD-901C-EAAABADD92B4}" srcOrd="0" destOrd="0" presId="urn:microsoft.com/office/officeart/2005/8/layout/cycle2"/>
    <dgm:cxn modelId="{0A62B2BE-BAE7-478C-B483-CC5685F46ECF}" type="presParOf" srcId="{11388FD6-903F-441A-A2D6-635080796D89}" destId="{35A12B84-1EDF-49F0-80DA-72A40066AE72}" srcOrd="6" destOrd="0" presId="urn:microsoft.com/office/officeart/2005/8/layout/cycle2"/>
    <dgm:cxn modelId="{150E9411-99E5-4399-A44E-A6318A24BA79}" type="presParOf" srcId="{11388FD6-903F-441A-A2D6-635080796D89}" destId="{F669AC0F-7436-4817-9A0F-365BF89F4571}" srcOrd="7" destOrd="0" presId="urn:microsoft.com/office/officeart/2005/8/layout/cycle2"/>
    <dgm:cxn modelId="{E8AA2410-D5DD-43FD-9061-2CF500FCAEE9}" type="presParOf" srcId="{F669AC0F-7436-4817-9A0F-365BF89F4571}" destId="{0B8700AC-2936-49C2-B1D5-B84ED509D9D9}"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6D905-79AC-49AA-A661-EB1686C89BB7}">
      <dsp:nvSpPr>
        <dsp:cNvPr id="0" name=""/>
        <dsp:cNvSpPr/>
      </dsp:nvSpPr>
      <dsp:spPr>
        <a:xfrm>
          <a:off x="2374443" y="904"/>
          <a:ext cx="1059246" cy="105924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AU" sz="2400" kern="1200" dirty="0"/>
            <a:t>Soft Drink</a:t>
          </a:r>
        </a:p>
      </dsp:txBody>
      <dsp:txXfrm>
        <a:off x="2529566" y="156027"/>
        <a:ext cx="749000" cy="749000"/>
      </dsp:txXfrm>
    </dsp:sp>
    <dsp:sp modelId="{3A53CCE4-37E3-4359-8C5B-EE9A6A2D4F47}">
      <dsp:nvSpPr>
        <dsp:cNvPr id="0" name=""/>
        <dsp:cNvSpPr/>
      </dsp:nvSpPr>
      <dsp:spPr>
        <a:xfrm rot="2700000">
          <a:off x="3319981" y="908497"/>
          <a:ext cx="281602" cy="3574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AU" sz="1500" kern="1200"/>
        </a:p>
      </dsp:txBody>
      <dsp:txXfrm>
        <a:off x="3332353" y="950127"/>
        <a:ext cx="197121" cy="214497"/>
      </dsp:txXfrm>
    </dsp:sp>
    <dsp:sp modelId="{580F97D6-E0A7-4138-8949-651E3B5FBE70}">
      <dsp:nvSpPr>
        <dsp:cNvPr id="0" name=""/>
        <dsp:cNvSpPr/>
      </dsp:nvSpPr>
      <dsp:spPr>
        <a:xfrm>
          <a:off x="3499147" y="1125609"/>
          <a:ext cx="1059246" cy="105924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AU" sz="2400" kern="1200" dirty="0"/>
            <a:t>Soda</a:t>
          </a:r>
        </a:p>
      </dsp:txBody>
      <dsp:txXfrm>
        <a:off x="3654270" y="1280732"/>
        <a:ext cx="749000" cy="749000"/>
      </dsp:txXfrm>
    </dsp:sp>
    <dsp:sp modelId="{7B76D243-72B9-4B9D-8EBA-23E3FD9ED807}">
      <dsp:nvSpPr>
        <dsp:cNvPr id="0" name=""/>
        <dsp:cNvSpPr/>
      </dsp:nvSpPr>
      <dsp:spPr>
        <a:xfrm rot="8100000">
          <a:off x="3331253" y="2033201"/>
          <a:ext cx="281602" cy="3574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AU" sz="1500" kern="1200"/>
        </a:p>
      </dsp:txBody>
      <dsp:txXfrm rot="10800000">
        <a:off x="3403362" y="2074831"/>
        <a:ext cx="197121" cy="214497"/>
      </dsp:txXfrm>
    </dsp:sp>
    <dsp:sp modelId="{83DD53BB-E54C-42CE-A061-98FCC8F21B39}">
      <dsp:nvSpPr>
        <dsp:cNvPr id="0" name=""/>
        <dsp:cNvSpPr/>
      </dsp:nvSpPr>
      <dsp:spPr>
        <a:xfrm>
          <a:off x="2374443" y="2250314"/>
          <a:ext cx="1059246" cy="105924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AU" sz="2400" kern="1200" dirty="0"/>
            <a:t>Pop</a:t>
          </a:r>
        </a:p>
      </dsp:txBody>
      <dsp:txXfrm>
        <a:off x="2529566" y="2405437"/>
        <a:ext cx="749000" cy="749000"/>
      </dsp:txXfrm>
    </dsp:sp>
    <dsp:sp modelId="{27E06090-1721-4C10-BEF1-743D90B0CC4B}">
      <dsp:nvSpPr>
        <dsp:cNvPr id="0" name=""/>
        <dsp:cNvSpPr/>
      </dsp:nvSpPr>
      <dsp:spPr>
        <a:xfrm rot="13500000">
          <a:off x="2206548" y="2044473"/>
          <a:ext cx="281602" cy="3574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AU" sz="1500" kern="1200"/>
        </a:p>
      </dsp:txBody>
      <dsp:txXfrm rot="10800000">
        <a:off x="2278657" y="2145841"/>
        <a:ext cx="197121" cy="214497"/>
      </dsp:txXfrm>
    </dsp:sp>
    <dsp:sp modelId="{35A12B84-1EDF-49F0-80DA-72A40066AE72}">
      <dsp:nvSpPr>
        <dsp:cNvPr id="0" name=""/>
        <dsp:cNvSpPr/>
      </dsp:nvSpPr>
      <dsp:spPr>
        <a:xfrm>
          <a:off x="1249738" y="1125609"/>
          <a:ext cx="1059246" cy="105924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AU" sz="2400" kern="1200" dirty="0"/>
            <a:t>Soda Pop</a:t>
          </a:r>
        </a:p>
      </dsp:txBody>
      <dsp:txXfrm>
        <a:off x="1404861" y="1280732"/>
        <a:ext cx="749000" cy="749000"/>
      </dsp:txXfrm>
    </dsp:sp>
    <dsp:sp modelId="{F669AC0F-7436-4817-9A0F-365BF89F4571}">
      <dsp:nvSpPr>
        <dsp:cNvPr id="0" name=""/>
        <dsp:cNvSpPr/>
      </dsp:nvSpPr>
      <dsp:spPr>
        <a:xfrm rot="18900000">
          <a:off x="2195277" y="919768"/>
          <a:ext cx="281602" cy="3574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AU" sz="1500" kern="1200"/>
        </a:p>
      </dsp:txBody>
      <dsp:txXfrm>
        <a:off x="2207649" y="1021136"/>
        <a:ext cx="197121" cy="214497"/>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BB1B4-FFE3-4716-A5FF-ED312EDD79E3}"/>
              </a:ext>
            </a:extLst>
          </p:cNvPr>
          <p:cNvSpPr>
            <a:spLocks noGrp="1"/>
          </p:cNvSpPr>
          <p:nvPr>
            <p:ph type="ctrTitle" hasCustomPrompt="1"/>
          </p:nvPr>
        </p:nvSpPr>
        <p:spPr>
          <a:xfrm>
            <a:off x="2781300" y="1354796"/>
            <a:ext cx="6629400" cy="2387600"/>
          </a:xfrm>
        </p:spPr>
        <p:txBody>
          <a:bodyPr anchor="b"/>
          <a:lstStyle>
            <a:lvl1pPr algn="ctr">
              <a:defRPr sz="6000" b="0">
                <a:latin typeface="Calibri" panose="020F0502020204030204" pitchFamily="34" charset="0"/>
                <a:cs typeface="Calibri" panose="020F0502020204030204" pitchFamily="34" charset="0"/>
              </a:defRPr>
            </a:lvl1pPr>
          </a:lstStyle>
          <a:p>
            <a:r>
              <a:rPr lang="en-AU" dirty="0"/>
              <a:t>Click to edit title</a:t>
            </a:r>
          </a:p>
        </p:txBody>
      </p:sp>
      <p:sp>
        <p:nvSpPr>
          <p:cNvPr id="3" name="Subtitle 2">
            <a:extLst>
              <a:ext uri="{FF2B5EF4-FFF2-40B4-BE49-F238E27FC236}">
                <a16:creationId xmlns:a16="http://schemas.microsoft.com/office/drawing/2014/main" id="{244DCE6D-83BF-45F1-8BBA-D7E161616324}"/>
              </a:ext>
            </a:extLst>
          </p:cNvPr>
          <p:cNvSpPr>
            <a:spLocks noGrp="1"/>
          </p:cNvSpPr>
          <p:nvPr>
            <p:ph type="subTitle" idx="1"/>
          </p:nvPr>
        </p:nvSpPr>
        <p:spPr>
          <a:xfrm>
            <a:off x="1524000" y="3901087"/>
            <a:ext cx="9144000" cy="1655762"/>
          </a:xfrm>
        </p:spPr>
        <p:txBody>
          <a:bodyPr/>
          <a:lstStyle>
            <a:lvl1pPr marL="0" indent="0" algn="ctr">
              <a:buNone/>
              <a:defRPr sz="2400">
                <a:solidFill>
                  <a:srgbClr val="C7202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dirty="0"/>
          </a:p>
        </p:txBody>
      </p:sp>
      <p:pic>
        <p:nvPicPr>
          <p:cNvPr id="18" name="Picture 17">
            <a:extLst>
              <a:ext uri="{FF2B5EF4-FFF2-40B4-BE49-F238E27FC236}">
                <a16:creationId xmlns:a16="http://schemas.microsoft.com/office/drawing/2014/main" id="{4502AC83-5A35-459F-B052-18D1AABEC84E}"/>
              </a:ext>
            </a:extLst>
          </p:cNvPr>
          <p:cNvPicPr>
            <a:picLocks noChangeAspect="1"/>
          </p:cNvPicPr>
          <p:nvPr userDrawn="1"/>
        </p:nvPicPr>
        <p:blipFill rotWithShape="1">
          <a:blip r:embed="rId2"/>
          <a:srcRect l="7370" r="7370"/>
          <a:stretch/>
        </p:blipFill>
        <p:spPr>
          <a:xfrm>
            <a:off x="-1" y="0"/>
            <a:ext cx="12192001" cy="1620000"/>
          </a:xfrm>
          <a:prstGeom prst="rect">
            <a:avLst/>
          </a:prstGeom>
        </p:spPr>
      </p:pic>
      <p:pic>
        <p:nvPicPr>
          <p:cNvPr id="5" name="Picture 4" descr="A picture containing book, text&#10;&#10;Description generated with very high confidence">
            <a:extLst>
              <a:ext uri="{FF2B5EF4-FFF2-40B4-BE49-F238E27FC236}">
                <a16:creationId xmlns:a16="http://schemas.microsoft.com/office/drawing/2014/main" id="{B445764C-BCF5-4DB5-9D09-951F091BA24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1051637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CD2E1E6-449A-4927-BDAD-392FBCD236B2}"/>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Vertical Title 1">
            <a:extLst>
              <a:ext uri="{FF2B5EF4-FFF2-40B4-BE49-F238E27FC236}">
                <a16:creationId xmlns:a16="http://schemas.microsoft.com/office/drawing/2014/main" id="{1513B95C-07CB-4690-AB0C-F0DA79D00191}"/>
              </a:ext>
            </a:extLst>
          </p:cNvPr>
          <p:cNvSpPr>
            <a:spLocks noGrp="1"/>
          </p:cNvSpPr>
          <p:nvPr>
            <p:ph type="title" orient="vert"/>
          </p:nvPr>
        </p:nvSpPr>
        <p:spPr>
          <a:xfrm>
            <a:off x="7149142" y="365125"/>
            <a:ext cx="2628900" cy="5811838"/>
          </a:xfrm>
        </p:spPr>
        <p:txBody>
          <a:bodyPr vert="eaVert"/>
          <a:lstStyle>
            <a:lvl1pPr>
              <a:defRPr>
                <a:solidFill>
                  <a:srgbClr val="C72027"/>
                </a:solidFill>
              </a:defRPr>
            </a:lvl1pPr>
          </a:lstStyle>
          <a:p>
            <a:r>
              <a:rPr lang="en-US"/>
              <a:t>Click to edit Master title style</a:t>
            </a:r>
            <a:endParaRPr lang="en-AU" dirty="0"/>
          </a:p>
        </p:txBody>
      </p:sp>
      <p:sp>
        <p:nvSpPr>
          <p:cNvPr id="3" name="Vertical Text Placeholder 2">
            <a:extLst>
              <a:ext uri="{FF2B5EF4-FFF2-40B4-BE49-F238E27FC236}">
                <a16:creationId xmlns:a16="http://schemas.microsoft.com/office/drawing/2014/main" id="{9DB5ED2A-FEEB-496C-8150-BA7956040AF6}"/>
              </a:ext>
            </a:extLst>
          </p:cNvPr>
          <p:cNvSpPr>
            <a:spLocks noGrp="1"/>
          </p:cNvSpPr>
          <p:nvPr>
            <p:ph type="body" orient="vert" idx="1"/>
          </p:nvPr>
        </p:nvSpPr>
        <p:spPr>
          <a:xfrm>
            <a:off x="838200" y="365125"/>
            <a:ext cx="6189453"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pic>
        <p:nvPicPr>
          <p:cNvPr id="5" name="Picture 4" descr="A picture containing book, text&#10;&#10;Description generated with very high confidence">
            <a:extLst>
              <a:ext uri="{FF2B5EF4-FFF2-40B4-BE49-F238E27FC236}">
                <a16:creationId xmlns:a16="http://schemas.microsoft.com/office/drawing/2014/main" id="{72E1023B-6785-4651-9B37-39954841DE4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84547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8EE6166F-4B5A-4751-A9F4-77BA18BD2A8E}"/>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095F0B60-A633-480C-B4ED-CF4AF3FF6B0D}"/>
              </a:ext>
            </a:extLst>
          </p:cNvPr>
          <p:cNvSpPr>
            <a:spLocks noGrp="1"/>
          </p:cNvSpPr>
          <p:nvPr>
            <p:ph type="title"/>
          </p:nvPr>
        </p:nvSpPr>
        <p:spPr>
          <a:xfrm>
            <a:off x="843952" y="365125"/>
            <a:ext cx="9030419" cy="1325563"/>
          </a:xfrm>
        </p:spPr>
        <p:txBody>
          <a:bodyPr/>
          <a:lstStyle>
            <a:lvl1pPr>
              <a:defRPr>
                <a:solidFill>
                  <a:srgbClr val="C72027"/>
                </a:solidFill>
              </a:defRPr>
            </a:lvl1pPr>
          </a:lstStyle>
          <a:p>
            <a:r>
              <a:rPr lang="en-US"/>
              <a:t>Click to edit Master title style</a:t>
            </a:r>
            <a:endParaRPr lang="en-AU" dirty="0"/>
          </a:p>
        </p:txBody>
      </p:sp>
      <p:sp>
        <p:nvSpPr>
          <p:cNvPr id="3" name="Content Placeholder 2">
            <a:extLst>
              <a:ext uri="{FF2B5EF4-FFF2-40B4-BE49-F238E27FC236}">
                <a16:creationId xmlns:a16="http://schemas.microsoft.com/office/drawing/2014/main" id="{ABFDDF13-524D-4603-9F33-E8635E8339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pic>
        <p:nvPicPr>
          <p:cNvPr id="5" name="Picture 4" descr="A picture containing book, text&#10;&#10;Description generated with very high confidence">
            <a:extLst>
              <a:ext uri="{FF2B5EF4-FFF2-40B4-BE49-F238E27FC236}">
                <a16:creationId xmlns:a16="http://schemas.microsoft.com/office/drawing/2014/main" id="{80BFB9BE-8778-49AA-A477-A4C7AD1AFA9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168367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A57D5FB8-14A1-418E-93E5-512254F1966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67461D7-F4C1-4896-83FB-EEF74F3F8566}"/>
              </a:ext>
            </a:extLst>
          </p:cNvPr>
          <p:cNvSpPr>
            <a:spLocks noGrp="1"/>
          </p:cNvSpPr>
          <p:nvPr>
            <p:ph type="title"/>
          </p:nvPr>
        </p:nvSpPr>
        <p:spPr>
          <a:xfrm>
            <a:off x="600111" y="-15240"/>
            <a:ext cx="9605604" cy="1325563"/>
          </a:xfrm>
        </p:spPr>
        <p:txBody>
          <a:bodyPr/>
          <a:lstStyle>
            <a:lvl1pPr>
              <a:defRPr>
                <a:solidFill>
                  <a:schemeClr val="bg1"/>
                </a:solidFill>
                <a:latin typeface="+mj-lt"/>
              </a:defRPr>
            </a:lvl1pPr>
          </a:lstStyle>
          <a:p>
            <a:r>
              <a:rPr lang="en-US"/>
              <a:t>Click to edit Master title style</a:t>
            </a:r>
            <a:endParaRPr lang="en-AU" dirty="0"/>
          </a:p>
        </p:txBody>
      </p:sp>
      <p:sp>
        <p:nvSpPr>
          <p:cNvPr id="3" name="Content Placeholder 2">
            <a:extLst>
              <a:ext uri="{FF2B5EF4-FFF2-40B4-BE49-F238E27FC236}">
                <a16:creationId xmlns:a16="http://schemas.microsoft.com/office/drawing/2014/main" id="{30E24082-A85A-4474-B946-F7A5B54F8C61}"/>
              </a:ext>
            </a:extLst>
          </p:cNvPr>
          <p:cNvSpPr>
            <a:spLocks noGrp="1"/>
          </p:cNvSpPr>
          <p:nvPr>
            <p:ph sz="half" idx="1"/>
          </p:nvPr>
        </p:nvSpPr>
        <p:spPr>
          <a:xfrm>
            <a:off x="600111" y="1390330"/>
            <a:ext cx="7233250" cy="5132389"/>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Content Placeholder 3">
            <a:extLst>
              <a:ext uri="{FF2B5EF4-FFF2-40B4-BE49-F238E27FC236}">
                <a16:creationId xmlns:a16="http://schemas.microsoft.com/office/drawing/2014/main" id="{8816F3B4-C416-4F0F-B73A-C7D4E0E16EED}"/>
              </a:ext>
            </a:extLst>
          </p:cNvPr>
          <p:cNvSpPr>
            <a:spLocks noGrp="1"/>
          </p:cNvSpPr>
          <p:nvPr>
            <p:ph sz="half" idx="2"/>
          </p:nvPr>
        </p:nvSpPr>
        <p:spPr>
          <a:xfrm>
            <a:off x="8168640" y="1325562"/>
            <a:ext cx="3688080" cy="4480877"/>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pic>
        <p:nvPicPr>
          <p:cNvPr id="9" name="Picture 8">
            <a:extLst>
              <a:ext uri="{FF2B5EF4-FFF2-40B4-BE49-F238E27FC236}">
                <a16:creationId xmlns:a16="http://schemas.microsoft.com/office/drawing/2014/main" id="{6D93A810-F01E-479E-953F-1C751885882F}"/>
              </a:ext>
            </a:extLst>
          </p:cNvPr>
          <p:cNvPicPr/>
          <p:nvPr userDrawn="1"/>
        </p:nvPicPr>
        <p:blipFill>
          <a:blip r:embed="rId4" cstate="print">
            <a:extLst>
              <a:ext uri="{28A0092B-C50C-407E-A947-70E740481C1C}">
                <a14:useLocalDpi xmlns:a14="http://schemas.microsoft.com/office/drawing/2010/main" val="0"/>
              </a:ext>
            </a:extLst>
          </a:blip>
          <a:stretch>
            <a:fillRect/>
          </a:stretch>
        </p:blipFill>
        <p:spPr>
          <a:xfrm>
            <a:off x="10205715" y="88390"/>
            <a:ext cx="1802426" cy="1143975"/>
          </a:xfrm>
          <a:prstGeom prst="rect">
            <a:avLst/>
          </a:prstGeom>
        </p:spPr>
      </p:pic>
    </p:spTree>
    <p:extLst>
      <p:ext uri="{BB962C8B-B14F-4D97-AF65-F5344CB8AC3E}">
        <p14:creationId xmlns:p14="http://schemas.microsoft.com/office/powerpoint/2010/main" val="2145149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85A1269-70B6-4791-A9A0-3D699EC1109C}"/>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BB629944-F68D-4BCB-9763-64BC3354CD30}"/>
              </a:ext>
            </a:extLst>
          </p:cNvPr>
          <p:cNvSpPr>
            <a:spLocks noGrp="1"/>
          </p:cNvSpPr>
          <p:nvPr>
            <p:ph type="title"/>
          </p:nvPr>
        </p:nvSpPr>
        <p:spPr>
          <a:xfrm>
            <a:off x="851289" y="365125"/>
            <a:ext cx="9028800" cy="1325563"/>
          </a:xfrm>
        </p:spPr>
        <p:txBody>
          <a:bodyPr/>
          <a:lstStyle>
            <a:lvl1pPr>
              <a:defRPr>
                <a:solidFill>
                  <a:srgbClr val="C72027"/>
                </a:solidFill>
              </a:defRPr>
            </a:lvl1pPr>
          </a:lstStyle>
          <a:p>
            <a:r>
              <a:rPr lang="en-US"/>
              <a:t>Click to edit Master title style</a:t>
            </a:r>
            <a:endParaRPr lang="en-AU" dirty="0"/>
          </a:p>
        </p:txBody>
      </p:sp>
      <p:sp>
        <p:nvSpPr>
          <p:cNvPr id="3" name="Text Placeholder 2">
            <a:extLst>
              <a:ext uri="{FF2B5EF4-FFF2-40B4-BE49-F238E27FC236}">
                <a16:creationId xmlns:a16="http://schemas.microsoft.com/office/drawing/2014/main" id="{974B9034-D526-475E-AE21-A56C312A3A9D}"/>
              </a:ext>
            </a:extLst>
          </p:cNvPr>
          <p:cNvSpPr>
            <a:spLocks noGrp="1"/>
          </p:cNvSpPr>
          <p:nvPr>
            <p:ph type="body" idx="1"/>
          </p:nvPr>
        </p:nvSpPr>
        <p:spPr>
          <a:xfrm>
            <a:off x="839788" y="1843088"/>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4E495B-E756-44CF-B520-7FBC010510DE}"/>
              </a:ext>
            </a:extLst>
          </p:cNvPr>
          <p:cNvSpPr>
            <a:spLocks noGrp="1"/>
          </p:cNvSpPr>
          <p:nvPr>
            <p:ph sz="half" idx="2"/>
          </p:nvPr>
        </p:nvSpPr>
        <p:spPr>
          <a:xfrm>
            <a:off x="839788" y="2762250"/>
            <a:ext cx="5157787" cy="342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7BB46B6-478C-4AEA-8639-BE79AFD48520}"/>
              </a:ext>
            </a:extLst>
          </p:cNvPr>
          <p:cNvSpPr>
            <a:spLocks noGrp="1"/>
          </p:cNvSpPr>
          <p:nvPr>
            <p:ph type="body" sz="quarter" idx="3"/>
          </p:nvPr>
        </p:nvSpPr>
        <p:spPr>
          <a:xfrm>
            <a:off x="6172200" y="1843088"/>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0E0787-D266-4716-AE88-42566C606ADC}"/>
              </a:ext>
            </a:extLst>
          </p:cNvPr>
          <p:cNvSpPr>
            <a:spLocks noGrp="1"/>
          </p:cNvSpPr>
          <p:nvPr>
            <p:ph sz="quarter" idx="4"/>
          </p:nvPr>
        </p:nvSpPr>
        <p:spPr>
          <a:xfrm>
            <a:off x="6172200" y="2752723"/>
            <a:ext cx="5183188" cy="342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pic>
        <p:nvPicPr>
          <p:cNvPr id="8" name="Picture 7" descr="A picture containing book, text&#10;&#10;Description generated with very high confidence">
            <a:extLst>
              <a:ext uri="{FF2B5EF4-FFF2-40B4-BE49-F238E27FC236}">
                <a16:creationId xmlns:a16="http://schemas.microsoft.com/office/drawing/2014/main" id="{DE631DA6-85AE-4522-8D2B-EB176C13D6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389788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AE1AD52-F6D7-4BAB-A800-67D6EC421E27}"/>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1609A6E5-85EF-4525-8287-0BFA574FCA08}"/>
              </a:ext>
            </a:extLst>
          </p:cNvPr>
          <p:cNvSpPr>
            <a:spLocks noGrp="1"/>
          </p:cNvSpPr>
          <p:nvPr>
            <p:ph type="title"/>
          </p:nvPr>
        </p:nvSpPr>
        <p:spPr/>
        <p:txBody>
          <a:bodyPr/>
          <a:lstStyle>
            <a:lvl1pPr>
              <a:defRPr>
                <a:solidFill>
                  <a:srgbClr val="C72027"/>
                </a:solidFill>
              </a:defRPr>
            </a:lvl1pPr>
          </a:lstStyle>
          <a:p>
            <a:r>
              <a:rPr lang="en-US"/>
              <a:t>Click to edit Master title style</a:t>
            </a:r>
            <a:endParaRPr lang="en-AU" dirty="0"/>
          </a:p>
        </p:txBody>
      </p:sp>
      <p:pic>
        <p:nvPicPr>
          <p:cNvPr id="4" name="Picture 3" descr="A picture containing book, text&#10;&#10;Description generated with very high confidence">
            <a:extLst>
              <a:ext uri="{FF2B5EF4-FFF2-40B4-BE49-F238E27FC236}">
                <a16:creationId xmlns:a16="http://schemas.microsoft.com/office/drawing/2014/main" id="{EC672478-0E92-4305-BFCE-9DE7D85A6E1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2770251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51781B2D-0490-4DB2-A5C6-B721C73C6C9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E88AA42-CC7A-4155-AB34-87538A84938B}"/>
              </a:ext>
            </a:extLst>
          </p:cNvPr>
          <p:cNvSpPr>
            <a:spLocks noGrp="1"/>
          </p:cNvSpPr>
          <p:nvPr>
            <p:ph type="title"/>
          </p:nvPr>
        </p:nvSpPr>
        <p:spPr>
          <a:xfrm>
            <a:off x="609600" y="0"/>
            <a:ext cx="9030419" cy="1325563"/>
          </a:xfrm>
        </p:spPr>
        <p:txBody>
          <a:bodyPr/>
          <a:lstStyle>
            <a:lvl1pPr>
              <a:defRPr>
                <a:solidFill>
                  <a:schemeClr val="bg1"/>
                </a:solidFill>
              </a:defRPr>
            </a:lvl1pPr>
          </a:lstStyle>
          <a:p>
            <a:r>
              <a:rPr lang="en-US"/>
              <a:t>Click to edit Master title style</a:t>
            </a:r>
            <a:endParaRPr lang="en-AU" dirty="0"/>
          </a:p>
        </p:txBody>
      </p:sp>
      <p:pic>
        <p:nvPicPr>
          <p:cNvPr id="7" name="Picture 6">
            <a:extLst>
              <a:ext uri="{FF2B5EF4-FFF2-40B4-BE49-F238E27FC236}">
                <a16:creationId xmlns:a16="http://schemas.microsoft.com/office/drawing/2014/main" id="{31D830BE-59D3-4A8B-A74E-D99360519E0E}"/>
              </a:ext>
            </a:extLst>
          </p:cNvPr>
          <p:cNvPicPr/>
          <p:nvPr userDrawn="1"/>
        </p:nvPicPr>
        <p:blipFill>
          <a:blip r:embed="rId4" cstate="print">
            <a:extLst>
              <a:ext uri="{28A0092B-C50C-407E-A947-70E740481C1C}">
                <a14:useLocalDpi xmlns:a14="http://schemas.microsoft.com/office/drawing/2010/main" val="0"/>
              </a:ext>
            </a:extLst>
          </a:blip>
          <a:stretch>
            <a:fillRect/>
          </a:stretch>
        </p:blipFill>
        <p:spPr>
          <a:xfrm>
            <a:off x="10205715" y="88390"/>
            <a:ext cx="1802426" cy="1143975"/>
          </a:xfrm>
          <a:prstGeom prst="rect">
            <a:avLst/>
          </a:prstGeom>
        </p:spPr>
      </p:pic>
    </p:spTree>
    <p:extLst>
      <p:ext uri="{BB962C8B-B14F-4D97-AF65-F5344CB8AC3E}">
        <p14:creationId xmlns:p14="http://schemas.microsoft.com/office/powerpoint/2010/main" val="1118480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71BD1F4-F6B3-48F3-8488-FC11B9183F00}"/>
              </a:ext>
            </a:extLst>
          </p:cNvPr>
          <p:cNvPicPr>
            <a:picLocks noChangeAspect="1"/>
          </p:cNvPicPr>
          <p:nvPr userDrawn="1"/>
        </p:nvPicPr>
        <p:blipFill rotWithShape="1">
          <a:blip r:embed="rId2"/>
          <a:srcRect r="39394"/>
          <a:stretch/>
        </p:blipFill>
        <p:spPr>
          <a:xfrm>
            <a:off x="0" y="6215824"/>
            <a:ext cx="12192000" cy="646176"/>
          </a:xfrm>
          <a:prstGeom prst="rect">
            <a:avLst/>
          </a:prstGeom>
        </p:spPr>
      </p:pic>
      <p:pic>
        <p:nvPicPr>
          <p:cNvPr id="3" name="Picture 2" descr="A picture containing book, text&#10;&#10;Description generated with very high confidence">
            <a:extLst>
              <a:ext uri="{FF2B5EF4-FFF2-40B4-BE49-F238E27FC236}">
                <a16:creationId xmlns:a16="http://schemas.microsoft.com/office/drawing/2014/main" id="{C8F16671-BE91-42B7-9986-28AC77BC8B9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3694966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C213E2D-D9C2-4B7A-BA7D-E1587D83300C}"/>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3" name="Content Placeholder 2">
            <a:extLst>
              <a:ext uri="{FF2B5EF4-FFF2-40B4-BE49-F238E27FC236}">
                <a16:creationId xmlns:a16="http://schemas.microsoft.com/office/drawing/2014/main" id="{525DEC0E-799D-41EF-AEF1-E6324136AB1A}"/>
              </a:ext>
            </a:extLst>
          </p:cNvPr>
          <p:cNvSpPr>
            <a:spLocks noGrp="1"/>
          </p:cNvSpPr>
          <p:nvPr>
            <p:ph idx="1" hasCustomPrompt="1"/>
          </p:nvPr>
        </p:nvSpPr>
        <p:spPr>
          <a:xfrm>
            <a:off x="4756030" y="2001327"/>
            <a:ext cx="7251940" cy="3960000"/>
          </a:xfrm>
        </p:spPr>
        <p:txBody>
          <a:bodyPr/>
          <a:lstStyle>
            <a:lvl1pPr marL="0" indent="0">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dirty="0"/>
              <a:t>Picture</a:t>
            </a:r>
          </a:p>
        </p:txBody>
      </p:sp>
      <p:sp>
        <p:nvSpPr>
          <p:cNvPr id="4" name="Text Placeholder 3">
            <a:extLst>
              <a:ext uri="{FF2B5EF4-FFF2-40B4-BE49-F238E27FC236}">
                <a16:creationId xmlns:a16="http://schemas.microsoft.com/office/drawing/2014/main" id="{3C8DA6B7-D55D-42C9-9E7B-F943EEEB4581}"/>
              </a:ext>
            </a:extLst>
          </p:cNvPr>
          <p:cNvSpPr>
            <a:spLocks noGrp="1"/>
          </p:cNvSpPr>
          <p:nvPr>
            <p:ph type="body" sz="half" idx="2"/>
          </p:nvPr>
        </p:nvSpPr>
        <p:spPr>
          <a:xfrm>
            <a:off x="305503" y="2001327"/>
            <a:ext cx="3932237" cy="3960000"/>
          </a:xfrm>
        </p:spPr>
        <p:txBody>
          <a:bodyPr>
            <a:normAutofit/>
          </a:bodyPr>
          <a:lstStyle>
            <a:lvl1pPr marL="0" indent="0">
              <a:buNone/>
              <a:defRPr sz="2800" b="0">
                <a:latin typeface="Calibri" panose="020F0502020204030204" pitchFamily="34" charset="0"/>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CF5A0B-77A5-4CAB-BB11-306E9FB78C93}"/>
              </a:ext>
            </a:extLst>
          </p:cNvPr>
          <p:cNvSpPr>
            <a:spLocks noGrp="1"/>
          </p:cNvSpPr>
          <p:nvPr>
            <p:ph type="dt" sz="half" idx="10"/>
          </p:nvPr>
        </p:nvSpPr>
        <p:spPr/>
        <p:txBody>
          <a:bodyPr/>
          <a:lstStyle/>
          <a:p>
            <a:fld id="{6307B6E2-F1C5-4260-9690-B820744F5C71}" type="datetimeFigureOut">
              <a:rPr lang="en-AU" smtClean="0"/>
              <a:t>3/12/2019</a:t>
            </a:fld>
            <a:endParaRPr lang="en-AU"/>
          </a:p>
        </p:txBody>
      </p:sp>
      <p:sp>
        <p:nvSpPr>
          <p:cNvPr id="6" name="Footer Placeholder 5">
            <a:extLst>
              <a:ext uri="{FF2B5EF4-FFF2-40B4-BE49-F238E27FC236}">
                <a16:creationId xmlns:a16="http://schemas.microsoft.com/office/drawing/2014/main" id="{644B3C65-E68C-475B-A7CE-780B24A6197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117FA81-705A-4639-A28E-0AED1E9FC4B8}"/>
              </a:ext>
            </a:extLst>
          </p:cNvPr>
          <p:cNvSpPr>
            <a:spLocks noGrp="1"/>
          </p:cNvSpPr>
          <p:nvPr>
            <p:ph type="sldNum" sz="quarter" idx="12"/>
          </p:nvPr>
        </p:nvSpPr>
        <p:spPr/>
        <p:txBody>
          <a:bodyPr/>
          <a:lstStyle/>
          <a:p>
            <a:fld id="{C8CF5B26-AAE6-4B84-84FA-4297018850DF}" type="slidenum">
              <a:rPr lang="en-AU" smtClean="0"/>
              <a:t>‹#›</a:t>
            </a:fld>
            <a:endParaRPr lang="en-AU"/>
          </a:p>
        </p:txBody>
      </p:sp>
      <p:sp>
        <p:nvSpPr>
          <p:cNvPr id="8" name="Title 1">
            <a:extLst>
              <a:ext uri="{FF2B5EF4-FFF2-40B4-BE49-F238E27FC236}">
                <a16:creationId xmlns:a16="http://schemas.microsoft.com/office/drawing/2014/main" id="{6596FCBD-8222-4CCF-970B-1A5536DFA9C6}"/>
              </a:ext>
            </a:extLst>
          </p:cNvPr>
          <p:cNvSpPr txBox="1">
            <a:spLocks/>
          </p:cNvSpPr>
          <p:nvPr userDrawn="1"/>
        </p:nvSpPr>
        <p:spPr>
          <a:xfrm>
            <a:off x="838200" y="365125"/>
            <a:ext cx="903041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kern="1200">
                <a:solidFill>
                  <a:srgbClr val="C72027"/>
                </a:solidFill>
                <a:latin typeface="Calibri Light" panose="020F0302020204030204" pitchFamily="34" charset="0"/>
                <a:ea typeface="+mj-ea"/>
                <a:cs typeface="Calibri Light" panose="020F0302020204030204" pitchFamily="34" charset="0"/>
              </a:defRPr>
            </a:lvl1pPr>
          </a:lstStyle>
          <a:p>
            <a:r>
              <a:rPr lang="en-US" dirty="0"/>
              <a:t>Click to edit Master title style</a:t>
            </a:r>
            <a:endParaRPr lang="en-AU" dirty="0"/>
          </a:p>
        </p:txBody>
      </p:sp>
      <p:pic>
        <p:nvPicPr>
          <p:cNvPr id="9" name="Picture 8" descr="A picture containing book, text&#10;&#10;Description generated with very high confidence">
            <a:extLst>
              <a:ext uri="{FF2B5EF4-FFF2-40B4-BE49-F238E27FC236}">
                <a16:creationId xmlns:a16="http://schemas.microsoft.com/office/drawing/2014/main" id="{29CFFC38-7742-4D57-9BDA-82F1AB1C9FF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2706001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B110D22-2D44-4415-A08B-E1AF35CDF1C8}"/>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C845CF61-1648-470E-B028-B08AE9860DB7}"/>
              </a:ext>
            </a:extLst>
          </p:cNvPr>
          <p:cNvSpPr>
            <a:spLocks noGrp="1"/>
          </p:cNvSpPr>
          <p:nvPr>
            <p:ph type="title"/>
          </p:nvPr>
        </p:nvSpPr>
        <p:spPr/>
        <p:txBody>
          <a:bodyPr/>
          <a:lstStyle>
            <a:lvl1pPr>
              <a:defRPr>
                <a:solidFill>
                  <a:srgbClr val="C72027"/>
                </a:solidFill>
              </a:defRPr>
            </a:lvl1pPr>
          </a:lstStyle>
          <a:p>
            <a:r>
              <a:rPr lang="en-US"/>
              <a:t>Click to edit Master title style</a:t>
            </a:r>
            <a:endParaRPr lang="en-AU" dirty="0"/>
          </a:p>
        </p:txBody>
      </p:sp>
      <p:sp>
        <p:nvSpPr>
          <p:cNvPr id="3" name="Vertical Text Placeholder 2">
            <a:extLst>
              <a:ext uri="{FF2B5EF4-FFF2-40B4-BE49-F238E27FC236}">
                <a16:creationId xmlns:a16="http://schemas.microsoft.com/office/drawing/2014/main" id="{BBF18A96-08AC-47FA-9948-366D77638B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5" name="Picture 4" descr="A picture containing book, text&#10;&#10;Description generated with very high confidence">
            <a:extLst>
              <a:ext uri="{FF2B5EF4-FFF2-40B4-BE49-F238E27FC236}">
                <a16:creationId xmlns:a16="http://schemas.microsoft.com/office/drawing/2014/main" id="{4A2B633A-47DC-4F30-BB44-18FA80A0AC1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180761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D587A0-377E-400A-8B6E-4A5C3129499F}"/>
              </a:ext>
            </a:extLst>
          </p:cNvPr>
          <p:cNvSpPr>
            <a:spLocks noGrp="1"/>
          </p:cNvSpPr>
          <p:nvPr>
            <p:ph type="title"/>
          </p:nvPr>
        </p:nvSpPr>
        <p:spPr>
          <a:xfrm>
            <a:off x="838200" y="365125"/>
            <a:ext cx="9030419" cy="1325563"/>
          </a:xfrm>
          <a:prstGeom prst="rect">
            <a:avLst/>
          </a:prstGeom>
        </p:spPr>
        <p:txBody>
          <a:bodyPr vert="horz" lIns="91440" tIns="45720" rIns="91440" bIns="45720" rtlCol="0" anchor="ctr">
            <a:normAutofit/>
          </a:bodyPr>
          <a:lstStyle/>
          <a:p>
            <a:r>
              <a:rPr lang="en-US"/>
              <a:t>Click to edit Master title style</a:t>
            </a:r>
            <a:endParaRPr lang="en-AU" dirty="0"/>
          </a:p>
        </p:txBody>
      </p:sp>
      <p:sp>
        <p:nvSpPr>
          <p:cNvPr id="3" name="Text Placeholder 2">
            <a:extLst>
              <a:ext uri="{FF2B5EF4-FFF2-40B4-BE49-F238E27FC236}">
                <a16:creationId xmlns:a16="http://schemas.microsoft.com/office/drawing/2014/main" id="{601EA840-114C-409E-B22C-3541574766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Date Placeholder 3">
            <a:extLst>
              <a:ext uri="{FF2B5EF4-FFF2-40B4-BE49-F238E27FC236}">
                <a16:creationId xmlns:a16="http://schemas.microsoft.com/office/drawing/2014/main" id="{54C7C189-567B-44A1-88FB-10C4D48455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07B6E2-F1C5-4260-9690-B820744F5C71}" type="datetimeFigureOut">
              <a:rPr lang="en-AU" smtClean="0"/>
              <a:t>3/12/2019</a:t>
            </a:fld>
            <a:endParaRPr lang="en-AU"/>
          </a:p>
        </p:txBody>
      </p:sp>
      <p:sp>
        <p:nvSpPr>
          <p:cNvPr id="5" name="Footer Placeholder 4">
            <a:extLst>
              <a:ext uri="{FF2B5EF4-FFF2-40B4-BE49-F238E27FC236}">
                <a16:creationId xmlns:a16="http://schemas.microsoft.com/office/drawing/2014/main" id="{FE5C0D90-E8F4-44FF-9CA2-271C8EBDFE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a:extLst>
              <a:ext uri="{FF2B5EF4-FFF2-40B4-BE49-F238E27FC236}">
                <a16:creationId xmlns:a16="http://schemas.microsoft.com/office/drawing/2014/main" id="{41D51756-3663-466F-AD34-1D96A6D5D8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F5B26-AAE6-4B84-84FA-4297018850DF}" type="slidenum">
              <a:rPr lang="en-AU" smtClean="0"/>
              <a:t>‹#›</a:t>
            </a:fld>
            <a:endParaRPr lang="en-AU"/>
          </a:p>
        </p:txBody>
      </p:sp>
    </p:spTree>
    <p:extLst>
      <p:ext uri="{BB962C8B-B14F-4D97-AF65-F5344CB8AC3E}">
        <p14:creationId xmlns:p14="http://schemas.microsoft.com/office/powerpoint/2010/main" val="8668923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7" r:id="rId4"/>
    <p:sldLayoutId id="2147483678" r:id="rId5"/>
    <p:sldLayoutId id="2147483684" r:id="rId6"/>
    <p:sldLayoutId id="2147483679" r:id="rId7"/>
    <p:sldLayoutId id="2147483680" r:id="rId8"/>
    <p:sldLayoutId id="2147483682" r:id="rId9"/>
    <p:sldLayoutId id="2147483683" r:id="rId10"/>
  </p:sldLayoutIdLst>
  <p:txStyles>
    <p:titleStyle>
      <a:lvl1pPr algn="l" defTabSz="914400" rtl="0" eaLnBrk="1" latinLnBrk="0" hangingPunct="1">
        <a:lnSpc>
          <a:spcPct val="90000"/>
        </a:lnSpc>
        <a:spcBef>
          <a:spcPct val="0"/>
        </a:spcBef>
        <a:buNone/>
        <a:defRPr sz="4400" b="0" kern="1200">
          <a:solidFill>
            <a:schemeClr val="tx1"/>
          </a:solidFill>
          <a:latin typeface="Calibri Light" panose="020F0302020204030204" pitchFamily="34" charset="0"/>
          <a:ea typeface="+mj-ea"/>
          <a:cs typeface="Calibri Light" panose="020F03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5A9F7-2741-4083-9727-9EA3927E072E}"/>
              </a:ext>
            </a:extLst>
          </p:cNvPr>
          <p:cNvSpPr>
            <a:spLocks noGrp="1"/>
          </p:cNvSpPr>
          <p:nvPr>
            <p:ph type="ctrTitle"/>
          </p:nvPr>
        </p:nvSpPr>
        <p:spPr/>
        <p:txBody>
          <a:bodyPr>
            <a:normAutofit fontScale="90000"/>
          </a:bodyPr>
          <a:lstStyle/>
          <a:p>
            <a:r>
              <a:rPr lang="en-AU" dirty="0"/>
              <a:t>Java Workshop 7 – Inheritance and Encapsulation</a:t>
            </a:r>
          </a:p>
        </p:txBody>
      </p:sp>
      <p:sp>
        <p:nvSpPr>
          <p:cNvPr id="3" name="Subtitle 2">
            <a:extLst>
              <a:ext uri="{FF2B5EF4-FFF2-40B4-BE49-F238E27FC236}">
                <a16:creationId xmlns:a16="http://schemas.microsoft.com/office/drawing/2014/main" id="{4DDF386A-052D-4E07-AD83-5CB8FA5F8EE3}"/>
              </a:ext>
            </a:extLst>
          </p:cNvPr>
          <p:cNvSpPr>
            <a:spLocks noGrp="1"/>
          </p:cNvSpPr>
          <p:nvPr>
            <p:ph type="subTitle" idx="1"/>
          </p:nvPr>
        </p:nvSpPr>
        <p:spPr>
          <a:xfrm>
            <a:off x="1524000" y="3901087"/>
            <a:ext cx="9144000" cy="1655762"/>
          </a:xfrm>
        </p:spPr>
        <p:txBody>
          <a:bodyPr/>
          <a:lstStyle/>
          <a:p>
            <a:r>
              <a:rPr lang="en-AU" dirty="0"/>
              <a:t>This workshops encapsulates what inheritance in OOP is.</a:t>
            </a:r>
          </a:p>
          <a:p>
            <a:r>
              <a:rPr lang="en-AU" dirty="0"/>
              <a:t>Ben Schwarz</a:t>
            </a:r>
          </a:p>
        </p:txBody>
      </p:sp>
    </p:spTree>
    <p:extLst>
      <p:ext uri="{BB962C8B-B14F-4D97-AF65-F5344CB8AC3E}">
        <p14:creationId xmlns:p14="http://schemas.microsoft.com/office/powerpoint/2010/main" val="2659648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Creating Subclass</a:t>
            </a:r>
          </a:p>
        </p:txBody>
      </p:sp>
      <p:sp>
        <p:nvSpPr>
          <p:cNvPr id="10" name="Content Placeholder 9"/>
          <p:cNvSpPr>
            <a:spLocks noGrp="1"/>
          </p:cNvSpPr>
          <p:nvPr>
            <p:ph idx="1"/>
          </p:nvPr>
        </p:nvSpPr>
        <p:spPr>
          <a:xfrm>
            <a:off x="838200" y="1738533"/>
            <a:ext cx="10515600" cy="4351338"/>
          </a:xfrm>
        </p:spPr>
        <p:txBody>
          <a:bodyPr>
            <a:normAutofit/>
          </a:bodyPr>
          <a:lstStyle/>
          <a:p>
            <a:r>
              <a:rPr lang="en-AU" sz="1800" dirty="0"/>
              <a:t>To create a subclass of another class, you use the keyword </a:t>
            </a:r>
            <a:r>
              <a:rPr lang="en-AU" sz="1800" i="1" dirty="0"/>
              <a:t>extends</a:t>
            </a:r>
            <a:r>
              <a:rPr lang="en-AU" sz="1800" dirty="0"/>
              <a:t>, and then the name of the class you want to make a subclass of</a:t>
            </a:r>
          </a:p>
          <a:p>
            <a:r>
              <a:rPr lang="en-AU" sz="1800" dirty="0"/>
              <a:t>Saying it again, this means that the </a:t>
            </a:r>
            <a:r>
              <a:rPr lang="en-AU" sz="1800" dirty="0" err="1"/>
              <a:t>ChairWithMotors</a:t>
            </a:r>
            <a:r>
              <a:rPr lang="en-AU" sz="1800" dirty="0"/>
              <a:t> class now has the same fields and methods as the generic </a:t>
            </a:r>
            <a:r>
              <a:rPr lang="en-AU" sz="1800" i="1" dirty="0"/>
              <a:t>Chair</a:t>
            </a:r>
            <a:r>
              <a:rPr lang="en-AU" sz="1800" dirty="0"/>
              <a:t> class</a:t>
            </a:r>
          </a:p>
          <a:p>
            <a:r>
              <a:rPr lang="en-AU" sz="1800" dirty="0"/>
              <a:t>You can then add extra fields, methods, and constructors, to the subclass</a:t>
            </a:r>
          </a:p>
          <a:p>
            <a:r>
              <a:rPr lang="en-AU" sz="1800" dirty="0"/>
              <a:t>So </a:t>
            </a:r>
            <a:r>
              <a:rPr lang="en-AU" sz="1800" dirty="0" err="1"/>
              <a:t>ChairWithMotors</a:t>
            </a:r>
            <a:r>
              <a:rPr lang="en-AU" sz="1800" dirty="0"/>
              <a:t> is a chair, but with motors as well – in comparison to the generic chair class, which </a:t>
            </a:r>
            <a:r>
              <a:rPr lang="en-AU" sz="1800" b="1" dirty="0"/>
              <a:t>doesn’t</a:t>
            </a:r>
            <a:r>
              <a:rPr lang="en-AU" sz="1800" dirty="0"/>
              <a:t> have motors</a:t>
            </a:r>
          </a:p>
          <a:p>
            <a:endParaRPr lang="en-AU" sz="1800" dirty="0"/>
          </a:p>
        </p:txBody>
      </p:sp>
      <p:sp>
        <p:nvSpPr>
          <p:cNvPr id="12" name="Content Placeholder 5"/>
          <p:cNvSpPr txBox="1">
            <a:spLocks/>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pic>
        <p:nvPicPr>
          <p:cNvPr id="4" name="Picture 3">
            <a:extLst>
              <a:ext uri="{FF2B5EF4-FFF2-40B4-BE49-F238E27FC236}">
                <a16:creationId xmlns:a16="http://schemas.microsoft.com/office/drawing/2014/main" id="{A660BB83-066B-4EDF-B522-AD84CB6BD83D}"/>
              </a:ext>
            </a:extLst>
          </p:cNvPr>
          <p:cNvPicPr>
            <a:picLocks noChangeAspect="1"/>
          </p:cNvPicPr>
          <p:nvPr/>
        </p:nvPicPr>
        <p:blipFill>
          <a:blip r:embed="rId2"/>
          <a:stretch>
            <a:fillRect/>
          </a:stretch>
        </p:blipFill>
        <p:spPr>
          <a:xfrm>
            <a:off x="2664274" y="3887789"/>
            <a:ext cx="6534318" cy="2369527"/>
          </a:xfrm>
          <a:prstGeom prst="rect">
            <a:avLst/>
          </a:prstGeom>
        </p:spPr>
      </p:pic>
      <p:sp>
        <p:nvSpPr>
          <p:cNvPr id="17" name="Freeform: Shape 16">
            <a:extLst>
              <a:ext uri="{FF2B5EF4-FFF2-40B4-BE49-F238E27FC236}">
                <a16:creationId xmlns:a16="http://schemas.microsoft.com/office/drawing/2014/main" id="{281310BC-C9B9-4561-A689-ADFC5DAD69F5}"/>
              </a:ext>
            </a:extLst>
          </p:cNvPr>
          <p:cNvSpPr/>
          <p:nvPr/>
        </p:nvSpPr>
        <p:spPr>
          <a:xfrm>
            <a:off x="5813753" y="1961749"/>
            <a:ext cx="5746095" cy="2655820"/>
          </a:xfrm>
          <a:custGeom>
            <a:avLst/>
            <a:gdLst>
              <a:gd name="connsiteX0" fmla="*/ 1084997 w 5746095"/>
              <a:gd name="connsiteY0" fmla="*/ 0 h 2655820"/>
              <a:gd name="connsiteX1" fmla="*/ 1119117 w 5746095"/>
              <a:gd name="connsiteY1" fmla="*/ 54591 h 2655820"/>
              <a:gd name="connsiteX2" fmla="*/ 1180532 w 5746095"/>
              <a:gd name="connsiteY2" fmla="*/ 122830 h 2655820"/>
              <a:gd name="connsiteX3" fmla="*/ 1235123 w 5746095"/>
              <a:gd name="connsiteY3" fmla="*/ 191068 h 2655820"/>
              <a:gd name="connsiteX4" fmla="*/ 1269242 w 5746095"/>
              <a:gd name="connsiteY4" fmla="*/ 211540 h 2655820"/>
              <a:gd name="connsiteX5" fmla="*/ 1289714 w 5746095"/>
              <a:gd name="connsiteY5" fmla="*/ 232012 h 2655820"/>
              <a:gd name="connsiteX6" fmla="*/ 1357953 w 5746095"/>
              <a:gd name="connsiteY6" fmla="*/ 259307 h 2655820"/>
              <a:gd name="connsiteX7" fmla="*/ 1419368 w 5746095"/>
              <a:gd name="connsiteY7" fmla="*/ 279779 h 2655820"/>
              <a:gd name="connsiteX8" fmla="*/ 1467135 w 5746095"/>
              <a:gd name="connsiteY8" fmla="*/ 300250 h 2655820"/>
              <a:gd name="connsiteX9" fmla="*/ 1487606 w 5746095"/>
              <a:gd name="connsiteY9" fmla="*/ 313898 h 2655820"/>
              <a:gd name="connsiteX10" fmla="*/ 1535374 w 5746095"/>
              <a:gd name="connsiteY10" fmla="*/ 327546 h 2655820"/>
              <a:gd name="connsiteX11" fmla="*/ 1692323 w 5746095"/>
              <a:gd name="connsiteY11" fmla="*/ 348018 h 2655820"/>
              <a:gd name="connsiteX12" fmla="*/ 2115403 w 5746095"/>
              <a:gd name="connsiteY12" fmla="*/ 341194 h 2655820"/>
              <a:gd name="connsiteX13" fmla="*/ 2156347 w 5746095"/>
              <a:gd name="connsiteY13" fmla="*/ 327546 h 2655820"/>
              <a:gd name="connsiteX14" fmla="*/ 2251881 w 5746095"/>
              <a:gd name="connsiteY14" fmla="*/ 313898 h 2655820"/>
              <a:gd name="connsiteX15" fmla="*/ 2893326 w 5746095"/>
              <a:gd name="connsiteY15" fmla="*/ 320722 h 2655820"/>
              <a:gd name="connsiteX16" fmla="*/ 3821374 w 5746095"/>
              <a:gd name="connsiteY16" fmla="*/ 300250 h 2655820"/>
              <a:gd name="connsiteX17" fmla="*/ 3930556 w 5746095"/>
              <a:gd name="connsiteY17" fmla="*/ 279779 h 2655820"/>
              <a:gd name="connsiteX18" fmla="*/ 3971499 w 5746095"/>
              <a:gd name="connsiteY18" fmla="*/ 266131 h 2655820"/>
              <a:gd name="connsiteX19" fmla="*/ 4189863 w 5746095"/>
              <a:gd name="connsiteY19" fmla="*/ 238836 h 2655820"/>
              <a:gd name="connsiteX20" fmla="*/ 4237630 w 5746095"/>
              <a:gd name="connsiteY20" fmla="*/ 225188 h 2655820"/>
              <a:gd name="connsiteX21" fmla="*/ 4305869 w 5746095"/>
              <a:gd name="connsiteY21" fmla="*/ 218364 h 2655820"/>
              <a:gd name="connsiteX22" fmla="*/ 4367284 w 5746095"/>
              <a:gd name="connsiteY22" fmla="*/ 204716 h 2655820"/>
              <a:gd name="connsiteX23" fmla="*/ 5227093 w 5746095"/>
              <a:gd name="connsiteY23" fmla="*/ 211540 h 2655820"/>
              <a:gd name="connsiteX24" fmla="*/ 5308979 w 5746095"/>
              <a:gd name="connsiteY24" fmla="*/ 238836 h 2655820"/>
              <a:gd name="connsiteX25" fmla="*/ 5363571 w 5746095"/>
              <a:gd name="connsiteY25" fmla="*/ 266131 h 2655820"/>
              <a:gd name="connsiteX26" fmla="*/ 5370394 w 5746095"/>
              <a:gd name="connsiteY26" fmla="*/ 286603 h 2655820"/>
              <a:gd name="connsiteX27" fmla="*/ 5390866 w 5746095"/>
              <a:gd name="connsiteY27" fmla="*/ 293427 h 2655820"/>
              <a:gd name="connsiteX28" fmla="*/ 5411338 w 5746095"/>
              <a:gd name="connsiteY28" fmla="*/ 313898 h 2655820"/>
              <a:gd name="connsiteX29" fmla="*/ 5431809 w 5746095"/>
              <a:gd name="connsiteY29" fmla="*/ 348018 h 2655820"/>
              <a:gd name="connsiteX30" fmla="*/ 5472753 w 5746095"/>
              <a:gd name="connsiteY30" fmla="*/ 409433 h 2655820"/>
              <a:gd name="connsiteX31" fmla="*/ 5493224 w 5746095"/>
              <a:gd name="connsiteY31" fmla="*/ 450376 h 2655820"/>
              <a:gd name="connsiteX32" fmla="*/ 5554639 w 5746095"/>
              <a:gd name="connsiteY32" fmla="*/ 511791 h 2655820"/>
              <a:gd name="connsiteX33" fmla="*/ 5581935 w 5746095"/>
              <a:gd name="connsiteY33" fmla="*/ 600501 h 2655820"/>
              <a:gd name="connsiteX34" fmla="*/ 5588759 w 5746095"/>
              <a:gd name="connsiteY34" fmla="*/ 641445 h 2655820"/>
              <a:gd name="connsiteX35" fmla="*/ 5636526 w 5746095"/>
              <a:gd name="connsiteY35" fmla="*/ 730155 h 2655820"/>
              <a:gd name="connsiteX36" fmla="*/ 5670645 w 5746095"/>
              <a:gd name="connsiteY36" fmla="*/ 818865 h 2655820"/>
              <a:gd name="connsiteX37" fmla="*/ 5725236 w 5746095"/>
              <a:gd name="connsiteY37" fmla="*/ 948519 h 2655820"/>
              <a:gd name="connsiteX38" fmla="*/ 5732060 w 5746095"/>
              <a:gd name="connsiteY38" fmla="*/ 1037230 h 2655820"/>
              <a:gd name="connsiteX39" fmla="*/ 5745708 w 5746095"/>
              <a:gd name="connsiteY39" fmla="*/ 1078173 h 2655820"/>
              <a:gd name="connsiteX40" fmla="*/ 5738884 w 5746095"/>
              <a:gd name="connsiteY40" fmla="*/ 1269242 h 2655820"/>
              <a:gd name="connsiteX41" fmla="*/ 5718412 w 5746095"/>
              <a:gd name="connsiteY41" fmla="*/ 1364776 h 2655820"/>
              <a:gd name="connsiteX42" fmla="*/ 5697941 w 5746095"/>
              <a:gd name="connsiteY42" fmla="*/ 1487606 h 2655820"/>
              <a:gd name="connsiteX43" fmla="*/ 5691117 w 5746095"/>
              <a:gd name="connsiteY43" fmla="*/ 1542197 h 2655820"/>
              <a:gd name="connsiteX44" fmla="*/ 5670645 w 5746095"/>
              <a:gd name="connsiteY44" fmla="*/ 1576316 h 2655820"/>
              <a:gd name="connsiteX45" fmla="*/ 5656997 w 5746095"/>
              <a:gd name="connsiteY45" fmla="*/ 1617259 h 2655820"/>
              <a:gd name="connsiteX46" fmla="*/ 5602406 w 5746095"/>
              <a:gd name="connsiteY46" fmla="*/ 1726442 h 2655820"/>
              <a:gd name="connsiteX47" fmla="*/ 5540991 w 5746095"/>
              <a:gd name="connsiteY47" fmla="*/ 1801504 h 2655820"/>
              <a:gd name="connsiteX48" fmla="*/ 5506872 w 5746095"/>
              <a:gd name="connsiteY48" fmla="*/ 1849271 h 2655820"/>
              <a:gd name="connsiteX49" fmla="*/ 5472753 w 5746095"/>
              <a:gd name="connsiteY49" fmla="*/ 1890215 h 2655820"/>
              <a:gd name="connsiteX50" fmla="*/ 5431809 w 5746095"/>
              <a:gd name="connsiteY50" fmla="*/ 1924334 h 2655820"/>
              <a:gd name="connsiteX51" fmla="*/ 5384042 w 5746095"/>
              <a:gd name="connsiteY51" fmla="*/ 1951630 h 2655820"/>
              <a:gd name="connsiteX52" fmla="*/ 5274860 w 5746095"/>
              <a:gd name="connsiteY52" fmla="*/ 2040340 h 2655820"/>
              <a:gd name="connsiteX53" fmla="*/ 5063320 w 5746095"/>
              <a:gd name="connsiteY53" fmla="*/ 2088107 h 2655820"/>
              <a:gd name="connsiteX54" fmla="*/ 4954138 w 5746095"/>
              <a:gd name="connsiteY54" fmla="*/ 2122227 h 2655820"/>
              <a:gd name="connsiteX55" fmla="*/ 4885899 w 5746095"/>
              <a:gd name="connsiteY55" fmla="*/ 2129050 h 2655820"/>
              <a:gd name="connsiteX56" fmla="*/ 4374108 w 5746095"/>
              <a:gd name="connsiteY56" fmla="*/ 2156346 h 2655820"/>
              <a:gd name="connsiteX57" fmla="*/ 4319517 w 5746095"/>
              <a:gd name="connsiteY57" fmla="*/ 2163170 h 2655820"/>
              <a:gd name="connsiteX58" fmla="*/ 4244454 w 5746095"/>
              <a:gd name="connsiteY58" fmla="*/ 2176818 h 2655820"/>
              <a:gd name="connsiteX59" fmla="*/ 3889612 w 5746095"/>
              <a:gd name="connsiteY59" fmla="*/ 2190465 h 2655820"/>
              <a:gd name="connsiteX60" fmla="*/ 3773606 w 5746095"/>
              <a:gd name="connsiteY60" fmla="*/ 2210937 h 2655820"/>
              <a:gd name="connsiteX61" fmla="*/ 3705368 w 5746095"/>
              <a:gd name="connsiteY61" fmla="*/ 2217761 h 2655820"/>
              <a:gd name="connsiteX62" fmla="*/ 3630305 w 5746095"/>
              <a:gd name="connsiteY62" fmla="*/ 2231409 h 2655820"/>
              <a:gd name="connsiteX63" fmla="*/ 3575714 w 5746095"/>
              <a:gd name="connsiteY63" fmla="*/ 2238233 h 2655820"/>
              <a:gd name="connsiteX64" fmla="*/ 3500651 w 5746095"/>
              <a:gd name="connsiteY64" fmla="*/ 2251880 h 2655820"/>
              <a:gd name="connsiteX65" fmla="*/ 3452884 w 5746095"/>
              <a:gd name="connsiteY65" fmla="*/ 2258704 h 2655820"/>
              <a:gd name="connsiteX66" fmla="*/ 3405117 w 5746095"/>
              <a:gd name="connsiteY66" fmla="*/ 2272352 h 2655820"/>
              <a:gd name="connsiteX67" fmla="*/ 3132162 w 5746095"/>
              <a:gd name="connsiteY67" fmla="*/ 2279176 h 2655820"/>
              <a:gd name="connsiteX68" fmla="*/ 3070747 w 5746095"/>
              <a:gd name="connsiteY68" fmla="*/ 2286000 h 2655820"/>
              <a:gd name="connsiteX69" fmla="*/ 3002508 w 5746095"/>
              <a:gd name="connsiteY69" fmla="*/ 2299648 h 2655820"/>
              <a:gd name="connsiteX70" fmla="*/ 2927445 w 5746095"/>
              <a:gd name="connsiteY70" fmla="*/ 2306471 h 2655820"/>
              <a:gd name="connsiteX71" fmla="*/ 2681785 w 5746095"/>
              <a:gd name="connsiteY71" fmla="*/ 2326943 h 2655820"/>
              <a:gd name="connsiteX72" fmla="*/ 2634018 w 5746095"/>
              <a:gd name="connsiteY72" fmla="*/ 2340591 h 2655820"/>
              <a:gd name="connsiteX73" fmla="*/ 2545308 w 5746095"/>
              <a:gd name="connsiteY73" fmla="*/ 2361062 h 2655820"/>
              <a:gd name="connsiteX74" fmla="*/ 2497541 w 5746095"/>
              <a:gd name="connsiteY74" fmla="*/ 2367886 h 2655820"/>
              <a:gd name="connsiteX75" fmla="*/ 2436126 w 5746095"/>
              <a:gd name="connsiteY75" fmla="*/ 2381534 h 2655820"/>
              <a:gd name="connsiteX76" fmla="*/ 2354239 w 5746095"/>
              <a:gd name="connsiteY76" fmla="*/ 2388358 h 2655820"/>
              <a:gd name="connsiteX77" fmla="*/ 1460311 w 5746095"/>
              <a:gd name="connsiteY77" fmla="*/ 2374710 h 2655820"/>
              <a:gd name="connsiteX78" fmla="*/ 1392072 w 5746095"/>
              <a:gd name="connsiteY78" fmla="*/ 2361062 h 2655820"/>
              <a:gd name="connsiteX79" fmla="*/ 1207827 w 5746095"/>
              <a:gd name="connsiteY79" fmla="*/ 2340591 h 2655820"/>
              <a:gd name="connsiteX80" fmla="*/ 1030406 w 5746095"/>
              <a:gd name="connsiteY80" fmla="*/ 2354239 h 2655820"/>
              <a:gd name="connsiteX81" fmla="*/ 982639 w 5746095"/>
              <a:gd name="connsiteY81" fmla="*/ 2367886 h 2655820"/>
              <a:gd name="connsiteX82" fmla="*/ 887105 w 5746095"/>
              <a:gd name="connsiteY82" fmla="*/ 2402006 h 2655820"/>
              <a:gd name="connsiteX83" fmla="*/ 723332 w 5746095"/>
              <a:gd name="connsiteY83" fmla="*/ 2422477 h 2655820"/>
              <a:gd name="connsiteX84" fmla="*/ 641445 w 5746095"/>
              <a:gd name="connsiteY84" fmla="*/ 2442949 h 2655820"/>
              <a:gd name="connsiteX85" fmla="*/ 436729 w 5746095"/>
              <a:gd name="connsiteY85" fmla="*/ 2477068 h 2655820"/>
              <a:gd name="connsiteX86" fmla="*/ 334371 w 5746095"/>
              <a:gd name="connsiteY86" fmla="*/ 2497540 h 2655820"/>
              <a:gd name="connsiteX87" fmla="*/ 163774 w 5746095"/>
              <a:gd name="connsiteY87" fmla="*/ 2518012 h 2655820"/>
              <a:gd name="connsiteX88" fmla="*/ 143302 w 5746095"/>
              <a:gd name="connsiteY88" fmla="*/ 2531659 h 2655820"/>
              <a:gd name="connsiteX89" fmla="*/ 122830 w 5746095"/>
              <a:gd name="connsiteY89" fmla="*/ 2538483 h 2655820"/>
              <a:gd name="connsiteX90" fmla="*/ 95535 w 5746095"/>
              <a:gd name="connsiteY90" fmla="*/ 2593074 h 2655820"/>
              <a:gd name="connsiteX91" fmla="*/ 102359 w 5746095"/>
              <a:gd name="connsiteY91" fmla="*/ 2654489 h 2655820"/>
              <a:gd name="connsiteX92" fmla="*/ 191069 w 5746095"/>
              <a:gd name="connsiteY92" fmla="*/ 2634018 h 2655820"/>
              <a:gd name="connsiteX93" fmla="*/ 170597 w 5746095"/>
              <a:gd name="connsiteY93" fmla="*/ 2627194 h 2655820"/>
              <a:gd name="connsiteX94" fmla="*/ 95535 w 5746095"/>
              <a:gd name="connsiteY94" fmla="*/ 2640842 h 2655820"/>
              <a:gd name="connsiteX95" fmla="*/ 75063 w 5746095"/>
              <a:gd name="connsiteY95" fmla="*/ 2654489 h 2655820"/>
              <a:gd name="connsiteX96" fmla="*/ 61415 w 5746095"/>
              <a:gd name="connsiteY96" fmla="*/ 2634018 h 2655820"/>
              <a:gd name="connsiteX97" fmla="*/ 54591 w 5746095"/>
              <a:gd name="connsiteY97" fmla="*/ 2613546 h 2655820"/>
              <a:gd name="connsiteX98" fmla="*/ 34120 w 5746095"/>
              <a:gd name="connsiteY98" fmla="*/ 2586250 h 2655820"/>
              <a:gd name="connsiteX99" fmla="*/ 0 w 5746095"/>
              <a:gd name="connsiteY99" fmla="*/ 2545307 h 2655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5746095" h="2655820">
                <a:moveTo>
                  <a:pt x="1084997" y="0"/>
                </a:moveTo>
                <a:cubicBezTo>
                  <a:pt x="1110931" y="64832"/>
                  <a:pt x="1083128" y="8319"/>
                  <a:pt x="1119117" y="54591"/>
                </a:cubicBezTo>
                <a:cubicBezTo>
                  <a:pt x="1170098" y="120138"/>
                  <a:pt x="1119745" y="74201"/>
                  <a:pt x="1180532" y="122830"/>
                </a:cubicBezTo>
                <a:cubicBezTo>
                  <a:pt x="1195563" y="152893"/>
                  <a:pt x="1200738" y="170436"/>
                  <a:pt x="1235123" y="191068"/>
                </a:cubicBezTo>
                <a:cubicBezTo>
                  <a:pt x="1246496" y="197892"/>
                  <a:pt x="1258632" y="203582"/>
                  <a:pt x="1269242" y="211540"/>
                </a:cubicBezTo>
                <a:cubicBezTo>
                  <a:pt x="1276962" y="217330"/>
                  <a:pt x="1281684" y="226659"/>
                  <a:pt x="1289714" y="232012"/>
                </a:cubicBezTo>
                <a:cubicBezTo>
                  <a:pt x="1331503" y="259871"/>
                  <a:pt x="1320490" y="246819"/>
                  <a:pt x="1357953" y="259307"/>
                </a:cubicBezTo>
                <a:cubicBezTo>
                  <a:pt x="1435042" y="285004"/>
                  <a:pt x="1353955" y="263426"/>
                  <a:pt x="1419368" y="279779"/>
                </a:cubicBezTo>
                <a:cubicBezTo>
                  <a:pt x="1470761" y="314043"/>
                  <a:pt x="1405445" y="273812"/>
                  <a:pt x="1467135" y="300250"/>
                </a:cubicBezTo>
                <a:cubicBezTo>
                  <a:pt x="1474673" y="303481"/>
                  <a:pt x="1480271" y="310230"/>
                  <a:pt x="1487606" y="313898"/>
                </a:cubicBezTo>
                <a:cubicBezTo>
                  <a:pt x="1496557" y="318374"/>
                  <a:pt x="1527722" y="325906"/>
                  <a:pt x="1535374" y="327546"/>
                </a:cubicBezTo>
                <a:cubicBezTo>
                  <a:pt x="1622574" y="346232"/>
                  <a:pt x="1593423" y="340410"/>
                  <a:pt x="1692323" y="348018"/>
                </a:cubicBezTo>
                <a:cubicBezTo>
                  <a:pt x="1833350" y="345743"/>
                  <a:pt x="1974495" y="347411"/>
                  <a:pt x="2115403" y="341194"/>
                </a:cubicBezTo>
                <a:cubicBezTo>
                  <a:pt x="2129775" y="340560"/>
                  <a:pt x="2142240" y="330367"/>
                  <a:pt x="2156347" y="327546"/>
                </a:cubicBezTo>
                <a:cubicBezTo>
                  <a:pt x="2187890" y="321237"/>
                  <a:pt x="2220036" y="318447"/>
                  <a:pt x="2251881" y="313898"/>
                </a:cubicBezTo>
                <a:lnTo>
                  <a:pt x="2893326" y="320722"/>
                </a:lnTo>
                <a:cubicBezTo>
                  <a:pt x="3748735" y="316920"/>
                  <a:pt x="3496981" y="365129"/>
                  <a:pt x="3821374" y="300250"/>
                </a:cubicBezTo>
                <a:cubicBezTo>
                  <a:pt x="3881712" y="270082"/>
                  <a:pt x="3815524" y="298951"/>
                  <a:pt x="3930556" y="279779"/>
                </a:cubicBezTo>
                <a:cubicBezTo>
                  <a:pt x="3944746" y="277414"/>
                  <a:pt x="3957322" y="268575"/>
                  <a:pt x="3971499" y="266131"/>
                </a:cubicBezTo>
                <a:cubicBezTo>
                  <a:pt x="4027443" y="256485"/>
                  <a:pt x="4123418" y="246218"/>
                  <a:pt x="4189863" y="238836"/>
                </a:cubicBezTo>
                <a:cubicBezTo>
                  <a:pt x="4205785" y="234287"/>
                  <a:pt x="4221322" y="228066"/>
                  <a:pt x="4237630" y="225188"/>
                </a:cubicBezTo>
                <a:cubicBezTo>
                  <a:pt x="4260142" y="221215"/>
                  <a:pt x="4283289" y="221929"/>
                  <a:pt x="4305869" y="218364"/>
                </a:cubicBezTo>
                <a:cubicBezTo>
                  <a:pt x="4326583" y="215093"/>
                  <a:pt x="4346812" y="209265"/>
                  <a:pt x="4367284" y="204716"/>
                </a:cubicBezTo>
                <a:lnTo>
                  <a:pt x="5227093" y="211540"/>
                </a:lnTo>
                <a:cubicBezTo>
                  <a:pt x="5252958" y="211935"/>
                  <a:pt x="5288251" y="228472"/>
                  <a:pt x="5308979" y="238836"/>
                </a:cubicBezTo>
                <a:cubicBezTo>
                  <a:pt x="5390742" y="279717"/>
                  <a:pt x="5245515" y="218909"/>
                  <a:pt x="5363571" y="266131"/>
                </a:cubicBezTo>
                <a:cubicBezTo>
                  <a:pt x="5365845" y="272955"/>
                  <a:pt x="5365308" y="281517"/>
                  <a:pt x="5370394" y="286603"/>
                </a:cubicBezTo>
                <a:cubicBezTo>
                  <a:pt x="5375480" y="291689"/>
                  <a:pt x="5384881" y="289437"/>
                  <a:pt x="5390866" y="293427"/>
                </a:cubicBezTo>
                <a:cubicBezTo>
                  <a:pt x="5398896" y="298780"/>
                  <a:pt x="5405548" y="306178"/>
                  <a:pt x="5411338" y="313898"/>
                </a:cubicBezTo>
                <a:cubicBezTo>
                  <a:pt x="5419296" y="324509"/>
                  <a:pt x="5424452" y="336982"/>
                  <a:pt x="5431809" y="348018"/>
                </a:cubicBezTo>
                <a:cubicBezTo>
                  <a:pt x="5463172" y="395063"/>
                  <a:pt x="5443009" y="354902"/>
                  <a:pt x="5472753" y="409433"/>
                </a:cubicBezTo>
                <a:cubicBezTo>
                  <a:pt x="5480059" y="422828"/>
                  <a:pt x="5483692" y="438461"/>
                  <a:pt x="5493224" y="450376"/>
                </a:cubicBezTo>
                <a:cubicBezTo>
                  <a:pt x="5511310" y="472983"/>
                  <a:pt x="5554639" y="511791"/>
                  <a:pt x="5554639" y="511791"/>
                </a:cubicBezTo>
                <a:cubicBezTo>
                  <a:pt x="5563738" y="541361"/>
                  <a:pt x="5574061" y="570582"/>
                  <a:pt x="5581935" y="600501"/>
                </a:cubicBezTo>
                <a:cubicBezTo>
                  <a:pt x="5585456" y="613882"/>
                  <a:pt x="5584384" y="628319"/>
                  <a:pt x="5588759" y="641445"/>
                </a:cubicBezTo>
                <a:cubicBezTo>
                  <a:pt x="5596013" y="663209"/>
                  <a:pt x="5627401" y="711904"/>
                  <a:pt x="5636526" y="730155"/>
                </a:cubicBezTo>
                <a:cubicBezTo>
                  <a:pt x="5668263" y="793629"/>
                  <a:pt x="5646869" y="759425"/>
                  <a:pt x="5670645" y="818865"/>
                </a:cubicBezTo>
                <a:cubicBezTo>
                  <a:pt x="5688061" y="862404"/>
                  <a:pt x="5707039" y="905301"/>
                  <a:pt x="5725236" y="948519"/>
                </a:cubicBezTo>
                <a:cubicBezTo>
                  <a:pt x="5727511" y="978089"/>
                  <a:pt x="5727434" y="1007935"/>
                  <a:pt x="5732060" y="1037230"/>
                </a:cubicBezTo>
                <a:cubicBezTo>
                  <a:pt x="5734304" y="1051440"/>
                  <a:pt x="5745285" y="1063793"/>
                  <a:pt x="5745708" y="1078173"/>
                </a:cubicBezTo>
                <a:cubicBezTo>
                  <a:pt x="5747582" y="1141876"/>
                  <a:pt x="5742234" y="1205600"/>
                  <a:pt x="5738884" y="1269242"/>
                </a:cubicBezTo>
                <a:cubicBezTo>
                  <a:pt x="5735196" y="1339305"/>
                  <a:pt x="5740437" y="1320726"/>
                  <a:pt x="5718412" y="1364776"/>
                </a:cubicBezTo>
                <a:cubicBezTo>
                  <a:pt x="5703045" y="1503081"/>
                  <a:pt x="5722396" y="1349021"/>
                  <a:pt x="5697941" y="1487606"/>
                </a:cubicBezTo>
                <a:cubicBezTo>
                  <a:pt x="5694754" y="1505666"/>
                  <a:pt x="5696510" y="1524669"/>
                  <a:pt x="5691117" y="1542197"/>
                </a:cubicBezTo>
                <a:cubicBezTo>
                  <a:pt x="5687216" y="1554874"/>
                  <a:pt x="5676133" y="1564242"/>
                  <a:pt x="5670645" y="1576316"/>
                </a:cubicBezTo>
                <a:cubicBezTo>
                  <a:pt x="5664692" y="1589412"/>
                  <a:pt x="5662340" y="1603902"/>
                  <a:pt x="5656997" y="1617259"/>
                </a:cubicBezTo>
                <a:cubicBezTo>
                  <a:pt x="5645411" y="1646224"/>
                  <a:pt x="5621860" y="1699506"/>
                  <a:pt x="5602406" y="1726442"/>
                </a:cubicBezTo>
                <a:cubicBezTo>
                  <a:pt x="5583478" y="1752650"/>
                  <a:pt x="5559781" y="1775197"/>
                  <a:pt x="5540991" y="1801504"/>
                </a:cubicBezTo>
                <a:lnTo>
                  <a:pt x="5506872" y="1849271"/>
                </a:lnTo>
                <a:cubicBezTo>
                  <a:pt x="5495977" y="1881957"/>
                  <a:pt x="5506553" y="1863175"/>
                  <a:pt x="5472753" y="1890215"/>
                </a:cubicBezTo>
                <a:cubicBezTo>
                  <a:pt x="5458880" y="1901313"/>
                  <a:pt x="5446416" y="1914222"/>
                  <a:pt x="5431809" y="1924334"/>
                </a:cubicBezTo>
                <a:cubicBezTo>
                  <a:pt x="5416731" y="1934773"/>
                  <a:pt x="5398790" y="1940730"/>
                  <a:pt x="5384042" y="1951630"/>
                </a:cubicBezTo>
                <a:cubicBezTo>
                  <a:pt x="5346332" y="1979503"/>
                  <a:pt x="5319948" y="2027458"/>
                  <a:pt x="5274860" y="2040340"/>
                </a:cubicBezTo>
                <a:cubicBezTo>
                  <a:pt x="5109579" y="2087563"/>
                  <a:pt x="5180991" y="2076340"/>
                  <a:pt x="5063320" y="2088107"/>
                </a:cubicBezTo>
                <a:cubicBezTo>
                  <a:pt x="5048378" y="2093088"/>
                  <a:pt x="4974936" y="2118557"/>
                  <a:pt x="4954138" y="2122227"/>
                </a:cubicBezTo>
                <a:cubicBezTo>
                  <a:pt x="4931626" y="2126200"/>
                  <a:pt x="4908719" y="2127708"/>
                  <a:pt x="4885899" y="2129050"/>
                </a:cubicBezTo>
                <a:lnTo>
                  <a:pt x="4374108" y="2156346"/>
                </a:lnTo>
                <a:cubicBezTo>
                  <a:pt x="4355911" y="2158621"/>
                  <a:pt x="4337631" y="2160310"/>
                  <a:pt x="4319517" y="2163170"/>
                </a:cubicBezTo>
                <a:cubicBezTo>
                  <a:pt x="4294397" y="2167136"/>
                  <a:pt x="4269834" y="2175207"/>
                  <a:pt x="4244454" y="2176818"/>
                </a:cubicBezTo>
                <a:cubicBezTo>
                  <a:pt x="4126324" y="2184318"/>
                  <a:pt x="4007893" y="2185916"/>
                  <a:pt x="3889612" y="2190465"/>
                </a:cubicBezTo>
                <a:cubicBezTo>
                  <a:pt x="3678579" y="2216845"/>
                  <a:pt x="4008025" y="2173923"/>
                  <a:pt x="3773606" y="2210937"/>
                </a:cubicBezTo>
                <a:cubicBezTo>
                  <a:pt x="3751026" y="2214502"/>
                  <a:pt x="3727998" y="2214528"/>
                  <a:pt x="3705368" y="2217761"/>
                </a:cubicBezTo>
                <a:cubicBezTo>
                  <a:pt x="3680192" y="2221358"/>
                  <a:pt x="3655425" y="2227443"/>
                  <a:pt x="3630305" y="2231409"/>
                </a:cubicBezTo>
                <a:cubicBezTo>
                  <a:pt x="3612191" y="2234269"/>
                  <a:pt x="3593828" y="2235373"/>
                  <a:pt x="3575714" y="2238233"/>
                </a:cubicBezTo>
                <a:cubicBezTo>
                  <a:pt x="3550594" y="2242199"/>
                  <a:pt x="3525736" y="2247699"/>
                  <a:pt x="3500651" y="2251880"/>
                </a:cubicBezTo>
                <a:cubicBezTo>
                  <a:pt x="3484786" y="2254524"/>
                  <a:pt x="3468611" y="2255334"/>
                  <a:pt x="3452884" y="2258704"/>
                </a:cubicBezTo>
                <a:cubicBezTo>
                  <a:pt x="3436692" y="2262174"/>
                  <a:pt x="3421643" y="2271297"/>
                  <a:pt x="3405117" y="2272352"/>
                </a:cubicBezTo>
                <a:cubicBezTo>
                  <a:pt x="3314288" y="2278150"/>
                  <a:pt x="3223147" y="2276901"/>
                  <a:pt x="3132162" y="2279176"/>
                </a:cubicBezTo>
                <a:cubicBezTo>
                  <a:pt x="3111690" y="2281451"/>
                  <a:pt x="3091093" y="2282787"/>
                  <a:pt x="3070747" y="2286000"/>
                </a:cubicBezTo>
                <a:cubicBezTo>
                  <a:pt x="3047834" y="2289618"/>
                  <a:pt x="3025472" y="2296368"/>
                  <a:pt x="3002508" y="2299648"/>
                </a:cubicBezTo>
                <a:cubicBezTo>
                  <a:pt x="2977636" y="2303201"/>
                  <a:pt x="2952466" y="2304197"/>
                  <a:pt x="2927445" y="2306471"/>
                </a:cubicBezTo>
                <a:cubicBezTo>
                  <a:pt x="2763371" y="2339286"/>
                  <a:pt x="2978829" y="2299939"/>
                  <a:pt x="2681785" y="2326943"/>
                </a:cubicBezTo>
                <a:cubicBezTo>
                  <a:pt x="2665294" y="2328442"/>
                  <a:pt x="2650083" y="2336575"/>
                  <a:pt x="2634018" y="2340591"/>
                </a:cubicBezTo>
                <a:cubicBezTo>
                  <a:pt x="2604577" y="2347951"/>
                  <a:pt x="2575066" y="2355111"/>
                  <a:pt x="2545308" y="2361062"/>
                </a:cubicBezTo>
                <a:cubicBezTo>
                  <a:pt x="2529536" y="2364216"/>
                  <a:pt x="2513349" y="2364922"/>
                  <a:pt x="2497541" y="2367886"/>
                </a:cubicBezTo>
                <a:cubicBezTo>
                  <a:pt x="2476929" y="2371751"/>
                  <a:pt x="2456886" y="2378568"/>
                  <a:pt x="2436126" y="2381534"/>
                </a:cubicBezTo>
                <a:cubicBezTo>
                  <a:pt x="2409011" y="2385408"/>
                  <a:pt x="2381535" y="2386083"/>
                  <a:pt x="2354239" y="2388358"/>
                </a:cubicBezTo>
                <a:lnTo>
                  <a:pt x="1460311" y="2374710"/>
                </a:lnTo>
                <a:cubicBezTo>
                  <a:pt x="1437124" y="2374052"/>
                  <a:pt x="1415060" y="2364168"/>
                  <a:pt x="1392072" y="2361062"/>
                </a:cubicBezTo>
                <a:cubicBezTo>
                  <a:pt x="1330836" y="2352787"/>
                  <a:pt x="1207827" y="2340591"/>
                  <a:pt x="1207827" y="2340591"/>
                </a:cubicBezTo>
                <a:cubicBezTo>
                  <a:pt x="1148687" y="2345140"/>
                  <a:pt x="1089290" y="2347102"/>
                  <a:pt x="1030406" y="2354239"/>
                </a:cubicBezTo>
                <a:cubicBezTo>
                  <a:pt x="1013967" y="2356232"/>
                  <a:pt x="998349" y="2362650"/>
                  <a:pt x="982639" y="2367886"/>
                </a:cubicBezTo>
                <a:cubicBezTo>
                  <a:pt x="932029" y="2384756"/>
                  <a:pt x="953896" y="2386104"/>
                  <a:pt x="887105" y="2402006"/>
                </a:cubicBezTo>
                <a:cubicBezTo>
                  <a:pt x="828471" y="2415966"/>
                  <a:pt x="783037" y="2417501"/>
                  <a:pt x="723332" y="2422477"/>
                </a:cubicBezTo>
                <a:cubicBezTo>
                  <a:pt x="696036" y="2429301"/>
                  <a:pt x="669003" y="2437275"/>
                  <a:pt x="641445" y="2442949"/>
                </a:cubicBezTo>
                <a:cubicBezTo>
                  <a:pt x="523298" y="2467274"/>
                  <a:pt x="523754" y="2466191"/>
                  <a:pt x="436729" y="2477068"/>
                </a:cubicBezTo>
                <a:cubicBezTo>
                  <a:pt x="371209" y="2498908"/>
                  <a:pt x="417294" y="2486724"/>
                  <a:pt x="334371" y="2497540"/>
                </a:cubicBezTo>
                <a:cubicBezTo>
                  <a:pt x="176126" y="2518181"/>
                  <a:pt x="300425" y="2505589"/>
                  <a:pt x="163774" y="2518012"/>
                </a:cubicBezTo>
                <a:cubicBezTo>
                  <a:pt x="156950" y="2522561"/>
                  <a:pt x="150637" y="2527991"/>
                  <a:pt x="143302" y="2531659"/>
                </a:cubicBezTo>
                <a:cubicBezTo>
                  <a:pt x="136868" y="2534876"/>
                  <a:pt x="128447" y="2533989"/>
                  <a:pt x="122830" y="2538483"/>
                </a:cubicBezTo>
                <a:cubicBezTo>
                  <a:pt x="110804" y="2548103"/>
                  <a:pt x="99657" y="2582769"/>
                  <a:pt x="95535" y="2593074"/>
                </a:cubicBezTo>
                <a:cubicBezTo>
                  <a:pt x="97810" y="2613546"/>
                  <a:pt x="84982" y="2643430"/>
                  <a:pt x="102359" y="2654489"/>
                </a:cubicBezTo>
                <a:cubicBezTo>
                  <a:pt x="112712" y="2661077"/>
                  <a:pt x="168728" y="2641465"/>
                  <a:pt x="191069" y="2634018"/>
                </a:cubicBezTo>
                <a:cubicBezTo>
                  <a:pt x="184245" y="2631743"/>
                  <a:pt x="177790" y="2627194"/>
                  <a:pt x="170597" y="2627194"/>
                </a:cubicBezTo>
                <a:cubicBezTo>
                  <a:pt x="156480" y="2627194"/>
                  <a:pt x="114729" y="2631245"/>
                  <a:pt x="95535" y="2640842"/>
                </a:cubicBezTo>
                <a:cubicBezTo>
                  <a:pt x="88200" y="2644510"/>
                  <a:pt x="81887" y="2649940"/>
                  <a:pt x="75063" y="2654489"/>
                </a:cubicBezTo>
                <a:cubicBezTo>
                  <a:pt x="70514" y="2647665"/>
                  <a:pt x="65083" y="2641353"/>
                  <a:pt x="61415" y="2634018"/>
                </a:cubicBezTo>
                <a:cubicBezTo>
                  <a:pt x="58198" y="2627584"/>
                  <a:pt x="58160" y="2619791"/>
                  <a:pt x="54591" y="2613546"/>
                </a:cubicBezTo>
                <a:cubicBezTo>
                  <a:pt x="48949" y="2603671"/>
                  <a:pt x="40642" y="2595567"/>
                  <a:pt x="34120" y="2586250"/>
                </a:cubicBezTo>
                <a:cubicBezTo>
                  <a:pt x="4135" y="2543414"/>
                  <a:pt x="23424" y="2545307"/>
                  <a:pt x="0" y="2545307"/>
                </a:cubicBezTo>
              </a:path>
            </a:pathLst>
          </a:custGeom>
        </p:spPr>
        <p:style>
          <a:lnRef idx="3">
            <a:schemeClr val="dk1"/>
          </a:lnRef>
          <a:fillRef idx="0">
            <a:schemeClr val="dk1"/>
          </a:fillRef>
          <a:effectRef idx="2">
            <a:schemeClr val="dk1"/>
          </a:effectRef>
          <a:fontRef idx="minor">
            <a:schemeClr val="tx1"/>
          </a:fontRef>
        </p:style>
        <p:txBody>
          <a:bodyPr rtlCol="0" anchor="ctr"/>
          <a:lstStyle/>
          <a:p>
            <a:pPr algn="ctr"/>
            <a:endParaRPr lang="en-AU" dirty="0"/>
          </a:p>
        </p:txBody>
      </p:sp>
    </p:spTree>
    <p:extLst>
      <p:ext uri="{BB962C8B-B14F-4D97-AF65-F5344CB8AC3E}">
        <p14:creationId xmlns:p14="http://schemas.microsoft.com/office/powerpoint/2010/main" val="3497811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a:xfrm>
            <a:off x="620088" y="176169"/>
            <a:ext cx="9480258" cy="968419"/>
          </a:xfrm>
        </p:spPr>
        <p:txBody>
          <a:bodyPr>
            <a:normAutofit/>
          </a:bodyPr>
          <a:lstStyle/>
          <a:p>
            <a:r>
              <a:rPr lang="en-AU" dirty="0">
                <a:solidFill>
                  <a:schemeClr val="bg1"/>
                </a:solidFill>
              </a:rPr>
              <a:t>Inheritance - Example</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sz="half" idx="1"/>
          </p:nvPr>
        </p:nvSpPr>
        <p:spPr>
          <a:xfrm>
            <a:off x="620086" y="1381007"/>
            <a:ext cx="7307509" cy="5137239"/>
          </a:xfrm>
        </p:spPr>
        <p:txBody>
          <a:bodyPr>
            <a:normAutofit/>
          </a:bodyPr>
          <a:lstStyle/>
          <a:p>
            <a:pPr marL="0" indent="0">
              <a:buNone/>
            </a:pPr>
            <a:r>
              <a:rPr lang="en-AU" dirty="0"/>
              <a:t>Say we want to represent cats and dogs, along with a number of other animals. Simplifying reality, all animals have the following info:</a:t>
            </a:r>
          </a:p>
          <a:p>
            <a:pPr marL="0" indent="0">
              <a:buNone/>
            </a:pPr>
            <a:r>
              <a:rPr lang="en-AU" u="sng" dirty="0"/>
              <a:t>Actions:</a:t>
            </a:r>
            <a:r>
              <a:rPr lang="en-AU" dirty="0"/>
              <a:t> </a:t>
            </a:r>
            <a:r>
              <a:rPr lang="en-AU" i="1" dirty="0"/>
              <a:t>Move, make a noise, display</a:t>
            </a:r>
          </a:p>
          <a:p>
            <a:pPr marL="0" indent="0">
              <a:buNone/>
            </a:pPr>
            <a:r>
              <a:rPr lang="en-AU" u="sng" dirty="0"/>
              <a:t>Additional data:</a:t>
            </a:r>
            <a:r>
              <a:rPr lang="en-AU" dirty="0"/>
              <a:t> </a:t>
            </a:r>
            <a:r>
              <a:rPr lang="en-AU" i="1" dirty="0"/>
              <a:t>Number of legs, warm/cold-blooded</a:t>
            </a:r>
          </a:p>
          <a:p>
            <a:pPr marL="0" indent="0">
              <a:buNone/>
            </a:pPr>
            <a:r>
              <a:rPr lang="en-AU" dirty="0"/>
              <a:t>We can use inheritance to avoid repeating this basic structure for every animal (among other things – inheritance is very useful).</a:t>
            </a:r>
          </a:p>
        </p:txBody>
      </p:sp>
      <p:sp>
        <p:nvSpPr>
          <p:cNvPr id="9" name="Rectangle 8">
            <a:extLst>
              <a:ext uri="{FF2B5EF4-FFF2-40B4-BE49-F238E27FC236}">
                <a16:creationId xmlns:a16="http://schemas.microsoft.com/office/drawing/2014/main" id="{A78513D9-25EF-475B-8256-7A815489A17F}"/>
              </a:ext>
            </a:extLst>
          </p:cNvPr>
          <p:cNvSpPr/>
          <p:nvPr/>
        </p:nvSpPr>
        <p:spPr>
          <a:xfrm>
            <a:off x="8545227" y="4853118"/>
            <a:ext cx="1228288" cy="72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dirty="0"/>
              <a:t>Cat</a:t>
            </a:r>
          </a:p>
        </p:txBody>
      </p:sp>
      <p:sp>
        <p:nvSpPr>
          <p:cNvPr id="10" name="Rectangle 9">
            <a:extLst>
              <a:ext uri="{FF2B5EF4-FFF2-40B4-BE49-F238E27FC236}">
                <a16:creationId xmlns:a16="http://schemas.microsoft.com/office/drawing/2014/main" id="{05983BAA-E7A4-4568-8FDD-D0C7450D2A69}"/>
              </a:ext>
            </a:extLst>
          </p:cNvPr>
          <p:cNvSpPr/>
          <p:nvPr/>
        </p:nvSpPr>
        <p:spPr>
          <a:xfrm>
            <a:off x="10343626" y="4853118"/>
            <a:ext cx="1228288" cy="72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dirty="0"/>
              <a:t>Dog</a:t>
            </a:r>
          </a:p>
        </p:txBody>
      </p:sp>
      <p:sp>
        <p:nvSpPr>
          <p:cNvPr id="11" name="Rectangle 10">
            <a:extLst>
              <a:ext uri="{FF2B5EF4-FFF2-40B4-BE49-F238E27FC236}">
                <a16:creationId xmlns:a16="http://schemas.microsoft.com/office/drawing/2014/main" id="{41CDF37C-AEF9-4E51-9D78-75D4AABB0F33}"/>
              </a:ext>
            </a:extLst>
          </p:cNvPr>
          <p:cNvSpPr/>
          <p:nvPr/>
        </p:nvSpPr>
        <p:spPr>
          <a:xfrm>
            <a:off x="9486202" y="3249000"/>
            <a:ext cx="1228288" cy="72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dirty="0"/>
              <a:t>Mammal</a:t>
            </a:r>
          </a:p>
        </p:txBody>
      </p:sp>
      <p:sp>
        <p:nvSpPr>
          <p:cNvPr id="12" name="Rectangle 11">
            <a:extLst>
              <a:ext uri="{FF2B5EF4-FFF2-40B4-BE49-F238E27FC236}">
                <a16:creationId xmlns:a16="http://schemas.microsoft.com/office/drawing/2014/main" id="{965323D5-5AC5-4900-A68C-0A470DA848B2}"/>
              </a:ext>
            </a:extLst>
          </p:cNvPr>
          <p:cNvSpPr/>
          <p:nvPr/>
        </p:nvSpPr>
        <p:spPr>
          <a:xfrm>
            <a:off x="9486202" y="1644882"/>
            <a:ext cx="1228288" cy="72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dirty="0"/>
              <a:t>Animal</a:t>
            </a:r>
          </a:p>
        </p:txBody>
      </p:sp>
      <p:cxnSp>
        <p:nvCxnSpPr>
          <p:cNvPr id="13" name="Straight Connector 12">
            <a:extLst>
              <a:ext uri="{FF2B5EF4-FFF2-40B4-BE49-F238E27FC236}">
                <a16:creationId xmlns:a16="http://schemas.microsoft.com/office/drawing/2014/main" id="{826D9AEF-229C-4611-BA49-FDAE8F934466}"/>
              </a:ext>
            </a:extLst>
          </p:cNvPr>
          <p:cNvCxnSpPr>
            <a:stCxn id="12" idx="2"/>
            <a:endCxn id="11" idx="0"/>
          </p:cNvCxnSpPr>
          <p:nvPr/>
        </p:nvCxnSpPr>
        <p:spPr>
          <a:xfrm>
            <a:off x="10100346" y="2364882"/>
            <a:ext cx="0" cy="884118"/>
          </a:xfrm>
          <a:prstGeom prst="line">
            <a:avLst/>
          </a:prstGeom>
          <a:ln w="127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303347A-64C6-49CC-8F13-90EE132DBA3A}"/>
              </a:ext>
            </a:extLst>
          </p:cNvPr>
          <p:cNvCxnSpPr>
            <a:cxnSpLocks/>
            <a:stCxn id="11" idx="2"/>
            <a:endCxn id="9" idx="0"/>
          </p:cNvCxnSpPr>
          <p:nvPr/>
        </p:nvCxnSpPr>
        <p:spPr>
          <a:xfrm flipH="1">
            <a:off x="9159371" y="3969000"/>
            <a:ext cx="940975" cy="884118"/>
          </a:xfrm>
          <a:prstGeom prst="line">
            <a:avLst/>
          </a:prstGeom>
          <a:ln w="1270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A5096435-10EA-4A33-B174-234B8659ED32}"/>
              </a:ext>
            </a:extLst>
          </p:cNvPr>
          <p:cNvCxnSpPr>
            <a:cxnSpLocks/>
            <a:stCxn id="11" idx="2"/>
            <a:endCxn id="10" idx="0"/>
          </p:cNvCxnSpPr>
          <p:nvPr/>
        </p:nvCxnSpPr>
        <p:spPr>
          <a:xfrm>
            <a:off x="10100346" y="3969000"/>
            <a:ext cx="857424" cy="884118"/>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78168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a:xfrm>
            <a:off x="620088" y="176169"/>
            <a:ext cx="9480258" cy="968419"/>
          </a:xfrm>
        </p:spPr>
        <p:txBody>
          <a:bodyPr>
            <a:normAutofit/>
          </a:bodyPr>
          <a:lstStyle/>
          <a:p>
            <a:r>
              <a:rPr lang="en-AU" dirty="0">
                <a:solidFill>
                  <a:schemeClr val="bg1"/>
                </a:solidFill>
              </a:rPr>
              <a:t>Inheriting Properties</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sz="half" idx="1"/>
          </p:nvPr>
        </p:nvSpPr>
        <p:spPr>
          <a:xfrm>
            <a:off x="620086" y="1381007"/>
            <a:ext cx="7307509" cy="5137239"/>
          </a:xfrm>
        </p:spPr>
        <p:txBody>
          <a:bodyPr>
            <a:normAutofit fontScale="92500" lnSpcReduction="20000"/>
          </a:bodyPr>
          <a:lstStyle/>
          <a:p>
            <a:pPr marL="0" indent="0">
              <a:buNone/>
            </a:pPr>
            <a:r>
              <a:rPr lang="en-AU" u="sng" dirty="0"/>
              <a:t>Animal</a:t>
            </a:r>
          </a:p>
          <a:p>
            <a:pPr>
              <a:buFont typeface="Symbol" panose="05050102010706020507" pitchFamily="18" charset="2"/>
              <a:buChar char=""/>
            </a:pPr>
            <a:r>
              <a:rPr lang="en-AU" dirty="0"/>
              <a:t>Methods: Move, make noise, display</a:t>
            </a:r>
          </a:p>
          <a:p>
            <a:pPr>
              <a:buFont typeface="Symbol" panose="05050102010706020507" pitchFamily="18" charset="2"/>
              <a:buChar char=""/>
            </a:pPr>
            <a:r>
              <a:rPr lang="en-AU" dirty="0"/>
              <a:t>Attributes: Number of legs, is warm-blooded</a:t>
            </a:r>
          </a:p>
          <a:p>
            <a:pPr marL="0" indent="0">
              <a:buNone/>
            </a:pPr>
            <a:r>
              <a:rPr lang="en-AU" u="sng" dirty="0"/>
              <a:t>Mammal</a:t>
            </a:r>
            <a:r>
              <a:rPr lang="en-AU" dirty="0"/>
              <a:t> </a:t>
            </a:r>
            <a:r>
              <a:rPr lang="en-AU" i="1" dirty="0"/>
              <a:t>[Sets is warm-blooded to true]</a:t>
            </a:r>
          </a:p>
          <a:p>
            <a:pPr>
              <a:buFont typeface="Symbol" panose="05050102010706020507" pitchFamily="18" charset="2"/>
              <a:buChar char=""/>
            </a:pPr>
            <a:r>
              <a:rPr lang="en-AU" dirty="0"/>
              <a:t>Methods: None</a:t>
            </a:r>
          </a:p>
          <a:p>
            <a:pPr>
              <a:buFont typeface="Symbol" panose="05050102010706020507" pitchFamily="18" charset="2"/>
              <a:buChar char=""/>
            </a:pPr>
            <a:r>
              <a:rPr lang="en-AU" dirty="0"/>
              <a:t>Attributes: Is a pet</a:t>
            </a:r>
          </a:p>
          <a:p>
            <a:pPr marL="0" indent="0">
              <a:buNone/>
            </a:pPr>
            <a:r>
              <a:rPr lang="en-AU" u="sng" dirty="0"/>
              <a:t>Cat</a:t>
            </a:r>
            <a:r>
              <a:rPr lang="en-AU" dirty="0"/>
              <a:t> </a:t>
            </a:r>
            <a:r>
              <a:rPr lang="en-AU" i="1" dirty="0"/>
              <a:t>[makes “meow” noise, 4 legs, walks, pet]</a:t>
            </a:r>
          </a:p>
          <a:p>
            <a:pPr>
              <a:buFont typeface="Symbol" panose="05050102010706020507" pitchFamily="18" charset="2"/>
              <a:buChar char=""/>
            </a:pPr>
            <a:r>
              <a:rPr lang="en-AU" dirty="0"/>
              <a:t>Methods: Overrides display method</a:t>
            </a:r>
          </a:p>
          <a:p>
            <a:pPr>
              <a:buFont typeface="Symbol" panose="05050102010706020507" pitchFamily="18" charset="2"/>
              <a:buChar char=""/>
            </a:pPr>
            <a:r>
              <a:rPr lang="en-AU" dirty="0"/>
              <a:t>Attributes: Name</a:t>
            </a:r>
          </a:p>
          <a:p>
            <a:pPr marL="0" indent="0">
              <a:buNone/>
            </a:pPr>
            <a:r>
              <a:rPr lang="en-AU" u="sng" dirty="0"/>
              <a:t>Dog</a:t>
            </a:r>
            <a:r>
              <a:rPr lang="en-AU" dirty="0"/>
              <a:t> </a:t>
            </a:r>
            <a:r>
              <a:rPr lang="en-AU" i="1" dirty="0"/>
              <a:t>[makes “bark”/“woof” noise, 4 legs, walks, pet]</a:t>
            </a:r>
          </a:p>
          <a:p>
            <a:pPr>
              <a:buFont typeface="Symbol" panose="05050102010706020507" pitchFamily="18" charset="2"/>
              <a:buChar char=""/>
            </a:pPr>
            <a:r>
              <a:rPr lang="en-AU" dirty="0"/>
              <a:t>Methods: Overrides display method</a:t>
            </a:r>
          </a:p>
          <a:p>
            <a:pPr>
              <a:buFont typeface="Symbol" panose="05050102010706020507" pitchFamily="18" charset="2"/>
              <a:buChar char=""/>
            </a:pPr>
            <a:r>
              <a:rPr lang="en-AU" dirty="0"/>
              <a:t>Attributes: Name</a:t>
            </a:r>
          </a:p>
        </p:txBody>
      </p:sp>
      <p:sp>
        <p:nvSpPr>
          <p:cNvPr id="9" name="Rectangle 8">
            <a:extLst>
              <a:ext uri="{FF2B5EF4-FFF2-40B4-BE49-F238E27FC236}">
                <a16:creationId xmlns:a16="http://schemas.microsoft.com/office/drawing/2014/main" id="{A78513D9-25EF-475B-8256-7A815489A17F}"/>
              </a:ext>
            </a:extLst>
          </p:cNvPr>
          <p:cNvSpPr/>
          <p:nvPr/>
        </p:nvSpPr>
        <p:spPr>
          <a:xfrm>
            <a:off x="8545227" y="4853118"/>
            <a:ext cx="1228288" cy="72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dirty="0"/>
              <a:t>Cat</a:t>
            </a:r>
          </a:p>
        </p:txBody>
      </p:sp>
      <p:sp>
        <p:nvSpPr>
          <p:cNvPr id="10" name="Rectangle 9">
            <a:extLst>
              <a:ext uri="{FF2B5EF4-FFF2-40B4-BE49-F238E27FC236}">
                <a16:creationId xmlns:a16="http://schemas.microsoft.com/office/drawing/2014/main" id="{05983BAA-E7A4-4568-8FDD-D0C7450D2A69}"/>
              </a:ext>
            </a:extLst>
          </p:cNvPr>
          <p:cNvSpPr/>
          <p:nvPr/>
        </p:nvSpPr>
        <p:spPr>
          <a:xfrm>
            <a:off x="10343626" y="4853118"/>
            <a:ext cx="1228288" cy="72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dirty="0"/>
              <a:t>Dog</a:t>
            </a:r>
          </a:p>
        </p:txBody>
      </p:sp>
      <p:sp>
        <p:nvSpPr>
          <p:cNvPr id="11" name="Rectangle 10">
            <a:extLst>
              <a:ext uri="{FF2B5EF4-FFF2-40B4-BE49-F238E27FC236}">
                <a16:creationId xmlns:a16="http://schemas.microsoft.com/office/drawing/2014/main" id="{41CDF37C-AEF9-4E51-9D78-75D4AABB0F33}"/>
              </a:ext>
            </a:extLst>
          </p:cNvPr>
          <p:cNvSpPr/>
          <p:nvPr/>
        </p:nvSpPr>
        <p:spPr>
          <a:xfrm>
            <a:off x="9486202" y="3249000"/>
            <a:ext cx="1228288" cy="72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dirty="0"/>
              <a:t>Mammal</a:t>
            </a:r>
          </a:p>
        </p:txBody>
      </p:sp>
      <p:sp>
        <p:nvSpPr>
          <p:cNvPr id="12" name="Rectangle 11">
            <a:extLst>
              <a:ext uri="{FF2B5EF4-FFF2-40B4-BE49-F238E27FC236}">
                <a16:creationId xmlns:a16="http://schemas.microsoft.com/office/drawing/2014/main" id="{965323D5-5AC5-4900-A68C-0A470DA848B2}"/>
              </a:ext>
            </a:extLst>
          </p:cNvPr>
          <p:cNvSpPr/>
          <p:nvPr/>
        </p:nvSpPr>
        <p:spPr>
          <a:xfrm>
            <a:off x="9486202" y="1644882"/>
            <a:ext cx="1228288" cy="72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dirty="0"/>
              <a:t>Animal</a:t>
            </a:r>
          </a:p>
        </p:txBody>
      </p:sp>
      <p:cxnSp>
        <p:nvCxnSpPr>
          <p:cNvPr id="13" name="Straight Connector 12">
            <a:extLst>
              <a:ext uri="{FF2B5EF4-FFF2-40B4-BE49-F238E27FC236}">
                <a16:creationId xmlns:a16="http://schemas.microsoft.com/office/drawing/2014/main" id="{826D9AEF-229C-4611-BA49-FDAE8F934466}"/>
              </a:ext>
            </a:extLst>
          </p:cNvPr>
          <p:cNvCxnSpPr>
            <a:stCxn id="12" idx="2"/>
            <a:endCxn id="11" idx="0"/>
          </p:cNvCxnSpPr>
          <p:nvPr/>
        </p:nvCxnSpPr>
        <p:spPr>
          <a:xfrm>
            <a:off x="10100346" y="2364882"/>
            <a:ext cx="0" cy="884118"/>
          </a:xfrm>
          <a:prstGeom prst="line">
            <a:avLst/>
          </a:prstGeom>
          <a:ln w="127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303347A-64C6-49CC-8F13-90EE132DBA3A}"/>
              </a:ext>
            </a:extLst>
          </p:cNvPr>
          <p:cNvCxnSpPr>
            <a:cxnSpLocks/>
            <a:stCxn id="11" idx="2"/>
            <a:endCxn id="9" idx="0"/>
          </p:cNvCxnSpPr>
          <p:nvPr/>
        </p:nvCxnSpPr>
        <p:spPr>
          <a:xfrm flipH="1">
            <a:off x="9159371" y="3969000"/>
            <a:ext cx="940975" cy="884118"/>
          </a:xfrm>
          <a:prstGeom prst="line">
            <a:avLst/>
          </a:prstGeom>
          <a:ln w="1270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A5096435-10EA-4A33-B174-234B8659ED32}"/>
              </a:ext>
            </a:extLst>
          </p:cNvPr>
          <p:cNvCxnSpPr>
            <a:cxnSpLocks/>
            <a:stCxn id="11" idx="2"/>
            <a:endCxn id="10" idx="0"/>
          </p:cNvCxnSpPr>
          <p:nvPr/>
        </p:nvCxnSpPr>
        <p:spPr>
          <a:xfrm>
            <a:off x="10100346" y="3969000"/>
            <a:ext cx="857424" cy="884118"/>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09789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a:xfrm>
            <a:off x="620088" y="176169"/>
            <a:ext cx="9480258" cy="968419"/>
          </a:xfrm>
        </p:spPr>
        <p:txBody>
          <a:bodyPr>
            <a:normAutofit/>
          </a:bodyPr>
          <a:lstStyle/>
          <a:p>
            <a:r>
              <a:rPr lang="en-AU" dirty="0">
                <a:solidFill>
                  <a:schemeClr val="bg1"/>
                </a:solidFill>
              </a:rPr>
              <a:t>Animal Class</a:t>
            </a:r>
          </a:p>
        </p:txBody>
      </p:sp>
      <p:pic>
        <p:nvPicPr>
          <p:cNvPr id="9" name="Content Placeholder 8">
            <a:extLst>
              <a:ext uri="{FF2B5EF4-FFF2-40B4-BE49-F238E27FC236}">
                <a16:creationId xmlns:a16="http://schemas.microsoft.com/office/drawing/2014/main" id="{3FDF325C-AA9B-4155-9770-E304A1A102BC}"/>
              </a:ext>
            </a:extLst>
          </p:cNvPr>
          <p:cNvPicPr>
            <a:picLocks noGrp="1" noChangeAspect="1"/>
          </p:cNvPicPr>
          <p:nvPr>
            <p:ph sz="half" idx="1"/>
          </p:nvPr>
        </p:nvPicPr>
        <p:blipFill>
          <a:blip r:embed="rId2"/>
          <a:stretch>
            <a:fillRect/>
          </a:stretch>
        </p:blipFill>
        <p:spPr>
          <a:xfrm>
            <a:off x="620088" y="1381006"/>
            <a:ext cx="7307262" cy="4319214"/>
          </a:xfrm>
          <a:prstGeom prst="rect">
            <a:avLst/>
          </a:prstGeom>
        </p:spPr>
      </p:pic>
      <p:sp>
        <p:nvSpPr>
          <p:cNvPr id="4" name="Content Placeholder 3">
            <a:extLst>
              <a:ext uri="{FF2B5EF4-FFF2-40B4-BE49-F238E27FC236}">
                <a16:creationId xmlns:a16="http://schemas.microsoft.com/office/drawing/2014/main" id="{696372C4-1D0C-41FB-B077-D4827E855B09}"/>
              </a:ext>
            </a:extLst>
          </p:cNvPr>
          <p:cNvSpPr>
            <a:spLocks noGrp="1"/>
          </p:cNvSpPr>
          <p:nvPr>
            <p:ph sz="half" idx="2"/>
          </p:nvPr>
        </p:nvSpPr>
        <p:spPr>
          <a:xfrm>
            <a:off x="8229599" y="1381006"/>
            <a:ext cx="3652707" cy="4457731"/>
          </a:xfrm>
        </p:spPr>
        <p:txBody>
          <a:bodyPr>
            <a:normAutofit/>
          </a:bodyPr>
          <a:lstStyle/>
          <a:p>
            <a:pPr marL="0" indent="0">
              <a:buNone/>
            </a:pPr>
            <a:r>
              <a:rPr lang="en-AU" sz="2400" dirty="0"/>
              <a:t>Overall superclass</a:t>
            </a:r>
          </a:p>
          <a:p>
            <a:pPr>
              <a:buFont typeface="Symbol" panose="05050102010706020507" pitchFamily="18" charset="2"/>
              <a:buChar char=""/>
            </a:pPr>
            <a:r>
              <a:rPr lang="en-AU" sz="2400" dirty="0"/>
              <a:t>Defines methods and attributes that exist for all subclasses</a:t>
            </a:r>
          </a:p>
          <a:p>
            <a:pPr>
              <a:buFont typeface="Symbol" panose="05050102010706020507" pitchFamily="18" charset="2"/>
              <a:buChar char=""/>
            </a:pPr>
            <a:r>
              <a:rPr lang="en-AU" sz="2400" dirty="0"/>
              <a:t>Defines constructor(s) that must be used by subclasses</a:t>
            </a:r>
          </a:p>
          <a:p>
            <a:pPr>
              <a:buFont typeface="Symbol" panose="05050102010706020507" pitchFamily="18" charset="2"/>
              <a:buChar char=""/>
            </a:pPr>
            <a:r>
              <a:rPr lang="en-AU" sz="2400" dirty="0"/>
              <a:t>Defines default behaviour where possible</a:t>
            </a:r>
          </a:p>
        </p:txBody>
      </p:sp>
    </p:spTree>
    <p:extLst>
      <p:ext uri="{BB962C8B-B14F-4D97-AF65-F5344CB8AC3E}">
        <p14:creationId xmlns:p14="http://schemas.microsoft.com/office/powerpoint/2010/main" val="3106380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a:xfrm>
            <a:off x="620088" y="176169"/>
            <a:ext cx="9480258" cy="968419"/>
          </a:xfrm>
        </p:spPr>
        <p:txBody>
          <a:bodyPr>
            <a:normAutofit/>
          </a:bodyPr>
          <a:lstStyle/>
          <a:p>
            <a:r>
              <a:rPr lang="en-AU" dirty="0">
                <a:solidFill>
                  <a:schemeClr val="bg1"/>
                </a:solidFill>
              </a:rPr>
              <a:t>Mammal Class</a:t>
            </a:r>
          </a:p>
        </p:txBody>
      </p:sp>
      <p:pic>
        <p:nvPicPr>
          <p:cNvPr id="8" name="Content Placeholder 7">
            <a:extLst>
              <a:ext uri="{FF2B5EF4-FFF2-40B4-BE49-F238E27FC236}">
                <a16:creationId xmlns:a16="http://schemas.microsoft.com/office/drawing/2014/main" id="{2BA82173-8D7A-4B60-8E30-38A9FE39EBFE}"/>
              </a:ext>
            </a:extLst>
          </p:cNvPr>
          <p:cNvPicPr>
            <a:picLocks noGrp="1" noChangeAspect="1"/>
          </p:cNvPicPr>
          <p:nvPr>
            <p:ph sz="half" idx="1"/>
          </p:nvPr>
        </p:nvPicPr>
        <p:blipFill>
          <a:blip r:embed="rId2"/>
          <a:stretch>
            <a:fillRect/>
          </a:stretch>
        </p:blipFill>
        <p:spPr>
          <a:xfrm>
            <a:off x="620713" y="1399668"/>
            <a:ext cx="7307262" cy="1907613"/>
          </a:xfrm>
          <a:prstGeom prst="rect">
            <a:avLst/>
          </a:prstGeom>
        </p:spPr>
      </p:pic>
      <p:sp>
        <p:nvSpPr>
          <p:cNvPr id="4" name="Content Placeholder 3">
            <a:extLst>
              <a:ext uri="{FF2B5EF4-FFF2-40B4-BE49-F238E27FC236}">
                <a16:creationId xmlns:a16="http://schemas.microsoft.com/office/drawing/2014/main" id="{696372C4-1D0C-41FB-B077-D4827E855B09}"/>
              </a:ext>
            </a:extLst>
          </p:cNvPr>
          <p:cNvSpPr>
            <a:spLocks noGrp="1"/>
          </p:cNvSpPr>
          <p:nvPr>
            <p:ph sz="half" idx="2"/>
          </p:nvPr>
        </p:nvSpPr>
        <p:spPr>
          <a:xfrm>
            <a:off x="8229599" y="1381006"/>
            <a:ext cx="3652707" cy="4457731"/>
          </a:xfrm>
        </p:spPr>
        <p:txBody>
          <a:bodyPr>
            <a:normAutofit/>
          </a:bodyPr>
          <a:lstStyle/>
          <a:p>
            <a:pPr marL="0" indent="0">
              <a:buNone/>
            </a:pPr>
            <a:r>
              <a:rPr lang="en-AU" sz="2400" dirty="0"/>
              <a:t>Subclass of Animal, Superclass of Cat and Dog</a:t>
            </a:r>
          </a:p>
          <a:p>
            <a:pPr>
              <a:buFont typeface="Symbol" panose="05050102010706020507" pitchFamily="18" charset="2"/>
              <a:buChar char=""/>
            </a:pPr>
            <a:r>
              <a:rPr lang="en-AU" sz="2400" dirty="0"/>
              <a:t>Calls a superconstructor, potentially with fixed values</a:t>
            </a:r>
          </a:p>
          <a:p>
            <a:pPr>
              <a:buFont typeface="Symbol" panose="05050102010706020507" pitchFamily="18" charset="2"/>
              <a:buChar char=""/>
            </a:pPr>
            <a:r>
              <a:rPr lang="en-AU" sz="2400" dirty="0"/>
              <a:t>Can (but doesn’t) override existing methods</a:t>
            </a:r>
          </a:p>
          <a:p>
            <a:pPr>
              <a:buFont typeface="Symbol" panose="05050102010706020507" pitchFamily="18" charset="2"/>
              <a:buChar char=""/>
            </a:pPr>
            <a:r>
              <a:rPr lang="en-AU" sz="2400" dirty="0"/>
              <a:t>Performs same tasks as overall superclass for its own subclasses</a:t>
            </a:r>
          </a:p>
        </p:txBody>
      </p:sp>
    </p:spTree>
    <p:extLst>
      <p:ext uri="{BB962C8B-B14F-4D97-AF65-F5344CB8AC3E}">
        <p14:creationId xmlns:p14="http://schemas.microsoft.com/office/powerpoint/2010/main" val="3938655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a:xfrm>
            <a:off x="620088" y="176169"/>
            <a:ext cx="9480258" cy="968419"/>
          </a:xfrm>
        </p:spPr>
        <p:txBody>
          <a:bodyPr>
            <a:normAutofit/>
          </a:bodyPr>
          <a:lstStyle/>
          <a:p>
            <a:r>
              <a:rPr lang="en-AU" dirty="0">
                <a:solidFill>
                  <a:schemeClr val="bg1"/>
                </a:solidFill>
              </a:rPr>
              <a:t>Cat Class</a:t>
            </a:r>
          </a:p>
        </p:txBody>
      </p:sp>
      <p:pic>
        <p:nvPicPr>
          <p:cNvPr id="8" name="Content Placeholder 7">
            <a:extLst>
              <a:ext uri="{FF2B5EF4-FFF2-40B4-BE49-F238E27FC236}">
                <a16:creationId xmlns:a16="http://schemas.microsoft.com/office/drawing/2014/main" id="{4FE124AF-5910-4442-A6E3-150A3677A743}"/>
              </a:ext>
            </a:extLst>
          </p:cNvPr>
          <p:cNvPicPr>
            <a:picLocks noGrp="1" noChangeAspect="1"/>
          </p:cNvPicPr>
          <p:nvPr>
            <p:ph sz="half" idx="1"/>
          </p:nvPr>
        </p:nvPicPr>
        <p:blipFill>
          <a:blip r:embed="rId2"/>
          <a:stretch>
            <a:fillRect/>
          </a:stretch>
        </p:blipFill>
        <p:spPr>
          <a:xfrm>
            <a:off x="620088" y="1381006"/>
            <a:ext cx="4667250" cy="3924300"/>
          </a:xfrm>
          <a:prstGeom prst="rect">
            <a:avLst/>
          </a:prstGeom>
        </p:spPr>
      </p:pic>
      <p:sp>
        <p:nvSpPr>
          <p:cNvPr id="4" name="Content Placeholder 3">
            <a:extLst>
              <a:ext uri="{FF2B5EF4-FFF2-40B4-BE49-F238E27FC236}">
                <a16:creationId xmlns:a16="http://schemas.microsoft.com/office/drawing/2014/main" id="{696372C4-1D0C-41FB-B077-D4827E855B09}"/>
              </a:ext>
            </a:extLst>
          </p:cNvPr>
          <p:cNvSpPr>
            <a:spLocks noGrp="1"/>
          </p:cNvSpPr>
          <p:nvPr>
            <p:ph sz="half" idx="2"/>
          </p:nvPr>
        </p:nvSpPr>
        <p:spPr>
          <a:xfrm>
            <a:off x="8229599" y="1381006"/>
            <a:ext cx="3652707" cy="4457731"/>
          </a:xfrm>
        </p:spPr>
        <p:txBody>
          <a:bodyPr>
            <a:normAutofit/>
          </a:bodyPr>
          <a:lstStyle/>
          <a:p>
            <a:pPr marL="0" indent="0">
              <a:buNone/>
            </a:pPr>
            <a:r>
              <a:rPr lang="en-AU" sz="2400" dirty="0"/>
              <a:t>Subclass of Mammal</a:t>
            </a:r>
          </a:p>
          <a:p>
            <a:pPr>
              <a:buFont typeface="Symbol" panose="05050102010706020507" pitchFamily="18" charset="2"/>
              <a:buChar char=""/>
            </a:pPr>
            <a:r>
              <a:rPr lang="en-AU" sz="2400" dirty="0"/>
              <a:t>Calls superconstructor</a:t>
            </a:r>
          </a:p>
          <a:p>
            <a:pPr>
              <a:buFont typeface="Symbol" panose="05050102010706020507" pitchFamily="18" charset="2"/>
              <a:buChar char=""/>
            </a:pPr>
            <a:r>
              <a:rPr lang="en-AU" sz="2400" dirty="0"/>
              <a:t>Defines more methods and/or attributes</a:t>
            </a:r>
          </a:p>
          <a:p>
            <a:pPr>
              <a:buFont typeface="Symbol" panose="05050102010706020507" pitchFamily="18" charset="2"/>
              <a:buChar char=""/>
            </a:pPr>
            <a:r>
              <a:rPr lang="en-AU" sz="2400" dirty="0"/>
              <a:t>Overrides existing methods</a:t>
            </a:r>
          </a:p>
        </p:txBody>
      </p:sp>
    </p:spTree>
    <p:extLst>
      <p:ext uri="{BB962C8B-B14F-4D97-AF65-F5344CB8AC3E}">
        <p14:creationId xmlns:p14="http://schemas.microsoft.com/office/powerpoint/2010/main" val="4162040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a:xfrm>
            <a:off x="620088" y="176169"/>
            <a:ext cx="9480258" cy="968419"/>
          </a:xfrm>
        </p:spPr>
        <p:txBody>
          <a:bodyPr>
            <a:normAutofit/>
          </a:bodyPr>
          <a:lstStyle/>
          <a:p>
            <a:r>
              <a:rPr lang="en-AU" dirty="0">
                <a:solidFill>
                  <a:schemeClr val="bg1"/>
                </a:solidFill>
              </a:rPr>
              <a:t>Dog Class</a:t>
            </a:r>
          </a:p>
        </p:txBody>
      </p:sp>
      <p:pic>
        <p:nvPicPr>
          <p:cNvPr id="8" name="Content Placeholder 7">
            <a:extLst>
              <a:ext uri="{FF2B5EF4-FFF2-40B4-BE49-F238E27FC236}">
                <a16:creationId xmlns:a16="http://schemas.microsoft.com/office/drawing/2014/main" id="{6B3EDC20-C326-46E9-B8A0-C7D9207415D6}"/>
              </a:ext>
            </a:extLst>
          </p:cNvPr>
          <p:cNvPicPr>
            <a:picLocks noGrp="1" noChangeAspect="1"/>
          </p:cNvPicPr>
          <p:nvPr>
            <p:ph sz="half" idx="1"/>
          </p:nvPr>
        </p:nvPicPr>
        <p:blipFill>
          <a:blip r:embed="rId2"/>
          <a:stretch>
            <a:fillRect/>
          </a:stretch>
        </p:blipFill>
        <p:spPr>
          <a:xfrm>
            <a:off x="620088" y="1381006"/>
            <a:ext cx="5067300" cy="3914775"/>
          </a:xfrm>
          <a:prstGeom prst="rect">
            <a:avLst/>
          </a:prstGeom>
        </p:spPr>
      </p:pic>
      <p:sp>
        <p:nvSpPr>
          <p:cNvPr id="4" name="Content Placeholder 3">
            <a:extLst>
              <a:ext uri="{FF2B5EF4-FFF2-40B4-BE49-F238E27FC236}">
                <a16:creationId xmlns:a16="http://schemas.microsoft.com/office/drawing/2014/main" id="{696372C4-1D0C-41FB-B077-D4827E855B09}"/>
              </a:ext>
            </a:extLst>
          </p:cNvPr>
          <p:cNvSpPr>
            <a:spLocks noGrp="1"/>
          </p:cNvSpPr>
          <p:nvPr>
            <p:ph sz="half" idx="2"/>
          </p:nvPr>
        </p:nvSpPr>
        <p:spPr>
          <a:xfrm>
            <a:off x="8229599" y="1381006"/>
            <a:ext cx="3652707" cy="4457731"/>
          </a:xfrm>
        </p:spPr>
        <p:txBody>
          <a:bodyPr>
            <a:normAutofit/>
          </a:bodyPr>
          <a:lstStyle/>
          <a:p>
            <a:pPr marL="0" indent="0">
              <a:buNone/>
            </a:pPr>
            <a:r>
              <a:rPr lang="en-AU" sz="2400" dirty="0"/>
              <a:t>Subclass of Mammal</a:t>
            </a:r>
          </a:p>
          <a:p>
            <a:pPr>
              <a:buFont typeface="Symbol" panose="05050102010706020507" pitchFamily="18" charset="2"/>
              <a:buChar char=""/>
            </a:pPr>
            <a:r>
              <a:rPr lang="en-AU" sz="2400" dirty="0"/>
              <a:t>Calls superconstructor</a:t>
            </a:r>
          </a:p>
          <a:p>
            <a:pPr>
              <a:buFont typeface="Symbol" panose="05050102010706020507" pitchFamily="18" charset="2"/>
              <a:buChar char=""/>
            </a:pPr>
            <a:r>
              <a:rPr lang="en-AU" sz="2400" dirty="0"/>
              <a:t>Defines more methods and/or attributes</a:t>
            </a:r>
          </a:p>
          <a:p>
            <a:pPr>
              <a:buFont typeface="Symbol" panose="05050102010706020507" pitchFamily="18" charset="2"/>
              <a:buChar char=""/>
            </a:pPr>
            <a:r>
              <a:rPr lang="en-AU" sz="2400" dirty="0"/>
              <a:t>Overrides existing methods</a:t>
            </a:r>
          </a:p>
          <a:p>
            <a:pPr marL="0" indent="0">
              <a:buNone/>
            </a:pPr>
            <a:endParaRPr lang="en-AU" sz="2400" dirty="0"/>
          </a:p>
          <a:p>
            <a:pPr marL="0" indent="0">
              <a:buNone/>
            </a:pPr>
            <a:r>
              <a:rPr lang="en-AU" sz="2400" dirty="0"/>
              <a:t>This is different to Cat in that it’s still passing a parameter through to the superconstructor.</a:t>
            </a:r>
          </a:p>
        </p:txBody>
      </p:sp>
    </p:spTree>
    <p:extLst>
      <p:ext uri="{BB962C8B-B14F-4D97-AF65-F5344CB8AC3E}">
        <p14:creationId xmlns:p14="http://schemas.microsoft.com/office/powerpoint/2010/main" val="3794307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3DAED-F793-46FC-86E8-2A45E97B57E7}"/>
              </a:ext>
            </a:extLst>
          </p:cNvPr>
          <p:cNvSpPr>
            <a:spLocks noGrp="1"/>
          </p:cNvSpPr>
          <p:nvPr>
            <p:ph type="title"/>
          </p:nvPr>
        </p:nvSpPr>
        <p:spPr/>
        <p:txBody>
          <a:bodyPr/>
          <a:lstStyle/>
          <a:p>
            <a:r>
              <a:rPr lang="en-AU" dirty="0"/>
              <a:t>Inheritance of fields</a:t>
            </a:r>
          </a:p>
        </p:txBody>
      </p:sp>
      <p:pic>
        <p:nvPicPr>
          <p:cNvPr id="4" name="Picture 3">
            <a:extLst>
              <a:ext uri="{FF2B5EF4-FFF2-40B4-BE49-F238E27FC236}">
                <a16:creationId xmlns:a16="http://schemas.microsoft.com/office/drawing/2014/main" id="{78DD7BA9-2253-44F9-AAC6-174F5F813AE9}"/>
              </a:ext>
            </a:extLst>
          </p:cNvPr>
          <p:cNvPicPr/>
          <p:nvPr/>
        </p:nvPicPr>
        <p:blipFill>
          <a:blip r:embed="rId2"/>
          <a:stretch>
            <a:fillRect/>
          </a:stretch>
        </p:blipFill>
        <p:spPr>
          <a:xfrm>
            <a:off x="2490713" y="2139022"/>
            <a:ext cx="6521401" cy="3724543"/>
          </a:xfrm>
          <a:prstGeom prst="rect">
            <a:avLst/>
          </a:prstGeom>
        </p:spPr>
      </p:pic>
    </p:spTree>
    <p:extLst>
      <p:ext uri="{BB962C8B-B14F-4D97-AF65-F5344CB8AC3E}">
        <p14:creationId xmlns:p14="http://schemas.microsoft.com/office/powerpoint/2010/main" val="1693515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A3EDA-16B9-4FF1-A2C9-D2B34F478660}"/>
              </a:ext>
            </a:extLst>
          </p:cNvPr>
          <p:cNvSpPr>
            <a:spLocks noGrp="1"/>
          </p:cNvSpPr>
          <p:nvPr>
            <p:ph type="title"/>
          </p:nvPr>
        </p:nvSpPr>
        <p:spPr/>
        <p:txBody>
          <a:bodyPr/>
          <a:lstStyle/>
          <a:p>
            <a:r>
              <a:rPr lang="en-AU" dirty="0"/>
              <a:t>When should I extend other classes?</a:t>
            </a:r>
          </a:p>
        </p:txBody>
      </p:sp>
      <p:sp>
        <p:nvSpPr>
          <p:cNvPr id="3" name="Content Placeholder 2">
            <a:extLst>
              <a:ext uri="{FF2B5EF4-FFF2-40B4-BE49-F238E27FC236}">
                <a16:creationId xmlns:a16="http://schemas.microsoft.com/office/drawing/2014/main" id="{1F2261E9-31A5-4801-AF60-6D9B721FE104}"/>
              </a:ext>
            </a:extLst>
          </p:cNvPr>
          <p:cNvSpPr>
            <a:spLocks noGrp="1"/>
          </p:cNvSpPr>
          <p:nvPr>
            <p:ph idx="1"/>
          </p:nvPr>
        </p:nvSpPr>
        <p:spPr/>
        <p:txBody>
          <a:bodyPr/>
          <a:lstStyle/>
          <a:p>
            <a:r>
              <a:rPr lang="en-AU" dirty="0"/>
              <a:t>Simple question is the relationship an</a:t>
            </a:r>
            <a:r>
              <a:rPr lang="en-AU" b="1" dirty="0"/>
              <a:t> is-a</a:t>
            </a:r>
            <a:r>
              <a:rPr lang="en-AU" dirty="0"/>
              <a:t> relationship or </a:t>
            </a:r>
            <a:r>
              <a:rPr lang="en-AU" b="1" dirty="0"/>
              <a:t>has-a</a:t>
            </a:r>
            <a:r>
              <a:rPr lang="en-AU" dirty="0"/>
              <a:t> relationship?</a:t>
            </a:r>
          </a:p>
          <a:p>
            <a:r>
              <a:rPr lang="en-AU" dirty="0"/>
              <a:t>Proper relationship should be that the subtype is a type of a superclass.</a:t>
            </a:r>
          </a:p>
          <a:p>
            <a:r>
              <a:rPr lang="en-AU" dirty="0"/>
              <a:t>Considered more specific form of a superclass. E.g. A cat is a type of animal.</a:t>
            </a:r>
          </a:p>
          <a:p>
            <a:r>
              <a:rPr lang="en-AU" dirty="0"/>
              <a:t>Other case (</a:t>
            </a:r>
            <a:r>
              <a:rPr lang="en-AU" b="1" dirty="0"/>
              <a:t>has-a</a:t>
            </a:r>
            <a:r>
              <a:rPr lang="en-AU" dirty="0"/>
              <a:t>) is not an inheritance relationship but a compositional relationship.</a:t>
            </a:r>
          </a:p>
        </p:txBody>
      </p:sp>
    </p:spTree>
    <p:extLst>
      <p:ext uri="{BB962C8B-B14F-4D97-AF65-F5344CB8AC3E}">
        <p14:creationId xmlns:p14="http://schemas.microsoft.com/office/powerpoint/2010/main" val="2196358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EE7D-DD68-49DF-94AD-160D540F5AF4}"/>
              </a:ext>
            </a:extLst>
          </p:cNvPr>
          <p:cNvSpPr>
            <a:spLocks noGrp="1"/>
          </p:cNvSpPr>
          <p:nvPr>
            <p:ph type="title"/>
          </p:nvPr>
        </p:nvSpPr>
        <p:spPr/>
        <p:txBody>
          <a:bodyPr/>
          <a:lstStyle/>
          <a:p>
            <a:r>
              <a:rPr lang="en-AU" dirty="0"/>
              <a:t>Example</a:t>
            </a:r>
          </a:p>
        </p:txBody>
      </p:sp>
      <p:sp>
        <p:nvSpPr>
          <p:cNvPr id="3" name="Content Placeholder 2">
            <a:extLst>
              <a:ext uri="{FF2B5EF4-FFF2-40B4-BE49-F238E27FC236}">
                <a16:creationId xmlns:a16="http://schemas.microsoft.com/office/drawing/2014/main" id="{459BE223-2305-4CFD-A0DD-D09DA10AB94B}"/>
              </a:ext>
            </a:extLst>
          </p:cNvPr>
          <p:cNvSpPr>
            <a:spLocks noGrp="1"/>
          </p:cNvSpPr>
          <p:nvPr>
            <p:ph idx="1"/>
          </p:nvPr>
        </p:nvSpPr>
        <p:spPr/>
        <p:txBody>
          <a:bodyPr/>
          <a:lstStyle/>
          <a:p>
            <a:r>
              <a:rPr lang="en-AU" dirty="0"/>
              <a:t>A car is composed of many parts e.g. steering wheel.</a:t>
            </a:r>
          </a:p>
          <a:p>
            <a:r>
              <a:rPr lang="en-AU" dirty="0"/>
              <a:t>If we have a car class and a steering wheel class, it makes sense the car has a steering wheel field.</a:t>
            </a:r>
          </a:p>
          <a:p>
            <a:r>
              <a:rPr lang="en-AU" dirty="0"/>
              <a:t>But it doesn’t make sense for the car to extend the steering wheel field as it isn’t one.</a:t>
            </a:r>
          </a:p>
          <a:p>
            <a:r>
              <a:rPr lang="en-AU" dirty="0"/>
              <a:t>Instead the car would be extended to form like a Toyota, and the car itself may be extended from like a vehicle class.</a:t>
            </a:r>
          </a:p>
        </p:txBody>
      </p:sp>
    </p:spTree>
    <p:extLst>
      <p:ext uri="{BB962C8B-B14F-4D97-AF65-F5344CB8AC3E}">
        <p14:creationId xmlns:p14="http://schemas.microsoft.com/office/powerpoint/2010/main" val="86962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AD49A-58DE-42C6-A7BD-8056362A72C0}"/>
              </a:ext>
            </a:extLst>
          </p:cNvPr>
          <p:cNvSpPr>
            <a:spLocks noGrp="1"/>
          </p:cNvSpPr>
          <p:nvPr>
            <p:ph type="title"/>
          </p:nvPr>
        </p:nvSpPr>
        <p:spPr/>
        <p:txBody>
          <a:bodyPr/>
          <a:lstStyle/>
          <a:p>
            <a:r>
              <a:rPr lang="en-AU" dirty="0"/>
              <a:t>Lesson Outline</a:t>
            </a:r>
          </a:p>
        </p:txBody>
      </p:sp>
      <p:sp>
        <p:nvSpPr>
          <p:cNvPr id="3" name="Content Placeholder 2">
            <a:extLst>
              <a:ext uri="{FF2B5EF4-FFF2-40B4-BE49-F238E27FC236}">
                <a16:creationId xmlns:a16="http://schemas.microsoft.com/office/drawing/2014/main" id="{6800B82D-FD5D-4330-A5AA-3A77B1A50432}"/>
              </a:ext>
            </a:extLst>
          </p:cNvPr>
          <p:cNvSpPr>
            <a:spLocks noGrp="1"/>
          </p:cNvSpPr>
          <p:nvPr>
            <p:ph idx="1"/>
          </p:nvPr>
        </p:nvSpPr>
        <p:spPr/>
        <p:txBody>
          <a:bodyPr/>
          <a:lstStyle/>
          <a:p>
            <a:r>
              <a:rPr lang="en-AU" dirty="0"/>
              <a:t>Inheritance </a:t>
            </a:r>
          </a:p>
          <a:p>
            <a:r>
              <a:rPr lang="en-AU" dirty="0"/>
              <a:t>Encapsulation</a:t>
            </a:r>
          </a:p>
        </p:txBody>
      </p:sp>
    </p:spTree>
    <p:extLst>
      <p:ext uri="{BB962C8B-B14F-4D97-AF65-F5344CB8AC3E}">
        <p14:creationId xmlns:p14="http://schemas.microsoft.com/office/powerpoint/2010/main" val="2669201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C5C3976E-DC0E-4FAB-8FEA-8FF0DC471A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a:xfrm>
            <a:off x="620088" y="176169"/>
            <a:ext cx="9480258" cy="968419"/>
          </a:xfrm>
        </p:spPr>
        <p:txBody>
          <a:bodyPr>
            <a:normAutofit/>
          </a:bodyPr>
          <a:lstStyle/>
          <a:p>
            <a:r>
              <a:rPr lang="en-AU" dirty="0">
                <a:solidFill>
                  <a:schemeClr val="bg1"/>
                </a:solidFill>
              </a:rPr>
              <a:t>Worked Example: Reptile and Snake</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sz="half" idx="1"/>
          </p:nvPr>
        </p:nvSpPr>
        <p:spPr>
          <a:xfrm>
            <a:off x="620086" y="1381007"/>
            <a:ext cx="7307509" cy="5137239"/>
          </a:xfrm>
        </p:spPr>
        <p:txBody>
          <a:bodyPr/>
          <a:lstStyle/>
          <a:p>
            <a:pPr marL="0" indent="0">
              <a:buNone/>
            </a:pPr>
            <a:r>
              <a:rPr lang="en-AU" dirty="0"/>
              <a:t>Requirements of Reptile:</a:t>
            </a:r>
          </a:p>
          <a:p>
            <a:pPr>
              <a:buFont typeface="Symbol" panose="05050102010706020507" pitchFamily="18" charset="2"/>
              <a:buChar char=""/>
            </a:pPr>
            <a:r>
              <a:rPr lang="en-AU" dirty="0"/>
              <a:t>Inherits existing Animal class</a:t>
            </a:r>
          </a:p>
          <a:p>
            <a:pPr>
              <a:buFont typeface="Symbol" panose="05050102010706020507" pitchFamily="18" charset="2"/>
              <a:buChar char=""/>
            </a:pPr>
            <a:r>
              <a:rPr lang="en-AU" dirty="0"/>
              <a:t>Overrides methods/passes fixed parameters for Animal class</a:t>
            </a:r>
          </a:p>
          <a:p>
            <a:pPr>
              <a:buFont typeface="Symbol" panose="05050102010706020507" pitchFamily="18" charset="2"/>
              <a:buChar char=""/>
            </a:pPr>
            <a:r>
              <a:rPr lang="en-AU" dirty="0"/>
              <a:t>Adds an attribute to determine whether the reptile is poisonous</a:t>
            </a:r>
          </a:p>
          <a:p>
            <a:pPr marL="0" indent="0">
              <a:buNone/>
            </a:pPr>
            <a:r>
              <a:rPr lang="en-AU" dirty="0"/>
              <a:t>Requirements of Snake:</a:t>
            </a:r>
          </a:p>
          <a:p>
            <a:pPr>
              <a:buFont typeface="Symbol" panose="05050102010706020507" pitchFamily="18" charset="2"/>
              <a:buChar char=""/>
            </a:pPr>
            <a:r>
              <a:rPr lang="en-AU" dirty="0"/>
              <a:t>Inherits Reptile class</a:t>
            </a:r>
          </a:p>
          <a:p>
            <a:pPr>
              <a:buFont typeface="Symbol" panose="05050102010706020507" pitchFamily="18" charset="2"/>
              <a:buChar char=""/>
            </a:pPr>
            <a:r>
              <a:rPr lang="en-AU" dirty="0"/>
              <a:t>Does same tasks as Cat and Dog</a:t>
            </a:r>
          </a:p>
        </p:txBody>
      </p:sp>
      <p:pic>
        <p:nvPicPr>
          <p:cNvPr id="6" name="Picture 5">
            <a:extLst>
              <a:ext uri="{FF2B5EF4-FFF2-40B4-BE49-F238E27FC236}">
                <a16:creationId xmlns:a16="http://schemas.microsoft.com/office/drawing/2014/main" id="{76B7B631-FF46-4258-A5DF-CBB032406972}"/>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0205715" y="88390"/>
            <a:ext cx="1802426" cy="1143975"/>
          </a:xfrm>
          <a:prstGeom prst="rect">
            <a:avLst/>
          </a:prstGeom>
        </p:spPr>
      </p:pic>
      <p:sp>
        <p:nvSpPr>
          <p:cNvPr id="9" name="Rectangle 8">
            <a:extLst>
              <a:ext uri="{FF2B5EF4-FFF2-40B4-BE49-F238E27FC236}">
                <a16:creationId xmlns:a16="http://schemas.microsoft.com/office/drawing/2014/main" id="{2CB5AD31-9393-438D-87D5-B13321026B31}"/>
              </a:ext>
            </a:extLst>
          </p:cNvPr>
          <p:cNvSpPr/>
          <p:nvPr/>
        </p:nvSpPr>
        <p:spPr>
          <a:xfrm>
            <a:off x="9486202" y="3249000"/>
            <a:ext cx="1228288" cy="72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dirty="0"/>
              <a:t>Reptile</a:t>
            </a:r>
          </a:p>
        </p:txBody>
      </p:sp>
      <p:sp>
        <p:nvSpPr>
          <p:cNvPr id="10" name="Rectangle 9">
            <a:extLst>
              <a:ext uri="{FF2B5EF4-FFF2-40B4-BE49-F238E27FC236}">
                <a16:creationId xmlns:a16="http://schemas.microsoft.com/office/drawing/2014/main" id="{D8ADE9EC-0AA1-415F-9318-31B53A9516C7}"/>
              </a:ext>
            </a:extLst>
          </p:cNvPr>
          <p:cNvSpPr/>
          <p:nvPr/>
        </p:nvSpPr>
        <p:spPr>
          <a:xfrm>
            <a:off x="9486202" y="1644882"/>
            <a:ext cx="1228288" cy="72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dirty="0"/>
              <a:t>Animal</a:t>
            </a:r>
          </a:p>
        </p:txBody>
      </p:sp>
      <p:cxnSp>
        <p:nvCxnSpPr>
          <p:cNvPr id="11" name="Straight Connector 10">
            <a:extLst>
              <a:ext uri="{FF2B5EF4-FFF2-40B4-BE49-F238E27FC236}">
                <a16:creationId xmlns:a16="http://schemas.microsoft.com/office/drawing/2014/main" id="{4CF8BC9D-517E-4B6D-B088-9F1FE896DD33}"/>
              </a:ext>
            </a:extLst>
          </p:cNvPr>
          <p:cNvCxnSpPr>
            <a:stCxn id="10" idx="2"/>
            <a:endCxn id="9" idx="0"/>
          </p:cNvCxnSpPr>
          <p:nvPr/>
        </p:nvCxnSpPr>
        <p:spPr>
          <a:xfrm>
            <a:off x="10100346" y="2364882"/>
            <a:ext cx="0" cy="884118"/>
          </a:xfrm>
          <a:prstGeom prst="line">
            <a:avLst/>
          </a:prstGeom>
          <a:ln w="12700"/>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8D65B1AD-616B-4669-BA55-55CB6E43F1B3}"/>
              </a:ext>
            </a:extLst>
          </p:cNvPr>
          <p:cNvSpPr/>
          <p:nvPr/>
        </p:nvSpPr>
        <p:spPr>
          <a:xfrm>
            <a:off x="9486202" y="4853118"/>
            <a:ext cx="1228288" cy="72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dirty="0"/>
              <a:t>Snake</a:t>
            </a:r>
          </a:p>
        </p:txBody>
      </p:sp>
      <p:cxnSp>
        <p:nvCxnSpPr>
          <p:cNvPr id="13" name="Straight Connector 12">
            <a:extLst>
              <a:ext uri="{FF2B5EF4-FFF2-40B4-BE49-F238E27FC236}">
                <a16:creationId xmlns:a16="http://schemas.microsoft.com/office/drawing/2014/main" id="{0DB899AC-7144-4CBC-9090-4EDA04FCEE25}"/>
              </a:ext>
            </a:extLst>
          </p:cNvPr>
          <p:cNvCxnSpPr>
            <a:endCxn id="12" idx="0"/>
          </p:cNvCxnSpPr>
          <p:nvPr/>
        </p:nvCxnSpPr>
        <p:spPr>
          <a:xfrm>
            <a:off x="10100346" y="3969000"/>
            <a:ext cx="0" cy="884118"/>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07816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64F6ED-9980-4B4D-8B20-263290CC2412}"/>
              </a:ext>
            </a:extLst>
          </p:cNvPr>
          <p:cNvSpPr>
            <a:spLocks noGrp="1"/>
          </p:cNvSpPr>
          <p:nvPr>
            <p:ph type="title"/>
          </p:nvPr>
        </p:nvSpPr>
        <p:spPr/>
        <p:txBody>
          <a:bodyPr/>
          <a:lstStyle/>
          <a:p>
            <a:r>
              <a:rPr lang="en-AU" dirty="0"/>
              <a:t>Not allowed: Circular inheritance </a:t>
            </a:r>
          </a:p>
        </p:txBody>
      </p:sp>
      <p:sp>
        <p:nvSpPr>
          <p:cNvPr id="5" name="Content Placeholder 4">
            <a:extLst>
              <a:ext uri="{FF2B5EF4-FFF2-40B4-BE49-F238E27FC236}">
                <a16:creationId xmlns:a16="http://schemas.microsoft.com/office/drawing/2014/main" id="{56098886-9A5A-421D-9F62-B0464A9C7512}"/>
              </a:ext>
            </a:extLst>
          </p:cNvPr>
          <p:cNvSpPr>
            <a:spLocks noGrp="1"/>
          </p:cNvSpPr>
          <p:nvPr>
            <p:ph idx="1"/>
          </p:nvPr>
        </p:nvSpPr>
        <p:spPr/>
        <p:txBody>
          <a:bodyPr/>
          <a:lstStyle/>
          <a:p>
            <a:r>
              <a:rPr lang="en-AU" dirty="0"/>
              <a:t>Where a class indirectly inherits itself – BECAUSE IT MAKES NO SENSE</a:t>
            </a:r>
          </a:p>
          <a:p>
            <a:r>
              <a:rPr lang="en-AU" dirty="0"/>
              <a:t>In Java, every class is required to inherit from another class with the superclass being called object</a:t>
            </a:r>
          </a:p>
          <a:p>
            <a:r>
              <a:rPr lang="en-AU" dirty="0"/>
              <a:t>Also java doesn’t allow multiple inheritance</a:t>
            </a:r>
          </a:p>
        </p:txBody>
      </p:sp>
      <p:graphicFrame>
        <p:nvGraphicFramePr>
          <p:cNvPr id="6" name="Diagram 5">
            <a:extLst>
              <a:ext uri="{FF2B5EF4-FFF2-40B4-BE49-F238E27FC236}">
                <a16:creationId xmlns:a16="http://schemas.microsoft.com/office/drawing/2014/main" id="{F4650D99-19D1-4694-BDCE-2BCE0C86D488}"/>
              </a:ext>
            </a:extLst>
          </p:cNvPr>
          <p:cNvGraphicFramePr/>
          <p:nvPr>
            <p:extLst>
              <p:ext uri="{D42A27DB-BD31-4B8C-83A1-F6EECF244321}">
                <p14:modId xmlns:p14="http://schemas.microsoft.com/office/powerpoint/2010/main" val="4068948119"/>
              </p:ext>
            </p:extLst>
          </p:nvPr>
        </p:nvGraphicFramePr>
        <p:xfrm>
          <a:off x="6096000" y="2866497"/>
          <a:ext cx="5808133" cy="33104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2008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C5C3976E-DC0E-4FAB-8FEA-8FF0DC471A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a:xfrm>
            <a:off x="620088" y="176169"/>
            <a:ext cx="9480258" cy="968419"/>
          </a:xfrm>
        </p:spPr>
        <p:txBody>
          <a:bodyPr>
            <a:normAutofit/>
          </a:bodyPr>
          <a:lstStyle/>
          <a:p>
            <a:r>
              <a:rPr lang="en-AU" dirty="0">
                <a:solidFill>
                  <a:schemeClr val="bg1"/>
                </a:solidFill>
              </a:rPr>
              <a:t>Your Turn</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sz="half" idx="1"/>
          </p:nvPr>
        </p:nvSpPr>
        <p:spPr>
          <a:xfrm>
            <a:off x="620086" y="1381007"/>
            <a:ext cx="7307509" cy="5137239"/>
          </a:xfrm>
        </p:spPr>
        <p:txBody>
          <a:bodyPr>
            <a:normAutofit/>
          </a:bodyPr>
          <a:lstStyle/>
          <a:p>
            <a:pPr marL="0" indent="0">
              <a:buNone/>
            </a:pPr>
            <a:r>
              <a:rPr lang="en-AU" dirty="0"/>
              <a:t>Create classes for Bird, Parrot and Hawk, in a similar way to Mammal, Cat and Dog.</a:t>
            </a:r>
          </a:p>
          <a:p>
            <a:pPr marL="0" indent="0">
              <a:buNone/>
            </a:pPr>
            <a:r>
              <a:rPr lang="en-AU" dirty="0"/>
              <a:t>Notes:</a:t>
            </a:r>
          </a:p>
          <a:p>
            <a:pPr>
              <a:buFont typeface="Symbol" panose="05050102010706020507" pitchFamily="18" charset="2"/>
              <a:buChar char=""/>
            </a:pPr>
            <a:r>
              <a:rPr lang="en-AU" dirty="0"/>
              <a:t>Parrots and Hawks do not make the same noise</a:t>
            </a:r>
          </a:p>
          <a:p>
            <a:pPr>
              <a:buFont typeface="Symbol" panose="05050102010706020507" pitchFamily="18" charset="2"/>
              <a:buChar char=""/>
            </a:pPr>
            <a:r>
              <a:rPr lang="en-AU" dirty="0"/>
              <a:t>Minimise copy-pasting – that tends to mean that you aren’t using your superclasses effectively</a:t>
            </a:r>
          </a:p>
          <a:p>
            <a:pPr>
              <a:buFont typeface="Symbol" panose="05050102010706020507" pitchFamily="18" charset="2"/>
              <a:buChar char=""/>
            </a:pPr>
            <a:r>
              <a:rPr lang="en-AU" dirty="0"/>
              <a:t>It should be possible to determine whether a Bird object is a bird of prey or not</a:t>
            </a:r>
          </a:p>
          <a:p>
            <a:pPr>
              <a:buFont typeface="Symbol" panose="05050102010706020507" pitchFamily="18" charset="2"/>
              <a:buChar char=""/>
            </a:pPr>
            <a:r>
              <a:rPr lang="en-AU" dirty="0"/>
              <a:t>Don’t waste time on ASCII art, but do override that method</a:t>
            </a:r>
          </a:p>
        </p:txBody>
      </p:sp>
      <p:pic>
        <p:nvPicPr>
          <p:cNvPr id="6" name="Picture 5">
            <a:extLst>
              <a:ext uri="{FF2B5EF4-FFF2-40B4-BE49-F238E27FC236}">
                <a16:creationId xmlns:a16="http://schemas.microsoft.com/office/drawing/2014/main" id="{76B7B631-FF46-4258-A5DF-CBB032406972}"/>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0205715" y="88390"/>
            <a:ext cx="1802426" cy="1143975"/>
          </a:xfrm>
          <a:prstGeom prst="rect">
            <a:avLst/>
          </a:prstGeom>
        </p:spPr>
      </p:pic>
      <p:sp>
        <p:nvSpPr>
          <p:cNvPr id="9" name="Rectangle 8">
            <a:extLst>
              <a:ext uri="{FF2B5EF4-FFF2-40B4-BE49-F238E27FC236}">
                <a16:creationId xmlns:a16="http://schemas.microsoft.com/office/drawing/2014/main" id="{5082F0F3-7AAB-46D4-B7EF-57940C703472}"/>
              </a:ext>
            </a:extLst>
          </p:cNvPr>
          <p:cNvSpPr/>
          <p:nvPr/>
        </p:nvSpPr>
        <p:spPr>
          <a:xfrm>
            <a:off x="8545227" y="4853118"/>
            <a:ext cx="1228288" cy="72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dirty="0"/>
              <a:t>Parrot</a:t>
            </a:r>
          </a:p>
        </p:txBody>
      </p:sp>
      <p:sp>
        <p:nvSpPr>
          <p:cNvPr id="10" name="Rectangle 9">
            <a:extLst>
              <a:ext uri="{FF2B5EF4-FFF2-40B4-BE49-F238E27FC236}">
                <a16:creationId xmlns:a16="http://schemas.microsoft.com/office/drawing/2014/main" id="{A1552B47-D014-4E64-82C4-407BEE60095D}"/>
              </a:ext>
            </a:extLst>
          </p:cNvPr>
          <p:cNvSpPr/>
          <p:nvPr/>
        </p:nvSpPr>
        <p:spPr>
          <a:xfrm>
            <a:off x="10343626" y="4853118"/>
            <a:ext cx="1228288" cy="72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dirty="0"/>
              <a:t>Hawk</a:t>
            </a:r>
          </a:p>
        </p:txBody>
      </p:sp>
      <p:sp>
        <p:nvSpPr>
          <p:cNvPr id="11" name="Rectangle 10">
            <a:extLst>
              <a:ext uri="{FF2B5EF4-FFF2-40B4-BE49-F238E27FC236}">
                <a16:creationId xmlns:a16="http://schemas.microsoft.com/office/drawing/2014/main" id="{AE7EDD25-AF58-4E7C-A44A-09C544E8F42A}"/>
              </a:ext>
            </a:extLst>
          </p:cNvPr>
          <p:cNvSpPr/>
          <p:nvPr/>
        </p:nvSpPr>
        <p:spPr>
          <a:xfrm>
            <a:off x="9486202" y="3249000"/>
            <a:ext cx="1228288" cy="72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dirty="0"/>
              <a:t>Bird</a:t>
            </a:r>
          </a:p>
        </p:txBody>
      </p:sp>
      <p:sp>
        <p:nvSpPr>
          <p:cNvPr id="12" name="Rectangle 11">
            <a:extLst>
              <a:ext uri="{FF2B5EF4-FFF2-40B4-BE49-F238E27FC236}">
                <a16:creationId xmlns:a16="http://schemas.microsoft.com/office/drawing/2014/main" id="{F54BE397-5B7B-4E5C-98DA-F76C0A0198D3}"/>
              </a:ext>
            </a:extLst>
          </p:cNvPr>
          <p:cNvSpPr/>
          <p:nvPr/>
        </p:nvSpPr>
        <p:spPr>
          <a:xfrm>
            <a:off x="9486202" y="1644882"/>
            <a:ext cx="1228288" cy="72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dirty="0"/>
              <a:t>Animal</a:t>
            </a:r>
          </a:p>
        </p:txBody>
      </p:sp>
      <p:cxnSp>
        <p:nvCxnSpPr>
          <p:cNvPr id="13" name="Straight Connector 12">
            <a:extLst>
              <a:ext uri="{FF2B5EF4-FFF2-40B4-BE49-F238E27FC236}">
                <a16:creationId xmlns:a16="http://schemas.microsoft.com/office/drawing/2014/main" id="{8EF2878F-B50A-448D-93DD-1F2D370661FC}"/>
              </a:ext>
            </a:extLst>
          </p:cNvPr>
          <p:cNvCxnSpPr>
            <a:stCxn id="12" idx="2"/>
            <a:endCxn id="11" idx="0"/>
          </p:cNvCxnSpPr>
          <p:nvPr/>
        </p:nvCxnSpPr>
        <p:spPr>
          <a:xfrm>
            <a:off x="10100346" y="2364882"/>
            <a:ext cx="0" cy="884118"/>
          </a:xfrm>
          <a:prstGeom prst="line">
            <a:avLst/>
          </a:prstGeom>
          <a:ln w="1270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AB5288CC-E9AC-4AC5-AEE7-3B02EE2287E6}"/>
              </a:ext>
            </a:extLst>
          </p:cNvPr>
          <p:cNvCxnSpPr>
            <a:cxnSpLocks/>
            <a:stCxn id="11" idx="2"/>
            <a:endCxn id="9" idx="0"/>
          </p:cNvCxnSpPr>
          <p:nvPr/>
        </p:nvCxnSpPr>
        <p:spPr>
          <a:xfrm flipH="1">
            <a:off x="9159371" y="3969000"/>
            <a:ext cx="940975" cy="884118"/>
          </a:xfrm>
          <a:prstGeom prst="line">
            <a:avLst/>
          </a:prstGeom>
          <a:ln w="127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2D69F94-BBB1-47E9-BB02-700EF27CB28A}"/>
              </a:ext>
            </a:extLst>
          </p:cNvPr>
          <p:cNvCxnSpPr>
            <a:cxnSpLocks/>
            <a:stCxn id="11" idx="2"/>
            <a:endCxn id="10" idx="0"/>
          </p:cNvCxnSpPr>
          <p:nvPr/>
        </p:nvCxnSpPr>
        <p:spPr>
          <a:xfrm>
            <a:off x="10100346" y="3969000"/>
            <a:ext cx="857424" cy="884118"/>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96725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79BFE-0B47-485D-ADB9-DEDEC83F9064}"/>
              </a:ext>
            </a:extLst>
          </p:cNvPr>
          <p:cNvSpPr>
            <a:spLocks noGrp="1"/>
          </p:cNvSpPr>
          <p:nvPr>
            <p:ph type="title"/>
          </p:nvPr>
        </p:nvSpPr>
        <p:spPr/>
        <p:txBody>
          <a:bodyPr/>
          <a:lstStyle/>
          <a:p>
            <a:r>
              <a:rPr lang="en-AU" dirty="0"/>
              <a:t>Encapsulation</a:t>
            </a:r>
          </a:p>
        </p:txBody>
      </p:sp>
      <p:sp>
        <p:nvSpPr>
          <p:cNvPr id="3" name="Content Placeholder 2">
            <a:extLst>
              <a:ext uri="{FF2B5EF4-FFF2-40B4-BE49-F238E27FC236}">
                <a16:creationId xmlns:a16="http://schemas.microsoft.com/office/drawing/2014/main" id="{86B5DEF0-9BED-409B-A7E5-2896F51226CC}"/>
              </a:ext>
            </a:extLst>
          </p:cNvPr>
          <p:cNvSpPr>
            <a:spLocks noGrp="1"/>
          </p:cNvSpPr>
          <p:nvPr>
            <p:ph idx="1"/>
          </p:nvPr>
        </p:nvSpPr>
        <p:spPr/>
        <p:txBody>
          <a:bodyPr/>
          <a:lstStyle/>
          <a:p>
            <a:endParaRPr lang="en-AU" dirty="0"/>
          </a:p>
        </p:txBody>
      </p:sp>
    </p:spTree>
    <p:extLst>
      <p:ext uri="{BB962C8B-B14F-4D97-AF65-F5344CB8AC3E}">
        <p14:creationId xmlns:p14="http://schemas.microsoft.com/office/powerpoint/2010/main" val="1687005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a:xfrm>
            <a:off x="620088" y="176169"/>
            <a:ext cx="9480258" cy="968419"/>
          </a:xfrm>
        </p:spPr>
        <p:txBody>
          <a:bodyPr>
            <a:normAutofit/>
          </a:bodyPr>
          <a:lstStyle/>
          <a:p>
            <a:r>
              <a:rPr lang="en-AU" dirty="0">
                <a:solidFill>
                  <a:schemeClr val="bg1"/>
                </a:solidFill>
              </a:rPr>
              <a:t>Visibility Modifiers</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sz="half" idx="1"/>
          </p:nvPr>
        </p:nvSpPr>
        <p:spPr>
          <a:xfrm>
            <a:off x="620086" y="1381007"/>
            <a:ext cx="7307509" cy="5137239"/>
          </a:xfrm>
        </p:spPr>
        <p:txBody>
          <a:bodyPr/>
          <a:lstStyle/>
          <a:p>
            <a:pPr marL="0" indent="0">
              <a:buNone/>
            </a:pPr>
            <a:r>
              <a:rPr lang="en-AU" dirty="0"/>
              <a:t>When we create classes, we can prevent free access to all of our variables and functions. The following modifiers limit their visibility:</a:t>
            </a:r>
          </a:p>
        </p:txBody>
      </p:sp>
      <p:sp>
        <p:nvSpPr>
          <p:cNvPr id="4" name="Content Placeholder 3">
            <a:extLst>
              <a:ext uri="{FF2B5EF4-FFF2-40B4-BE49-F238E27FC236}">
                <a16:creationId xmlns:a16="http://schemas.microsoft.com/office/drawing/2014/main" id="{696372C4-1D0C-41FB-B077-D4827E855B09}"/>
              </a:ext>
            </a:extLst>
          </p:cNvPr>
          <p:cNvSpPr>
            <a:spLocks noGrp="1"/>
          </p:cNvSpPr>
          <p:nvPr>
            <p:ph sz="half" idx="2"/>
          </p:nvPr>
        </p:nvSpPr>
        <p:spPr>
          <a:xfrm>
            <a:off x="8229599" y="1381006"/>
            <a:ext cx="3652707" cy="4457731"/>
          </a:xfrm>
        </p:spPr>
        <p:txBody>
          <a:bodyPr>
            <a:normAutofit/>
          </a:bodyPr>
          <a:lstStyle/>
          <a:p>
            <a:pPr marL="0" indent="0">
              <a:buNone/>
            </a:pPr>
            <a:r>
              <a:rPr lang="en-AU" sz="2400" dirty="0"/>
              <a:t>We now have a large number of modifiers to keep track of, along with rules on placement and exclusivity.</a:t>
            </a:r>
          </a:p>
          <a:p>
            <a:pPr>
              <a:buFont typeface="Symbol" panose="05050102010706020507" pitchFamily="18" charset="2"/>
              <a:buChar char=""/>
            </a:pPr>
            <a:r>
              <a:rPr lang="en-AU" sz="2400" dirty="0"/>
              <a:t>Visibility modifier first</a:t>
            </a:r>
          </a:p>
          <a:p>
            <a:pPr>
              <a:buFont typeface="Symbol" panose="05050102010706020507" pitchFamily="18" charset="2"/>
              <a:buChar char=""/>
            </a:pPr>
            <a:r>
              <a:rPr lang="en-AU" sz="2400" dirty="0"/>
              <a:t>Data type last</a:t>
            </a:r>
          </a:p>
          <a:p>
            <a:pPr>
              <a:buFont typeface="Symbol" panose="05050102010706020507" pitchFamily="18" charset="2"/>
              <a:buChar char=""/>
            </a:pPr>
            <a:r>
              <a:rPr lang="en-AU" sz="2400" dirty="0"/>
              <a:t>[</a:t>
            </a:r>
            <a:r>
              <a:rPr lang="en-AU" sz="2000" dirty="0">
                <a:solidFill>
                  <a:srgbClr val="7030A0"/>
                </a:solidFill>
                <a:latin typeface="Consolas" panose="020B0609020204030204" pitchFamily="49" charset="0"/>
              </a:rPr>
              <a:t>default</a:t>
            </a:r>
            <a:r>
              <a:rPr lang="en-AU" sz="2400" dirty="0"/>
              <a:t>], [</a:t>
            </a:r>
            <a:r>
              <a:rPr lang="en-AU" sz="2000" dirty="0">
                <a:solidFill>
                  <a:srgbClr val="7030A0"/>
                </a:solidFill>
                <a:latin typeface="Consolas" panose="020B0609020204030204" pitchFamily="49" charset="0"/>
              </a:rPr>
              <a:t>abstract</a:t>
            </a:r>
            <a:r>
              <a:rPr lang="en-AU" sz="2400" dirty="0"/>
              <a:t>] and [</a:t>
            </a:r>
            <a:r>
              <a:rPr lang="en-AU" sz="2000" dirty="0">
                <a:solidFill>
                  <a:srgbClr val="7030A0"/>
                </a:solidFill>
                <a:latin typeface="Consolas" panose="020B0609020204030204" pitchFamily="49" charset="0"/>
              </a:rPr>
              <a:t>static</a:t>
            </a:r>
            <a:r>
              <a:rPr lang="en-AU" sz="2400" dirty="0"/>
              <a:t>/</a:t>
            </a:r>
            <a:r>
              <a:rPr lang="en-AU" sz="2000" dirty="0">
                <a:solidFill>
                  <a:srgbClr val="7030A0"/>
                </a:solidFill>
                <a:latin typeface="Consolas" panose="020B0609020204030204" pitchFamily="49" charset="0"/>
              </a:rPr>
              <a:t>final</a:t>
            </a:r>
            <a:r>
              <a:rPr lang="en-AU" sz="2400" dirty="0"/>
              <a:t>] are exclusive – you can only use one set</a:t>
            </a:r>
          </a:p>
        </p:txBody>
      </p:sp>
      <p:graphicFrame>
        <p:nvGraphicFramePr>
          <p:cNvPr id="11" name="Table 10">
            <a:extLst>
              <a:ext uri="{FF2B5EF4-FFF2-40B4-BE49-F238E27FC236}">
                <a16:creationId xmlns:a16="http://schemas.microsoft.com/office/drawing/2014/main" id="{9DC39D28-89FE-4F28-A153-65A3F49A8522}"/>
              </a:ext>
            </a:extLst>
          </p:cNvPr>
          <p:cNvGraphicFramePr>
            <a:graphicFrameLocks noGrp="1"/>
          </p:cNvGraphicFramePr>
          <p:nvPr/>
        </p:nvGraphicFramePr>
        <p:xfrm>
          <a:off x="804565" y="3367877"/>
          <a:ext cx="6938550" cy="2405555"/>
        </p:xfrm>
        <a:graphic>
          <a:graphicData uri="http://schemas.openxmlformats.org/drawingml/2006/table">
            <a:tbl>
              <a:tblPr firstRow="1" bandRow="1">
                <a:tableStyleId>{5C22544A-7EE6-4342-B048-85BDC9FD1C3A}</a:tableStyleId>
              </a:tblPr>
              <a:tblGrid>
                <a:gridCol w="1387710">
                  <a:extLst>
                    <a:ext uri="{9D8B030D-6E8A-4147-A177-3AD203B41FA5}">
                      <a16:colId xmlns:a16="http://schemas.microsoft.com/office/drawing/2014/main" val="2076431617"/>
                    </a:ext>
                  </a:extLst>
                </a:gridCol>
                <a:gridCol w="1387710">
                  <a:extLst>
                    <a:ext uri="{9D8B030D-6E8A-4147-A177-3AD203B41FA5}">
                      <a16:colId xmlns:a16="http://schemas.microsoft.com/office/drawing/2014/main" val="2252968180"/>
                    </a:ext>
                  </a:extLst>
                </a:gridCol>
                <a:gridCol w="1387710">
                  <a:extLst>
                    <a:ext uri="{9D8B030D-6E8A-4147-A177-3AD203B41FA5}">
                      <a16:colId xmlns:a16="http://schemas.microsoft.com/office/drawing/2014/main" val="1561106736"/>
                    </a:ext>
                  </a:extLst>
                </a:gridCol>
                <a:gridCol w="1387710">
                  <a:extLst>
                    <a:ext uri="{9D8B030D-6E8A-4147-A177-3AD203B41FA5}">
                      <a16:colId xmlns:a16="http://schemas.microsoft.com/office/drawing/2014/main" val="2885866603"/>
                    </a:ext>
                  </a:extLst>
                </a:gridCol>
                <a:gridCol w="1387710">
                  <a:extLst>
                    <a:ext uri="{9D8B030D-6E8A-4147-A177-3AD203B41FA5}">
                      <a16:colId xmlns:a16="http://schemas.microsoft.com/office/drawing/2014/main" val="1432702196"/>
                    </a:ext>
                  </a:extLst>
                </a:gridCol>
              </a:tblGrid>
              <a:tr h="481111">
                <a:tc>
                  <a:txBody>
                    <a:bodyPr/>
                    <a:lstStyle/>
                    <a:p>
                      <a:r>
                        <a:rPr lang="en-AU" sz="2000" b="0" dirty="0">
                          <a:solidFill>
                            <a:schemeClr val="tx1"/>
                          </a:solidFill>
                        </a:rPr>
                        <a:t>Modifier</a:t>
                      </a:r>
                    </a:p>
                  </a:txBody>
                  <a:tcPr marL="86823" marR="86823" marT="43412" marB="434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AU" sz="2000" b="0" dirty="0">
                          <a:solidFill>
                            <a:schemeClr val="tx1"/>
                          </a:solidFill>
                        </a:rPr>
                        <a:t>Class</a:t>
                      </a:r>
                    </a:p>
                  </a:txBody>
                  <a:tcPr marL="86823" marR="86823" marT="43412" marB="434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AU" sz="2000" b="0" dirty="0">
                          <a:solidFill>
                            <a:schemeClr val="tx1"/>
                          </a:solidFill>
                        </a:rPr>
                        <a:t>Package</a:t>
                      </a:r>
                    </a:p>
                  </a:txBody>
                  <a:tcPr marL="86823" marR="86823" marT="43412" marB="434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AU" sz="2000" b="0" dirty="0">
                          <a:solidFill>
                            <a:schemeClr val="tx1"/>
                          </a:solidFill>
                        </a:rPr>
                        <a:t>Subclasses</a:t>
                      </a:r>
                    </a:p>
                  </a:txBody>
                  <a:tcPr marL="86823" marR="86823" marT="43412" marB="434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AU" sz="2000" b="0" dirty="0">
                          <a:solidFill>
                            <a:schemeClr val="tx1"/>
                          </a:solidFill>
                        </a:rPr>
                        <a:t>Anywhere</a:t>
                      </a:r>
                    </a:p>
                  </a:txBody>
                  <a:tcPr marL="86823" marR="86823" marT="43412" marB="434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8780602"/>
                  </a:ext>
                </a:extLst>
              </a:tr>
              <a:tr h="481111">
                <a:tc>
                  <a:txBody>
                    <a:bodyPr/>
                    <a:lstStyle/>
                    <a:p>
                      <a:r>
                        <a:rPr lang="en-AU" sz="1700" baseline="0" dirty="0">
                          <a:solidFill>
                            <a:srgbClr val="7030A0"/>
                          </a:solidFill>
                          <a:latin typeface="Consolas" panose="020B0609020204030204" pitchFamily="49" charset="0"/>
                        </a:rPr>
                        <a:t>public</a:t>
                      </a:r>
                    </a:p>
                  </a:txBody>
                  <a:tcPr marL="86823" marR="86823" marT="43412" marB="434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700" dirty="0">
                          <a:sym typeface="Wingdings" panose="05000000000000000000" pitchFamily="2" charset="2"/>
                        </a:rPr>
                        <a:t></a:t>
                      </a:r>
                      <a:endParaRPr lang="en-AU" sz="1700" dirty="0"/>
                    </a:p>
                  </a:txBody>
                  <a:tcPr marL="86823" marR="86823" marT="43412" marB="434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700" dirty="0">
                          <a:sym typeface="Wingdings" panose="05000000000000000000" pitchFamily="2" charset="2"/>
                        </a:rPr>
                        <a:t></a:t>
                      </a:r>
                      <a:endParaRPr lang="en-AU" sz="1700" dirty="0"/>
                    </a:p>
                  </a:txBody>
                  <a:tcPr marL="86823" marR="86823" marT="43412" marB="434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700" dirty="0">
                          <a:sym typeface="Wingdings" panose="05000000000000000000" pitchFamily="2" charset="2"/>
                        </a:rPr>
                        <a:t></a:t>
                      </a:r>
                      <a:endParaRPr lang="en-AU" sz="1700" dirty="0"/>
                    </a:p>
                  </a:txBody>
                  <a:tcPr marL="86823" marR="86823" marT="43412" marB="434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700" dirty="0">
                          <a:sym typeface="Wingdings" panose="05000000000000000000" pitchFamily="2" charset="2"/>
                        </a:rPr>
                        <a:t></a:t>
                      </a:r>
                      <a:endParaRPr lang="en-AU" sz="1700" dirty="0"/>
                    </a:p>
                  </a:txBody>
                  <a:tcPr marL="86823" marR="86823" marT="43412" marB="434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6302275"/>
                  </a:ext>
                </a:extLst>
              </a:tr>
              <a:tr h="481111">
                <a:tc>
                  <a:txBody>
                    <a:bodyPr/>
                    <a:lstStyle/>
                    <a:p>
                      <a:r>
                        <a:rPr lang="en-AU" sz="1700" baseline="0" dirty="0">
                          <a:solidFill>
                            <a:srgbClr val="7030A0"/>
                          </a:solidFill>
                          <a:latin typeface="Consolas" panose="020B0609020204030204" pitchFamily="49" charset="0"/>
                        </a:rPr>
                        <a:t>protected</a:t>
                      </a:r>
                    </a:p>
                  </a:txBody>
                  <a:tcPr marL="86823" marR="86823" marT="43412" marB="434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700" dirty="0">
                          <a:sym typeface="Wingdings" panose="05000000000000000000" pitchFamily="2" charset="2"/>
                        </a:rPr>
                        <a:t></a:t>
                      </a:r>
                      <a:endParaRPr lang="en-AU" sz="1700" dirty="0"/>
                    </a:p>
                  </a:txBody>
                  <a:tcPr marL="86823" marR="86823" marT="43412" marB="434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700" dirty="0">
                          <a:sym typeface="Wingdings" panose="05000000000000000000" pitchFamily="2" charset="2"/>
                        </a:rPr>
                        <a:t></a:t>
                      </a:r>
                      <a:endParaRPr lang="en-AU" sz="1700" dirty="0"/>
                    </a:p>
                  </a:txBody>
                  <a:tcPr marL="86823" marR="86823" marT="43412" marB="434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700" dirty="0">
                          <a:sym typeface="Wingdings" panose="05000000000000000000" pitchFamily="2" charset="2"/>
                        </a:rPr>
                        <a:t></a:t>
                      </a:r>
                      <a:endParaRPr lang="en-AU" sz="1700" dirty="0"/>
                    </a:p>
                  </a:txBody>
                  <a:tcPr marL="86823" marR="86823" marT="43412" marB="434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AU" sz="1700" dirty="0"/>
                    </a:p>
                  </a:txBody>
                  <a:tcPr marL="86823" marR="86823" marT="43412" marB="434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1390616"/>
                  </a:ext>
                </a:extLst>
              </a:tr>
              <a:tr h="481111">
                <a:tc>
                  <a:txBody>
                    <a:bodyPr/>
                    <a:lstStyle/>
                    <a:p>
                      <a:r>
                        <a:rPr lang="en-AU" sz="1700" i="1" dirty="0"/>
                        <a:t>No modifier</a:t>
                      </a:r>
                    </a:p>
                  </a:txBody>
                  <a:tcPr marL="86823" marR="86823" marT="43412" marB="434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700" dirty="0">
                          <a:sym typeface="Wingdings" panose="05000000000000000000" pitchFamily="2" charset="2"/>
                        </a:rPr>
                        <a:t></a:t>
                      </a:r>
                      <a:endParaRPr lang="en-AU" sz="1700" dirty="0"/>
                    </a:p>
                  </a:txBody>
                  <a:tcPr marL="86823" marR="86823" marT="43412" marB="434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700" dirty="0">
                          <a:sym typeface="Wingdings" panose="05000000000000000000" pitchFamily="2" charset="2"/>
                        </a:rPr>
                        <a:t></a:t>
                      </a:r>
                      <a:endParaRPr lang="en-AU" sz="1700" dirty="0"/>
                    </a:p>
                  </a:txBody>
                  <a:tcPr marL="86823" marR="86823" marT="43412" marB="434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AU" sz="1700" dirty="0"/>
                    </a:p>
                  </a:txBody>
                  <a:tcPr marL="86823" marR="86823" marT="43412" marB="434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AU" sz="1700" dirty="0"/>
                    </a:p>
                  </a:txBody>
                  <a:tcPr marL="86823" marR="86823" marT="43412" marB="434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30102308"/>
                  </a:ext>
                </a:extLst>
              </a:tr>
              <a:tr h="481111">
                <a:tc>
                  <a:txBody>
                    <a:bodyPr/>
                    <a:lstStyle/>
                    <a:p>
                      <a:r>
                        <a:rPr lang="en-AU" sz="1700" baseline="0" dirty="0">
                          <a:solidFill>
                            <a:srgbClr val="7030A0"/>
                          </a:solidFill>
                          <a:latin typeface="Consolas" panose="020B0609020204030204" pitchFamily="49" charset="0"/>
                        </a:rPr>
                        <a:t>private</a:t>
                      </a:r>
                    </a:p>
                  </a:txBody>
                  <a:tcPr marL="86823" marR="86823" marT="43412" marB="434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700" dirty="0">
                          <a:sym typeface="Wingdings" panose="05000000000000000000" pitchFamily="2" charset="2"/>
                        </a:rPr>
                        <a:t></a:t>
                      </a:r>
                      <a:endParaRPr lang="en-AU" sz="1700" dirty="0"/>
                    </a:p>
                  </a:txBody>
                  <a:tcPr marL="86823" marR="86823" marT="43412" marB="434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AU" sz="1700" dirty="0"/>
                    </a:p>
                  </a:txBody>
                  <a:tcPr marL="86823" marR="86823" marT="43412" marB="434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AU" sz="1700" dirty="0"/>
                    </a:p>
                  </a:txBody>
                  <a:tcPr marL="86823" marR="86823" marT="43412" marB="434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AU" sz="1700" dirty="0"/>
                    </a:p>
                  </a:txBody>
                  <a:tcPr marL="86823" marR="86823" marT="43412" marB="434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98722063"/>
                  </a:ext>
                </a:extLst>
              </a:tr>
            </a:tbl>
          </a:graphicData>
        </a:graphic>
      </p:graphicFrame>
    </p:spTree>
    <p:extLst>
      <p:ext uri="{BB962C8B-B14F-4D97-AF65-F5344CB8AC3E}">
        <p14:creationId xmlns:p14="http://schemas.microsoft.com/office/powerpoint/2010/main" val="3078620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a:xfrm>
            <a:off x="620088" y="176169"/>
            <a:ext cx="9480258" cy="968419"/>
          </a:xfrm>
        </p:spPr>
        <p:txBody>
          <a:bodyPr>
            <a:normAutofit/>
          </a:bodyPr>
          <a:lstStyle/>
          <a:p>
            <a:r>
              <a:rPr lang="en-AU" dirty="0">
                <a:solidFill>
                  <a:schemeClr val="bg1"/>
                </a:solidFill>
              </a:rPr>
              <a:t>Encapsulation</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sz="half" idx="1"/>
          </p:nvPr>
        </p:nvSpPr>
        <p:spPr>
          <a:xfrm>
            <a:off x="620086" y="1381007"/>
            <a:ext cx="7307509" cy="5137239"/>
          </a:xfrm>
        </p:spPr>
        <p:txBody>
          <a:bodyPr/>
          <a:lstStyle/>
          <a:p>
            <a:pPr marL="0" indent="0">
              <a:buNone/>
            </a:pPr>
            <a:r>
              <a:rPr lang="en-AU" dirty="0"/>
              <a:t>Encapsulation is a concept in OOP design where data and the methods that directly use or modify that data are grouped into a single unit – a class.</a:t>
            </a:r>
          </a:p>
          <a:p>
            <a:pPr marL="0" indent="0">
              <a:buNone/>
            </a:pPr>
            <a:r>
              <a:rPr lang="en-AU" dirty="0"/>
              <a:t>In many ways we’ve already looked at the benefits of this kind of design when we first looked at OO. However, visibility modifiers allow us to enforce limitations on how our data is accessed.</a:t>
            </a:r>
          </a:p>
        </p:txBody>
      </p:sp>
      <p:sp>
        <p:nvSpPr>
          <p:cNvPr id="4" name="Content Placeholder 3">
            <a:extLst>
              <a:ext uri="{FF2B5EF4-FFF2-40B4-BE49-F238E27FC236}">
                <a16:creationId xmlns:a16="http://schemas.microsoft.com/office/drawing/2014/main" id="{696372C4-1D0C-41FB-B077-D4827E855B09}"/>
              </a:ext>
            </a:extLst>
          </p:cNvPr>
          <p:cNvSpPr>
            <a:spLocks noGrp="1"/>
          </p:cNvSpPr>
          <p:nvPr>
            <p:ph sz="half" idx="2"/>
          </p:nvPr>
        </p:nvSpPr>
        <p:spPr>
          <a:xfrm>
            <a:off x="8229599" y="1381006"/>
            <a:ext cx="3652707" cy="4457731"/>
          </a:xfrm>
        </p:spPr>
        <p:txBody>
          <a:bodyPr>
            <a:normAutofit/>
          </a:bodyPr>
          <a:lstStyle/>
          <a:p>
            <a:pPr marL="0" indent="0">
              <a:buNone/>
            </a:pPr>
            <a:r>
              <a:rPr lang="en-AU" sz="2400" dirty="0"/>
              <a:t>The code below limits access to x to 2 public methods:</a:t>
            </a:r>
          </a:p>
          <a:p>
            <a:pPr>
              <a:buFont typeface="Symbol" panose="05050102010706020507" pitchFamily="18" charset="2"/>
              <a:buChar char=""/>
            </a:pPr>
            <a:endParaRPr lang="en-AU" sz="2400" dirty="0"/>
          </a:p>
        </p:txBody>
      </p:sp>
      <p:pic>
        <p:nvPicPr>
          <p:cNvPr id="10" name="Picture 9">
            <a:extLst>
              <a:ext uri="{FF2B5EF4-FFF2-40B4-BE49-F238E27FC236}">
                <a16:creationId xmlns:a16="http://schemas.microsoft.com/office/drawing/2014/main" id="{6B6B5D4B-9F0C-44C6-9270-843C2F14FE33}"/>
              </a:ext>
            </a:extLst>
          </p:cNvPr>
          <p:cNvPicPr>
            <a:picLocks noChangeAspect="1"/>
          </p:cNvPicPr>
          <p:nvPr/>
        </p:nvPicPr>
        <p:blipFill>
          <a:blip r:embed="rId2"/>
          <a:stretch>
            <a:fillRect/>
          </a:stretch>
        </p:blipFill>
        <p:spPr>
          <a:xfrm>
            <a:off x="8229599" y="2596718"/>
            <a:ext cx="3652707" cy="2650229"/>
          </a:xfrm>
          <a:prstGeom prst="rect">
            <a:avLst/>
          </a:prstGeom>
        </p:spPr>
      </p:pic>
    </p:spTree>
    <p:extLst>
      <p:ext uri="{BB962C8B-B14F-4D97-AF65-F5344CB8AC3E}">
        <p14:creationId xmlns:p14="http://schemas.microsoft.com/office/powerpoint/2010/main" val="1905254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a:xfrm>
            <a:off x="620088" y="176169"/>
            <a:ext cx="9480258" cy="968419"/>
          </a:xfrm>
        </p:spPr>
        <p:txBody>
          <a:bodyPr>
            <a:normAutofit/>
          </a:bodyPr>
          <a:lstStyle/>
          <a:p>
            <a:r>
              <a:rPr lang="en-AU" dirty="0">
                <a:solidFill>
                  <a:schemeClr val="bg1"/>
                </a:solidFill>
              </a:rPr>
              <a:t>Why is Encapsulation Important?</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sz="half" idx="1"/>
          </p:nvPr>
        </p:nvSpPr>
        <p:spPr>
          <a:xfrm>
            <a:off x="620086" y="1381007"/>
            <a:ext cx="7307509" cy="5137239"/>
          </a:xfrm>
        </p:spPr>
        <p:txBody>
          <a:bodyPr/>
          <a:lstStyle/>
          <a:p>
            <a:pPr marL="0" indent="0">
              <a:buNone/>
            </a:pPr>
            <a:r>
              <a:rPr lang="en-AU" dirty="0"/>
              <a:t>By limiting access to variables just to methods we’ve written, we can:</a:t>
            </a:r>
          </a:p>
          <a:p>
            <a:pPr>
              <a:buFont typeface="Symbol" panose="05050102010706020507" pitchFamily="18" charset="2"/>
              <a:buChar char=""/>
            </a:pPr>
            <a:r>
              <a:rPr lang="en-AU" dirty="0"/>
              <a:t>Make attributes read or write only (or neither)</a:t>
            </a:r>
          </a:p>
          <a:p>
            <a:pPr>
              <a:buFont typeface="Symbol" panose="05050102010706020507" pitchFamily="18" charset="2"/>
              <a:buChar char=""/>
            </a:pPr>
            <a:r>
              <a:rPr lang="en-AU" dirty="0"/>
              <a:t>Prevent invalid data from being stored</a:t>
            </a:r>
          </a:p>
          <a:p>
            <a:pPr>
              <a:buFont typeface="Symbol" panose="05050102010706020507" pitchFamily="18" charset="2"/>
              <a:buChar char=""/>
            </a:pPr>
            <a:r>
              <a:rPr lang="en-AU" dirty="0"/>
              <a:t>Perform extra processing on requests to read/write data</a:t>
            </a:r>
          </a:p>
        </p:txBody>
      </p:sp>
      <p:sp>
        <p:nvSpPr>
          <p:cNvPr id="4" name="Content Placeholder 3">
            <a:extLst>
              <a:ext uri="{FF2B5EF4-FFF2-40B4-BE49-F238E27FC236}">
                <a16:creationId xmlns:a16="http://schemas.microsoft.com/office/drawing/2014/main" id="{696372C4-1D0C-41FB-B077-D4827E855B09}"/>
              </a:ext>
            </a:extLst>
          </p:cNvPr>
          <p:cNvSpPr>
            <a:spLocks noGrp="1"/>
          </p:cNvSpPr>
          <p:nvPr>
            <p:ph sz="half" idx="2"/>
          </p:nvPr>
        </p:nvSpPr>
        <p:spPr>
          <a:xfrm>
            <a:off x="8229599" y="1381006"/>
            <a:ext cx="3652707" cy="4457731"/>
          </a:xfrm>
        </p:spPr>
        <p:txBody>
          <a:bodyPr>
            <a:normAutofit/>
          </a:bodyPr>
          <a:lstStyle/>
          <a:p>
            <a:pPr marL="0" indent="0">
              <a:buNone/>
            </a:pPr>
            <a:r>
              <a:rPr lang="en-AU" sz="2400" dirty="0"/>
              <a:t>Example:</a:t>
            </a:r>
          </a:p>
          <a:p>
            <a:pPr>
              <a:buFont typeface="Symbol" panose="05050102010706020507" pitchFamily="18" charset="2"/>
              <a:buChar char=""/>
            </a:pPr>
            <a:r>
              <a:rPr lang="en-AU" sz="2400" dirty="0"/>
              <a:t>Ensure that x is always non-negative</a:t>
            </a:r>
          </a:p>
        </p:txBody>
      </p:sp>
      <p:pic>
        <p:nvPicPr>
          <p:cNvPr id="8" name="Picture 7">
            <a:extLst>
              <a:ext uri="{FF2B5EF4-FFF2-40B4-BE49-F238E27FC236}">
                <a16:creationId xmlns:a16="http://schemas.microsoft.com/office/drawing/2014/main" id="{0F23EB49-5736-4EF5-BF71-F5E74DCAA67A}"/>
              </a:ext>
            </a:extLst>
          </p:cNvPr>
          <p:cNvPicPr>
            <a:picLocks noChangeAspect="1"/>
          </p:cNvPicPr>
          <p:nvPr/>
        </p:nvPicPr>
        <p:blipFill>
          <a:blip r:embed="rId2"/>
          <a:stretch>
            <a:fillRect/>
          </a:stretch>
        </p:blipFill>
        <p:spPr>
          <a:xfrm>
            <a:off x="8229599" y="2764775"/>
            <a:ext cx="3652706" cy="2643107"/>
          </a:xfrm>
          <a:prstGeom prst="rect">
            <a:avLst/>
          </a:prstGeom>
        </p:spPr>
      </p:pic>
    </p:spTree>
    <p:extLst>
      <p:ext uri="{BB962C8B-B14F-4D97-AF65-F5344CB8AC3E}">
        <p14:creationId xmlns:p14="http://schemas.microsoft.com/office/powerpoint/2010/main" val="289663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a:xfrm>
            <a:off x="620088" y="176169"/>
            <a:ext cx="9480258" cy="968419"/>
          </a:xfrm>
        </p:spPr>
        <p:txBody>
          <a:bodyPr>
            <a:normAutofit/>
          </a:bodyPr>
          <a:lstStyle/>
          <a:p>
            <a:r>
              <a:rPr lang="en-AU" dirty="0">
                <a:solidFill>
                  <a:schemeClr val="bg1"/>
                </a:solidFill>
              </a:rPr>
              <a:t>Implementation – Visibility</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sz="half" idx="1"/>
          </p:nvPr>
        </p:nvSpPr>
        <p:spPr>
          <a:xfrm>
            <a:off x="620086" y="1381007"/>
            <a:ext cx="7307509" cy="5137239"/>
          </a:xfrm>
        </p:spPr>
        <p:txBody>
          <a:bodyPr>
            <a:normAutofit lnSpcReduction="10000"/>
          </a:bodyPr>
          <a:lstStyle/>
          <a:p>
            <a:pPr marL="0" indent="0">
              <a:buNone/>
            </a:pPr>
            <a:r>
              <a:rPr lang="en-AU" dirty="0"/>
              <a:t>First, we need to determine the visibility of each of our attributes.</a:t>
            </a:r>
          </a:p>
          <a:p>
            <a:pPr marL="0" indent="0">
              <a:buNone/>
            </a:pPr>
            <a:r>
              <a:rPr lang="en-AU" dirty="0"/>
              <a:t>Most resources will say make all attributes private – in Java we have a few options:</a:t>
            </a:r>
          </a:p>
          <a:p>
            <a:pPr>
              <a:buFont typeface="Symbol" panose="05050102010706020507" pitchFamily="18" charset="2"/>
              <a:buChar char=""/>
            </a:pPr>
            <a:r>
              <a:rPr lang="en-AU" dirty="0"/>
              <a:t>Public: Constants you want to make available, and methods which are used to access your data</a:t>
            </a:r>
          </a:p>
          <a:p>
            <a:pPr>
              <a:buFont typeface="Symbol" panose="05050102010706020507" pitchFamily="18" charset="2"/>
              <a:buChar char=""/>
            </a:pPr>
            <a:r>
              <a:rPr lang="en-AU" dirty="0"/>
              <a:t>Protected: Anything you want subclasses to be able to directly access</a:t>
            </a:r>
          </a:p>
          <a:p>
            <a:pPr>
              <a:buFont typeface="Symbol" panose="05050102010706020507" pitchFamily="18" charset="2"/>
              <a:buChar char=""/>
            </a:pPr>
            <a:r>
              <a:rPr lang="en-AU" dirty="0"/>
              <a:t>No modifier: Uncommon, use if you really need direct access via your program but not others</a:t>
            </a:r>
          </a:p>
          <a:p>
            <a:pPr>
              <a:buFont typeface="Symbol" panose="05050102010706020507" pitchFamily="18" charset="2"/>
              <a:buChar char=""/>
            </a:pPr>
            <a:r>
              <a:rPr lang="en-AU" dirty="0"/>
              <a:t>Private: Everything else</a:t>
            </a:r>
          </a:p>
        </p:txBody>
      </p:sp>
      <p:graphicFrame>
        <p:nvGraphicFramePr>
          <p:cNvPr id="11" name="Content Placeholder 10">
            <a:extLst>
              <a:ext uri="{FF2B5EF4-FFF2-40B4-BE49-F238E27FC236}">
                <a16:creationId xmlns:a16="http://schemas.microsoft.com/office/drawing/2014/main" id="{0267C804-5ECA-4490-A441-D6D0F21A15F6}"/>
              </a:ext>
            </a:extLst>
          </p:cNvPr>
          <p:cNvGraphicFramePr>
            <a:graphicFrameLocks noGrp="1"/>
          </p:cNvGraphicFramePr>
          <p:nvPr>
            <p:ph sz="half" idx="2"/>
          </p:nvPr>
        </p:nvGraphicFramePr>
        <p:xfrm>
          <a:off x="8229599" y="1381125"/>
          <a:ext cx="3649211" cy="4450983"/>
        </p:xfrm>
        <a:graphic>
          <a:graphicData uri="http://schemas.openxmlformats.org/drawingml/2006/table">
            <a:tbl>
              <a:tblPr firstRow="1" bandRow="1">
                <a:tableStyleId>{5C22544A-7EE6-4342-B048-85BDC9FD1C3A}</a:tableStyleId>
              </a:tblPr>
              <a:tblGrid>
                <a:gridCol w="1502224">
                  <a:extLst>
                    <a:ext uri="{9D8B030D-6E8A-4147-A177-3AD203B41FA5}">
                      <a16:colId xmlns:a16="http://schemas.microsoft.com/office/drawing/2014/main" val="2076431617"/>
                    </a:ext>
                  </a:extLst>
                </a:gridCol>
                <a:gridCol w="525047">
                  <a:extLst>
                    <a:ext uri="{9D8B030D-6E8A-4147-A177-3AD203B41FA5}">
                      <a16:colId xmlns:a16="http://schemas.microsoft.com/office/drawing/2014/main" val="2252968180"/>
                    </a:ext>
                  </a:extLst>
                </a:gridCol>
                <a:gridCol w="536786">
                  <a:extLst>
                    <a:ext uri="{9D8B030D-6E8A-4147-A177-3AD203B41FA5}">
                      <a16:colId xmlns:a16="http://schemas.microsoft.com/office/drawing/2014/main" val="1561106736"/>
                    </a:ext>
                  </a:extLst>
                </a:gridCol>
                <a:gridCol w="542577">
                  <a:extLst>
                    <a:ext uri="{9D8B030D-6E8A-4147-A177-3AD203B41FA5}">
                      <a16:colId xmlns:a16="http://schemas.microsoft.com/office/drawing/2014/main" val="2885866603"/>
                    </a:ext>
                  </a:extLst>
                </a:gridCol>
                <a:gridCol w="542577">
                  <a:extLst>
                    <a:ext uri="{9D8B030D-6E8A-4147-A177-3AD203B41FA5}">
                      <a16:colId xmlns:a16="http://schemas.microsoft.com/office/drawing/2014/main" val="669268905"/>
                    </a:ext>
                  </a:extLst>
                </a:gridCol>
              </a:tblGrid>
              <a:tr h="1772959">
                <a:tc>
                  <a:txBody>
                    <a:bodyPr/>
                    <a:lstStyle/>
                    <a:p>
                      <a:r>
                        <a:rPr lang="en-AU" sz="2000" b="0" dirty="0">
                          <a:solidFill>
                            <a:schemeClr val="tx1"/>
                          </a:solidFill>
                        </a:rPr>
                        <a:t>Modifier</a:t>
                      </a:r>
                    </a:p>
                  </a:txBody>
                  <a:tcPr marL="86823" marR="86823" marT="43412" marB="434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AU" sz="2000" b="0" dirty="0">
                          <a:solidFill>
                            <a:schemeClr val="tx1"/>
                          </a:solidFill>
                        </a:rPr>
                        <a:t>Class</a:t>
                      </a:r>
                    </a:p>
                  </a:txBody>
                  <a:tcPr marL="86823" marR="86823" marT="43412" marB="43412" vert="ve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AU" sz="2000" b="0" dirty="0">
                          <a:solidFill>
                            <a:schemeClr val="tx1"/>
                          </a:solidFill>
                        </a:rPr>
                        <a:t>Package</a:t>
                      </a:r>
                    </a:p>
                  </a:txBody>
                  <a:tcPr marL="86823" marR="86823" marT="43412" marB="43412" vert="ve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AU" sz="2000" b="0" dirty="0">
                          <a:solidFill>
                            <a:schemeClr val="tx1"/>
                          </a:solidFill>
                        </a:rPr>
                        <a:t>Subclasses</a:t>
                      </a:r>
                    </a:p>
                  </a:txBody>
                  <a:tcPr marL="86823" marR="86823" marT="43412" marB="43412" vert="ve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AU" sz="2000" b="0" dirty="0">
                          <a:solidFill>
                            <a:schemeClr val="tx1"/>
                          </a:solidFill>
                        </a:rPr>
                        <a:t>Anywhere</a:t>
                      </a:r>
                    </a:p>
                  </a:txBody>
                  <a:tcPr marL="86823" marR="86823" marT="43412" marB="43412" vert="ve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8780602"/>
                  </a:ext>
                </a:extLst>
              </a:tr>
              <a:tr h="669506">
                <a:tc>
                  <a:txBody>
                    <a:bodyPr/>
                    <a:lstStyle/>
                    <a:p>
                      <a:r>
                        <a:rPr lang="en-AU" sz="1700" baseline="0" dirty="0">
                          <a:solidFill>
                            <a:srgbClr val="7030A0"/>
                          </a:solidFill>
                          <a:latin typeface="Consolas" panose="020B0609020204030204" pitchFamily="49" charset="0"/>
                        </a:rPr>
                        <a:t>public</a:t>
                      </a:r>
                    </a:p>
                  </a:txBody>
                  <a:tcPr marL="86823" marR="86823" marT="43412" marB="434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700" dirty="0">
                          <a:sym typeface="Wingdings" panose="05000000000000000000" pitchFamily="2" charset="2"/>
                        </a:rPr>
                        <a:t></a:t>
                      </a:r>
                      <a:endParaRPr lang="en-AU" sz="1700" dirty="0"/>
                    </a:p>
                  </a:txBody>
                  <a:tcPr marL="86823" marR="86823" marT="43412" marB="434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700" dirty="0">
                          <a:sym typeface="Wingdings" panose="05000000000000000000" pitchFamily="2" charset="2"/>
                        </a:rPr>
                        <a:t></a:t>
                      </a:r>
                      <a:endParaRPr lang="en-AU" sz="1700" dirty="0"/>
                    </a:p>
                  </a:txBody>
                  <a:tcPr marL="86823" marR="86823" marT="43412" marB="434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700" dirty="0">
                          <a:sym typeface="Wingdings" panose="05000000000000000000" pitchFamily="2" charset="2"/>
                        </a:rPr>
                        <a:t></a:t>
                      </a:r>
                      <a:endParaRPr lang="en-AU" sz="1700" dirty="0"/>
                    </a:p>
                  </a:txBody>
                  <a:tcPr marL="86823" marR="86823" marT="43412" marB="434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700" dirty="0">
                          <a:sym typeface="Wingdings" panose="05000000000000000000" pitchFamily="2" charset="2"/>
                        </a:rPr>
                        <a:t></a:t>
                      </a:r>
                      <a:endParaRPr lang="en-AU" sz="1700" dirty="0"/>
                    </a:p>
                  </a:txBody>
                  <a:tcPr marL="86823" marR="86823" marT="43412" marB="434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6302275"/>
                  </a:ext>
                </a:extLst>
              </a:tr>
              <a:tr h="669506">
                <a:tc>
                  <a:txBody>
                    <a:bodyPr/>
                    <a:lstStyle/>
                    <a:p>
                      <a:r>
                        <a:rPr lang="en-AU" sz="1700" baseline="0" dirty="0">
                          <a:solidFill>
                            <a:srgbClr val="7030A0"/>
                          </a:solidFill>
                          <a:latin typeface="Consolas" panose="020B0609020204030204" pitchFamily="49" charset="0"/>
                        </a:rPr>
                        <a:t>protected</a:t>
                      </a:r>
                    </a:p>
                  </a:txBody>
                  <a:tcPr marL="86823" marR="86823" marT="43412" marB="434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700" dirty="0">
                          <a:sym typeface="Wingdings" panose="05000000000000000000" pitchFamily="2" charset="2"/>
                        </a:rPr>
                        <a:t></a:t>
                      </a:r>
                      <a:endParaRPr lang="en-AU" sz="1700" dirty="0"/>
                    </a:p>
                  </a:txBody>
                  <a:tcPr marL="86823" marR="86823" marT="43412" marB="434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700" dirty="0">
                          <a:sym typeface="Wingdings" panose="05000000000000000000" pitchFamily="2" charset="2"/>
                        </a:rPr>
                        <a:t></a:t>
                      </a:r>
                      <a:endParaRPr lang="en-AU" sz="1700" dirty="0"/>
                    </a:p>
                  </a:txBody>
                  <a:tcPr marL="86823" marR="86823" marT="43412" marB="434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700" dirty="0">
                          <a:sym typeface="Wingdings" panose="05000000000000000000" pitchFamily="2" charset="2"/>
                        </a:rPr>
                        <a:t></a:t>
                      </a:r>
                      <a:endParaRPr lang="en-AU" sz="1700" dirty="0"/>
                    </a:p>
                  </a:txBody>
                  <a:tcPr marL="86823" marR="86823" marT="43412" marB="434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1700" dirty="0"/>
                    </a:p>
                  </a:txBody>
                  <a:tcPr marL="86823" marR="86823" marT="43412" marB="434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1390616"/>
                  </a:ext>
                </a:extLst>
              </a:tr>
              <a:tr h="669506">
                <a:tc>
                  <a:txBody>
                    <a:bodyPr/>
                    <a:lstStyle/>
                    <a:p>
                      <a:r>
                        <a:rPr lang="en-AU" sz="1700" i="1" dirty="0"/>
                        <a:t>No modifier</a:t>
                      </a:r>
                    </a:p>
                  </a:txBody>
                  <a:tcPr marL="86823" marR="86823" marT="43412" marB="434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700" dirty="0">
                          <a:sym typeface="Wingdings" panose="05000000000000000000" pitchFamily="2" charset="2"/>
                        </a:rPr>
                        <a:t></a:t>
                      </a:r>
                      <a:endParaRPr lang="en-AU" sz="1700" dirty="0"/>
                    </a:p>
                  </a:txBody>
                  <a:tcPr marL="86823" marR="86823" marT="43412" marB="434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700" dirty="0">
                          <a:sym typeface="Wingdings" panose="05000000000000000000" pitchFamily="2" charset="2"/>
                        </a:rPr>
                        <a:t></a:t>
                      </a:r>
                      <a:endParaRPr lang="en-AU" sz="1700" dirty="0"/>
                    </a:p>
                  </a:txBody>
                  <a:tcPr marL="86823" marR="86823" marT="43412" marB="434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AU" sz="1700" dirty="0"/>
                    </a:p>
                  </a:txBody>
                  <a:tcPr marL="86823" marR="86823" marT="43412" marB="434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AU" sz="1700" dirty="0"/>
                    </a:p>
                  </a:txBody>
                  <a:tcPr marL="86823" marR="86823" marT="43412" marB="434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30102308"/>
                  </a:ext>
                </a:extLst>
              </a:tr>
              <a:tr h="669506">
                <a:tc>
                  <a:txBody>
                    <a:bodyPr/>
                    <a:lstStyle/>
                    <a:p>
                      <a:r>
                        <a:rPr lang="en-AU" sz="1700" baseline="0" dirty="0">
                          <a:solidFill>
                            <a:srgbClr val="7030A0"/>
                          </a:solidFill>
                          <a:latin typeface="Consolas" panose="020B0609020204030204" pitchFamily="49" charset="0"/>
                        </a:rPr>
                        <a:t>private</a:t>
                      </a:r>
                    </a:p>
                  </a:txBody>
                  <a:tcPr marL="86823" marR="86823" marT="43412" marB="434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700" dirty="0">
                          <a:sym typeface="Wingdings" panose="05000000000000000000" pitchFamily="2" charset="2"/>
                        </a:rPr>
                        <a:t></a:t>
                      </a:r>
                      <a:endParaRPr lang="en-AU" sz="1700" dirty="0"/>
                    </a:p>
                  </a:txBody>
                  <a:tcPr marL="86823" marR="86823" marT="43412" marB="434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AU" sz="1700" dirty="0"/>
                    </a:p>
                  </a:txBody>
                  <a:tcPr marL="86823" marR="86823" marT="43412" marB="434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AU" sz="1700" dirty="0"/>
                    </a:p>
                  </a:txBody>
                  <a:tcPr marL="86823" marR="86823" marT="43412" marB="434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AU" sz="1700" dirty="0"/>
                    </a:p>
                  </a:txBody>
                  <a:tcPr marL="86823" marR="86823" marT="43412" marB="434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98722063"/>
                  </a:ext>
                </a:extLst>
              </a:tr>
            </a:tbl>
          </a:graphicData>
        </a:graphic>
      </p:graphicFrame>
    </p:spTree>
    <p:extLst>
      <p:ext uri="{BB962C8B-B14F-4D97-AF65-F5344CB8AC3E}">
        <p14:creationId xmlns:p14="http://schemas.microsoft.com/office/powerpoint/2010/main" val="3913416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a:xfrm>
            <a:off x="620088" y="176169"/>
            <a:ext cx="9480258" cy="968419"/>
          </a:xfrm>
        </p:spPr>
        <p:txBody>
          <a:bodyPr>
            <a:normAutofit/>
          </a:bodyPr>
          <a:lstStyle/>
          <a:p>
            <a:r>
              <a:rPr lang="en-AU" dirty="0">
                <a:solidFill>
                  <a:schemeClr val="bg1"/>
                </a:solidFill>
              </a:rPr>
              <a:t>Implementation – Getters and Setters</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sz="half" idx="1"/>
          </p:nvPr>
        </p:nvSpPr>
        <p:spPr>
          <a:xfrm>
            <a:off x="620086" y="1381007"/>
            <a:ext cx="7307509" cy="5137239"/>
          </a:xfrm>
        </p:spPr>
        <p:txBody>
          <a:bodyPr/>
          <a:lstStyle/>
          <a:p>
            <a:pPr marL="0" indent="0">
              <a:buNone/>
            </a:pPr>
            <a:r>
              <a:rPr lang="en-AU" dirty="0"/>
              <a:t>We then need to make ‘getters’ and ‘setters’ for variables that we want to access or change the value of.</a:t>
            </a:r>
          </a:p>
          <a:p>
            <a:pPr>
              <a:buFont typeface="Symbol" panose="05050102010706020507" pitchFamily="18" charset="2"/>
              <a:buChar char=""/>
            </a:pPr>
            <a:r>
              <a:rPr lang="en-AU" dirty="0"/>
              <a:t>Getters return a value for the requested information, that may or may not just be a private attribute.</a:t>
            </a:r>
          </a:p>
          <a:p>
            <a:pPr>
              <a:buFont typeface="Symbol" panose="05050102010706020507" pitchFamily="18" charset="2"/>
              <a:buChar char=""/>
            </a:pPr>
            <a:r>
              <a:rPr lang="en-AU" dirty="0"/>
              <a:t>Setters change the data inside the class.</a:t>
            </a:r>
          </a:p>
          <a:p>
            <a:pPr>
              <a:buFont typeface="Symbol" panose="05050102010706020507" pitchFamily="18" charset="2"/>
              <a:buChar char=""/>
            </a:pPr>
            <a:r>
              <a:rPr lang="en-AU" dirty="0"/>
              <a:t>Conventionally, we use </a:t>
            </a:r>
            <a:r>
              <a:rPr lang="en-AU" dirty="0" err="1"/>
              <a:t>getData</a:t>
            </a:r>
            <a:r>
              <a:rPr lang="en-AU" dirty="0"/>
              <a:t>() and </a:t>
            </a:r>
            <a:r>
              <a:rPr lang="en-AU" dirty="0" err="1"/>
              <a:t>setData</a:t>
            </a:r>
            <a:r>
              <a:rPr lang="en-AU" dirty="0"/>
              <a:t>(value) for simple, single variable getters and setters.</a:t>
            </a:r>
          </a:p>
        </p:txBody>
      </p:sp>
      <p:pic>
        <p:nvPicPr>
          <p:cNvPr id="11" name="Picture 10">
            <a:extLst>
              <a:ext uri="{FF2B5EF4-FFF2-40B4-BE49-F238E27FC236}">
                <a16:creationId xmlns:a16="http://schemas.microsoft.com/office/drawing/2014/main" id="{8B3A6734-352F-4638-B6A5-E662FC9F97B0}"/>
              </a:ext>
            </a:extLst>
          </p:cNvPr>
          <p:cNvPicPr>
            <a:picLocks noChangeAspect="1"/>
          </p:cNvPicPr>
          <p:nvPr/>
        </p:nvPicPr>
        <p:blipFill>
          <a:blip r:embed="rId2"/>
          <a:stretch>
            <a:fillRect/>
          </a:stretch>
        </p:blipFill>
        <p:spPr>
          <a:xfrm>
            <a:off x="8229599" y="1380313"/>
            <a:ext cx="3652707" cy="2650229"/>
          </a:xfrm>
          <a:prstGeom prst="rect">
            <a:avLst/>
          </a:prstGeom>
        </p:spPr>
      </p:pic>
    </p:spTree>
    <p:extLst>
      <p:ext uri="{BB962C8B-B14F-4D97-AF65-F5344CB8AC3E}">
        <p14:creationId xmlns:p14="http://schemas.microsoft.com/office/powerpoint/2010/main" val="619182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p:txBody>
          <a:bodyPr>
            <a:normAutofit/>
          </a:bodyPr>
          <a:lstStyle/>
          <a:p>
            <a:r>
              <a:rPr lang="en-AU" dirty="0">
                <a:solidFill>
                  <a:schemeClr val="bg1"/>
                </a:solidFill>
              </a:rPr>
              <a:t>Your Turn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DE48C4-0AB6-4BEB-9831-5DF98069B072}"/>
                  </a:ext>
                </a:extLst>
              </p:cNvPr>
              <p:cNvSpPr>
                <a:spLocks noGrp="1"/>
              </p:cNvSpPr>
              <p:nvPr>
                <p:ph sz="half" idx="4294967295"/>
              </p:nvPr>
            </p:nvSpPr>
            <p:spPr>
              <a:xfrm>
                <a:off x="609600" y="1431001"/>
                <a:ext cx="10536238" cy="5137150"/>
              </a:xfrm>
            </p:spPr>
            <p:txBody>
              <a:bodyPr>
                <a:normAutofit fontScale="92500" lnSpcReduction="20000"/>
              </a:bodyPr>
              <a:lstStyle/>
              <a:p>
                <a:pPr marL="0" indent="0">
                  <a:buNone/>
                </a:pPr>
                <a:r>
                  <a:rPr lang="en-AU" dirty="0"/>
                  <a:t>1. Modify all the fields of the different animal classes to be private with the appropriate getters and setters.</a:t>
                </a:r>
              </a:p>
              <a:p>
                <a:pPr marL="0" indent="0">
                  <a:buNone/>
                </a:pPr>
                <a:endParaRPr lang="en-AU" dirty="0"/>
              </a:p>
              <a:p>
                <a:pPr marL="0" indent="0">
                  <a:buNone/>
                </a:pPr>
                <a:r>
                  <a:rPr lang="en-AU" dirty="0"/>
                  <a:t>2. Create a Quadratic class which</a:t>
                </a:r>
              </a:p>
              <a:p>
                <a:pPr lvl="1">
                  <a:buFont typeface="Symbol" panose="05050102010706020507" pitchFamily="18" charset="2"/>
                  <a:buChar char=""/>
                </a:pPr>
                <a:r>
                  <a:rPr lang="en-AU" dirty="0"/>
                  <a:t>Represents a quadratic of the form </a:t>
                </a:r>
                <a14:m>
                  <m:oMath xmlns:m="http://schemas.openxmlformats.org/officeDocument/2006/math">
                    <m:r>
                      <a:rPr lang="en-AU" i="1">
                        <a:latin typeface="Cambria Math" panose="02040503050406030204" pitchFamily="18" charset="0"/>
                      </a:rPr>
                      <m:t>𝑎</m:t>
                    </m:r>
                    <m:sSup>
                      <m:sSupPr>
                        <m:ctrlPr>
                          <a:rPr lang="en-AU" i="1">
                            <a:latin typeface="Cambria Math" panose="02040503050406030204" pitchFamily="18" charset="0"/>
                          </a:rPr>
                        </m:ctrlPr>
                      </m:sSupPr>
                      <m:e>
                        <m:r>
                          <a:rPr lang="en-AU" i="1">
                            <a:latin typeface="Cambria Math" panose="02040503050406030204" pitchFamily="18" charset="0"/>
                          </a:rPr>
                          <m:t>𝑥</m:t>
                        </m:r>
                      </m:e>
                      <m:sup>
                        <m:r>
                          <a:rPr lang="en-AU" i="1">
                            <a:latin typeface="Cambria Math" panose="02040503050406030204" pitchFamily="18" charset="0"/>
                          </a:rPr>
                          <m:t>2</m:t>
                        </m:r>
                      </m:sup>
                    </m:sSup>
                    <m:r>
                      <a:rPr lang="en-AU" i="1">
                        <a:latin typeface="Cambria Math" panose="02040503050406030204" pitchFamily="18" charset="0"/>
                      </a:rPr>
                      <m:t>+</m:t>
                    </m:r>
                    <m:r>
                      <a:rPr lang="en-AU" i="1">
                        <a:latin typeface="Cambria Math" panose="02040503050406030204" pitchFamily="18" charset="0"/>
                      </a:rPr>
                      <m:t>𝑏𝑥</m:t>
                    </m:r>
                    <m:r>
                      <a:rPr lang="en-AU" i="1">
                        <a:latin typeface="Cambria Math" panose="02040503050406030204" pitchFamily="18" charset="0"/>
                      </a:rPr>
                      <m:t>+</m:t>
                    </m:r>
                    <m:r>
                      <a:rPr lang="en-AU" i="1">
                        <a:latin typeface="Cambria Math" panose="02040503050406030204" pitchFamily="18" charset="0"/>
                      </a:rPr>
                      <m:t>𝑐</m:t>
                    </m:r>
                  </m:oMath>
                </a14:m>
                <a:endParaRPr lang="en-AU" dirty="0"/>
              </a:p>
              <a:p>
                <a:pPr lvl="1">
                  <a:buFont typeface="Symbol" panose="05050102010706020507" pitchFamily="18" charset="2"/>
                  <a:buChar char=""/>
                </a:pPr>
                <a:r>
                  <a:rPr lang="en-AU" dirty="0"/>
                  <a:t>Only allows a, b, c to be set by the constructor</a:t>
                </a:r>
              </a:p>
              <a:p>
                <a:pPr lvl="1">
                  <a:buFont typeface="Symbol" panose="05050102010706020507" pitchFamily="18" charset="2"/>
                  <a:buChar char=""/>
                </a:pPr>
                <a:r>
                  <a:rPr lang="en-AU" dirty="0"/>
                  <a:t>Provides getter methods for a, b, c</a:t>
                </a:r>
              </a:p>
              <a:p>
                <a:pPr lvl="1">
                  <a:buFont typeface="Symbol" panose="05050102010706020507" pitchFamily="18" charset="2"/>
                  <a:buChar char=""/>
                </a:pPr>
                <a:r>
                  <a:rPr lang="en-AU" dirty="0"/>
                  <a:t>Implements a method </a:t>
                </a:r>
                <a:r>
                  <a:rPr lang="en-AU" dirty="0" err="1"/>
                  <a:t>evalAt</a:t>
                </a:r>
                <a:r>
                  <a:rPr lang="en-AU" dirty="0"/>
                  <a:t>(double x) which returns the value of the quadratic for a given x value</a:t>
                </a:r>
              </a:p>
              <a:p>
                <a:pPr marL="0" indent="0">
                  <a:buNone/>
                </a:pPr>
                <a:r>
                  <a:rPr lang="en-AU" dirty="0"/>
                  <a:t>3. Sean’s Challenge (Maths knowledge may hinder you):</a:t>
                </a:r>
              </a:p>
              <a:p>
                <a:pPr lvl="1">
                  <a:buFont typeface="Symbol" panose="05050102010706020507" pitchFamily="18" charset="2"/>
                  <a:buChar char=""/>
                </a:pPr>
                <a:r>
                  <a:rPr lang="en-AU" dirty="0"/>
                  <a:t>Create a Term class which represents a term of the form </a:t>
                </a:r>
                <a14:m>
                  <m:oMath xmlns:m="http://schemas.openxmlformats.org/officeDocument/2006/math">
                    <m:r>
                      <a:rPr lang="en-AU" i="1">
                        <a:latin typeface="Cambria Math" panose="02040503050406030204" pitchFamily="18" charset="0"/>
                      </a:rPr>
                      <m:t>𝑎</m:t>
                    </m:r>
                    <m:sSup>
                      <m:sSupPr>
                        <m:ctrlPr>
                          <a:rPr lang="en-AU" i="1">
                            <a:latin typeface="Cambria Math" panose="02040503050406030204" pitchFamily="18" charset="0"/>
                          </a:rPr>
                        </m:ctrlPr>
                      </m:sSupPr>
                      <m:e>
                        <m:r>
                          <a:rPr lang="en-AU" i="1">
                            <a:latin typeface="Cambria Math" panose="02040503050406030204" pitchFamily="18" charset="0"/>
                          </a:rPr>
                          <m:t>𝑥</m:t>
                        </m:r>
                      </m:e>
                      <m:sup>
                        <m:r>
                          <a:rPr lang="en-AU" i="1">
                            <a:latin typeface="Cambria Math" panose="02040503050406030204" pitchFamily="18" charset="0"/>
                          </a:rPr>
                          <m:t>𝑛</m:t>
                        </m:r>
                      </m:sup>
                    </m:sSup>
                  </m:oMath>
                </a14:m>
                <a:r>
                  <a:rPr lang="en-AU" dirty="0"/>
                  <a:t>. n is read-only, a is private and accessible, and cannot be 0. The Term class also implements the </a:t>
                </a:r>
                <a:r>
                  <a:rPr lang="en-AU" dirty="0" err="1"/>
                  <a:t>evalAt</a:t>
                </a:r>
                <a:r>
                  <a:rPr lang="en-AU" dirty="0"/>
                  <a:t> method.</a:t>
                </a:r>
              </a:p>
              <a:p>
                <a:pPr lvl="1">
                  <a:buFont typeface="Symbol" panose="05050102010706020507" pitchFamily="18" charset="2"/>
                  <a:buChar char=""/>
                </a:pPr>
                <a:r>
                  <a:rPr lang="en-AU" dirty="0"/>
                  <a:t>Create a Polynomial class which stores a list of Terms as a simplified polynomial. All attributes are private. Getter methods are </a:t>
                </a:r>
                <a:r>
                  <a:rPr lang="en-AU" dirty="0" err="1"/>
                  <a:t>evalAt</a:t>
                </a:r>
                <a:r>
                  <a:rPr lang="en-AU" dirty="0"/>
                  <a:t>, </a:t>
                </a:r>
                <a:r>
                  <a:rPr lang="en-AU" dirty="0" err="1"/>
                  <a:t>getCoefficient</a:t>
                </a:r>
                <a:r>
                  <a:rPr lang="en-AU" dirty="0"/>
                  <a:t> and </a:t>
                </a:r>
                <a:r>
                  <a:rPr lang="en-AU" dirty="0" err="1"/>
                  <a:t>getDegree</a:t>
                </a:r>
                <a:r>
                  <a:rPr lang="en-AU" dirty="0"/>
                  <a:t>. Setter methods are add(Term t), add(Polynomial p), subtract(Polynomial p) and subtract(Term t). The initial value of the Polynomial is 0.</a:t>
                </a:r>
              </a:p>
            </p:txBody>
          </p:sp>
        </mc:Choice>
        <mc:Fallback xmlns="">
          <p:sp>
            <p:nvSpPr>
              <p:cNvPr id="3" name="Content Placeholder 2">
                <a:extLst>
                  <a:ext uri="{FF2B5EF4-FFF2-40B4-BE49-F238E27FC236}">
                    <a16:creationId xmlns:a16="http://schemas.microsoft.com/office/drawing/2014/main" id="{BDDE48C4-0AB6-4BEB-9831-5DF98069B072}"/>
                  </a:ext>
                </a:extLst>
              </p:cNvPr>
              <p:cNvSpPr>
                <a:spLocks noGrp="1" noRot="1" noChangeAspect="1" noMove="1" noResize="1" noEditPoints="1" noAdjustHandles="1" noChangeArrowheads="1" noChangeShapeType="1" noTextEdit="1"/>
              </p:cNvSpPr>
              <p:nvPr>
                <p:ph sz="half" idx="4294967295"/>
              </p:nvPr>
            </p:nvSpPr>
            <p:spPr>
              <a:xfrm>
                <a:off x="609600" y="1431001"/>
                <a:ext cx="10536238" cy="5137150"/>
              </a:xfrm>
              <a:blipFill>
                <a:blip r:embed="rId2"/>
                <a:stretch>
                  <a:fillRect l="-1042" t="-3088" b="-1188"/>
                </a:stretch>
              </a:blipFill>
            </p:spPr>
            <p:txBody>
              <a:bodyPr/>
              <a:lstStyle/>
              <a:p>
                <a:r>
                  <a:rPr lang="en-AU">
                    <a:noFill/>
                  </a:rPr>
                  <a:t> </a:t>
                </a:r>
              </a:p>
            </p:txBody>
          </p:sp>
        </mc:Fallback>
      </mc:AlternateContent>
    </p:spTree>
    <p:extLst>
      <p:ext uri="{BB962C8B-B14F-4D97-AF65-F5344CB8AC3E}">
        <p14:creationId xmlns:p14="http://schemas.microsoft.com/office/powerpoint/2010/main" val="2558633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D27D3-0D85-43AD-BC08-92338F9F222C}"/>
              </a:ext>
            </a:extLst>
          </p:cNvPr>
          <p:cNvSpPr>
            <a:spLocks noGrp="1"/>
          </p:cNvSpPr>
          <p:nvPr>
            <p:ph type="title"/>
          </p:nvPr>
        </p:nvSpPr>
        <p:spPr/>
        <p:txBody>
          <a:bodyPr/>
          <a:lstStyle/>
          <a:p>
            <a:r>
              <a:rPr lang="en-AU" dirty="0"/>
              <a:t>Remember the analogy on books?</a:t>
            </a:r>
          </a:p>
        </p:txBody>
      </p:sp>
      <p:sp>
        <p:nvSpPr>
          <p:cNvPr id="3" name="Content Placeholder 2">
            <a:extLst>
              <a:ext uri="{FF2B5EF4-FFF2-40B4-BE49-F238E27FC236}">
                <a16:creationId xmlns:a16="http://schemas.microsoft.com/office/drawing/2014/main" id="{0E20FEBB-E1F4-4391-8C2F-279ACC8AB652}"/>
              </a:ext>
            </a:extLst>
          </p:cNvPr>
          <p:cNvSpPr>
            <a:spLocks noGrp="1"/>
          </p:cNvSpPr>
          <p:nvPr>
            <p:ph idx="1"/>
          </p:nvPr>
        </p:nvSpPr>
        <p:spPr/>
        <p:txBody>
          <a:bodyPr/>
          <a:lstStyle/>
          <a:p>
            <a:r>
              <a:rPr lang="en-AU" dirty="0"/>
              <a:t>Your creating a program that has to keep track of a book production facility</a:t>
            </a:r>
          </a:p>
          <a:p>
            <a:r>
              <a:rPr lang="en-AU" dirty="0"/>
              <a:t>Each book only differs slightly from each other in characteristics.</a:t>
            </a:r>
          </a:p>
          <a:p>
            <a:r>
              <a:rPr lang="en-AU" dirty="0"/>
              <a:t>A class is like a blueprint for the building of a book. It contains all the books characteristics.</a:t>
            </a:r>
          </a:p>
          <a:p>
            <a:r>
              <a:rPr lang="en-AU" dirty="0"/>
              <a:t>An object is like a book made from the blueprint class.</a:t>
            </a:r>
          </a:p>
          <a:p>
            <a:endParaRPr lang="en-AU" dirty="0"/>
          </a:p>
        </p:txBody>
      </p:sp>
    </p:spTree>
    <p:extLst>
      <p:ext uri="{BB962C8B-B14F-4D97-AF65-F5344CB8AC3E}">
        <p14:creationId xmlns:p14="http://schemas.microsoft.com/office/powerpoint/2010/main" val="376505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p:txBody>
          <a:bodyPr>
            <a:normAutofit/>
          </a:bodyPr>
          <a:lstStyle/>
          <a:p>
            <a:r>
              <a:rPr lang="en-AU" dirty="0">
                <a:solidFill>
                  <a:srgbClr val="C00000"/>
                </a:solidFill>
              </a:rPr>
              <a:t>Summary</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idx="1"/>
          </p:nvPr>
        </p:nvSpPr>
        <p:spPr/>
        <p:txBody>
          <a:bodyPr/>
          <a:lstStyle/>
          <a:p>
            <a:pPr marL="0" indent="0">
              <a:buNone/>
            </a:pPr>
            <a:r>
              <a:rPr lang="en-AU" dirty="0"/>
              <a:t>You should now be able to:</a:t>
            </a:r>
          </a:p>
          <a:p>
            <a:pPr>
              <a:buFont typeface="Symbol" panose="05050102010706020507" pitchFamily="18" charset="2"/>
              <a:buChar char=""/>
            </a:pPr>
            <a:r>
              <a:rPr lang="en-AU" dirty="0"/>
              <a:t>Identify where variables are visible based on their modifiers</a:t>
            </a:r>
          </a:p>
          <a:p>
            <a:pPr>
              <a:buFont typeface="Symbol" panose="05050102010706020507" pitchFamily="18" charset="2"/>
              <a:buChar char=""/>
            </a:pPr>
            <a:r>
              <a:rPr lang="en-AU" dirty="0"/>
              <a:t>Describe the purposes of encapsulation</a:t>
            </a:r>
          </a:p>
          <a:p>
            <a:pPr>
              <a:buFont typeface="Symbol" panose="05050102010706020507" pitchFamily="18" charset="2"/>
              <a:buChar char=""/>
            </a:pPr>
            <a:r>
              <a:rPr lang="en-AU" dirty="0"/>
              <a:t>Use encapsulation principles to limit accessibility to data so that you can control the ability to change the values of an object</a:t>
            </a:r>
          </a:p>
        </p:txBody>
      </p:sp>
      <p:pic>
        <p:nvPicPr>
          <p:cNvPr id="21" name="Picture 20">
            <a:extLst>
              <a:ext uri="{FF2B5EF4-FFF2-40B4-BE49-F238E27FC236}">
                <a16:creationId xmlns:a16="http://schemas.microsoft.com/office/drawing/2014/main" id="{E2AC7C0C-4DA0-4220-B6D9-D432CE708E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68198" y="5541970"/>
            <a:ext cx="1412552" cy="540000"/>
          </a:xfrm>
          <a:prstGeom prst="rect">
            <a:avLst/>
          </a:prstGeom>
        </p:spPr>
      </p:pic>
      <p:grpSp>
        <p:nvGrpSpPr>
          <p:cNvPr id="4" name="Group 3">
            <a:extLst>
              <a:ext uri="{FF2B5EF4-FFF2-40B4-BE49-F238E27FC236}">
                <a16:creationId xmlns:a16="http://schemas.microsoft.com/office/drawing/2014/main" id="{8C6D343C-2692-4A2D-A6AA-4150777F9F25}"/>
              </a:ext>
            </a:extLst>
          </p:cNvPr>
          <p:cNvGrpSpPr/>
          <p:nvPr/>
        </p:nvGrpSpPr>
        <p:grpSpPr>
          <a:xfrm rot="16200000">
            <a:off x="11377480" y="4244785"/>
            <a:ext cx="712400" cy="658412"/>
            <a:chOff x="11035986" y="6075155"/>
            <a:chExt cx="712400" cy="658412"/>
          </a:xfrm>
        </p:grpSpPr>
        <p:pic>
          <p:nvPicPr>
            <p:cNvPr id="13" name="Graphic 12">
              <a:extLst>
                <a:ext uri="{FF2B5EF4-FFF2-40B4-BE49-F238E27FC236}">
                  <a16:creationId xmlns:a16="http://schemas.microsoft.com/office/drawing/2014/main" id="{E76B3777-A397-4B4A-B6D0-1B0553AF3A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9836" y="6075358"/>
              <a:ext cx="388550" cy="539594"/>
            </a:xfrm>
            <a:prstGeom prst="rect">
              <a:avLst/>
            </a:prstGeom>
          </p:spPr>
        </p:pic>
        <p:pic>
          <p:nvPicPr>
            <p:cNvPr id="14" name="Graphic 8">
              <a:extLst>
                <a:ext uri="{FF2B5EF4-FFF2-40B4-BE49-F238E27FC236}">
                  <a16:creationId xmlns:a16="http://schemas.microsoft.com/office/drawing/2014/main" id="{533FC144-04E0-46B7-8D6A-919AAA475A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35986" y="6075155"/>
              <a:ext cx="260664" cy="658412"/>
            </a:xfrm>
            <a:prstGeom prst="rect">
              <a:avLst/>
            </a:prstGeom>
          </p:spPr>
        </p:pic>
      </p:grpSp>
    </p:spTree>
    <p:extLst>
      <p:ext uri="{BB962C8B-B14F-4D97-AF65-F5344CB8AC3E}">
        <p14:creationId xmlns:p14="http://schemas.microsoft.com/office/powerpoint/2010/main" val="1860343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makes OOP so good?</a:t>
            </a:r>
          </a:p>
        </p:txBody>
      </p:sp>
      <p:sp>
        <p:nvSpPr>
          <p:cNvPr id="10" name="Content Placeholder 9"/>
          <p:cNvSpPr>
            <a:spLocks noGrp="1"/>
          </p:cNvSpPr>
          <p:nvPr>
            <p:ph idx="1"/>
          </p:nvPr>
        </p:nvSpPr>
        <p:spPr>
          <a:xfrm>
            <a:off x="838200" y="1825625"/>
            <a:ext cx="10515600" cy="4351338"/>
          </a:xfrm>
        </p:spPr>
        <p:txBody>
          <a:bodyPr>
            <a:normAutofit/>
          </a:bodyPr>
          <a:lstStyle/>
          <a:p>
            <a:r>
              <a:rPr lang="en-AU" sz="2000" dirty="0"/>
              <a:t>But what is so good about OOP? Why don’t we just use “Do This/Do That” programming languages?</a:t>
            </a:r>
          </a:p>
          <a:p>
            <a:r>
              <a:rPr lang="en-AU" sz="2000" dirty="0"/>
              <a:t>Continuing the book analogy, imagine the that you have already written a computer program that keeps track of book creation within the book factory. Then, the boss of the factory decides to modify the books so that they are produced with cover jackets as well as the actual book.</a:t>
            </a:r>
          </a:p>
          <a:p>
            <a:r>
              <a:rPr lang="en-AU" sz="2000" dirty="0"/>
              <a:t>If I were to use a FORTRAN style of computer programming, my instructions would look a lot like this: </a:t>
            </a:r>
          </a:p>
          <a:p>
            <a:endParaRPr lang="en-AU" sz="2000" dirty="0"/>
          </a:p>
          <a:p>
            <a:endParaRPr lang="en-AU" sz="2000" dirty="0"/>
          </a:p>
          <a:p>
            <a:endParaRPr lang="en-AU" sz="2000" dirty="0"/>
          </a:p>
          <a:p>
            <a:r>
              <a:rPr lang="en-AU" sz="2000" dirty="0"/>
              <a:t>This is comparable to you creating a long list of instructions to tell the computer what to do, rather then a blueprint</a:t>
            </a:r>
          </a:p>
          <a:p>
            <a:endParaRPr lang="en-AU" sz="2000" dirty="0"/>
          </a:p>
        </p:txBody>
      </p:sp>
      <p:sp>
        <p:nvSpPr>
          <p:cNvPr id="12" name="Content Placeholder 5"/>
          <p:cNvSpPr txBox="1">
            <a:spLocks/>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6" name="TextBox 5">
            <a:extLst>
              <a:ext uri="{FF2B5EF4-FFF2-40B4-BE49-F238E27FC236}">
                <a16:creationId xmlns:a16="http://schemas.microsoft.com/office/drawing/2014/main" id="{923516D2-8D45-4BEB-8C6F-617A1327AF8F}"/>
              </a:ext>
            </a:extLst>
          </p:cNvPr>
          <p:cNvSpPr txBox="1"/>
          <p:nvPr/>
        </p:nvSpPr>
        <p:spPr>
          <a:xfrm>
            <a:off x="487159" y="6338986"/>
            <a:ext cx="8194431" cy="307777"/>
          </a:xfrm>
          <a:prstGeom prst="rect">
            <a:avLst/>
          </a:prstGeom>
          <a:noFill/>
        </p:spPr>
        <p:txBody>
          <a:bodyPr wrap="square" rtlCol="0">
            <a:spAutoFit/>
          </a:bodyPr>
          <a:lstStyle/>
          <a:p>
            <a:r>
              <a:rPr lang="en-AU" sz="1400" dirty="0">
                <a:solidFill>
                  <a:schemeClr val="bg1"/>
                </a:solidFill>
              </a:rPr>
              <a:t>Analogy inspired by “Java for Dummies 6</a:t>
            </a:r>
            <a:r>
              <a:rPr lang="en-AU" sz="1400" baseline="30000" dirty="0">
                <a:solidFill>
                  <a:schemeClr val="bg1"/>
                </a:solidFill>
              </a:rPr>
              <a:t>th</a:t>
            </a:r>
            <a:r>
              <a:rPr lang="en-AU" sz="1400" dirty="0">
                <a:solidFill>
                  <a:schemeClr val="bg1"/>
                </a:solidFill>
              </a:rPr>
              <a:t> Edition”</a:t>
            </a:r>
          </a:p>
        </p:txBody>
      </p:sp>
      <p:sp>
        <p:nvSpPr>
          <p:cNvPr id="3" name="TextBox 2">
            <a:extLst>
              <a:ext uri="{FF2B5EF4-FFF2-40B4-BE49-F238E27FC236}">
                <a16:creationId xmlns:a16="http://schemas.microsoft.com/office/drawing/2014/main" id="{3EDCC6B6-8E94-4958-918B-453B7169A96D}"/>
              </a:ext>
            </a:extLst>
          </p:cNvPr>
          <p:cNvSpPr txBox="1"/>
          <p:nvPr/>
        </p:nvSpPr>
        <p:spPr>
          <a:xfrm>
            <a:off x="1127428" y="4080144"/>
            <a:ext cx="10292862" cy="1200329"/>
          </a:xfrm>
          <a:prstGeom prst="rect">
            <a:avLst/>
          </a:prstGeom>
          <a:solidFill>
            <a:schemeClr val="bg1">
              <a:lumMod val="95000"/>
            </a:schemeClr>
          </a:solidFill>
          <a:ln>
            <a:solidFill>
              <a:schemeClr val="bg1">
                <a:lumMod val="50000"/>
              </a:schemeClr>
            </a:solidFill>
          </a:ln>
        </p:spPr>
        <p:txBody>
          <a:bodyPr wrap="square" rtlCol="0">
            <a:spAutoFit/>
          </a:bodyPr>
          <a:lstStyle/>
          <a:p>
            <a:r>
              <a:rPr lang="en-AU" dirty="0">
                <a:latin typeface="CourierStd"/>
              </a:rPr>
              <a:t>Get paper from the pile</a:t>
            </a:r>
          </a:p>
          <a:p>
            <a:r>
              <a:rPr lang="en-AU" dirty="0">
                <a:latin typeface="CourierStd"/>
              </a:rPr>
              <a:t>Print text on the page</a:t>
            </a:r>
          </a:p>
          <a:p>
            <a:r>
              <a:rPr lang="en-AU" dirty="0">
                <a:latin typeface="CourierStd"/>
              </a:rPr>
              <a:t>Flip page then print text again</a:t>
            </a:r>
          </a:p>
          <a:p>
            <a:r>
              <a:rPr lang="en-AU" dirty="0">
                <a:latin typeface="CourierStd"/>
              </a:rPr>
              <a:t>. . .</a:t>
            </a:r>
          </a:p>
        </p:txBody>
      </p:sp>
    </p:spTree>
    <p:extLst>
      <p:ext uri="{BB962C8B-B14F-4D97-AF65-F5344CB8AC3E}">
        <p14:creationId xmlns:p14="http://schemas.microsoft.com/office/powerpoint/2010/main" val="2167046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How can we modify our book blueprint?</a:t>
            </a:r>
          </a:p>
        </p:txBody>
      </p:sp>
      <p:sp>
        <p:nvSpPr>
          <p:cNvPr id="10" name="Content Placeholder 9"/>
          <p:cNvSpPr>
            <a:spLocks noGrp="1"/>
          </p:cNvSpPr>
          <p:nvPr>
            <p:ph idx="1"/>
          </p:nvPr>
        </p:nvSpPr>
        <p:spPr>
          <a:xfrm>
            <a:off x="838200" y="1825625"/>
            <a:ext cx="10673862" cy="4351338"/>
          </a:xfrm>
        </p:spPr>
        <p:txBody>
          <a:bodyPr>
            <a:normAutofit/>
          </a:bodyPr>
          <a:lstStyle/>
          <a:p>
            <a:r>
              <a:rPr lang="en-AU" sz="2000" dirty="0"/>
              <a:t>To modify this plan, you have to not only sort through the whole list to find and edit the instructions to make the book cover, but the instructions could be on pages 461, 311-816, 14 and 8</a:t>
            </a:r>
          </a:p>
          <a:p>
            <a:r>
              <a:rPr lang="en-AU" sz="2000" dirty="0"/>
              <a:t>To make matters worse, if someone else made the plan, you would have to interpret the complicated instructions of other people, making the task much harder</a:t>
            </a:r>
          </a:p>
          <a:p>
            <a:endParaRPr lang="en-AU" sz="2000" dirty="0"/>
          </a:p>
          <a:p>
            <a:endParaRPr lang="en-AU" sz="2000" dirty="0"/>
          </a:p>
          <a:p>
            <a:endParaRPr lang="en-AU" sz="2000" dirty="0"/>
          </a:p>
          <a:p>
            <a:endParaRPr lang="en-AU" sz="2000" dirty="0"/>
          </a:p>
          <a:p>
            <a:endParaRPr lang="en-AU" sz="2000" dirty="0"/>
          </a:p>
          <a:p>
            <a:r>
              <a:rPr lang="en-AU" sz="2000" dirty="0"/>
              <a:t>However, beginning with a class is like beginning with a blueprint. If we want to have a book with a jacket around the outside instead of a book with no jacket, we can start with a generic </a:t>
            </a:r>
            <a:r>
              <a:rPr lang="en-AU" sz="2000" i="1" dirty="0"/>
              <a:t>book</a:t>
            </a:r>
            <a:r>
              <a:rPr lang="en-AU" sz="2000" dirty="0"/>
              <a:t> blueprint that only has the basic characteristics of a book</a:t>
            </a:r>
          </a:p>
          <a:p>
            <a:endParaRPr lang="en-AU" sz="2000" dirty="0"/>
          </a:p>
        </p:txBody>
      </p:sp>
      <p:sp>
        <p:nvSpPr>
          <p:cNvPr id="12" name="Content Placeholder 5"/>
          <p:cNvSpPr txBox="1">
            <a:spLocks/>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6" name="TextBox 5">
            <a:extLst>
              <a:ext uri="{FF2B5EF4-FFF2-40B4-BE49-F238E27FC236}">
                <a16:creationId xmlns:a16="http://schemas.microsoft.com/office/drawing/2014/main" id="{35A440EE-96B4-4000-A17D-017082B504D0}"/>
              </a:ext>
            </a:extLst>
          </p:cNvPr>
          <p:cNvSpPr txBox="1"/>
          <p:nvPr/>
        </p:nvSpPr>
        <p:spPr>
          <a:xfrm>
            <a:off x="131559" y="6425947"/>
            <a:ext cx="8194431" cy="307777"/>
          </a:xfrm>
          <a:prstGeom prst="rect">
            <a:avLst/>
          </a:prstGeom>
          <a:noFill/>
        </p:spPr>
        <p:txBody>
          <a:bodyPr wrap="square" rtlCol="0">
            <a:spAutoFit/>
          </a:bodyPr>
          <a:lstStyle/>
          <a:p>
            <a:r>
              <a:rPr lang="en-AU" sz="1400" dirty="0">
                <a:solidFill>
                  <a:schemeClr val="bg1"/>
                </a:solidFill>
              </a:rPr>
              <a:t>Analogy inspired by “Java for Dummies 6</a:t>
            </a:r>
            <a:r>
              <a:rPr lang="en-AU" sz="1400" baseline="30000" dirty="0">
                <a:solidFill>
                  <a:schemeClr val="bg1"/>
                </a:solidFill>
              </a:rPr>
              <a:t>th</a:t>
            </a:r>
            <a:r>
              <a:rPr lang="en-AU" sz="1400" dirty="0">
                <a:solidFill>
                  <a:schemeClr val="bg1"/>
                </a:solidFill>
              </a:rPr>
              <a:t> Edition”</a:t>
            </a:r>
          </a:p>
        </p:txBody>
      </p:sp>
      <p:pic>
        <p:nvPicPr>
          <p:cNvPr id="5" name="Picture 4" descr="A close up of a logo&#10;&#10;Description generated with high confidence">
            <a:extLst>
              <a:ext uri="{FF2B5EF4-FFF2-40B4-BE49-F238E27FC236}">
                <a16:creationId xmlns:a16="http://schemas.microsoft.com/office/drawing/2014/main" id="{F513A8C4-8941-4BE0-A7B8-DBE3A4B12B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1748" y="3217984"/>
            <a:ext cx="1845456" cy="1845456"/>
          </a:xfrm>
          <a:prstGeom prst="rect">
            <a:avLst/>
          </a:prstGeom>
        </p:spPr>
      </p:pic>
    </p:spTree>
    <p:extLst>
      <p:ext uri="{BB962C8B-B14F-4D97-AF65-F5344CB8AC3E}">
        <p14:creationId xmlns:p14="http://schemas.microsoft.com/office/powerpoint/2010/main" val="4293379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New Books</a:t>
            </a:r>
          </a:p>
        </p:txBody>
      </p:sp>
      <p:sp>
        <p:nvSpPr>
          <p:cNvPr id="10" name="Content Placeholder 9"/>
          <p:cNvSpPr>
            <a:spLocks noGrp="1"/>
          </p:cNvSpPr>
          <p:nvPr>
            <p:ph idx="1"/>
          </p:nvPr>
        </p:nvSpPr>
        <p:spPr>
          <a:xfrm>
            <a:off x="838200" y="1637975"/>
            <a:ext cx="10515600" cy="4726637"/>
          </a:xfrm>
        </p:spPr>
        <p:txBody>
          <a:bodyPr>
            <a:normAutofit/>
          </a:bodyPr>
          <a:lstStyle/>
          <a:p>
            <a:r>
              <a:rPr lang="en-AU" sz="2000" dirty="0"/>
              <a:t>From this </a:t>
            </a:r>
            <a:r>
              <a:rPr lang="en-AU" sz="2000" i="1" dirty="0"/>
              <a:t>generic </a:t>
            </a:r>
            <a:r>
              <a:rPr lang="en-AU" sz="2000" dirty="0"/>
              <a:t>blueprint, we can create two more blueprints, one for a book with a jacket, and one for a book without(named the </a:t>
            </a:r>
            <a:r>
              <a:rPr lang="en-AU" sz="2000" i="1" dirty="0" err="1"/>
              <a:t>bookWithJacket</a:t>
            </a:r>
            <a:r>
              <a:rPr lang="en-AU" sz="2000" dirty="0"/>
              <a:t> blueprint and </a:t>
            </a:r>
            <a:r>
              <a:rPr lang="en-AU" sz="2000" i="1" dirty="0" err="1"/>
              <a:t>bookNoJacket</a:t>
            </a:r>
            <a:r>
              <a:rPr lang="en-AU" sz="2000" dirty="0"/>
              <a:t> blueprint)</a:t>
            </a:r>
          </a:p>
          <a:p>
            <a:r>
              <a:rPr lang="en-AU" sz="2000" dirty="0"/>
              <a:t>Our boss at the book factory is amazed that you were able to make these changes so quickly, but being the sceptical man that he is, he poses a question. “You called one of the blueprints the ‘</a:t>
            </a:r>
            <a:r>
              <a:rPr lang="en-AU" sz="2000" dirty="0" err="1"/>
              <a:t>bookWithJacket</a:t>
            </a:r>
            <a:r>
              <a:rPr lang="en-AU" sz="2000" dirty="0"/>
              <a:t>’ blueprint. How can you do this if it’s just a blueprint for a jacket and not for a whole book’”</a:t>
            </a:r>
          </a:p>
          <a:p>
            <a:r>
              <a:rPr lang="en-AU" sz="2000" dirty="0"/>
              <a:t>You then knowingly answer “The ‘</a:t>
            </a:r>
            <a:r>
              <a:rPr lang="en-AU" sz="2000" dirty="0" err="1"/>
              <a:t>bookWithJacket</a:t>
            </a:r>
            <a:r>
              <a:rPr lang="en-AU" sz="2000" dirty="0"/>
              <a:t>’ blueprint can say on it, ‘For information about how to make the rest of the book, see the original book blueprint’.”</a:t>
            </a:r>
          </a:p>
          <a:p>
            <a:r>
              <a:rPr lang="en-AU" sz="2000" dirty="0"/>
              <a:t>That way, the </a:t>
            </a:r>
            <a:r>
              <a:rPr lang="en-AU" sz="2000" dirty="0" err="1"/>
              <a:t>bookWithJacket</a:t>
            </a:r>
            <a:r>
              <a:rPr lang="en-AU" sz="2000" dirty="0"/>
              <a:t> class allows you to describe how to make a whole book, despite the fact that you only described how to make a jacket. The </a:t>
            </a:r>
            <a:r>
              <a:rPr lang="en-AU" sz="2000" dirty="0" err="1"/>
              <a:t>bookWithoutJacket</a:t>
            </a:r>
            <a:r>
              <a:rPr lang="en-AU" sz="2000" dirty="0"/>
              <a:t> class can do the same.</a:t>
            </a:r>
          </a:p>
          <a:p>
            <a:r>
              <a:rPr lang="en-AU" sz="2000" dirty="0"/>
              <a:t>With this setup we can take advantage of all the work we already did to create the original </a:t>
            </a:r>
            <a:r>
              <a:rPr lang="en-AU" sz="2000" i="1" dirty="0"/>
              <a:t>book</a:t>
            </a:r>
            <a:r>
              <a:rPr lang="en-AU" sz="2000" dirty="0"/>
              <a:t> blueprint, saving lots of time and money</a:t>
            </a:r>
          </a:p>
          <a:p>
            <a:endParaRPr lang="en-AU" sz="2000" dirty="0"/>
          </a:p>
        </p:txBody>
      </p:sp>
      <p:sp>
        <p:nvSpPr>
          <p:cNvPr id="12" name="Content Placeholder 5"/>
          <p:cNvSpPr txBox="1">
            <a:spLocks/>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6" name="TextBox 5">
            <a:extLst>
              <a:ext uri="{FF2B5EF4-FFF2-40B4-BE49-F238E27FC236}">
                <a16:creationId xmlns:a16="http://schemas.microsoft.com/office/drawing/2014/main" id="{FF266A46-A163-48EB-8B81-34FA9EE8BA34}"/>
              </a:ext>
            </a:extLst>
          </p:cNvPr>
          <p:cNvSpPr txBox="1"/>
          <p:nvPr/>
        </p:nvSpPr>
        <p:spPr>
          <a:xfrm>
            <a:off x="385558" y="6364612"/>
            <a:ext cx="8194431" cy="307777"/>
          </a:xfrm>
          <a:prstGeom prst="rect">
            <a:avLst/>
          </a:prstGeom>
          <a:noFill/>
        </p:spPr>
        <p:txBody>
          <a:bodyPr wrap="square" rtlCol="0">
            <a:spAutoFit/>
          </a:bodyPr>
          <a:lstStyle/>
          <a:p>
            <a:r>
              <a:rPr lang="en-AU" sz="1400" dirty="0">
                <a:solidFill>
                  <a:schemeClr val="bg1"/>
                </a:solidFill>
              </a:rPr>
              <a:t>Analogy inspired by “Java for Dummies 6</a:t>
            </a:r>
            <a:r>
              <a:rPr lang="en-AU" sz="1400" baseline="30000" dirty="0">
                <a:solidFill>
                  <a:schemeClr val="bg1"/>
                </a:solidFill>
              </a:rPr>
              <a:t>th</a:t>
            </a:r>
            <a:r>
              <a:rPr lang="en-AU" sz="1400" dirty="0">
                <a:solidFill>
                  <a:schemeClr val="bg1"/>
                </a:solidFill>
              </a:rPr>
              <a:t> Edition”</a:t>
            </a:r>
          </a:p>
        </p:txBody>
      </p:sp>
    </p:spTree>
    <p:extLst>
      <p:ext uri="{BB962C8B-B14F-4D97-AF65-F5344CB8AC3E}">
        <p14:creationId xmlns:p14="http://schemas.microsoft.com/office/powerpoint/2010/main" val="2966969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Inheritance</a:t>
            </a:r>
          </a:p>
        </p:txBody>
      </p:sp>
      <p:sp>
        <p:nvSpPr>
          <p:cNvPr id="10" name="Content Placeholder 9"/>
          <p:cNvSpPr>
            <a:spLocks noGrp="1"/>
          </p:cNvSpPr>
          <p:nvPr>
            <p:ph idx="1"/>
          </p:nvPr>
        </p:nvSpPr>
        <p:spPr/>
        <p:txBody>
          <a:bodyPr>
            <a:normAutofit/>
          </a:bodyPr>
          <a:lstStyle/>
          <a:p>
            <a:r>
              <a:rPr lang="en-AU" sz="2000" dirty="0"/>
              <a:t>In object-oriented programming languages like Java, this is called </a:t>
            </a:r>
            <a:r>
              <a:rPr lang="en-AU" sz="2000" i="1" dirty="0"/>
              <a:t>inheriting</a:t>
            </a:r>
            <a:r>
              <a:rPr lang="en-AU" sz="2000" dirty="0"/>
              <a:t> the characteristics of the original book class. We also say that the </a:t>
            </a:r>
            <a:r>
              <a:rPr lang="en-AU" sz="2000" dirty="0" err="1"/>
              <a:t>bookWithJacket</a:t>
            </a:r>
            <a:r>
              <a:rPr lang="en-AU" sz="2000" dirty="0"/>
              <a:t> and </a:t>
            </a:r>
            <a:r>
              <a:rPr lang="en-AU" sz="2000" dirty="0" err="1"/>
              <a:t>bookWithoutJacket</a:t>
            </a:r>
            <a:r>
              <a:rPr lang="en-AU" sz="2000" dirty="0"/>
              <a:t> classes are </a:t>
            </a:r>
            <a:r>
              <a:rPr lang="en-AU" sz="2000" i="1" dirty="0"/>
              <a:t>extending</a:t>
            </a:r>
            <a:r>
              <a:rPr lang="en-AU" sz="2000" dirty="0"/>
              <a:t> the original book class, as they are </a:t>
            </a:r>
            <a:r>
              <a:rPr lang="en-AU" sz="2000" i="1" dirty="0"/>
              <a:t>inheriting</a:t>
            </a:r>
            <a:r>
              <a:rPr lang="en-AU" sz="2000" dirty="0"/>
              <a:t> its characteristics</a:t>
            </a:r>
          </a:p>
        </p:txBody>
      </p:sp>
      <p:sp>
        <p:nvSpPr>
          <p:cNvPr id="12" name="Content Placeholder 5"/>
          <p:cNvSpPr txBox="1">
            <a:spLocks/>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pic>
        <p:nvPicPr>
          <p:cNvPr id="3" name="Picture 2">
            <a:extLst>
              <a:ext uri="{FF2B5EF4-FFF2-40B4-BE49-F238E27FC236}">
                <a16:creationId xmlns:a16="http://schemas.microsoft.com/office/drawing/2014/main" id="{6DE06823-910C-4A11-9CAF-A55DCF79C8D4}"/>
              </a:ext>
            </a:extLst>
          </p:cNvPr>
          <p:cNvPicPr>
            <a:picLocks noChangeAspect="1"/>
          </p:cNvPicPr>
          <p:nvPr/>
        </p:nvPicPr>
        <p:blipFill>
          <a:blip r:embed="rId2"/>
          <a:stretch>
            <a:fillRect/>
          </a:stretch>
        </p:blipFill>
        <p:spPr>
          <a:xfrm>
            <a:off x="838200" y="2697074"/>
            <a:ext cx="5912094" cy="3438320"/>
          </a:xfrm>
          <a:prstGeom prst="rect">
            <a:avLst/>
          </a:prstGeom>
        </p:spPr>
      </p:pic>
    </p:spTree>
    <p:extLst>
      <p:ext uri="{BB962C8B-B14F-4D97-AF65-F5344CB8AC3E}">
        <p14:creationId xmlns:p14="http://schemas.microsoft.com/office/powerpoint/2010/main" val="2749730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Superclass</a:t>
            </a:r>
          </a:p>
        </p:txBody>
      </p:sp>
      <p:sp>
        <p:nvSpPr>
          <p:cNvPr id="10" name="Content Placeholder 9"/>
          <p:cNvSpPr>
            <a:spLocks noGrp="1"/>
          </p:cNvSpPr>
          <p:nvPr>
            <p:ph idx="1"/>
          </p:nvPr>
        </p:nvSpPr>
        <p:spPr>
          <a:xfrm>
            <a:off x="838200" y="1825625"/>
            <a:ext cx="6572076" cy="4351338"/>
          </a:xfrm>
        </p:spPr>
        <p:txBody>
          <a:bodyPr>
            <a:normAutofit/>
          </a:bodyPr>
          <a:lstStyle/>
          <a:p>
            <a:r>
              <a:rPr lang="en-AU" sz="2000" dirty="0"/>
              <a:t>The original book class is known as the </a:t>
            </a:r>
            <a:r>
              <a:rPr lang="en-AU" sz="2000" i="1" dirty="0"/>
              <a:t>superclass </a:t>
            </a:r>
            <a:r>
              <a:rPr lang="en-AU" sz="2000" dirty="0"/>
              <a:t>of the Jacketed and Not-Jacketed book classes.</a:t>
            </a:r>
          </a:p>
          <a:p>
            <a:r>
              <a:rPr lang="en-AU" sz="2000" dirty="0"/>
              <a:t>Similarly, the Jacketed and Not-Jacketed book classes are known as </a:t>
            </a:r>
            <a:r>
              <a:rPr lang="en-AU" sz="2000" i="1" dirty="0"/>
              <a:t>subclasses </a:t>
            </a:r>
            <a:r>
              <a:rPr lang="en-AU" sz="2000" dirty="0"/>
              <a:t>of the original book class</a:t>
            </a:r>
          </a:p>
          <a:p>
            <a:r>
              <a:rPr lang="en-AU" sz="2000" dirty="0"/>
              <a:t>This can also be stated as </a:t>
            </a:r>
            <a:r>
              <a:rPr lang="en-AU" sz="2000" i="1" dirty="0"/>
              <a:t>parent </a:t>
            </a:r>
            <a:r>
              <a:rPr lang="en-AU" sz="2000" dirty="0"/>
              <a:t>and </a:t>
            </a:r>
            <a:r>
              <a:rPr lang="en-AU" sz="2000" i="1" dirty="0"/>
              <a:t>child</a:t>
            </a:r>
            <a:r>
              <a:rPr lang="en-AU" sz="2000" dirty="0"/>
              <a:t> classes.</a:t>
            </a:r>
          </a:p>
          <a:p>
            <a:r>
              <a:rPr lang="en-AU" sz="2000" dirty="0"/>
              <a:t>Going back one last time to the book analogy, you tell the boss that you can reuse the same standard book blueprint again and again and again in the future. Say if someone wants pop-up parts in their book, you could make another </a:t>
            </a:r>
            <a:r>
              <a:rPr lang="en-AU" sz="2000" i="1" dirty="0"/>
              <a:t>subclass</a:t>
            </a:r>
            <a:r>
              <a:rPr lang="en-AU" sz="2000" dirty="0"/>
              <a:t> of the main </a:t>
            </a:r>
            <a:r>
              <a:rPr lang="en-AU" sz="2000" i="1" dirty="0"/>
              <a:t>book</a:t>
            </a:r>
            <a:r>
              <a:rPr lang="en-AU" sz="2000" dirty="0"/>
              <a:t> blueprint.</a:t>
            </a:r>
          </a:p>
          <a:p>
            <a:r>
              <a:rPr lang="en-AU" sz="2000" dirty="0"/>
              <a:t>If a subclass wants to change a characteristic of a parent class, they can </a:t>
            </a:r>
            <a:r>
              <a:rPr lang="en-AU" sz="2000" i="1" dirty="0"/>
              <a:t>override</a:t>
            </a:r>
            <a:r>
              <a:rPr lang="en-AU" sz="2000" dirty="0"/>
              <a:t> elements of the main class, and change what they mean</a:t>
            </a:r>
          </a:p>
          <a:p>
            <a:pPr marL="0" indent="0">
              <a:buNone/>
            </a:pPr>
            <a:endParaRPr lang="en-AU" sz="2000" i="1" dirty="0"/>
          </a:p>
        </p:txBody>
      </p:sp>
      <p:sp>
        <p:nvSpPr>
          <p:cNvPr id="12" name="Content Placeholder 5"/>
          <p:cNvSpPr txBox="1">
            <a:spLocks/>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pic>
        <p:nvPicPr>
          <p:cNvPr id="6" name="Picture 5">
            <a:extLst>
              <a:ext uri="{FF2B5EF4-FFF2-40B4-BE49-F238E27FC236}">
                <a16:creationId xmlns:a16="http://schemas.microsoft.com/office/drawing/2014/main" id="{BAF800A0-CA52-4B4C-A8BC-11F1A0015E34}"/>
              </a:ext>
            </a:extLst>
          </p:cNvPr>
          <p:cNvPicPr>
            <a:picLocks noChangeAspect="1"/>
          </p:cNvPicPr>
          <p:nvPr/>
        </p:nvPicPr>
        <p:blipFill>
          <a:blip r:embed="rId2"/>
          <a:stretch>
            <a:fillRect/>
          </a:stretch>
        </p:blipFill>
        <p:spPr>
          <a:xfrm>
            <a:off x="7583220" y="2369923"/>
            <a:ext cx="4295628" cy="2469845"/>
          </a:xfrm>
          <a:prstGeom prst="rect">
            <a:avLst/>
          </a:prstGeom>
        </p:spPr>
      </p:pic>
    </p:spTree>
    <p:extLst>
      <p:ext uri="{BB962C8B-B14F-4D97-AF65-F5344CB8AC3E}">
        <p14:creationId xmlns:p14="http://schemas.microsoft.com/office/powerpoint/2010/main" val="38709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Inheriting from classes</a:t>
            </a:r>
          </a:p>
        </p:txBody>
      </p:sp>
      <p:sp>
        <p:nvSpPr>
          <p:cNvPr id="10" name="Content Placeholder 9"/>
          <p:cNvSpPr>
            <a:spLocks noGrp="1"/>
          </p:cNvSpPr>
          <p:nvPr>
            <p:ph idx="1"/>
          </p:nvPr>
        </p:nvSpPr>
        <p:spPr>
          <a:xfrm>
            <a:off x="838200" y="1390197"/>
            <a:ext cx="10515600" cy="4351338"/>
          </a:xfrm>
        </p:spPr>
        <p:txBody>
          <a:bodyPr>
            <a:normAutofit/>
          </a:bodyPr>
          <a:lstStyle/>
          <a:p>
            <a:r>
              <a:rPr lang="en-AU" sz="1800" dirty="0"/>
              <a:t>But how do we inherit things from another class, like in the </a:t>
            </a:r>
            <a:r>
              <a:rPr lang="en-AU" sz="1800" i="1" dirty="0" err="1"/>
              <a:t>bookWithJacket</a:t>
            </a:r>
            <a:r>
              <a:rPr lang="en-AU" sz="1800" i="1" dirty="0"/>
              <a:t> </a:t>
            </a:r>
            <a:r>
              <a:rPr lang="en-AU" sz="1800" dirty="0"/>
              <a:t>and </a:t>
            </a:r>
            <a:r>
              <a:rPr lang="en-AU" sz="1800" i="1" dirty="0" err="1"/>
              <a:t>genericBook</a:t>
            </a:r>
            <a:r>
              <a:rPr lang="en-AU" sz="1800" dirty="0"/>
              <a:t> classes?</a:t>
            </a:r>
          </a:p>
          <a:p>
            <a:r>
              <a:rPr lang="en-AU" sz="1800" dirty="0"/>
              <a:t>We are now going to create a subclass of the chair class</a:t>
            </a:r>
          </a:p>
          <a:p>
            <a:r>
              <a:rPr lang="en-AU" sz="1800" dirty="0"/>
              <a:t>To begin with we are going to create a new class called </a:t>
            </a:r>
            <a:r>
              <a:rPr lang="en-AU" sz="1800" i="1" dirty="0" err="1"/>
              <a:t>ChairWithMotors</a:t>
            </a:r>
            <a:endParaRPr lang="en-AU" sz="1800" dirty="0"/>
          </a:p>
        </p:txBody>
      </p:sp>
      <p:sp>
        <p:nvSpPr>
          <p:cNvPr id="12" name="Content Placeholder 5"/>
          <p:cNvSpPr txBox="1">
            <a:spLocks/>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pic>
        <p:nvPicPr>
          <p:cNvPr id="3" name="Picture 2">
            <a:extLst>
              <a:ext uri="{FF2B5EF4-FFF2-40B4-BE49-F238E27FC236}">
                <a16:creationId xmlns:a16="http://schemas.microsoft.com/office/drawing/2014/main" id="{023ABA7D-8939-40E6-A53F-CC08EEC994B7}"/>
              </a:ext>
            </a:extLst>
          </p:cNvPr>
          <p:cNvPicPr>
            <a:picLocks noChangeAspect="1"/>
          </p:cNvPicPr>
          <p:nvPr/>
        </p:nvPicPr>
        <p:blipFill>
          <a:blip r:embed="rId2"/>
          <a:stretch>
            <a:fillRect/>
          </a:stretch>
        </p:blipFill>
        <p:spPr>
          <a:xfrm>
            <a:off x="4225119" y="2685380"/>
            <a:ext cx="3589362" cy="3592375"/>
          </a:xfrm>
          <a:prstGeom prst="rect">
            <a:avLst/>
          </a:prstGeom>
        </p:spPr>
      </p:pic>
    </p:spTree>
    <p:extLst>
      <p:ext uri="{BB962C8B-B14F-4D97-AF65-F5344CB8AC3E}">
        <p14:creationId xmlns:p14="http://schemas.microsoft.com/office/powerpoint/2010/main" val="390886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Redbacks">
      <a:dk1>
        <a:sysClr val="windowText" lastClr="000000"/>
      </a:dk1>
      <a:lt1>
        <a:srgbClr val="FFFFFF"/>
      </a:lt1>
      <a:dk2>
        <a:srgbClr val="323232"/>
      </a:dk2>
      <a:lt2>
        <a:srgbClr val="FFFFFF"/>
      </a:lt2>
      <a:accent1>
        <a:srgbClr val="A51B22"/>
      </a:accent1>
      <a:accent2>
        <a:srgbClr val="B61E25"/>
      </a:accent2>
      <a:accent3>
        <a:srgbClr val="C72027"/>
      </a:accent3>
      <a:accent4>
        <a:srgbClr val="D9232C"/>
      </a:accent4>
      <a:accent5>
        <a:srgbClr val="DE323A"/>
      </a:accent5>
      <a:accent6>
        <a:srgbClr val="E1434B"/>
      </a:accent6>
      <a:hlink>
        <a:srgbClr val="FF0000"/>
      </a:hlink>
      <a:folHlink>
        <a:srgbClr val="FF505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botics Workshops Template 2019.potx" id="{D62B8CFD-1FD7-42C6-9FDD-AECF771D0A1A}" vid="{8603E1ED-FF29-4DE7-A0D7-313EEFB41881}"/>
    </a:ext>
  </a:extLst>
</a:theme>
</file>

<file path=docProps/app.xml><?xml version="1.0" encoding="utf-8"?>
<Properties xmlns="http://schemas.openxmlformats.org/officeDocument/2006/extended-properties" xmlns:vt="http://schemas.openxmlformats.org/officeDocument/2006/docPropsVTypes">
  <Template>Robotics Workshops Template 2019</Template>
  <TotalTime>1</TotalTime>
  <Words>2157</Words>
  <Application>Microsoft Office PowerPoint</Application>
  <PresentationFormat>Widescreen</PresentationFormat>
  <Paragraphs>231</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CourierStd</vt:lpstr>
      <vt:lpstr>Arial</vt:lpstr>
      <vt:lpstr>Calibri</vt:lpstr>
      <vt:lpstr>Calibri Light</vt:lpstr>
      <vt:lpstr>Cambria Math</vt:lpstr>
      <vt:lpstr>Consolas</vt:lpstr>
      <vt:lpstr>Symbol</vt:lpstr>
      <vt:lpstr>Wingdings</vt:lpstr>
      <vt:lpstr>Office Theme</vt:lpstr>
      <vt:lpstr>Java Workshop 7 – Inheritance and Encapsulation</vt:lpstr>
      <vt:lpstr>Lesson Outline</vt:lpstr>
      <vt:lpstr>Remember the analogy on books?</vt:lpstr>
      <vt:lpstr>What makes OOP so good?</vt:lpstr>
      <vt:lpstr>How can we modify our book blueprint?</vt:lpstr>
      <vt:lpstr>New Books</vt:lpstr>
      <vt:lpstr>Inheritance</vt:lpstr>
      <vt:lpstr>Superclass</vt:lpstr>
      <vt:lpstr>Inheriting from classes</vt:lpstr>
      <vt:lpstr>Creating Subclass</vt:lpstr>
      <vt:lpstr>Inheritance - Example</vt:lpstr>
      <vt:lpstr>Inheriting Properties</vt:lpstr>
      <vt:lpstr>Animal Class</vt:lpstr>
      <vt:lpstr>Mammal Class</vt:lpstr>
      <vt:lpstr>Cat Class</vt:lpstr>
      <vt:lpstr>Dog Class</vt:lpstr>
      <vt:lpstr>Inheritance of fields</vt:lpstr>
      <vt:lpstr>When should I extend other classes?</vt:lpstr>
      <vt:lpstr>Example</vt:lpstr>
      <vt:lpstr>Worked Example: Reptile and Snake</vt:lpstr>
      <vt:lpstr>Not allowed: Circular inheritance </vt:lpstr>
      <vt:lpstr>Your Turn</vt:lpstr>
      <vt:lpstr>Encapsulation</vt:lpstr>
      <vt:lpstr>Visibility Modifiers</vt:lpstr>
      <vt:lpstr>Encapsulation</vt:lpstr>
      <vt:lpstr>Why is Encapsulation Important?</vt:lpstr>
      <vt:lpstr>Implementation – Visibility</vt:lpstr>
      <vt:lpstr>Implementation – Getters and Setters</vt:lpstr>
      <vt:lpstr>Your Turn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Workshop 7 – Inheritance and Encapsulation</dc:title>
  <dc:creator>Ben Schwarz</dc:creator>
  <cp:lastModifiedBy>Schwarz B21</cp:lastModifiedBy>
  <cp:revision>24</cp:revision>
  <dcterms:created xsi:type="dcterms:W3CDTF">2019-05-26T09:03:43Z</dcterms:created>
  <dcterms:modified xsi:type="dcterms:W3CDTF">2019-12-03T06:42:27Z</dcterms:modified>
</cp:coreProperties>
</file>