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75" r:id="rId7"/>
    <p:sldId id="277" r:id="rId8"/>
    <p:sldId id="279" r:id="rId9"/>
    <p:sldId id="278" r:id="rId10"/>
    <p:sldId id="28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wIFAauBN2gKKJ+yG3Zqo/w==" hashData="oFwuZNfKpLB5CGX3jMdRNASUzLpGwtj8+KaJoCeQELkHikURMFOzWKZeHu78mx1zV92gWuiSlQNqyV/uTEHl+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2027"/>
    <a:srgbClr val="E3555C"/>
    <a:srgbClr val="DD333B"/>
    <a:srgbClr val="D9232C"/>
    <a:srgbClr val="E9777C"/>
    <a:srgbClr val="DE323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B1B4-FFE3-4716-A5FF-ED312EDD79E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1354796"/>
            <a:ext cx="6629400" cy="2387600"/>
          </a:xfrm>
        </p:spPr>
        <p:txBody>
          <a:bodyPr anchor="b"/>
          <a:lstStyle>
            <a:lvl1pPr algn="ctr">
              <a:defRPr sz="6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AU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DCE6D-83BF-45F1-8BBA-D7E161616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108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720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502AC83-5A35-459F-B052-18D1AABEC8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370" r="7370"/>
          <a:stretch/>
        </p:blipFill>
        <p:spPr>
          <a:xfrm>
            <a:off x="-1" y="0"/>
            <a:ext cx="12192001" cy="1620000"/>
          </a:xfrm>
          <a:prstGeom prst="rect">
            <a:avLst/>
          </a:prstGeom>
        </p:spPr>
      </p:pic>
      <p:pic>
        <p:nvPicPr>
          <p:cNvPr id="5" name="Picture 4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B445764C-BCF5-4DB5-9D09-951F091BA2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3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D2E1E6-449A-4927-BDAD-392FBCD236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3B95C-07CB-4690-AB0C-F0DA79D00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49142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5ED2A-FEEB-496C-8150-BA7956040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18945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5" name="Picture 4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72E1023B-6785-4651-9B37-39954841DE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7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EE6166F-4B5A-4751-A9F4-77BA18BD2A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5F0B60-A633-480C-B4ED-CF4AF3FF6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52" y="365125"/>
            <a:ext cx="9030419" cy="1325563"/>
          </a:xfrm>
        </p:spPr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DF13-524D-4603-9F33-E8635E83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5" name="Picture 4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80BFB9BE-8778-49AA-A477-A4C7AD1AFA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7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57D5FB8-14A1-418E-93E5-512254F196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7461D7-F4C1-4896-83FB-EEF74F3F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111" y="-15240"/>
            <a:ext cx="9605604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24082-A85A-4474-B946-F7A5B54F8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111" y="1390330"/>
            <a:ext cx="7233250" cy="5132389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6F3B4-C416-4F0F-B73A-C7D4E0E16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68640" y="1325562"/>
            <a:ext cx="3688080" cy="448087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93A810-F01E-479E-953F-1C751885882F}"/>
              </a:ext>
            </a:extLst>
          </p:cNvPr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4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85A1269-70B6-4791-A9A0-3D699EC11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29944-F68D-4BCB-9763-64BC3354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89" y="365125"/>
            <a:ext cx="9028800" cy="1325563"/>
          </a:xfrm>
        </p:spPr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B9034-D526-475E-AE21-A56C312A3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430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E495B-E756-44CF-B520-7FBC01051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2250"/>
            <a:ext cx="5157787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B46B6-478C-4AEA-8639-BE79AFD48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430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E0787-D266-4716-AE88-42566C606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52723"/>
            <a:ext cx="5183188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8" name="Picture 7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DE631DA6-85AE-4522-8D2B-EB176C13D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8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AE1AD52-F6D7-4BAB-A800-67D6EC421E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09A6E5-85EF-4525-8287-0BFA574F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4" name="Picture 3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EC672478-0E92-4305-BFCE-9DE7D85A6E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5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51781B2D-0490-4DB2-A5C6-B721C73C6C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88AA42-CC7A-4155-AB34-87538A84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9030419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D830BE-59D3-4A8B-A74E-D99360519E0E}"/>
              </a:ext>
            </a:extLst>
          </p:cNvPr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8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71BD1F4-F6B3-48F3-8488-FC11B9183F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pic>
        <p:nvPicPr>
          <p:cNvPr id="3" name="Picture 2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C8F16671-BE91-42B7-9986-28AC77BC8B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6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C213E2D-D9C2-4B7A-BA7D-E1587D8330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DEC0E-799D-41EF-AEF1-E6324136AB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56030" y="2001327"/>
            <a:ext cx="7251940" cy="3960000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dirty="0"/>
              <a:t>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DA6B7-D55D-42C9-9E7B-F943EEEB4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503" y="2001327"/>
            <a:ext cx="3932237" cy="396000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F5A0B-77A5-4CAB-BB11-306E9FB7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B6E2-F1C5-4260-9690-B820744F5C71}" type="datetimeFigureOut">
              <a:rPr lang="en-AU" smtClean="0"/>
              <a:t>3/12/2019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3C65-E68C-475B-A7CE-780B24A6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7FA81-705A-4639-A28E-0AED1E9F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5B26-AAE6-4B84-84FA-4297018850D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596FCBD-8222-4CCF-970B-1A5536DFA9C6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90304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rgbClr val="C72027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9" name="Picture 8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29CFFC38-7742-4D57-9BDA-82F1AB1C9F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0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B110D22-2D44-4415-A08B-E1AF35CDF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5CF61-1648-470E-B028-B08AE986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18A96-08AC-47FA-9948-366D77638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5" name="Picture 4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4A2B633A-47DC-4F30-BB44-18FA80A0AC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1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587A0-377E-400A-8B6E-4A5C3129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304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EA840-114C-409E-B22C-354157476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7C189-567B-44A1-88FB-10C4D4845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7B6E2-F1C5-4260-9690-B820744F5C71}" type="datetimeFigureOut">
              <a:rPr lang="en-AU" smtClean="0"/>
              <a:t>3/12/2019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C0D90-E8F4-44FF-9CA2-271C8EBDF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51756-3663-466F-AD34-1D96A6D5D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5B26-AAE6-4B84-84FA-4297018850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89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84" r:id="rId6"/>
    <p:sldLayoutId id="2147483679" r:id="rId7"/>
    <p:sldLayoutId id="2147483680" r:id="rId8"/>
    <p:sldLayoutId id="2147483682" r:id="rId9"/>
    <p:sldLayoutId id="214748368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A9F7-2741-4083-9727-9EA3927E0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Java Workshop 8: Polymorphism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F386A-052D-4E07-AD83-5CB8FA5F8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1087"/>
            <a:ext cx="9144000" cy="1655762"/>
          </a:xfrm>
        </p:spPr>
        <p:txBody>
          <a:bodyPr/>
          <a:lstStyle/>
          <a:p>
            <a:r>
              <a:rPr lang="en-AU" dirty="0"/>
              <a:t>A dog is a dog</a:t>
            </a:r>
          </a:p>
          <a:p>
            <a:r>
              <a:rPr lang="en-AU" dirty="0"/>
              <a:t>Ben Schwarz</a:t>
            </a:r>
          </a:p>
        </p:txBody>
      </p:sp>
    </p:spTree>
    <p:extLst>
      <p:ext uri="{BB962C8B-B14F-4D97-AF65-F5344CB8AC3E}">
        <p14:creationId xmlns:p14="http://schemas.microsoft.com/office/powerpoint/2010/main" val="265964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C5C3976E-DC0E-4FAB-8FEA-8FF0DC471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90D90A-492B-46C7-94A5-21CA17F7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48C4-0AB6-4BEB-9831-5DF98069B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6" y="1381007"/>
            <a:ext cx="7307509" cy="513723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Write a function which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AU" dirty="0"/>
              <a:t>Takes in an animal object as a parameter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AU" dirty="0"/>
              <a:t>Prints the most specific class that it is an instance of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AU" dirty="0"/>
              <a:t>If it is a Mammal or subtype, print whether it is a pet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AU" dirty="0"/>
              <a:t>If it is a Dog or Cat, print its name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Write a function which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AU" dirty="0"/>
              <a:t>Iterates over an array of Animal objects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AU" dirty="0"/>
              <a:t>Prints the name of every Dog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AU" dirty="0"/>
              <a:t>Prints the total number of Mammals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Experiment with the casting of primitive types, such as float -&gt; int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372C4-1D0C-41FB-B077-D4827E855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9" y="1381006"/>
            <a:ext cx="3652707" cy="4457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Assume that only the base code for J9 is being used, i.e.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en-AU" sz="2400" dirty="0"/>
              <a:t>Animal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en-AU" sz="2400" dirty="0"/>
              <a:t>Mammal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en-AU" sz="2400" dirty="0"/>
              <a:t>Cat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en-AU" sz="2400" dirty="0"/>
              <a:t>Dog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7B631-FF46-4258-A5DF-CBB03240697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5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D90A-492B-46C7-94A5-21CA17F7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48C4-0AB6-4BEB-9831-5DF98069B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You should now be able to: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en-AU" dirty="0"/>
              <a:t>Assign and pass instances of subclasses as if they were their superclass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en-AU" dirty="0"/>
              <a:t>Determine whether a given object belongs to a class or one of its subclasses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en-AU" dirty="0"/>
              <a:t>Use casting to access attributes and methods of subclasses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en-AU" dirty="0"/>
              <a:t>Truncate floating point numbers to integers</a:t>
            </a:r>
          </a:p>
        </p:txBody>
      </p:sp>
    </p:spTree>
    <p:extLst>
      <p:ext uri="{BB962C8B-B14F-4D97-AF65-F5344CB8AC3E}">
        <p14:creationId xmlns:p14="http://schemas.microsoft.com/office/powerpoint/2010/main" val="255863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6C06-6E40-4DFD-B837-72C8A9AE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AC353-9EFF-4661-8F02-F1DE8747B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Greek – many forms</a:t>
            </a:r>
          </a:p>
          <a:p>
            <a:r>
              <a:rPr lang="en-AU" dirty="0"/>
              <a:t>There are 3 main types of polymorphism in Java:</a:t>
            </a:r>
          </a:p>
          <a:p>
            <a:pPr marL="514350" indent="-514350">
              <a:buAutoNum type="arabicPeriod"/>
            </a:pPr>
            <a:r>
              <a:rPr lang="en-AU" dirty="0"/>
              <a:t>Overloading (covered in functions workshop)</a:t>
            </a:r>
          </a:p>
          <a:p>
            <a:pPr marL="514350" indent="-514350">
              <a:buAutoNum type="arabicPeriod"/>
            </a:pPr>
            <a:r>
              <a:rPr lang="en-AU" dirty="0"/>
              <a:t>Subtype polymorphism</a:t>
            </a:r>
          </a:p>
          <a:p>
            <a:pPr marL="514350" indent="-514350">
              <a:buAutoNum type="arabicPeriod"/>
            </a:pPr>
            <a:r>
              <a:rPr lang="en-AU" dirty="0"/>
              <a:t>Parametric polymorphism (covered in a later Generic Types workshop</a:t>
            </a:r>
          </a:p>
          <a:p>
            <a:pPr marL="0" indent="0">
              <a:buNone/>
            </a:pPr>
            <a:r>
              <a:rPr lang="en-AU" dirty="0"/>
              <a:t>By process of elimination, we’ll be looking at the second, which is usually* referred to simply as polymorphism.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1600" dirty="0"/>
              <a:t>* Usually is used in the context of Australian university courses and discussions with Australian academia. Plus, the other types have nicer names.</a:t>
            </a:r>
          </a:p>
          <a:p>
            <a:pPr marL="514350" indent="-514350"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773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2B98-1C57-4108-B66E-BC0E425E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 have an animal class.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855F8-A398-4A3B-BC42-BDEDECC4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82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Dog, cat and turtle extend animal.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E3E5AA-EE77-483B-B004-5E8C0E76C249}"/>
              </a:ext>
            </a:extLst>
          </p:cNvPr>
          <p:cNvGrpSpPr/>
          <p:nvPr/>
        </p:nvGrpSpPr>
        <p:grpSpPr>
          <a:xfrm>
            <a:off x="7600196" y="1800794"/>
            <a:ext cx="4006414" cy="3804618"/>
            <a:chOff x="7600196" y="1800794"/>
            <a:chExt cx="4006414" cy="380461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D796431-B889-489F-88CB-AEFE8133534A}"/>
                </a:ext>
              </a:extLst>
            </p:cNvPr>
            <p:cNvGrpSpPr/>
            <p:nvPr/>
          </p:nvGrpSpPr>
          <p:grpSpPr>
            <a:xfrm>
              <a:off x="7600196" y="2520794"/>
              <a:ext cx="4006414" cy="3084618"/>
              <a:chOff x="7600196" y="2520794"/>
              <a:chExt cx="4006414" cy="308461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0DA8BFB-9F22-4768-841C-45CBCA495ABD}"/>
                  </a:ext>
                </a:extLst>
              </p:cNvPr>
              <p:cNvSpPr/>
              <p:nvPr/>
            </p:nvSpPr>
            <p:spPr>
              <a:xfrm>
                <a:off x="9058136" y="4885412"/>
                <a:ext cx="1228288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Cat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A632F2F-6686-4DA1-A625-961CEA4E1F1F}"/>
                  </a:ext>
                </a:extLst>
              </p:cNvPr>
              <p:cNvSpPr/>
              <p:nvPr/>
            </p:nvSpPr>
            <p:spPr>
              <a:xfrm>
                <a:off x="10378322" y="3083474"/>
                <a:ext cx="1228288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Turtle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C76650D-EE99-4C25-82F4-A5C923E37946}"/>
                  </a:ext>
                </a:extLst>
              </p:cNvPr>
              <p:cNvSpPr/>
              <p:nvPr/>
            </p:nvSpPr>
            <p:spPr>
              <a:xfrm>
                <a:off x="8375115" y="3069000"/>
                <a:ext cx="1228288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Mammal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D725C01-3236-4EED-BA5A-034318B90C65}"/>
                  </a:ext>
                </a:extLst>
              </p:cNvPr>
              <p:cNvCxnSpPr>
                <a:cxnSpLocks/>
                <a:stCxn id="8" idx="2"/>
                <a:endCxn id="16" idx="0"/>
              </p:cNvCxnSpPr>
              <p:nvPr/>
            </p:nvCxnSpPr>
            <p:spPr>
              <a:xfrm flipH="1">
                <a:off x="8214340" y="3789000"/>
                <a:ext cx="774919" cy="109641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BF19A2A-CA5C-47FD-B87E-02FF966BDCB6}"/>
                  </a:ext>
                </a:extLst>
              </p:cNvPr>
              <p:cNvCxnSpPr>
                <a:cxnSpLocks/>
                <a:stCxn id="8" idx="2"/>
                <a:endCxn id="5" idx="0"/>
              </p:cNvCxnSpPr>
              <p:nvPr/>
            </p:nvCxnSpPr>
            <p:spPr>
              <a:xfrm>
                <a:off x="8989259" y="3789000"/>
                <a:ext cx="683021" cy="109641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0814A59-9012-46D7-977A-47AA1EB39226}"/>
                  </a:ext>
                </a:extLst>
              </p:cNvPr>
              <p:cNvCxnSpPr>
                <a:cxnSpLocks/>
                <a:stCxn id="30" idx="2"/>
                <a:endCxn id="6" idx="0"/>
              </p:cNvCxnSpPr>
              <p:nvPr/>
            </p:nvCxnSpPr>
            <p:spPr>
              <a:xfrm>
                <a:off x="9700046" y="2520794"/>
                <a:ext cx="1292420" cy="56268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556B2CA-96B6-4BD4-81EE-02AA32109DAC}"/>
                  </a:ext>
                </a:extLst>
              </p:cNvPr>
              <p:cNvSpPr/>
              <p:nvPr/>
            </p:nvSpPr>
            <p:spPr>
              <a:xfrm>
                <a:off x="7600196" y="4885412"/>
                <a:ext cx="1228288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Dog</a:t>
                </a: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3949636-20DB-4743-8B83-B0C29644D4AE}"/>
                </a:ext>
              </a:extLst>
            </p:cNvPr>
            <p:cNvSpPr/>
            <p:nvPr/>
          </p:nvSpPr>
          <p:spPr>
            <a:xfrm>
              <a:off x="9085902" y="1800794"/>
              <a:ext cx="1228288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Animal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67A858B-B077-45B9-BF1A-B56FEBB288CA}"/>
                </a:ext>
              </a:extLst>
            </p:cNvPr>
            <p:cNvCxnSpPr>
              <a:cxnSpLocks/>
              <a:stCxn id="30" idx="2"/>
              <a:endCxn id="8" idx="0"/>
            </p:cNvCxnSpPr>
            <p:nvPr/>
          </p:nvCxnSpPr>
          <p:spPr>
            <a:xfrm flipH="1">
              <a:off x="8989259" y="2520794"/>
              <a:ext cx="710787" cy="5482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683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DEF5-6253-4ADE-A972-CF835C55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Dogs are Animals</a:t>
            </a:r>
          </a:p>
        </p:txBody>
      </p:sp>
      <p:pic>
        <p:nvPicPr>
          <p:cNvPr id="8" name="Content Placeholder 7" descr="A close up of a person&#10;&#10;Description automatically generated">
            <a:extLst>
              <a:ext uri="{FF2B5EF4-FFF2-40B4-BE49-F238E27FC236}">
                <a16:creationId xmlns:a16="http://schemas.microsoft.com/office/drawing/2014/main" id="{C3C80F36-6A8A-409F-9E9B-B1DE75E27F8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2" b="1"/>
          <a:stretch/>
        </p:blipFill>
        <p:spPr>
          <a:xfrm>
            <a:off x="5365689" y="1808480"/>
            <a:ext cx="6340000" cy="1162255"/>
          </a:xfrm>
        </p:spPr>
      </p:pic>
      <p:pic>
        <p:nvPicPr>
          <p:cNvPr id="10" name="Picture 9" descr="A close up of a person&#10;&#10;Description automatically generated">
            <a:extLst>
              <a:ext uri="{FF2B5EF4-FFF2-40B4-BE49-F238E27FC236}">
                <a16:creationId xmlns:a16="http://schemas.microsoft.com/office/drawing/2014/main" id="{CEADFD88-5422-4C63-A307-02917664C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81" y="2730101"/>
            <a:ext cx="5766972" cy="82840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2771D-002F-411C-8695-D741A41D0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311" y="1735941"/>
            <a:ext cx="5157787" cy="4302650"/>
          </a:xfrm>
        </p:spPr>
        <p:txBody>
          <a:bodyPr>
            <a:normAutofit lnSpcReduction="10000"/>
          </a:bodyPr>
          <a:lstStyle/>
          <a:p>
            <a:r>
              <a:rPr lang="en-AU" dirty="0"/>
              <a:t>We have an array Kingdom.</a:t>
            </a:r>
          </a:p>
          <a:p>
            <a:r>
              <a:rPr lang="en-AU" dirty="0"/>
              <a:t>I have a dog object, and if it is convenient to think of it as a dog object that is fine</a:t>
            </a:r>
          </a:p>
          <a:p>
            <a:r>
              <a:rPr lang="en-AU" dirty="0"/>
              <a:t>But I can also say it is an animal, but it really is a dog.</a:t>
            </a:r>
          </a:p>
          <a:p>
            <a:r>
              <a:rPr lang="en-AU" dirty="0"/>
              <a:t>A dog is a dog is a dog. But a dog is still an animal. We can make an animal object which is really a dog.</a:t>
            </a:r>
          </a:p>
        </p:txBody>
      </p:sp>
    </p:spTree>
    <p:extLst>
      <p:ext uri="{BB962C8B-B14F-4D97-AF65-F5344CB8AC3E}">
        <p14:creationId xmlns:p14="http://schemas.microsoft.com/office/powerpoint/2010/main" val="351126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DEF5-6253-4ADE-A972-CF835C55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Dogs are Animals</a:t>
            </a:r>
          </a:p>
        </p:txBody>
      </p:sp>
      <p:pic>
        <p:nvPicPr>
          <p:cNvPr id="8" name="Content Placeholder 7" descr="A close up of a person&#10;&#10;Description automatically generated">
            <a:extLst>
              <a:ext uri="{FF2B5EF4-FFF2-40B4-BE49-F238E27FC236}">
                <a16:creationId xmlns:a16="http://schemas.microsoft.com/office/drawing/2014/main" id="{C3C80F36-6A8A-409F-9E9B-B1DE75E27F8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3"/>
          <a:stretch/>
        </p:blipFill>
        <p:spPr>
          <a:xfrm>
            <a:off x="5365689" y="1806189"/>
            <a:ext cx="6340000" cy="1164546"/>
          </a:xfrm>
        </p:spPr>
      </p:pic>
      <p:pic>
        <p:nvPicPr>
          <p:cNvPr id="10" name="Picture 9" descr="A close up of a person&#10;&#10;Description automatically generated">
            <a:extLst>
              <a:ext uri="{FF2B5EF4-FFF2-40B4-BE49-F238E27FC236}">
                <a16:creationId xmlns:a16="http://schemas.microsoft.com/office/drawing/2014/main" id="{CEADFD88-5422-4C63-A307-02917664C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81" y="2730101"/>
            <a:ext cx="5766972" cy="82840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2771D-002F-411C-8695-D741A41D0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8025" y="1407180"/>
            <a:ext cx="5157787" cy="4302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This allows us to add different subtypes of animal to an animal array.</a:t>
            </a:r>
          </a:p>
          <a:p>
            <a:pPr marL="0" indent="0">
              <a:buNone/>
            </a:pPr>
            <a:r>
              <a:rPr lang="en-AU" dirty="0"/>
              <a:t>It doesn’t matter what type of animal it is:</a:t>
            </a:r>
          </a:p>
          <a:p>
            <a:pPr lvl="1"/>
            <a:r>
              <a:rPr lang="en-AU" dirty="0"/>
              <a:t>When it gets to the dog, it will move like a dog, </a:t>
            </a:r>
          </a:p>
          <a:p>
            <a:pPr lvl="1"/>
            <a:r>
              <a:rPr lang="en-AU" dirty="0"/>
              <a:t>When it gets to a cat, it moves like a cat.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A6E6E-35F0-482D-9DFC-D548B8330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904" y="3429000"/>
            <a:ext cx="5700922" cy="1228648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5E6D0F-44FE-41DD-933C-0845EF4434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904" y="4491209"/>
            <a:ext cx="4173076" cy="1369789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CA8701-BEF8-44AC-962F-640C992156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028" y="4625862"/>
            <a:ext cx="2627452" cy="164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C5C3976E-DC0E-4FAB-8FEA-8FF0DC471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90D90A-492B-46C7-94A5-21CA17F7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48C4-0AB6-4BEB-9831-5DF98069B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6" y="1381007"/>
            <a:ext cx="7307509" cy="5137239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This type of polymorphism refers to certain properties of inherited types: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AU" dirty="0"/>
              <a:t>They can be treated as an instance of any of their superclasses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AU" dirty="0"/>
              <a:t>Their methods while treated as their superclass still operate as defined in the subclass</a:t>
            </a:r>
          </a:p>
          <a:p>
            <a:pPr>
              <a:buFont typeface="Symbol" panose="05050102010706020507" pitchFamily="18" charset="2"/>
              <a:buChar char="-"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These properties hold anywhere – variables, attributes, parameters, return types, etc.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7082561-9816-4B4D-B6F8-E1DF608D84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233378" y="1387084"/>
            <a:ext cx="3652838" cy="1250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B7B631-FF46-4258-A5DF-CBB03240697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E04C9D-7678-4271-9A0A-AE63044E41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3378" y="3646307"/>
            <a:ext cx="3009900" cy="141922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F09D5C-4B75-4CEB-ADD4-6D5820E85658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0059797" y="2637205"/>
            <a:ext cx="0" cy="842637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45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C5C3976E-DC0E-4FAB-8FEA-8FF0DC471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90D90A-492B-46C7-94A5-21CA17F7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Polymorphism’s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48C4-0AB6-4BEB-9831-5DF98069B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6" y="1381007"/>
            <a:ext cx="7307509" cy="5137239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en-AU" dirty="0"/>
              <a:t>In the previous examples, the variables were all still treated just as Animal objects. This means: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AU" dirty="0"/>
              <a:t>You can’t get a Dog’s name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AU" dirty="0"/>
              <a:t>You can’t check if a Cat is a pet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AU" dirty="0"/>
              <a:t>You can’t check if a Mammal is a pet</a:t>
            </a:r>
          </a:p>
          <a:p>
            <a:pPr>
              <a:buFont typeface="Symbol" panose="05050102010706020507" pitchFamily="18" charset="2"/>
              <a:buChar char="-"/>
            </a:pPr>
            <a:endParaRPr lang="en-AU" dirty="0"/>
          </a:p>
          <a:p>
            <a:pPr marL="0" indent="0">
              <a:buNone/>
            </a:pPr>
            <a:r>
              <a:rPr lang="en-AU" dirty="0"/>
              <a:t>Anything that wasn’t defined in the superclass will throw an error if you try to access it.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AU" dirty="0"/>
              <a:t>Attributes -&gt; e.g. dog.name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AU" dirty="0"/>
              <a:t>Methods -&gt; e.g. </a:t>
            </a:r>
            <a:r>
              <a:rPr lang="en-AU" dirty="0" err="1"/>
              <a:t>cat.scratch</a:t>
            </a:r>
            <a:r>
              <a:rPr lang="en-AU" dirty="0"/>
              <a:t>() if it were defined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B3988D-85EC-4103-840C-C58708518B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257591" y="1390415"/>
            <a:ext cx="3620278" cy="1034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B7B631-FF46-4258-A5DF-CBB03240697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16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D90A-492B-46C7-94A5-21CA17F7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48C4-0AB6-4BEB-9831-5DF98069B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1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Casting labels a variable as belonging to a class.</a:t>
            </a:r>
            <a:endParaRPr lang="en-AU" sz="1200" dirty="0"/>
          </a:p>
          <a:p>
            <a:pPr marL="0" indent="0">
              <a:buNone/>
            </a:pPr>
            <a:r>
              <a:rPr lang="en-AU" dirty="0"/>
              <a:t>Syntax:</a:t>
            </a:r>
          </a:p>
          <a:p>
            <a:pPr marL="0" indent="0">
              <a:buNone/>
            </a:pPr>
            <a:r>
              <a:rPr lang="en-AU" sz="2400" dirty="0">
                <a:latin typeface="Consolas" panose="020B0609020204030204" pitchFamily="49" charset="0"/>
              </a:rPr>
              <a:t>(datatype) </a:t>
            </a:r>
            <a:r>
              <a:rPr lang="en-AU" sz="2400" dirty="0" err="1">
                <a:solidFill>
                  <a:srgbClr val="613232"/>
                </a:solidFill>
                <a:latin typeface="Consolas" panose="020B0609020204030204" pitchFamily="49" charset="0"/>
              </a:rPr>
              <a:t>varName</a:t>
            </a:r>
            <a:endParaRPr lang="en-AU" dirty="0">
              <a:solidFill>
                <a:srgbClr val="613232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2AC7C0C-4DA0-4220-B6D9-D432CE708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68198" y="5541970"/>
            <a:ext cx="1412552" cy="540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C6D343C-2692-4A2D-A6AA-4150777F9F25}"/>
              </a:ext>
            </a:extLst>
          </p:cNvPr>
          <p:cNvGrpSpPr/>
          <p:nvPr/>
        </p:nvGrpSpPr>
        <p:grpSpPr>
          <a:xfrm rot="16200000">
            <a:off x="11377480" y="4244785"/>
            <a:ext cx="712400" cy="658412"/>
            <a:chOff x="11035986" y="6075155"/>
            <a:chExt cx="712400" cy="658412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E76B3777-A397-4B4A-B6D0-1B0553AF3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359836" y="6075155"/>
              <a:ext cx="388550" cy="540000"/>
            </a:xfrm>
            <a:prstGeom prst="rect">
              <a:avLst/>
            </a:prstGeom>
          </p:spPr>
        </p:pic>
        <p:pic>
          <p:nvPicPr>
            <p:cNvPr id="14" name="Graphic 8">
              <a:extLst>
                <a:ext uri="{FF2B5EF4-FFF2-40B4-BE49-F238E27FC236}">
                  <a16:creationId xmlns:a16="http://schemas.microsoft.com/office/drawing/2014/main" id="{533FC144-04E0-46B7-8D6A-919AAA475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5986" y="6075155"/>
              <a:ext cx="260664" cy="658412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88B3CB2-9AC1-454F-B21A-A138C1BA0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273" y="3092155"/>
            <a:ext cx="8739775" cy="302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3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C5C3976E-DC0E-4FAB-8FEA-8FF0DC471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90D90A-492B-46C7-94A5-21CA17F7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The </a:t>
            </a:r>
            <a:r>
              <a:rPr lang="en-AU" dirty="0" err="1">
                <a:solidFill>
                  <a:schemeClr val="bg1"/>
                </a:solidFill>
              </a:rPr>
              <a:t>instanceof</a:t>
            </a:r>
            <a:r>
              <a:rPr lang="en-AU" dirty="0">
                <a:solidFill>
                  <a:schemeClr val="bg1"/>
                </a:solidFill>
              </a:rPr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48C4-0AB6-4BEB-9831-5DF98069B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6" y="1381007"/>
            <a:ext cx="7307509" cy="5137239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The system still knows what each variable is really an instance of: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We can check it like so: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This can be used to safely cast: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372C4-1D0C-41FB-B077-D4827E855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9" y="1381006"/>
            <a:ext cx="3652707" cy="4457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.</a:t>
            </a:r>
            <a:r>
              <a:rPr lang="en-AU" sz="2400" dirty="0" err="1"/>
              <a:t>getClass</a:t>
            </a:r>
            <a:r>
              <a:rPr lang="en-AU" sz="2400" dirty="0"/>
              <a:t>() vs </a:t>
            </a:r>
            <a:r>
              <a:rPr lang="en-AU" sz="2400" dirty="0" err="1"/>
              <a:t>instanceof</a:t>
            </a:r>
            <a:endParaRPr lang="en-AU" sz="2400" dirty="0"/>
          </a:p>
          <a:p>
            <a:pPr>
              <a:buFont typeface="Symbol" panose="05050102010706020507" pitchFamily="18" charset="2"/>
              <a:buChar char=""/>
            </a:pPr>
            <a:r>
              <a:rPr lang="en-AU" sz="2400" dirty="0"/>
              <a:t>.</a:t>
            </a:r>
            <a:r>
              <a:rPr lang="en-AU" sz="2400" dirty="0" err="1"/>
              <a:t>getClass</a:t>
            </a:r>
            <a:r>
              <a:rPr lang="en-AU" sz="2400" dirty="0"/>
              <a:t>() gives a class object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en-AU" sz="2400" dirty="0" err="1"/>
              <a:t>instanceof</a:t>
            </a:r>
            <a:r>
              <a:rPr lang="en-AU" sz="2400" dirty="0"/>
              <a:t> is a keyword that specifically checks that an object is an instance of a class </a:t>
            </a:r>
            <a:r>
              <a:rPr lang="en-AU" sz="2400" u="sng" dirty="0"/>
              <a:t>or one of its subclasses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Using </a:t>
            </a:r>
            <a:r>
              <a:rPr lang="en-AU" sz="2400" dirty="0" err="1"/>
              <a:t>instanceof</a:t>
            </a:r>
            <a:r>
              <a:rPr lang="en-AU" sz="2400" dirty="0"/>
              <a:t> is generally preferred.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7B631-FF46-4258-A5DF-CBB03240697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C5EA10-C0D6-4C70-B37F-BB5F6B83A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63" y="2314288"/>
            <a:ext cx="6581775" cy="885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AEFAFF-9D9C-4F49-99B0-DD66092DDA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63" y="3832990"/>
            <a:ext cx="6219825" cy="790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DD4C69-7C2C-4CEF-8BB5-C600E6F3DF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063" y="5401779"/>
            <a:ext cx="46958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5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backs">
      <a:dk1>
        <a:sysClr val="windowText" lastClr="000000"/>
      </a:dk1>
      <a:lt1>
        <a:srgbClr val="FFFFFF"/>
      </a:lt1>
      <a:dk2>
        <a:srgbClr val="323232"/>
      </a:dk2>
      <a:lt2>
        <a:srgbClr val="FFFFFF"/>
      </a:lt2>
      <a:accent1>
        <a:srgbClr val="A51B22"/>
      </a:accent1>
      <a:accent2>
        <a:srgbClr val="B61E25"/>
      </a:accent2>
      <a:accent3>
        <a:srgbClr val="C72027"/>
      </a:accent3>
      <a:accent4>
        <a:srgbClr val="D9232C"/>
      </a:accent4>
      <a:accent5>
        <a:srgbClr val="DE323A"/>
      </a:accent5>
      <a:accent6>
        <a:srgbClr val="E1434B"/>
      </a:accent6>
      <a:hlink>
        <a:srgbClr val="FF0000"/>
      </a:hlink>
      <a:folHlink>
        <a:srgbClr val="FF50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ics Workshops Template 2019.potx" id="{D62B8CFD-1FD7-42C6-9FDD-AECF771D0A1A}" vid="{8603E1ED-FF29-4DE7-A0D7-313EEFB418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Robotics Workshops Template 2019</Template>
  <TotalTime>0</TotalTime>
  <Words>627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Symbol</vt:lpstr>
      <vt:lpstr>Office Theme</vt:lpstr>
      <vt:lpstr>Java Workshop 8: Polymorphism</vt:lpstr>
      <vt:lpstr>Polymorphism</vt:lpstr>
      <vt:lpstr>We have an animal class.</vt:lpstr>
      <vt:lpstr>Dogs are Animals</vt:lpstr>
      <vt:lpstr>Dogs are Animals</vt:lpstr>
      <vt:lpstr>Polymorphism</vt:lpstr>
      <vt:lpstr>Polymorphism’s Limitations</vt:lpstr>
      <vt:lpstr>Casting</vt:lpstr>
      <vt:lpstr>The instanceof Keyword</vt:lpstr>
      <vt:lpstr>Your Turn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Workshop 14: Polymorphism</dc:title>
  <dc:creator>Ben Schwarz</dc:creator>
  <cp:lastModifiedBy>Schwarz B21</cp:lastModifiedBy>
  <cp:revision>12</cp:revision>
  <dcterms:created xsi:type="dcterms:W3CDTF">2019-06-29T07:01:23Z</dcterms:created>
  <dcterms:modified xsi:type="dcterms:W3CDTF">2019-12-03T06:43:24Z</dcterms:modified>
</cp:coreProperties>
</file>