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57" r:id="rId4"/>
    <p:sldId id="284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8Eb8vH7IwgTmXcroxfJUng==" hashData="zPz5CjG0y7wTCRUYu+e06nQkzhkh4LOfh8ojlI7Vog2k24ybKsWshCT1TwwIlM1/bZ4zO/RRbaToDPSaqvb1W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027"/>
    <a:srgbClr val="E3555C"/>
    <a:srgbClr val="DD333B"/>
    <a:srgbClr val="D9232C"/>
    <a:srgbClr val="E9777C"/>
    <a:srgbClr val="DE323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B1B4-FFE3-4716-A5FF-ED312EDD79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1354796"/>
            <a:ext cx="6629400" cy="2387600"/>
          </a:xfrm>
        </p:spPr>
        <p:txBody>
          <a:bodyPr anchor="b"/>
          <a:lstStyle>
            <a:lvl1pPr algn="ctr">
              <a:defRPr sz="6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AU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DCE6D-83BF-45F1-8BBA-D7E161616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08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720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02AC83-5A35-459F-B052-18D1AABEC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370" r="7370"/>
          <a:stretch/>
        </p:blipFill>
        <p:spPr>
          <a:xfrm>
            <a:off x="-1" y="0"/>
            <a:ext cx="12192001" cy="1620000"/>
          </a:xfrm>
          <a:prstGeom prst="rect">
            <a:avLst/>
          </a:prstGeom>
        </p:spPr>
      </p:pic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B445764C-BCF5-4DB5-9D09-951F091BA2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3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D2E1E6-449A-4927-BDAD-392FBCD236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3B95C-07CB-4690-AB0C-F0DA79D00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49142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5ED2A-FEEB-496C-8150-BA7956040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18945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72E1023B-6785-4651-9B37-39954841DE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7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EE6166F-4B5A-4751-A9F4-77BA18BD2A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F0B60-A633-480C-B4ED-CF4AF3FF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2" y="365125"/>
            <a:ext cx="9030419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DF13-524D-4603-9F33-E8635E83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80BFB9BE-8778-49AA-A477-A4C7AD1AFA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7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57D5FB8-14A1-418E-93E5-512254F196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461D7-F4C1-4896-83FB-EEF74F3F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11" y="-15240"/>
            <a:ext cx="960560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4082-A85A-4474-B946-F7A5B54F8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111" y="1390330"/>
            <a:ext cx="7233250" cy="5132389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6F3B4-C416-4F0F-B73A-C7D4E0E16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8640" y="1325562"/>
            <a:ext cx="3688080" cy="448087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93A810-F01E-479E-953F-1C751885882F}"/>
              </a:ext>
            </a:extLst>
          </p:cNvPr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85A1269-70B6-4791-A9A0-3D699EC11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29944-F68D-4BCB-9763-64BC335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89" y="365125"/>
            <a:ext cx="9028800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9034-D526-475E-AE21-A56C312A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430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E495B-E756-44CF-B520-7FBC01051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2250"/>
            <a:ext cx="5157787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B46B6-478C-4AEA-8639-BE79AFD48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430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E0787-D266-4716-AE88-42566C606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52723"/>
            <a:ext cx="5183188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8" name="Picture 7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DE631DA6-85AE-4522-8D2B-EB176C13D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8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E1AD52-F6D7-4BAB-A800-67D6EC421E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09A6E5-85EF-4525-8287-0BFA574F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4" name="Picture 3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EC672478-0E92-4305-BFCE-9DE7D85A6E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5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1781B2D-0490-4DB2-A5C6-B721C73C6C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88AA42-CC7A-4155-AB34-87538A84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903041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D830BE-59D3-4A8B-A74E-D99360519E0E}"/>
              </a:ext>
            </a:extLst>
          </p:cNvPr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8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1BD1F4-F6B3-48F3-8488-FC11B9183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pic>
        <p:nvPicPr>
          <p:cNvPr id="3" name="Picture 2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C8F16671-BE91-42B7-9986-28AC77BC8B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C213E2D-D9C2-4B7A-BA7D-E1587D833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EC0E-799D-41EF-AEF1-E6324136AB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56030" y="2001327"/>
            <a:ext cx="7251940" cy="3960000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DA6B7-D55D-42C9-9E7B-F943EEEB4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503" y="2001327"/>
            <a:ext cx="3932237" cy="39600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5A0B-77A5-4CAB-BB11-306E9FB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B6E2-F1C5-4260-9690-B820744F5C71}" type="datetimeFigureOut">
              <a:rPr lang="en-AU" smtClean="0"/>
              <a:t>3/12/2019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3C65-E68C-475B-A7CE-780B24A6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7FA81-705A-4639-A28E-0AED1E9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96FCBD-8222-4CCF-970B-1A5536DFA9C6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C72027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9" name="Picture 8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29CFFC38-7742-4D57-9BDA-82F1AB1C9F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0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110D22-2D44-4415-A08B-E1AF35CDF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5CF61-1648-470E-B028-B08AE986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18A96-08AC-47FA-9948-366D7763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4A2B633A-47DC-4F30-BB44-18FA80A0AC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1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587A0-377E-400A-8B6E-4A5C3129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EA840-114C-409E-B22C-354157476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C189-567B-44A1-88FB-10C4D4845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7B6E2-F1C5-4260-9690-B820744F5C71}" type="datetimeFigureOut">
              <a:rPr lang="en-AU" smtClean="0"/>
              <a:t>3/12/2019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0D90-E8F4-44FF-9CA2-271C8EBD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1756-3663-466F-AD34-1D96A6D5D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89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84" r:id="rId6"/>
    <p:sldLayoutId id="2147483679" r:id="rId7"/>
    <p:sldLayoutId id="2147483680" r:id="rId8"/>
    <p:sldLayoutId id="2147483682" r:id="rId9"/>
    <p:sldLayoutId id="214748368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A9F7-2741-4083-9727-9EA3927E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Java Workshop 9 – Interfaces and Abstract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F386A-052D-4E07-AD83-5CB8FA5F8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087"/>
            <a:ext cx="9144000" cy="1655762"/>
          </a:xfrm>
        </p:spPr>
        <p:txBody>
          <a:bodyPr/>
          <a:lstStyle/>
          <a:p>
            <a:r>
              <a:rPr lang="en-AU" dirty="0"/>
              <a:t>This class is hands-on, not just abstract.</a:t>
            </a:r>
          </a:p>
          <a:p>
            <a:r>
              <a:rPr lang="en-AU" dirty="0"/>
              <a:t>Ben Schwarz</a:t>
            </a:r>
          </a:p>
        </p:txBody>
      </p:sp>
    </p:spTree>
    <p:extLst>
      <p:ext uri="{BB962C8B-B14F-4D97-AF65-F5344CB8AC3E}">
        <p14:creationId xmlns:p14="http://schemas.microsoft.com/office/powerpoint/2010/main" val="265964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D90A-492B-46C7-94A5-21CA17F7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Class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8C4-0AB6-4BEB-9831-5DF98069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448" y="14071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For the rest of the exercises, the following classes will be used:</a:t>
            </a:r>
          </a:p>
        </p:txBody>
      </p:sp>
      <p:pic>
        <p:nvPicPr>
          <p:cNvPr id="10" name="Graphic 8">
            <a:extLst>
              <a:ext uri="{FF2B5EF4-FFF2-40B4-BE49-F238E27FC236}">
                <a16:creationId xmlns:a16="http://schemas.microsoft.com/office/drawing/2014/main" id="{5AA6E094-D390-45EA-96D3-8085758CB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03348" y="4128059"/>
            <a:ext cx="260664" cy="65841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5D24FB-2753-4A71-A20B-8581B0B68C02}"/>
              </a:ext>
            </a:extLst>
          </p:cNvPr>
          <p:cNvGraphicFramePr>
            <a:graphicFrameLocks noGrp="1"/>
          </p:cNvGraphicFramePr>
          <p:nvPr/>
        </p:nvGraphicFramePr>
        <p:xfrm>
          <a:off x="1035050" y="2028348"/>
          <a:ext cx="3713119" cy="3906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9">
                  <a:extLst>
                    <a:ext uri="{9D8B030D-6E8A-4147-A177-3AD203B41FA5}">
                      <a16:colId xmlns:a16="http://schemas.microsoft.com/office/drawing/2014/main" val="2492669679"/>
                    </a:ext>
                  </a:extLst>
                </a:gridCol>
              </a:tblGrid>
              <a:tr h="56704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Class: Point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248" marR="82248" marT="41124" marB="41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961537"/>
                  </a:ext>
                </a:extLst>
              </a:tr>
              <a:tr h="1015368">
                <a:tc>
                  <a:txBody>
                    <a:bodyPr/>
                    <a:lstStyle/>
                    <a:p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Constructors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Point(double x, double y)</a:t>
                      </a:r>
                    </a:p>
                  </a:txBody>
                  <a:tcPr marL="82248" marR="82248" marT="41124" marB="41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112916"/>
                  </a:ext>
                </a:extLst>
              </a:tr>
              <a:tr h="1015368">
                <a:tc>
                  <a:txBody>
                    <a:bodyPr/>
                    <a:lstStyle/>
                    <a:p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double x, y</a:t>
                      </a:r>
                    </a:p>
                  </a:txBody>
                  <a:tcPr marL="82248" marR="82248" marT="41124" marB="41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933723"/>
                  </a:ext>
                </a:extLst>
              </a:tr>
              <a:tr h="1308832">
                <a:tc>
                  <a:txBody>
                    <a:bodyPr/>
                    <a:lstStyle/>
                    <a:p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Methods</a:t>
                      </a:r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en-AU" sz="2000" dirty="0" err="1">
                          <a:solidFill>
                            <a:schemeClr val="tx1"/>
                          </a:solidFill>
                        </a:rPr>
                        <a:t>getDistance</a:t>
                      </a: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(Point p) takes another Point and returns the distance to that point</a:t>
                      </a:r>
                    </a:p>
                  </a:txBody>
                  <a:tcPr marL="82248" marR="82248" marT="41124" marB="41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19104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4F85D29-6A3E-4CA3-815B-9E657D06CFBA}"/>
              </a:ext>
            </a:extLst>
          </p:cNvPr>
          <p:cNvGraphicFramePr>
            <a:graphicFrameLocks noGrp="1"/>
          </p:cNvGraphicFramePr>
          <p:nvPr/>
        </p:nvGraphicFramePr>
        <p:xfrm>
          <a:off x="6962164" y="2028348"/>
          <a:ext cx="3713119" cy="3906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9">
                  <a:extLst>
                    <a:ext uri="{9D8B030D-6E8A-4147-A177-3AD203B41FA5}">
                      <a16:colId xmlns:a16="http://schemas.microsoft.com/office/drawing/2014/main" val="2492669679"/>
                    </a:ext>
                  </a:extLst>
                </a:gridCol>
              </a:tblGrid>
              <a:tr h="56385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Abstract Class: Shape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248" marR="82248" marT="41124" marB="41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961537"/>
                  </a:ext>
                </a:extLst>
              </a:tr>
              <a:tr h="1009640">
                <a:tc>
                  <a:txBody>
                    <a:bodyPr/>
                    <a:lstStyle/>
                    <a:p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Constructors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Shape(Point… vertices)</a:t>
                      </a:r>
                    </a:p>
                  </a:txBody>
                  <a:tcPr marL="82248" marR="82248" marT="41124" marB="41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112916"/>
                  </a:ext>
                </a:extLst>
              </a:tr>
              <a:tr h="726881">
                <a:tc>
                  <a:txBody>
                    <a:bodyPr/>
                    <a:lstStyle/>
                    <a:p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Point[] vertices;</a:t>
                      </a:r>
                    </a:p>
                  </a:txBody>
                  <a:tcPr marL="82248" marR="82248" marT="41124" marB="41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933723"/>
                  </a:ext>
                </a:extLst>
              </a:tr>
              <a:tr h="1009640">
                <a:tc>
                  <a:txBody>
                    <a:bodyPr/>
                    <a:lstStyle/>
                    <a:p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Methods</a:t>
                      </a:r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en-AU" sz="2000" dirty="0" err="1">
                          <a:solidFill>
                            <a:schemeClr val="tx1"/>
                          </a:solidFill>
                        </a:rPr>
                        <a:t>getPerimeter</a:t>
                      </a: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Abstract Methods</a:t>
                      </a:r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en-AU" sz="2000" dirty="0" err="1">
                          <a:solidFill>
                            <a:schemeClr val="tx1"/>
                          </a:solidFill>
                        </a:rPr>
                        <a:t>getArea</a:t>
                      </a: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82248" marR="82248" marT="41124" marB="41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19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10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D90A-492B-46C7-94A5-21CA17F7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Extending an 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8C4-0AB6-4BEB-9831-5DF98069B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6" y="1381007"/>
            <a:ext cx="7307509" cy="513723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Suppose we want to extend a Shape to implement a Rectangle. We have 2 main goals: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Provide a user with all the functionality expected of a rectangle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Avoid duplication of data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2868164-FC33-43F7-A39D-88ECC9174FB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229601" y="1381126"/>
          <a:ext cx="3657600" cy="4450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492669679"/>
                    </a:ext>
                  </a:extLst>
                </a:gridCol>
              </a:tblGrid>
              <a:tr h="782638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Class: Rectangle</a:t>
                      </a:r>
                    </a:p>
                    <a:p>
                      <a:pPr algn="ctr"/>
                      <a:r>
                        <a:rPr lang="en-AU" sz="2000" b="0" dirty="0">
                          <a:solidFill>
                            <a:schemeClr val="tx1"/>
                          </a:solidFill>
                        </a:rPr>
                        <a:t>Extends Shape</a:t>
                      </a:r>
                      <a:endParaRPr lang="en-A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2248" marR="82248" marT="41124" marB="41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961537"/>
                  </a:ext>
                </a:extLst>
              </a:tr>
              <a:tr h="1350085">
                <a:tc>
                  <a:txBody>
                    <a:bodyPr/>
                    <a:lstStyle/>
                    <a:p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Constructors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Rectangle(Point vertex, Point </a:t>
                      </a:r>
                      <a:r>
                        <a:rPr lang="en-AU" sz="2000" dirty="0" err="1">
                          <a:solidFill>
                            <a:schemeClr val="tx1"/>
                          </a:solidFill>
                        </a:rPr>
                        <a:t>oppVertex</a:t>
                      </a: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82248" marR="82248" marT="41124" marB="41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112916"/>
                  </a:ext>
                </a:extLst>
              </a:tr>
              <a:tr h="1039707">
                <a:tc>
                  <a:txBody>
                    <a:bodyPr/>
                    <a:lstStyle/>
                    <a:p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marL="82248" marR="82248" marT="41124" marB="41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933723"/>
                  </a:ext>
                </a:extLst>
              </a:tr>
              <a:tr h="1278233">
                <a:tc>
                  <a:txBody>
                    <a:bodyPr/>
                    <a:lstStyle/>
                    <a:p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Methods</a:t>
                      </a:r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Implements </a:t>
                      </a:r>
                      <a:r>
                        <a:rPr lang="en-AU" sz="2000" dirty="0" err="1">
                          <a:solidFill>
                            <a:schemeClr val="tx1"/>
                          </a:solidFill>
                        </a:rPr>
                        <a:t>Shape.getArea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L="82248" marR="82248" marT="41124" marB="411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19104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C515C90-91FC-48F2-A134-40547924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86" y="3846896"/>
            <a:ext cx="6779004" cy="267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7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5C3976E-DC0E-4FAB-8FEA-8FF0DC47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0D90A-492B-46C7-94A5-21CA17F7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8C4-0AB6-4BEB-9831-5DF98069B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6" y="1381007"/>
            <a:ext cx="7307509" cy="513723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Add a constructor to Rectangle which takes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AU" dirty="0"/>
              <a:t>A Point as the upper left corner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AU" dirty="0"/>
              <a:t>Doubles for the width and height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Write a </a:t>
            </a:r>
            <a:r>
              <a:rPr lang="en-AU" dirty="0" err="1"/>
              <a:t>SkewRectangle</a:t>
            </a:r>
            <a:r>
              <a:rPr lang="en-AU" dirty="0"/>
              <a:t> class that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AU" dirty="0"/>
              <a:t>Extends Shape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AU" dirty="0"/>
              <a:t>Creates a rectangle object that isn’t necessarily aligned with the axes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Challenge: Write a Triangle class</a:t>
            </a:r>
          </a:p>
          <a:p>
            <a:pPr marL="457200" lvl="1" indent="0">
              <a:buNone/>
            </a:pPr>
            <a:r>
              <a:rPr lang="en-AU" dirty="0"/>
              <a:t>The main difficulty here is calculating the area. Use either the trigonometric functions or the perpendicular distance formula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7B631-FF46-4258-A5DF-CBB03240697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A925E141-A1CE-473B-B1E5-2B5EF913A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9" y="1381006"/>
            <a:ext cx="3652707" cy="4457731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"/>
            </a:pPr>
            <a:r>
              <a:rPr lang="en-AU" sz="2400" dirty="0"/>
              <a:t>We’re using screen coordinates, so the axes are</a:t>
            </a:r>
          </a:p>
          <a:p>
            <a:pPr>
              <a:buFont typeface="Symbol" panose="05050102010706020507" pitchFamily="18" charset="2"/>
              <a:buChar char=""/>
            </a:pPr>
            <a:endParaRPr lang="en-AU" sz="2400" dirty="0"/>
          </a:p>
          <a:p>
            <a:pPr>
              <a:buFont typeface="Symbol" panose="05050102010706020507" pitchFamily="18" charset="2"/>
              <a:buChar char=""/>
            </a:pPr>
            <a:endParaRPr lang="en-AU" sz="2400" dirty="0"/>
          </a:p>
          <a:p>
            <a:pPr>
              <a:buFont typeface="Symbol" panose="05050102010706020507" pitchFamily="18" charset="2"/>
              <a:buChar char=""/>
            </a:pPr>
            <a:r>
              <a:rPr lang="en-AU" sz="2400" dirty="0"/>
              <a:t>Perpendicular distance: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91EEB1-B718-4756-A7BB-81099EBABE66}"/>
              </a:ext>
            </a:extLst>
          </p:cNvPr>
          <p:cNvGrpSpPr/>
          <p:nvPr/>
        </p:nvGrpSpPr>
        <p:grpSpPr>
          <a:xfrm>
            <a:off x="9525057" y="2105528"/>
            <a:ext cx="1100244" cy="1212853"/>
            <a:chOff x="8581023" y="2130695"/>
            <a:chExt cx="1100244" cy="121285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28F94F0-3D0E-4645-B161-F649ACB841A3}"/>
                </a:ext>
              </a:extLst>
            </p:cNvPr>
            <p:cNvCxnSpPr/>
            <p:nvPr/>
          </p:nvCxnSpPr>
          <p:spPr>
            <a:xfrm>
              <a:off x="8716161" y="2332139"/>
              <a:ext cx="0" cy="72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E5EC96-E14A-44E2-BBC8-6B74C9761E42}"/>
                </a:ext>
              </a:extLst>
            </p:cNvPr>
            <p:cNvCxnSpPr>
              <a:cxnSpLocks/>
            </p:cNvCxnSpPr>
            <p:nvPr/>
          </p:nvCxnSpPr>
          <p:spPr>
            <a:xfrm>
              <a:off x="8716160" y="2332139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E485EE-DF24-4D84-A707-6DE14143E2E9}"/>
                </a:ext>
              </a:extLst>
            </p:cNvPr>
            <p:cNvSpPr txBox="1"/>
            <p:nvPr/>
          </p:nvSpPr>
          <p:spPr>
            <a:xfrm>
              <a:off x="9410993" y="2130695"/>
              <a:ext cx="270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D26C9A-AB24-4AE1-AF9C-D848189D7220}"/>
                </a:ext>
              </a:extLst>
            </p:cNvPr>
            <p:cNvSpPr txBox="1"/>
            <p:nvPr/>
          </p:nvSpPr>
          <p:spPr>
            <a:xfrm>
              <a:off x="8581023" y="2974216"/>
              <a:ext cx="270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5EE9D5-9B63-452D-B68E-5639164D8B7E}"/>
              </a:ext>
            </a:extLst>
          </p:cNvPr>
          <p:cNvGrpSpPr/>
          <p:nvPr/>
        </p:nvGrpSpPr>
        <p:grpSpPr>
          <a:xfrm>
            <a:off x="8500148" y="3746671"/>
            <a:ext cx="3310852" cy="1484178"/>
            <a:chOff x="8585873" y="3822871"/>
            <a:chExt cx="3310852" cy="148417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500C75-639A-49C2-AF8E-B17D798F7D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30507" y="4648200"/>
              <a:ext cx="241072" cy="44765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98405F6-C866-4C14-99C9-D8EC54CB3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5873" y="4167334"/>
              <a:ext cx="1878367" cy="10641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0DE9470-0927-473D-A713-664E1E8C6392}"/>
                </a:ext>
              </a:extLst>
            </p:cNvPr>
            <p:cNvSpPr/>
            <p:nvPr/>
          </p:nvSpPr>
          <p:spPr>
            <a:xfrm>
              <a:off x="9848675" y="5072049"/>
              <a:ext cx="50334" cy="503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9FB5C8-C505-4653-9099-922B25C3A89C}"/>
                </a:ext>
              </a:extLst>
            </p:cNvPr>
            <p:cNvSpPr txBox="1"/>
            <p:nvPr/>
          </p:nvSpPr>
          <p:spPr>
            <a:xfrm>
              <a:off x="9944319" y="4937717"/>
              <a:ext cx="821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(x</a:t>
              </a:r>
              <a:r>
                <a:rPr lang="en-AU" baseline="-25000" dirty="0"/>
                <a:t>1</a:t>
              </a:r>
              <a:r>
                <a:rPr lang="en-AU" dirty="0"/>
                <a:t>, y</a:t>
              </a:r>
              <a:r>
                <a:rPr lang="en-AU" baseline="-25000" dirty="0"/>
                <a:t>1</a:t>
              </a:r>
              <a:r>
                <a:rPr lang="en-AU" dirty="0"/>
                <a:t>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80F2E5-DC34-4DC1-9C4D-E374125BFA11}"/>
                </a:ext>
              </a:extLst>
            </p:cNvPr>
            <p:cNvSpPr txBox="1"/>
            <p:nvPr/>
          </p:nvSpPr>
          <p:spPr>
            <a:xfrm>
              <a:off x="10384809" y="3822871"/>
              <a:ext cx="1511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err="1"/>
                <a:t>ax</a:t>
              </a:r>
              <a:r>
                <a:rPr lang="en-AU" dirty="0"/>
                <a:t> + by + c = 0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992AD09-DE5B-4F56-A707-7F48F143AF6B}"/>
              </a:ext>
            </a:extLst>
          </p:cNvPr>
          <p:cNvSpPr txBox="1"/>
          <p:nvPr/>
        </p:nvSpPr>
        <p:spPr>
          <a:xfrm>
            <a:off x="8477541" y="5369472"/>
            <a:ext cx="313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 = |ax</a:t>
            </a:r>
            <a:r>
              <a:rPr lang="en-AU" baseline="-25000" dirty="0"/>
              <a:t>1</a:t>
            </a:r>
            <a:r>
              <a:rPr lang="en-AU" dirty="0"/>
              <a:t> + by</a:t>
            </a:r>
            <a:r>
              <a:rPr lang="en-AU" baseline="-25000" dirty="0"/>
              <a:t>1</a:t>
            </a:r>
            <a:r>
              <a:rPr lang="en-AU" dirty="0"/>
              <a:t> + c| / √(a</a:t>
            </a:r>
            <a:r>
              <a:rPr lang="en-AU" baseline="30000" dirty="0"/>
              <a:t>2</a:t>
            </a:r>
            <a:r>
              <a:rPr lang="en-AU" dirty="0"/>
              <a:t> + b</a:t>
            </a:r>
            <a:r>
              <a:rPr lang="en-AU" baseline="30000" dirty="0"/>
              <a:t>2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865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D90A-492B-46C7-94A5-21CA17F7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8C4-0AB6-4BEB-9831-5DF98069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You should now be able to: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AU" dirty="0"/>
              <a:t>Recognise the differences between interfaces and abstract classes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AU" dirty="0"/>
              <a:t>Determine which is more appropriate in a given scenario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AU" dirty="0"/>
              <a:t>Implement abstract methods from an interface or abstract class</a:t>
            </a:r>
          </a:p>
        </p:txBody>
      </p:sp>
      <p:pic>
        <p:nvPicPr>
          <p:cNvPr id="14" name="Graphic 8">
            <a:extLst>
              <a:ext uri="{FF2B5EF4-FFF2-40B4-BE49-F238E27FC236}">
                <a16:creationId xmlns:a16="http://schemas.microsoft.com/office/drawing/2014/main" id="{533FC144-04E0-46B7-8D6A-919AAA475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03348" y="4470653"/>
            <a:ext cx="260664" cy="65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1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5C3976E-DC0E-4FAB-8FEA-8FF0DC47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0D90A-492B-46C7-94A5-21CA17F7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8C4-0AB6-4BEB-9831-5DF98069B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6" y="1381007"/>
            <a:ext cx="7307509" cy="513723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We ran into an issue in the inheritance workshop when we wanted to add a name to both Cat and Dog, but not Mammal, their superclass. In this situation, there are 3 options: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Duplicate floating code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Create a </a:t>
            </a:r>
            <a:r>
              <a:rPr lang="en-AU" dirty="0" err="1"/>
              <a:t>MammalPet</a:t>
            </a:r>
            <a:r>
              <a:rPr lang="en-AU" dirty="0"/>
              <a:t> class that extends Mammal and is extended by Cat and Dog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Make a Pet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7B631-FF46-4258-A5DF-CBB03240697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0D37FD4-70F0-4799-8883-680829BD4F6F}"/>
              </a:ext>
            </a:extLst>
          </p:cNvPr>
          <p:cNvSpPr/>
          <p:nvPr/>
        </p:nvSpPr>
        <p:spPr>
          <a:xfrm>
            <a:off x="8545227" y="3869240"/>
            <a:ext cx="1228288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Mammal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08C80D-ABDD-47B6-BA73-4B4CDDE79B58}"/>
              </a:ext>
            </a:extLst>
          </p:cNvPr>
          <p:cNvSpPr/>
          <p:nvPr/>
        </p:nvSpPr>
        <p:spPr>
          <a:xfrm>
            <a:off x="8545227" y="4994634"/>
            <a:ext cx="1228288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Cat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2FEA15-46B9-4621-B8A0-702FAAB105A3}"/>
              </a:ext>
            </a:extLst>
          </p:cNvPr>
          <p:cNvSpPr/>
          <p:nvPr/>
        </p:nvSpPr>
        <p:spPr>
          <a:xfrm>
            <a:off x="8545227" y="2864668"/>
            <a:ext cx="1228288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Cat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83A479-8008-47C9-B2BC-9A632FF70B31}"/>
              </a:ext>
            </a:extLst>
          </p:cNvPr>
          <p:cNvSpPr/>
          <p:nvPr/>
        </p:nvSpPr>
        <p:spPr>
          <a:xfrm>
            <a:off x="10343626" y="2864668"/>
            <a:ext cx="1228288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Dog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809782-DB84-450B-B25F-AC887A10B5B6}"/>
              </a:ext>
            </a:extLst>
          </p:cNvPr>
          <p:cNvSpPr/>
          <p:nvPr/>
        </p:nvSpPr>
        <p:spPr>
          <a:xfrm>
            <a:off x="9353521" y="1640415"/>
            <a:ext cx="1412552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MammalPet</a:t>
            </a:r>
            <a:endParaRPr lang="en-AU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1BEE82A-2242-451C-945F-6481DA0B3134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059797" y="1373401"/>
            <a:ext cx="0" cy="2670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52562CE-BE6C-4373-BC92-794009EDBF7A}"/>
              </a:ext>
            </a:extLst>
          </p:cNvPr>
          <p:cNvCxnSpPr>
            <a:cxnSpLocks/>
            <a:stCxn id="57" idx="2"/>
            <a:endCxn id="55" idx="0"/>
          </p:cNvCxnSpPr>
          <p:nvPr/>
        </p:nvCxnSpPr>
        <p:spPr>
          <a:xfrm flipH="1">
            <a:off x="9159371" y="2360415"/>
            <a:ext cx="900426" cy="5042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A6597D-F7A2-4130-890F-549ED5EA458A}"/>
              </a:ext>
            </a:extLst>
          </p:cNvPr>
          <p:cNvCxnSpPr>
            <a:cxnSpLocks/>
            <a:stCxn id="57" idx="2"/>
            <a:endCxn id="56" idx="0"/>
          </p:cNvCxnSpPr>
          <p:nvPr/>
        </p:nvCxnSpPr>
        <p:spPr>
          <a:xfrm>
            <a:off x="10059797" y="2360415"/>
            <a:ext cx="897973" cy="5042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C7C2BDA-8CAC-48F5-AC9F-BA64198CF0A8}"/>
              </a:ext>
            </a:extLst>
          </p:cNvPr>
          <p:cNvSpPr/>
          <p:nvPr/>
        </p:nvSpPr>
        <p:spPr>
          <a:xfrm>
            <a:off x="10343626" y="3869240"/>
            <a:ext cx="1228288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Pet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22A55CF-19BB-416B-9D45-1220FAC70049}"/>
              </a:ext>
            </a:extLst>
          </p:cNvPr>
          <p:cNvSpPr/>
          <p:nvPr/>
        </p:nvSpPr>
        <p:spPr>
          <a:xfrm>
            <a:off x="10343626" y="4994634"/>
            <a:ext cx="1228288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Dog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B04FAF1-E84F-479C-9F6F-7C899E40FDD7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9159371" y="4589240"/>
            <a:ext cx="0" cy="405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128399E-63AC-4A64-AC0A-948D3F493357}"/>
              </a:ext>
            </a:extLst>
          </p:cNvPr>
          <p:cNvCxnSpPr>
            <a:cxnSpLocks/>
            <a:stCxn id="47" idx="2"/>
            <a:endCxn id="80" idx="0"/>
          </p:cNvCxnSpPr>
          <p:nvPr/>
        </p:nvCxnSpPr>
        <p:spPr>
          <a:xfrm>
            <a:off x="9159371" y="4589240"/>
            <a:ext cx="1798399" cy="405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78415BC-E6E1-4ABF-8125-EE7827CEBE9C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10957770" y="4589240"/>
            <a:ext cx="0" cy="40539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61ACEF2-48ED-4B1B-B410-4C59A91DF608}"/>
              </a:ext>
            </a:extLst>
          </p:cNvPr>
          <p:cNvCxnSpPr>
            <a:cxnSpLocks/>
            <a:stCxn id="79" idx="2"/>
            <a:endCxn id="48" idx="0"/>
          </p:cNvCxnSpPr>
          <p:nvPr/>
        </p:nvCxnSpPr>
        <p:spPr>
          <a:xfrm flipH="1">
            <a:off x="9159371" y="4589240"/>
            <a:ext cx="1798399" cy="40539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A92DE4-3FF1-489B-AF4C-A024AFE66DE6}"/>
              </a:ext>
            </a:extLst>
          </p:cNvPr>
          <p:cNvCxnSpPr>
            <a:cxnSpLocks/>
          </p:cNvCxnSpPr>
          <p:nvPr/>
        </p:nvCxnSpPr>
        <p:spPr>
          <a:xfrm>
            <a:off x="8229600" y="3719119"/>
            <a:ext cx="36576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45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282B-F990-402A-BF2F-394F736D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But what exactly is an interface?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E1DD-6E79-40E5-92B7-4768DE3F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interface can be thought of simply as a set of methods.</a:t>
            </a:r>
          </a:p>
          <a:p>
            <a:r>
              <a:rPr lang="en-AU" dirty="0"/>
              <a:t>Two unrelated classes can share an interface (have a shared set of methods)</a:t>
            </a:r>
          </a:p>
          <a:p>
            <a:r>
              <a:rPr lang="en-AU" dirty="0"/>
              <a:t>E.g. A Robot class, Cat class and Fighter Jet class.</a:t>
            </a:r>
          </a:p>
          <a:p>
            <a:r>
              <a:rPr lang="en-AU" dirty="0"/>
              <a:t>Unrelated, but all of them can move and stop, and so have methods move and stop.</a:t>
            </a:r>
          </a:p>
          <a:p>
            <a:r>
              <a:rPr lang="en-AU" dirty="0"/>
              <a:t>If these methods all take the same parameters, and return the same types, those methods form a common interface. </a:t>
            </a:r>
          </a:p>
        </p:txBody>
      </p:sp>
    </p:spTree>
    <p:extLst>
      <p:ext uri="{BB962C8B-B14F-4D97-AF65-F5344CB8AC3E}">
        <p14:creationId xmlns:p14="http://schemas.microsoft.com/office/powerpoint/2010/main" val="161223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0016-C3E8-43DB-9C2D-20B4ED0C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Java is a static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183C-F7B3-4C25-AD9E-9D548CFE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Interfaces are only required to be explicitly defined in static languages, such as java.</a:t>
            </a:r>
          </a:p>
          <a:p>
            <a:r>
              <a:rPr lang="en-AU" dirty="0"/>
              <a:t>Have to define a move and stop interface. </a:t>
            </a:r>
          </a:p>
          <a:p>
            <a:r>
              <a:rPr lang="en-AU" dirty="0"/>
              <a:t>Then define how cat, fighter jet and robot all implement this.</a:t>
            </a:r>
          </a:p>
          <a:p>
            <a:r>
              <a:rPr lang="en-AU" dirty="0"/>
              <a:t>Dynamic languages are more convenient – don’t check till runtime (But if you forgot to properly implement the interface…)</a:t>
            </a:r>
          </a:p>
        </p:txBody>
      </p:sp>
    </p:spTree>
    <p:extLst>
      <p:ext uri="{BB962C8B-B14F-4D97-AF65-F5344CB8AC3E}">
        <p14:creationId xmlns:p14="http://schemas.microsoft.com/office/powerpoint/2010/main" val="353568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5C3976E-DC0E-4FAB-8FEA-8FF0DC47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0D90A-492B-46C7-94A5-21CA17F7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Interface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8C4-0AB6-4BEB-9831-5DF98069B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6" y="1381007"/>
            <a:ext cx="7307509" cy="513723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Interfaces have a few purposes: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Labelling a class with a pre-existing superclass as having specific functionality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Forcing the class to implement said functionality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Adding functionality to a group of existing classes with different hierarchies</a:t>
            </a:r>
          </a:p>
          <a:p>
            <a:pPr>
              <a:buFont typeface="Symbol" panose="05050102010706020507" pitchFamily="18" charset="2"/>
              <a:buChar char="-"/>
            </a:pPr>
            <a:endParaRPr lang="en-AU" dirty="0"/>
          </a:p>
          <a:p>
            <a:pPr marL="0" indent="0">
              <a:buNone/>
            </a:pPr>
            <a:r>
              <a:rPr lang="en-AU" dirty="0"/>
              <a:t>Note that a class can implement multiple interfaces.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7B631-FF46-4258-A5DF-CBB03240697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D2E292-3C02-4CF2-BB90-CFDBB1462F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8252233" y="1400145"/>
            <a:ext cx="3286125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F018D-E4A6-4EB5-A82C-0C78CAB73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9424" y="2544733"/>
            <a:ext cx="3629953" cy="32786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401252-B099-4BBA-9EB8-8F803BC667B8}"/>
              </a:ext>
            </a:extLst>
          </p:cNvPr>
          <p:cNvSpPr/>
          <p:nvPr/>
        </p:nvSpPr>
        <p:spPr>
          <a:xfrm>
            <a:off x="8530903" y="4085439"/>
            <a:ext cx="2030836" cy="540000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C4ECDB-B891-4927-8660-BD521857C1C5}"/>
              </a:ext>
            </a:extLst>
          </p:cNvPr>
          <p:cNvSpPr/>
          <p:nvPr/>
        </p:nvSpPr>
        <p:spPr>
          <a:xfrm>
            <a:off x="8679614" y="1830559"/>
            <a:ext cx="2838470" cy="300245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38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5C3976E-DC0E-4FAB-8FEA-8FF0DC47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0D90A-492B-46C7-94A5-21CA17F7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Adding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8C4-0AB6-4BEB-9831-5DF98069B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6" y="1381007"/>
            <a:ext cx="7307509" cy="513723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Using the </a:t>
            </a:r>
            <a:r>
              <a:rPr lang="en-AU" sz="2400" dirty="0">
                <a:solidFill>
                  <a:srgbClr val="7030A0"/>
                </a:solidFill>
                <a:latin typeface="Consolas" panose="020B0609020204030204" pitchFamily="49" charset="0"/>
              </a:rPr>
              <a:t>default</a:t>
            </a:r>
            <a:r>
              <a:rPr lang="en-AU" dirty="0"/>
              <a:t> keyword allows an interface to add functionality without relying on the method being defined by an implementing class.</a:t>
            </a:r>
          </a:p>
          <a:p>
            <a:pPr>
              <a:buFont typeface="Symbol" panose="05050102010706020507" pitchFamily="18" charset="2"/>
              <a:buChar char="-"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7B631-FF46-4258-A5DF-CBB03240697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A925E141-A1CE-473B-B1E5-2B5EF913A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9" y="1381006"/>
            <a:ext cx="3652707" cy="4457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Accessing default methods: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Calling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Super calls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8B2B2-110A-41E5-A3D2-9CE646286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94" y="2825309"/>
            <a:ext cx="7299911" cy="1871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B707DF-14EC-465E-A8FC-9DD3AD8ED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300" y="2324372"/>
            <a:ext cx="2695575" cy="733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40A1F9-CE55-4EB7-A954-AABAFA0F3A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3355" y="4134366"/>
            <a:ext cx="3577006" cy="109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1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5C3976E-DC0E-4FAB-8FEA-8FF0DC47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0D90A-492B-46C7-94A5-21CA17F7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Polymorphism with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8C4-0AB6-4BEB-9831-5DF98069B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6" y="1381007"/>
            <a:ext cx="7307509" cy="513723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Variables can have an interface as a type. This means that: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Interface methods are accessible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Class functionality requires casting</a:t>
            </a:r>
          </a:p>
          <a:p>
            <a:pPr>
              <a:buFont typeface="Symbol" panose="05050102010706020507" pitchFamily="18" charset="2"/>
              <a:buChar char="-"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opposite is also true, when an Animal variable holds a Cat for example: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Animal methods are accessible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Interfaces implemented by Cat or Mammal require casting to either the class or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7B631-FF46-4258-A5DF-CBB03240697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8A0BA2-27EB-4C39-BA42-41E7570C9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0" y="1381007"/>
            <a:ext cx="3652838" cy="293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2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5C3976E-DC0E-4FAB-8FEA-8FF0DC47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0D90A-492B-46C7-94A5-21CA17F7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8C4-0AB6-4BEB-9831-5DF98069B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6" y="1381007"/>
            <a:ext cx="7307509" cy="513723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Create and implement an interface ‘Reproduceable’ with methods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 err="1"/>
              <a:t>getChildren</a:t>
            </a:r>
            <a:r>
              <a:rPr lang="en-AU" dirty="0"/>
              <a:t> [parameters: N/A, return type: </a:t>
            </a:r>
            <a:r>
              <a:rPr lang="en-AU" dirty="0" err="1"/>
              <a:t>ArrayList</a:t>
            </a:r>
            <a:r>
              <a:rPr lang="en-AU" dirty="0"/>
              <a:t>&lt;Animal&gt;]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 err="1"/>
              <a:t>addChild</a:t>
            </a:r>
            <a:r>
              <a:rPr lang="en-AU" dirty="0"/>
              <a:t> [parameters: Animal, return type: void]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 err="1"/>
              <a:t>displayChildren</a:t>
            </a:r>
            <a:r>
              <a:rPr lang="en-AU" dirty="0"/>
              <a:t> [parameters: N/A, return type: void]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7B631-FF46-4258-A5DF-CBB03240697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A925E141-A1CE-473B-B1E5-2B5EF913A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9" y="1381006"/>
            <a:ext cx="3652707" cy="4457731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AU" sz="2400" dirty="0"/>
              <a:t>The interface should be implemented by Cat and Dog.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sz="2400" dirty="0"/>
              <a:t>Since even in our limited hierarchy of animals cats can’t have non-cats as children, you’ll need to prevent such a child from being added.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sz="2400" dirty="0"/>
              <a:t>When displaying children, just list their names.</a:t>
            </a:r>
          </a:p>
        </p:txBody>
      </p:sp>
    </p:spTree>
    <p:extLst>
      <p:ext uri="{BB962C8B-B14F-4D97-AF65-F5344CB8AC3E}">
        <p14:creationId xmlns:p14="http://schemas.microsoft.com/office/powerpoint/2010/main" val="397657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D90A-492B-46C7-94A5-21CA17F7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8C4-0AB6-4BEB-9831-5DF98069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Abstract classes are a level closer to implementation than interfaces.</a:t>
            </a:r>
          </a:p>
          <a:p>
            <a:pPr marL="0" indent="0">
              <a:buNone/>
            </a:pPr>
            <a:r>
              <a:rPr lang="en-AU" dirty="0"/>
              <a:t>Properties: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Are extended rather than implemented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Can hold attributes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Can have constructors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Can implement methods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AU" dirty="0"/>
              <a:t>Use the </a:t>
            </a:r>
            <a:r>
              <a:rPr lang="en-AU" sz="2400" dirty="0">
                <a:solidFill>
                  <a:srgbClr val="7030A0"/>
                </a:solidFill>
                <a:latin typeface="Consolas" panose="020B0609020204030204" pitchFamily="49" charset="0"/>
              </a:rPr>
              <a:t>abstract</a:t>
            </a:r>
            <a:r>
              <a:rPr lang="en-AU" dirty="0"/>
              <a:t> keyword to denote methods that must be implemented</a:t>
            </a:r>
          </a:p>
        </p:txBody>
      </p:sp>
      <p:pic>
        <p:nvPicPr>
          <p:cNvPr id="10" name="Graphic 8">
            <a:extLst>
              <a:ext uri="{FF2B5EF4-FFF2-40B4-BE49-F238E27FC236}">
                <a16:creationId xmlns:a16="http://schemas.microsoft.com/office/drawing/2014/main" id="{5AA6E094-D390-45EA-96D3-8085758CB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03348" y="4128059"/>
            <a:ext cx="260664" cy="6584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C6E33F-0D4D-41F1-AEEE-912B4ABF2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283200"/>
            <a:ext cx="45339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4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backs">
      <a:dk1>
        <a:sysClr val="windowText" lastClr="000000"/>
      </a:dk1>
      <a:lt1>
        <a:srgbClr val="FFFFFF"/>
      </a:lt1>
      <a:dk2>
        <a:srgbClr val="323232"/>
      </a:dk2>
      <a:lt2>
        <a:srgbClr val="FFFFFF"/>
      </a:lt2>
      <a:accent1>
        <a:srgbClr val="A51B22"/>
      </a:accent1>
      <a:accent2>
        <a:srgbClr val="B61E25"/>
      </a:accent2>
      <a:accent3>
        <a:srgbClr val="C72027"/>
      </a:accent3>
      <a:accent4>
        <a:srgbClr val="D9232C"/>
      </a:accent4>
      <a:accent5>
        <a:srgbClr val="DE323A"/>
      </a:accent5>
      <a:accent6>
        <a:srgbClr val="E1434B"/>
      </a:accent6>
      <a:hlink>
        <a:srgbClr val="FF0000"/>
      </a:hlink>
      <a:folHlink>
        <a:srgbClr val="FF5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ics Workshops Template 2019.potx" id="{D62B8CFD-1FD7-42C6-9FDD-AECF771D0A1A}" vid="{8603E1ED-FF29-4DE7-A0D7-313EEFB418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Robotics Workshops Template 2019</Template>
  <TotalTime>0</TotalTime>
  <Words>785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Symbol</vt:lpstr>
      <vt:lpstr>Office Theme</vt:lpstr>
      <vt:lpstr>Java Workshop 9 – Interfaces and Abstract Classes</vt:lpstr>
      <vt:lpstr>Interfaces</vt:lpstr>
      <vt:lpstr>But what exactly is an interface?</vt:lpstr>
      <vt:lpstr>Java is a static language</vt:lpstr>
      <vt:lpstr>Interface Uses</vt:lpstr>
      <vt:lpstr>Adding Functionality</vt:lpstr>
      <vt:lpstr>Polymorphism with Interfaces</vt:lpstr>
      <vt:lpstr>Your Turn</vt:lpstr>
      <vt:lpstr>Abstract Classes</vt:lpstr>
      <vt:lpstr>Class Details</vt:lpstr>
      <vt:lpstr>Extending an Abstract Class</vt:lpstr>
      <vt:lpstr>Your Turn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Workshop 9 – Interfaces and Abstract Classes</dc:title>
  <dc:creator>Ben Schwarz</dc:creator>
  <cp:lastModifiedBy>Schwarz B21</cp:lastModifiedBy>
  <cp:revision>7</cp:revision>
  <dcterms:created xsi:type="dcterms:W3CDTF">2019-06-29T08:15:50Z</dcterms:created>
  <dcterms:modified xsi:type="dcterms:W3CDTF">2019-12-03T06:44:41Z</dcterms:modified>
</cp:coreProperties>
</file>