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0" r:id="rId5"/>
    <p:sldId id="261" r:id="rId6"/>
    <p:sldId id="299" r:id="rId7"/>
    <p:sldId id="288" r:id="rId8"/>
    <p:sldId id="289" r:id="rId9"/>
    <p:sldId id="290" r:id="rId10"/>
    <p:sldId id="296" r:id="rId11"/>
    <p:sldId id="280" r:id="rId12"/>
    <p:sldId id="297" r:id="rId13"/>
    <p:sldId id="29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0898" autoAdjust="0"/>
  </p:normalViewPr>
  <p:slideViewPr>
    <p:cSldViewPr>
      <p:cViewPr varScale="1">
        <p:scale>
          <a:sx n="79" d="100"/>
          <a:sy n="79" d="100"/>
        </p:scale>
        <p:origin x="1632" y="53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06/01/2022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06/01/2022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‹nº›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‹nº›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 lIns="91440" tIns="45720" rIns="91440" bIns="45720" anchor="b" anchorCtr="0">
            <a:noAutofit/>
          </a:bodyPr>
          <a:lstStyle/>
          <a:p>
            <a:r>
              <a:rPr lang="pt-PT" sz="4000" b="1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MDO – Marketing Digital Outdoor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lIns="91440" tIns="45720" rIns="91440" bIns="45720" anchor="ctr" anchorCtr="1">
            <a:noAutofit/>
          </a:bodyPr>
          <a:lstStyle/>
          <a:p>
            <a:pPr algn="ctr"/>
            <a:endParaRPr lang="pt-PT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104484" y="2097357"/>
            <a:ext cx="6995907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 dirty="0">
                <a:latin typeface="Calibri"/>
                <a:cs typeface="Times New Roman"/>
              </a:rPr>
              <a:t>Implementation: current status</a:t>
            </a:r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1E3FE8E-EBF5-4DBB-8659-6DD53976F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67712"/>
              </p:ext>
            </p:extLst>
          </p:nvPr>
        </p:nvGraphicFramePr>
        <p:xfrm>
          <a:off x="3255532" y="5412038"/>
          <a:ext cx="3620724" cy="731520"/>
        </p:xfrm>
        <a:graphic>
          <a:graphicData uri="http://schemas.openxmlformats.org/drawingml/2006/table">
            <a:tbl>
              <a:tblPr firstRow="1" bandRow="1"/>
              <a:tblGrid>
                <a:gridCol w="1810362">
                  <a:extLst>
                    <a:ext uri="{9D8B030D-6E8A-4147-A177-3AD203B41FA5}">
                      <a16:colId xmlns:a16="http://schemas.microsoft.com/office/drawing/2014/main" val="2809516166"/>
                    </a:ext>
                  </a:extLst>
                </a:gridCol>
                <a:gridCol w="1810362">
                  <a:extLst>
                    <a:ext uri="{9D8B030D-6E8A-4147-A177-3AD203B41FA5}">
                      <a16:colId xmlns:a16="http://schemas.microsoft.com/office/drawing/2014/main" val="3277170653"/>
                    </a:ext>
                  </a:extLst>
                </a:gridCol>
              </a:tblGrid>
              <a:tr h="2411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José Pires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A50178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62545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Hugo Freitas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A88258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905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B14721-1212-C440-BE29-CC98E6C9D9B0}"/>
              </a:ext>
            </a:extLst>
          </p:cNvPr>
          <p:cNvSpPr txBox="1"/>
          <p:nvPr/>
        </p:nvSpPr>
        <p:spPr>
          <a:xfrm>
            <a:off x="2207413" y="5549170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b="1" dirty="0"/>
              <a:t>Group 8: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309320" cy="5976664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solidFill>
                  <a:srgbClr val="373E48"/>
                </a:solidFill>
              </a:rPr>
              <a:t>Local System</a:t>
            </a:r>
          </a:p>
          <a:p>
            <a:pPr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Done</a:t>
            </a:r>
          </a:p>
          <a:p>
            <a:pPr lvl="2" algn="just"/>
            <a:r>
              <a:rPr lang="en-US" dirty="0"/>
              <a:t>Implemented UI: design and navigation;</a:t>
            </a:r>
          </a:p>
          <a:p>
            <a:pPr lvl="2" algn="just"/>
            <a:r>
              <a:rPr lang="en-US" dirty="0"/>
              <a:t>Thread to grab camera frames.</a:t>
            </a:r>
          </a:p>
          <a:p>
            <a:pPr lvl="2" algn="just"/>
            <a:endParaRPr lang="en-US" dirty="0"/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On Going</a:t>
            </a:r>
          </a:p>
          <a:p>
            <a:pPr lvl="2" algn="just"/>
            <a:r>
              <a:rPr lang="en-US" dirty="0"/>
              <a:t>Implementation of computer vision algorithms.</a:t>
            </a:r>
          </a:p>
          <a:p>
            <a:pPr lvl="2" algn="just"/>
            <a:endParaRPr lang="en-GB" dirty="0">
              <a:solidFill>
                <a:schemeClr val="tx1"/>
              </a:solidFill>
            </a:endParaRPr>
          </a:p>
          <a:p>
            <a:pPr lvl="1" algn="just"/>
            <a:r>
              <a:rPr lang="en-GB" dirty="0" err="1">
                <a:solidFill>
                  <a:schemeClr val="tx1"/>
                </a:solidFill>
              </a:rPr>
              <a:t>ToDo</a:t>
            </a:r>
            <a:endParaRPr lang="en-GB" dirty="0">
              <a:solidFill>
                <a:schemeClr val="tx1"/>
              </a:solidFill>
            </a:endParaRPr>
          </a:p>
          <a:p>
            <a:pPr lvl="2" algn="just"/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gesture</a:t>
            </a:r>
            <a:r>
              <a:rPr lang="pt-PT" dirty="0"/>
              <a:t> </a:t>
            </a:r>
            <a:r>
              <a:rPr lang="pt-PT" dirty="0" err="1"/>
              <a:t>recognition</a:t>
            </a:r>
            <a:r>
              <a:rPr lang="pt-PT" dirty="0"/>
              <a:t> to </a:t>
            </a:r>
            <a:r>
              <a:rPr lang="pt-PT" dirty="0" err="1"/>
              <a:t>stimulate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UI;</a:t>
            </a:r>
          </a:p>
          <a:p>
            <a:pPr lvl="2" algn="just"/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client</a:t>
            </a:r>
            <a:r>
              <a:rPr lang="pt-PT" dirty="0"/>
              <a:t>/server </a:t>
            </a:r>
            <a:r>
              <a:rPr lang="pt-PT" dirty="0" err="1"/>
              <a:t>architecture</a:t>
            </a:r>
            <a:r>
              <a:rPr lang="pt-PT" dirty="0"/>
              <a:t>;</a:t>
            </a:r>
          </a:p>
          <a:p>
            <a:pPr lvl="2" algn="just"/>
            <a:r>
              <a:rPr lang="pt-PT" dirty="0" err="1"/>
              <a:t>implement</a:t>
            </a:r>
            <a:r>
              <a:rPr lang="pt-PT" dirty="0"/>
              <a:t> Twitter </a:t>
            </a:r>
            <a:r>
              <a:rPr lang="pt-PT" dirty="0" err="1"/>
              <a:t>sharing</a:t>
            </a:r>
            <a:r>
              <a:rPr lang="pt-PT" dirty="0"/>
              <a:t>;</a:t>
            </a:r>
          </a:p>
          <a:p>
            <a:pPr lvl="2" algn="just"/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detection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fragrance</a:t>
            </a:r>
            <a:r>
              <a:rPr lang="pt-PT" dirty="0"/>
              <a:t> </a:t>
            </a:r>
            <a:r>
              <a:rPr lang="pt-PT" dirty="0" err="1"/>
              <a:t>diffusion</a:t>
            </a:r>
            <a:r>
              <a:rPr lang="pt-PT" dirty="0"/>
              <a:t> (</a:t>
            </a:r>
            <a:r>
              <a:rPr lang="pt-PT" dirty="0" err="1"/>
              <a:t>daemons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device</a:t>
            </a:r>
            <a:r>
              <a:rPr lang="pt-PT" dirty="0"/>
              <a:t> drivers).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Current</a:t>
            </a:r>
            <a:r>
              <a:rPr lang="pt-PT" dirty="0"/>
              <a:t> Status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7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</a:rPr>
              <a:t>Gantt Diagram</a:t>
            </a:r>
          </a:p>
          <a:p>
            <a:pPr marL="742950" indent="-742950">
              <a:buFont typeface="+mj-lt"/>
              <a:buAutoNum type="arabicPeriod"/>
            </a:pPr>
            <a:endParaRPr lang="en-US" sz="3600" b="1" dirty="0">
              <a:solidFill>
                <a:schemeClr val="tx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1"/>
                </a:solidFill>
              </a:rPr>
              <a:t>Current Status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Remote Client;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Remote Server;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Local System.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357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ctr">
            <a:normAutofit/>
          </a:bodyPr>
          <a:lstStyle/>
          <a:p>
            <a:pPr marL="0" indent="0" algn="ctr">
              <a:buNone/>
            </a:pPr>
            <a:r>
              <a:rPr lang="en-GB" sz="4800" b="1" dirty="0">
                <a:solidFill>
                  <a:schemeClr val="tx1"/>
                </a:solidFill>
              </a:rPr>
              <a:t>1. </a:t>
            </a:r>
            <a:r>
              <a:rPr lang="pt-PT" sz="4800" b="1" dirty="0" err="1">
                <a:solidFill>
                  <a:schemeClr val="tx1"/>
                </a:solidFill>
              </a:rPr>
              <a:t>Gantt</a:t>
            </a:r>
            <a:r>
              <a:rPr lang="pt-PT" sz="4800" b="1" dirty="0">
                <a:solidFill>
                  <a:schemeClr val="tx1"/>
                </a:solidFill>
              </a:rPr>
              <a:t> </a:t>
            </a:r>
            <a:r>
              <a:rPr lang="pt-PT" sz="4800" b="1" dirty="0" err="1">
                <a:solidFill>
                  <a:schemeClr val="tx1"/>
                </a:solidFill>
              </a:rPr>
              <a:t>Diagram</a:t>
            </a:r>
            <a:endParaRPr lang="en-US" sz="4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68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90819-5E78-45C9-8AD9-45B470EE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9" y="1556792"/>
            <a:ext cx="8985122" cy="40324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90BB24-4A40-4F5C-B472-4F60DF545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541389-0D3F-4926-B216-08562E78D6E9}"/>
              </a:ext>
            </a:extLst>
          </p:cNvPr>
          <p:cNvGrpSpPr/>
          <p:nvPr/>
        </p:nvGrpSpPr>
        <p:grpSpPr>
          <a:xfrm>
            <a:off x="205165" y="1772816"/>
            <a:ext cx="8733669" cy="2835696"/>
            <a:chOff x="2191383" y="4626558"/>
            <a:chExt cx="6952617" cy="22574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5A974-AA4D-4E3D-95BD-B70CE8B9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1383" y="4914590"/>
              <a:ext cx="2736304" cy="19693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1CCD9A-30C7-436A-BCA7-11FAD82F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5" t="65372"/>
            <a:stretch/>
          </p:blipFill>
          <p:spPr>
            <a:xfrm>
              <a:off x="4890557" y="4914590"/>
              <a:ext cx="4253443" cy="19693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A88313-E69D-4081-9425-C7F7E6227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5" b="94935"/>
            <a:stretch/>
          </p:blipFill>
          <p:spPr>
            <a:xfrm>
              <a:off x="4890556" y="4626558"/>
              <a:ext cx="4253443" cy="288032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E542E0-27A8-448E-996D-607331E23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7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Gantt</a:t>
            </a:r>
            <a:r>
              <a:rPr lang="pt-PT" dirty="0"/>
              <a:t> </a:t>
            </a:r>
            <a:r>
              <a:rPr lang="pt-PT" dirty="0" err="1"/>
              <a:t>Diagram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A0CCD-2DB9-42A0-A149-12BE84B0B178}"/>
              </a:ext>
            </a:extLst>
          </p:cNvPr>
          <p:cNvGrpSpPr/>
          <p:nvPr/>
        </p:nvGrpSpPr>
        <p:grpSpPr>
          <a:xfrm>
            <a:off x="395536" y="1988840"/>
            <a:ext cx="8420495" cy="2304256"/>
            <a:chOff x="1890899" y="5157192"/>
            <a:chExt cx="6145869" cy="168180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9D28EA-68E5-41B6-9477-6016AF86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0899" y="5485225"/>
              <a:ext cx="2753109" cy="13527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8A2703-FD42-47D4-AE32-7EA6708232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4750"/>
            <a:stretch/>
          </p:blipFill>
          <p:spPr>
            <a:xfrm>
              <a:off x="4607768" y="5157192"/>
              <a:ext cx="3429000" cy="3600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5D1194-5B55-4303-8205-27C5D8266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727"/>
            <a:stretch/>
          </p:blipFill>
          <p:spPr>
            <a:xfrm>
              <a:off x="4607768" y="5517232"/>
              <a:ext cx="3429000" cy="1321768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418C20-4DAF-4F71-9377-52ACC80F3D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27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ctr">
            <a:normAutofit/>
          </a:bodyPr>
          <a:lstStyle/>
          <a:p>
            <a:pPr marL="0" indent="0" algn="ctr">
              <a:buNone/>
            </a:pPr>
            <a:r>
              <a:rPr lang="en-GB" sz="4800" b="1" dirty="0">
                <a:solidFill>
                  <a:schemeClr val="tx1"/>
                </a:solidFill>
              </a:rPr>
              <a:t>2. Current Status</a:t>
            </a:r>
            <a:endParaRPr lang="en-US" sz="4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9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309320" cy="5661247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dirty="0">
                <a:solidFill>
                  <a:srgbClr val="373E48"/>
                </a:solidFill>
              </a:rPr>
              <a:t>Remote Client</a:t>
            </a:r>
          </a:p>
          <a:p>
            <a:pPr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Done</a:t>
            </a:r>
          </a:p>
          <a:p>
            <a:pPr lvl="2" algn="just"/>
            <a:r>
              <a:rPr lang="en-GB" dirty="0"/>
              <a:t>Graphical User Interface</a:t>
            </a:r>
          </a:p>
          <a:p>
            <a:pPr lvl="3" algn="just"/>
            <a:r>
              <a:rPr lang="en-GB" dirty="0"/>
              <a:t>Login;</a:t>
            </a:r>
          </a:p>
          <a:p>
            <a:pPr lvl="3" algn="just"/>
            <a:r>
              <a:rPr lang="en-GB" dirty="0"/>
              <a:t>Register;</a:t>
            </a:r>
          </a:p>
          <a:p>
            <a:pPr lvl="3" algn="just"/>
            <a:r>
              <a:rPr lang="en-GB" dirty="0"/>
              <a:t>Logout;</a:t>
            </a:r>
          </a:p>
          <a:p>
            <a:pPr lvl="3" algn="just"/>
            <a:r>
              <a:rPr lang="en-GB" dirty="0"/>
              <a:t>Admin Pages: handle all the users and stations;</a:t>
            </a:r>
          </a:p>
          <a:p>
            <a:pPr lvl="3" algn="just"/>
            <a:r>
              <a:rPr lang="en-GB" dirty="0"/>
              <a:t>Brand Pages: Rent an ad and watch statistics of current rented ads.</a:t>
            </a:r>
          </a:p>
          <a:p>
            <a:pPr lvl="3" algn="just"/>
            <a:endParaRPr lang="en-GB" dirty="0"/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To Do</a:t>
            </a:r>
          </a:p>
          <a:p>
            <a:pPr lvl="2" algn="just"/>
            <a:r>
              <a:rPr lang="en-GB" dirty="0"/>
              <a:t>Parser</a:t>
            </a:r>
          </a:p>
          <a:p>
            <a:pPr lvl="3" algn="just"/>
            <a:r>
              <a:rPr lang="en-GB" dirty="0">
                <a:solidFill>
                  <a:schemeClr val="tx1"/>
                </a:solidFill>
              </a:rPr>
              <a:t>Build DB queries, receive and execute responses.</a:t>
            </a:r>
          </a:p>
          <a:p>
            <a:pPr lvl="2" algn="just"/>
            <a:r>
              <a:rPr lang="en-GB" dirty="0">
                <a:solidFill>
                  <a:schemeClr val="tx1"/>
                </a:solidFill>
              </a:rPr>
              <a:t>Client-Server architecture</a:t>
            </a:r>
          </a:p>
          <a:p>
            <a:pPr lvl="3" algn="just"/>
            <a:r>
              <a:rPr lang="en-GB" dirty="0">
                <a:solidFill>
                  <a:schemeClr val="tx1"/>
                </a:solidFill>
              </a:rPr>
              <a:t>Connect GUI with the DB Server;</a:t>
            </a:r>
          </a:p>
          <a:p>
            <a:pPr lvl="3" algn="just"/>
            <a:r>
              <a:rPr lang="en-GB" dirty="0">
                <a:solidFill>
                  <a:schemeClr val="tx1"/>
                </a:solidFill>
              </a:rPr>
              <a:t>Connect RC with the RS.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Current</a:t>
            </a:r>
            <a:r>
              <a:rPr lang="pt-PT" dirty="0"/>
              <a:t> Status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309320" cy="5976664"/>
          </a:xfrm>
        </p:spPr>
        <p:txBody>
          <a:bodyPr>
            <a:normAutofit/>
          </a:bodyPr>
          <a:lstStyle/>
          <a:p>
            <a:pPr algn="just"/>
            <a:r>
              <a:rPr lang="en-GB" dirty="0">
                <a:solidFill>
                  <a:srgbClr val="373E48"/>
                </a:solidFill>
              </a:rPr>
              <a:t>Remote Server</a:t>
            </a:r>
          </a:p>
          <a:p>
            <a:pPr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On Going</a:t>
            </a:r>
          </a:p>
          <a:p>
            <a:pPr lvl="2" algn="just"/>
            <a:r>
              <a:rPr lang="en-GB" dirty="0" err="1"/>
              <a:t>DataBase</a:t>
            </a:r>
            <a:r>
              <a:rPr lang="en-GB" dirty="0"/>
              <a:t> server creation;</a:t>
            </a:r>
          </a:p>
          <a:p>
            <a:pPr lvl="3" algn="just"/>
            <a:r>
              <a:rPr lang="en-GB" dirty="0"/>
              <a:t>Tables are created.</a:t>
            </a:r>
          </a:p>
          <a:p>
            <a:pPr lvl="3" algn="just"/>
            <a:endParaRPr lang="en-GB" dirty="0"/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To Do</a:t>
            </a:r>
          </a:p>
          <a:p>
            <a:pPr lvl="2" algn="just"/>
            <a:r>
              <a:rPr lang="en-GB" dirty="0"/>
              <a:t>Parser</a:t>
            </a:r>
          </a:p>
          <a:p>
            <a:pPr lvl="3" algn="just"/>
            <a:r>
              <a:rPr lang="en-GB" dirty="0">
                <a:solidFill>
                  <a:schemeClr val="tx1"/>
                </a:solidFill>
              </a:rPr>
              <a:t>Receive and process frames.</a:t>
            </a:r>
          </a:p>
          <a:p>
            <a:pPr lvl="3" algn="just"/>
            <a:endParaRPr lang="en-GB" dirty="0">
              <a:solidFill>
                <a:schemeClr val="tx1"/>
              </a:solidFill>
            </a:endParaRPr>
          </a:p>
          <a:p>
            <a:pPr lvl="2" algn="just"/>
            <a:r>
              <a:rPr lang="en-GB" dirty="0">
                <a:solidFill>
                  <a:schemeClr val="tx1"/>
                </a:solidFill>
              </a:rPr>
              <a:t>Client-Server architecture.</a:t>
            </a:r>
          </a:p>
          <a:p>
            <a:pPr lvl="3" algn="just"/>
            <a:r>
              <a:rPr lang="en-GB" dirty="0">
                <a:solidFill>
                  <a:schemeClr val="tx1"/>
                </a:solidFill>
              </a:rPr>
              <a:t>Build Remote Server and connect it to the DB;</a:t>
            </a:r>
          </a:p>
          <a:p>
            <a:pPr lvl="3" algn="just"/>
            <a:r>
              <a:rPr lang="en-GB" dirty="0">
                <a:solidFill>
                  <a:schemeClr val="tx1"/>
                </a:solidFill>
              </a:rPr>
              <a:t>Connect RC with RS and LS.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Current</a:t>
            </a:r>
            <a:r>
              <a:rPr lang="pt-PT" dirty="0"/>
              <a:t> Status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38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Props1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4368</TotalTime>
  <Words>221</Words>
  <Application>Microsoft Office PowerPoint</Application>
  <PresentationFormat>Apresentação no Ecrã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DesignTemplate</vt:lpstr>
      <vt:lpstr>MDO – Marketing Digital Outdoor</vt:lpstr>
      <vt:lpstr>Agenda</vt:lpstr>
      <vt:lpstr>Apresentação do PowerPoint</vt:lpstr>
      <vt:lpstr>Gantt Diagram</vt:lpstr>
      <vt:lpstr>Gantt Diagram</vt:lpstr>
      <vt:lpstr>Gantt Diagram</vt:lpstr>
      <vt:lpstr>Apresentação do PowerPoint</vt:lpstr>
      <vt:lpstr>Current Status</vt:lpstr>
      <vt:lpstr>Current Status</vt:lpstr>
      <vt:lpstr>Current Status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Hugo</dc:creator>
  <cp:lastModifiedBy>Hugo Manuel de Moura Freitas</cp:lastModifiedBy>
  <cp:revision>280</cp:revision>
  <dcterms:created xsi:type="dcterms:W3CDTF">2012-04-27T13:45:19Z</dcterms:created>
  <dcterms:modified xsi:type="dcterms:W3CDTF">2022-01-06T17:30:42Z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