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0" r:id="rId9"/>
    <p:sldId id="269" r:id="rId10"/>
    <p:sldId id="274" r:id="rId11"/>
    <p:sldId id="268" r:id="rId12"/>
    <p:sldId id="264" r:id="rId13"/>
    <p:sldId id="273" r:id="rId14"/>
    <p:sldId id="267" r:id="rId15"/>
    <p:sldId id="271" r:id="rId16"/>
    <p:sldId id="272" r:id="rId17"/>
    <p:sldId id="265" r:id="rId18"/>
    <p:sldId id="266" r:id="rId19"/>
    <p:sldId id="263" r:id="rId20"/>
  </p:sldIdLst>
  <p:sldSz cx="18288000" cy="10287000"/>
  <p:notesSz cx="6858000" cy="9144000"/>
  <p:embeddedFontLst>
    <p:embeddedFont>
      <p:font typeface="HP Simplified Hans" panose="020B0604020202020204" charset="-122"/>
      <p:regular r:id="rId21"/>
    </p:embeddedFont>
    <p:embeddedFont>
      <p:font typeface="Bahnschrift" panose="020B0502040204020203" pitchFamily="34" charset="0"/>
      <p:regular r:id="rId22"/>
      <p:bold r:id="rId23"/>
    </p:embeddedFont>
    <p:embeddedFont>
      <p:font typeface="Bahnschrift SemiCondensed" panose="020B0502040204020203" pitchFamily="34" charset="0"/>
      <p:regular r:id="rId24"/>
      <p:bold r:id="rId25"/>
    </p:embeddedFont>
    <p:embeddedFont>
      <p:font typeface="Franklin Gothic Demi" panose="020B0703020102020204" pitchFamily="34" charset="0"/>
      <p:regular r:id="rId26"/>
      <p:italic r:id="rId27"/>
    </p:embeddedFont>
    <p:embeddedFont>
      <p:font typeface="Mokoto" panose="020B0604020202020204" charset="0"/>
      <p:regular r:id="rId28"/>
    </p:embeddedFont>
    <p:embeddedFont>
      <p:font typeface="Poppins" panose="00000500000000000000" pitchFamily="2" charset="0"/>
      <p:regular r:id="rId29"/>
      <p:bold r:id="rId30"/>
      <p:italic r:id="rId31"/>
      <p:boldItalic r:id="rId32"/>
    </p:embeddedFont>
    <p:embeddedFont>
      <p:font typeface="Poppins Bold" panose="00000800000000000000" charset="0"/>
      <p:regular r:id="rId33"/>
    </p:embeddedFont>
    <p:embeddedFont>
      <p:font typeface="Roboto Mono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22" autoAdjust="0"/>
  </p:normalViewPr>
  <p:slideViewPr>
    <p:cSldViewPr>
      <p:cViewPr varScale="1">
        <p:scale>
          <a:sx n="52" d="100"/>
          <a:sy n="52" d="100"/>
        </p:scale>
        <p:origin x="78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 ." userId="84fe16f501fc91bc" providerId="LiveId" clId="{8CD5B410-96D5-4A3A-84E1-175AD280BD56}"/>
    <pc:docChg chg="modSld">
      <pc:chgData name="Suni ." userId="84fe16f501fc91bc" providerId="LiveId" clId="{8CD5B410-96D5-4A3A-84E1-175AD280BD56}" dt="2024-12-18T07:17:52.405" v="11" actId="20577"/>
      <pc:docMkLst>
        <pc:docMk/>
      </pc:docMkLst>
      <pc:sldChg chg="modSp mod">
        <pc:chgData name="Suni ." userId="84fe16f501fc91bc" providerId="LiveId" clId="{8CD5B410-96D5-4A3A-84E1-175AD280BD56}" dt="2024-12-18T07:17:52.405" v="11" actId="20577"/>
        <pc:sldMkLst>
          <pc:docMk/>
          <pc:sldMk cId="0" sldId="258"/>
        </pc:sldMkLst>
        <pc:spChg chg="mod">
          <ac:chgData name="Suni ." userId="84fe16f501fc91bc" providerId="LiveId" clId="{8CD5B410-96D5-4A3A-84E1-175AD280BD56}" dt="2024-12-18T07:17:52.405" v="11" actId="20577"/>
          <ac:spMkLst>
            <pc:docMk/>
            <pc:sldMk cId="0" sldId="258"/>
            <ac:spMk id="11" creationId="{47CC505F-180F-3BC9-1821-3AB63A6D19D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4D366-8D66-4073-95C0-A4F6D79CD3A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D91283CF-C385-4273-975B-22A1610304C9}">
      <dgm:prSet phldrT="[Text]" custT="1"/>
      <dgm:spPr>
        <a:solidFill>
          <a:schemeClr val="tx1">
            <a:lumMod val="50000"/>
            <a:lumOff val="50000"/>
          </a:schemeClr>
        </a:solidFill>
      </dgm:spPr>
      <dgm:t>
        <a:bodyPr/>
        <a:lstStyle/>
        <a:p>
          <a:r>
            <a:rPr lang="en-US" sz="2400" b="1" dirty="0">
              <a:latin typeface="HP Simplified Hans" panose="020B0500000000000000" pitchFamily="34" charset="-122"/>
              <a:ea typeface="HP Simplified Hans" panose="020B0500000000000000" pitchFamily="34" charset="-122"/>
            </a:rPr>
            <a:t>User Access:</a:t>
          </a:r>
          <a:r>
            <a:rPr lang="en-US" sz="2300" dirty="0"/>
            <a:t>
A doctor logs into the system via Aadhaar or biometric authentication on the website along with their unique hospital code.</a:t>
          </a:r>
          <a:r>
            <a:rPr lang="en-US" sz="1400" dirty="0"/>
            <a:t>
</a:t>
          </a:r>
          <a:endParaRPr lang="en-IN" sz="1400" dirty="0"/>
        </a:p>
      </dgm:t>
    </dgm:pt>
    <dgm:pt modelId="{4B063035-D7DA-4A1F-A0A1-771D7117B158}" type="parTrans" cxnId="{18B6256F-B7D3-4670-AF5B-E2372BC7AE8A}">
      <dgm:prSet/>
      <dgm:spPr/>
      <dgm:t>
        <a:bodyPr/>
        <a:lstStyle/>
        <a:p>
          <a:endParaRPr lang="en-IN"/>
        </a:p>
      </dgm:t>
    </dgm:pt>
    <dgm:pt modelId="{0A665C2E-770A-484E-B048-662B9F2E7339}" type="sibTrans" cxnId="{18B6256F-B7D3-4670-AF5B-E2372BC7AE8A}">
      <dgm:prSet/>
      <dgm:spPr/>
      <dgm:t>
        <a:bodyPr/>
        <a:lstStyle/>
        <a:p>
          <a:endParaRPr lang="en-IN"/>
        </a:p>
      </dgm:t>
    </dgm:pt>
    <dgm:pt modelId="{8A982D4A-DE10-42F9-BD41-B1E15943C550}">
      <dgm:prSet phldrT="[Text]" custT="1"/>
      <dgm:spPr>
        <a:solidFill>
          <a:schemeClr val="tx1">
            <a:lumMod val="65000"/>
            <a:lumOff val="35000"/>
          </a:schemeClr>
        </a:solidFill>
      </dgm:spPr>
      <dgm:t>
        <a:bodyPr/>
        <a:lstStyle/>
        <a:p>
          <a:r>
            <a:rPr lang="en-US" sz="2600" b="1" dirty="0">
              <a:latin typeface="HP Simplified Hans" panose="020B0500000000000000" pitchFamily="34" charset="-122"/>
              <a:ea typeface="HP Simplified Hans" panose="020B0500000000000000" pitchFamily="34" charset="-122"/>
            </a:rPr>
            <a:t>Authentication:</a:t>
          </a:r>
          <a:r>
            <a:rPr lang="en-US" sz="1200" dirty="0"/>
            <a:t>
</a:t>
          </a:r>
          <a:r>
            <a:rPr lang="en-US" sz="2300" dirty="0"/>
            <a:t>Aadhaar API or biometric service validates the user's identity</a:t>
          </a:r>
          <a:r>
            <a:rPr lang="en-US" sz="1200" dirty="0"/>
            <a:t>.
</a:t>
          </a:r>
          <a:endParaRPr lang="en-IN" sz="1200" dirty="0"/>
        </a:p>
      </dgm:t>
    </dgm:pt>
    <dgm:pt modelId="{D4B55D70-798D-4172-9911-14F30BABFB88}" type="parTrans" cxnId="{EF4AC4C8-E6B9-40BC-9810-A164C5C346B1}">
      <dgm:prSet/>
      <dgm:spPr/>
      <dgm:t>
        <a:bodyPr/>
        <a:lstStyle/>
        <a:p>
          <a:endParaRPr lang="en-IN"/>
        </a:p>
      </dgm:t>
    </dgm:pt>
    <dgm:pt modelId="{CE1D6391-D15F-4798-A891-363CDB1F15F0}" type="sibTrans" cxnId="{EF4AC4C8-E6B9-40BC-9810-A164C5C346B1}">
      <dgm:prSet/>
      <dgm:spPr/>
      <dgm:t>
        <a:bodyPr/>
        <a:lstStyle/>
        <a:p>
          <a:endParaRPr lang="en-IN"/>
        </a:p>
      </dgm:t>
    </dgm:pt>
    <dgm:pt modelId="{097B0641-0F86-47E1-9FA8-AEBE185C0D23}">
      <dgm:prSet phldrT="[Text]" custT="1"/>
      <dgm:spPr>
        <a:solidFill>
          <a:schemeClr val="tx1">
            <a:lumMod val="75000"/>
            <a:lumOff val="25000"/>
          </a:schemeClr>
        </a:solidFill>
      </dgm:spPr>
      <dgm:t>
        <a:bodyPr/>
        <a:lstStyle/>
        <a:p>
          <a:endParaRPr lang="en-IN" sz="2400" b="1" dirty="0">
            <a:latin typeface="HP Simplified Hans" panose="020B0500000000000000" pitchFamily="34" charset="-122"/>
            <a:ea typeface="HP Simplified Hans" panose="020B0500000000000000" pitchFamily="34" charset="-122"/>
          </a:endParaRPr>
        </a:p>
        <a:p>
          <a:r>
            <a:rPr lang="en-US" sz="2400" b="1" dirty="0">
              <a:latin typeface="HP Simplified Hans" panose="020B0500000000000000" pitchFamily="34" charset="-122"/>
              <a:ea typeface="HP Simplified Hans" panose="020B0500000000000000" pitchFamily="34" charset="-122"/>
            </a:rPr>
            <a:t>Data Request and </a:t>
          </a:r>
          <a:r>
            <a:rPr lang="en-IN" sz="2400" b="1" dirty="0">
              <a:latin typeface="HP Simplified Hans" panose="020B0500000000000000" pitchFamily="34" charset="-122"/>
              <a:ea typeface="HP Simplified Hans" panose="020B0500000000000000" pitchFamily="34" charset="-122"/>
            </a:rPr>
            <a:t>Processing:</a:t>
          </a:r>
        </a:p>
        <a:p>
          <a:r>
            <a:rPr lang="en-US" sz="2400" dirty="0"/>
            <a:t>The system queries the database for the patient's health records. </a:t>
          </a:r>
          <a:r>
            <a:rPr lang="en-US" sz="2300" dirty="0"/>
            <a:t>Relevant patient history is retrieved, encrypted/decrypted using Java/Python.</a:t>
          </a:r>
          <a:r>
            <a:rPr lang="en-US" sz="1700" dirty="0"/>
            <a:t>
</a:t>
          </a:r>
          <a:endParaRPr lang="en-IN" sz="1700" dirty="0"/>
        </a:p>
      </dgm:t>
    </dgm:pt>
    <dgm:pt modelId="{3AFE642A-0FDD-40C3-A8F1-9EE6D70B066E}" type="parTrans" cxnId="{27836C4D-2C18-4951-940D-16D2AA729080}">
      <dgm:prSet/>
      <dgm:spPr/>
      <dgm:t>
        <a:bodyPr/>
        <a:lstStyle/>
        <a:p>
          <a:endParaRPr lang="en-IN"/>
        </a:p>
      </dgm:t>
    </dgm:pt>
    <dgm:pt modelId="{DF982C5A-463B-4B73-A442-F5F50A85CFE2}" type="sibTrans" cxnId="{27836C4D-2C18-4951-940D-16D2AA729080}">
      <dgm:prSet/>
      <dgm:spPr/>
      <dgm:t>
        <a:bodyPr/>
        <a:lstStyle/>
        <a:p>
          <a:endParaRPr lang="en-IN"/>
        </a:p>
      </dgm:t>
    </dgm:pt>
    <dgm:pt modelId="{9AC165FE-07F3-49C2-8D3B-6CECAA91C378}">
      <dgm:prSet phldrT="[Text]" custT="1"/>
      <dgm:spPr>
        <a:solidFill>
          <a:schemeClr val="tx1">
            <a:lumMod val="85000"/>
            <a:lumOff val="15000"/>
          </a:schemeClr>
        </a:solidFill>
      </dgm:spPr>
      <dgm:t>
        <a:bodyPr/>
        <a:lstStyle/>
        <a:p>
          <a:r>
            <a:rPr lang="en-US" sz="2400" b="1" dirty="0">
              <a:latin typeface="HP Simplified Hans" panose="020B0500000000000000" pitchFamily="34" charset="-122"/>
              <a:ea typeface="HP Simplified Hans" panose="020B0500000000000000" pitchFamily="34" charset="-122"/>
            </a:rPr>
            <a:t>Response to Frontend:</a:t>
          </a:r>
          <a:r>
            <a:rPr lang="en-US" sz="1200" dirty="0"/>
            <a:t>
</a:t>
          </a:r>
          <a:r>
            <a:rPr lang="en-US" sz="2300" dirty="0">
              <a:latin typeface="Calibri" panose="020F0502020204030204" pitchFamily="34" charset="0"/>
              <a:ea typeface="Calibri" panose="020F0502020204030204" pitchFamily="34" charset="0"/>
              <a:cs typeface="Calibri" panose="020F0502020204030204" pitchFamily="34" charset="0"/>
            </a:rPr>
            <a:t>The processed data is sent to the user interface for the doctor to review</a:t>
          </a:r>
          <a:r>
            <a:rPr lang="en-US" sz="1200" dirty="0"/>
            <a:t>.
</a:t>
          </a:r>
          <a:endParaRPr lang="en-IN" sz="1200" dirty="0"/>
        </a:p>
      </dgm:t>
    </dgm:pt>
    <dgm:pt modelId="{BC0971F9-8ACA-416C-813C-AE24C01268F9}" type="parTrans" cxnId="{935AEAD6-7562-4431-8A15-6D3AC70B6B20}">
      <dgm:prSet/>
      <dgm:spPr/>
      <dgm:t>
        <a:bodyPr/>
        <a:lstStyle/>
        <a:p>
          <a:endParaRPr lang="en-IN"/>
        </a:p>
      </dgm:t>
    </dgm:pt>
    <dgm:pt modelId="{98DF003E-6E57-4EB8-96BB-49D994F59777}" type="sibTrans" cxnId="{935AEAD6-7562-4431-8A15-6D3AC70B6B20}">
      <dgm:prSet/>
      <dgm:spPr/>
      <dgm:t>
        <a:bodyPr/>
        <a:lstStyle/>
        <a:p>
          <a:endParaRPr lang="en-IN"/>
        </a:p>
      </dgm:t>
    </dgm:pt>
    <dgm:pt modelId="{CEEFD594-9502-4059-BEE6-E4AE477B0EF2}">
      <dgm:prSet phldrT="[Text]" custT="1"/>
      <dgm:spPr>
        <a:solidFill>
          <a:schemeClr val="tx1">
            <a:lumMod val="95000"/>
            <a:lumOff val="5000"/>
          </a:schemeClr>
        </a:solidFill>
      </dgm:spPr>
      <dgm:t>
        <a:bodyPr/>
        <a:lstStyle/>
        <a:p>
          <a:r>
            <a:rPr lang="en-US" sz="2400" b="1" dirty="0">
              <a:latin typeface="HP Simplified Hans" panose="020B0500000000000000" pitchFamily="34" charset="-122"/>
              <a:ea typeface="HP Simplified Hans" panose="020B0500000000000000" pitchFamily="34" charset="-122"/>
            </a:rPr>
            <a:t>Update Records:</a:t>
          </a:r>
          <a:r>
            <a:rPr lang="en-US" sz="2300" dirty="0"/>
            <a:t>
Any new diagnosis or treatment is securely added to the database via the same flow.</a:t>
          </a:r>
          <a:endParaRPr lang="en-IN" sz="2300" dirty="0"/>
        </a:p>
      </dgm:t>
    </dgm:pt>
    <dgm:pt modelId="{A445961E-74B5-4F32-B09D-129A23975BFB}" type="parTrans" cxnId="{45D20BAE-6509-47EB-BBEC-4CE601909710}">
      <dgm:prSet/>
      <dgm:spPr/>
      <dgm:t>
        <a:bodyPr/>
        <a:lstStyle/>
        <a:p>
          <a:endParaRPr lang="en-IN"/>
        </a:p>
      </dgm:t>
    </dgm:pt>
    <dgm:pt modelId="{4E613001-566F-4F7B-9671-1F5CC4EB1C9C}" type="sibTrans" cxnId="{45D20BAE-6509-47EB-BBEC-4CE601909710}">
      <dgm:prSet/>
      <dgm:spPr/>
      <dgm:t>
        <a:bodyPr/>
        <a:lstStyle/>
        <a:p>
          <a:endParaRPr lang="en-IN"/>
        </a:p>
      </dgm:t>
    </dgm:pt>
    <dgm:pt modelId="{A021CC14-B771-4C01-943A-6D07EB9502A3}" type="pres">
      <dgm:prSet presAssocID="{8644D366-8D66-4073-95C0-A4F6D79CD3A1}" presName="outerComposite" presStyleCnt="0">
        <dgm:presLayoutVars>
          <dgm:chMax val="5"/>
          <dgm:dir/>
          <dgm:resizeHandles val="exact"/>
        </dgm:presLayoutVars>
      </dgm:prSet>
      <dgm:spPr/>
    </dgm:pt>
    <dgm:pt modelId="{828AD156-2C9E-41D1-9DA7-82B944EDD356}" type="pres">
      <dgm:prSet presAssocID="{8644D366-8D66-4073-95C0-A4F6D79CD3A1}" presName="dummyMaxCanvas" presStyleCnt="0">
        <dgm:presLayoutVars/>
      </dgm:prSet>
      <dgm:spPr/>
    </dgm:pt>
    <dgm:pt modelId="{2ADE31A9-D186-4F9E-ADEE-B1172920AEBA}" type="pres">
      <dgm:prSet presAssocID="{8644D366-8D66-4073-95C0-A4F6D79CD3A1}" presName="FiveNodes_1" presStyleLbl="node1" presStyleIdx="0" presStyleCnt="5" custScaleY="113819" custLinFactNeighborX="-739" custLinFactNeighborY="-13880">
        <dgm:presLayoutVars>
          <dgm:bulletEnabled val="1"/>
        </dgm:presLayoutVars>
      </dgm:prSet>
      <dgm:spPr/>
    </dgm:pt>
    <dgm:pt modelId="{DC4EE22B-3100-4E0D-B611-96BD1653F0F4}" type="pres">
      <dgm:prSet presAssocID="{8644D366-8D66-4073-95C0-A4F6D79CD3A1}" presName="FiveNodes_2" presStyleLbl="node1" presStyleIdx="1" presStyleCnt="5" custScaleY="112801" custLinFactNeighborX="-687" custLinFactNeighborY="-6868">
        <dgm:presLayoutVars>
          <dgm:bulletEnabled val="1"/>
        </dgm:presLayoutVars>
      </dgm:prSet>
      <dgm:spPr/>
    </dgm:pt>
    <dgm:pt modelId="{169859C4-46AD-4CE1-BF53-E797D2006AED}" type="pres">
      <dgm:prSet presAssocID="{8644D366-8D66-4073-95C0-A4F6D79CD3A1}" presName="FiveNodes_3" presStyleLbl="node1" presStyleIdx="2" presStyleCnt="5" custScaleY="150166" custLinFactNeighborY="-689">
        <dgm:presLayoutVars>
          <dgm:bulletEnabled val="1"/>
        </dgm:presLayoutVars>
      </dgm:prSet>
      <dgm:spPr/>
    </dgm:pt>
    <dgm:pt modelId="{8CB29284-41AE-473B-96BA-4EF150DF81A4}" type="pres">
      <dgm:prSet presAssocID="{8644D366-8D66-4073-95C0-A4F6D79CD3A1}" presName="FiveNodes_4" presStyleLbl="node1" presStyleIdx="3" presStyleCnt="5" custScaleY="123963" custLinFactNeighborX="278" custLinFactNeighborY="5433">
        <dgm:presLayoutVars>
          <dgm:bulletEnabled val="1"/>
        </dgm:presLayoutVars>
      </dgm:prSet>
      <dgm:spPr/>
    </dgm:pt>
    <dgm:pt modelId="{CB7C39BA-D9AB-4917-B0EF-2D3D732D4D23}" type="pres">
      <dgm:prSet presAssocID="{8644D366-8D66-4073-95C0-A4F6D79CD3A1}" presName="FiveNodes_5" presStyleLbl="node1" presStyleIdx="4" presStyleCnt="5" custLinFactNeighborX="267" custLinFactNeighborY="7809">
        <dgm:presLayoutVars>
          <dgm:bulletEnabled val="1"/>
        </dgm:presLayoutVars>
      </dgm:prSet>
      <dgm:spPr/>
    </dgm:pt>
    <dgm:pt modelId="{8C6F227A-20BA-4877-9F2F-1A450F9D3F9E}" type="pres">
      <dgm:prSet presAssocID="{8644D366-8D66-4073-95C0-A4F6D79CD3A1}" presName="FiveConn_1-2" presStyleLbl="fgAccFollowNode1" presStyleIdx="0" presStyleCnt="4">
        <dgm:presLayoutVars>
          <dgm:bulletEnabled val="1"/>
        </dgm:presLayoutVars>
      </dgm:prSet>
      <dgm:spPr/>
    </dgm:pt>
    <dgm:pt modelId="{282D85EC-B0CF-4E4E-81D9-7C28975B9A8F}" type="pres">
      <dgm:prSet presAssocID="{8644D366-8D66-4073-95C0-A4F6D79CD3A1}" presName="FiveConn_2-3" presStyleLbl="fgAccFollowNode1" presStyleIdx="1" presStyleCnt="4">
        <dgm:presLayoutVars>
          <dgm:bulletEnabled val="1"/>
        </dgm:presLayoutVars>
      </dgm:prSet>
      <dgm:spPr/>
    </dgm:pt>
    <dgm:pt modelId="{02932417-5705-420E-B0AA-0078CFAD03B0}" type="pres">
      <dgm:prSet presAssocID="{8644D366-8D66-4073-95C0-A4F6D79CD3A1}" presName="FiveConn_3-4" presStyleLbl="fgAccFollowNode1" presStyleIdx="2" presStyleCnt="4">
        <dgm:presLayoutVars>
          <dgm:bulletEnabled val="1"/>
        </dgm:presLayoutVars>
      </dgm:prSet>
      <dgm:spPr/>
    </dgm:pt>
    <dgm:pt modelId="{410A1E4E-07CA-4863-AE33-9FE1D03943DD}" type="pres">
      <dgm:prSet presAssocID="{8644D366-8D66-4073-95C0-A4F6D79CD3A1}" presName="FiveConn_4-5" presStyleLbl="fgAccFollowNode1" presStyleIdx="3" presStyleCnt="4">
        <dgm:presLayoutVars>
          <dgm:bulletEnabled val="1"/>
        </dgm:presLayoutVars>
      </dgm:prSet>
      <dgm:spPr/>
    </dgm:pt>
    <dgm:pt modelId="{62C41F0D-ABFF-44C6-9802-52CB252811A6}" type="pres">
      <dgm:prSet presAssocID="{8644D366-8D66-4073-95C0-A4F6D79CD3A1}" presName="FiveNodes_1_text" presStyleLbl="node1" presStyleIdx="4" presStyleCnt="5">
        <dgm:presLayoutVars>
          <dgm:bulletEnabled val="1"/>
        </dgm:presLayoutVars>
      </dgm:prSet>
      <dgm:spPr/>
    </dgm:pt>
    <dgm:pt modelId="{6AAA693A-048C-49D1-9B0A-6317CB8C30DB}" type="pres">
      <dgm:prSet presAssocID="{8644D366-8D66-4073-95C0-A4F6D79CD3A1}" presName="FiveNodes_2_text" presStyleLbl="node1" presStyleIdx="4" presStyleCnt="5">
        <dgm:presLayoutVars>
          <dgm:bulletEnabled val="1"/>
        </dgm:presLayoutVars>
      </dgm:prSet>
      <dgm:spPr/>
    </dgm:pt>
    <dgm:pt modelId="{11C0CCF0-B074-48D6-97C4-B5443952BBBB}" type="pres">
      <dgm:prSet presAssocID="{8644D366-8D66-4073-95C0-A4F6D79CD3A1}" presName="FiveNodes_3_text" presStyleLbl="node1" presStyleIdx="4" presStyleCnt="5">
        <dgm:presLayoutVars>
          <dgm:bulletEnabled val="1"/>
        </dgm:presLayoutVars>
      </dgm:prSet>
      <dgm:spPr/>
    </dgm:pt>
    <dgm:pt modelId="{5B75A223-3804-40DF-90E7-03ADEED9AFED}" type="pres">
      <dgm:prSet presAssocID="{8644D366-8D66-4073-95C0-A4F6D79CD3A1}" presName="FiveNodes_4_text" presStyleLbl="node1" presStyleIdx="4" presStyleCnt="5">
        <dgm:presLayoutVars>
          <dgm:bulletEnabled val="1"/>
        </dgm:presLayoutVars>
      </dgm:prSet>
      <dgm:spPr/>
    </dgm:pt>
    <dgm:pt modelId="{F1792591-0B18-4649-BFD5-180786737201}" type="pres">
      <dgm:prSet presAssocID="{8644D366-8D66-4073-95C0-A4F6D79CD3A1}" presName="FiveNodes_5_text" presStyleLbl="node1" presStyleIdx="4" presStyleCnt="5">
        <dgm:presLayoutVars>
          <dgm:bulletEnabled val="1"/>
        </dgm:presLayoutVars>
      </dgm:prSet>
      <dgm:spPr/>
    </dgm:pt>
  </dgm:ptLst>
  <dgm:cxnLst>
    <dgm:cxn modelId="{76CE420F-A84F-4125-95AC-ED62AC44D50C}" type="presOf" srcId="{0A665C2E-770A-484E-B048-662B9F2E7339}" destId="{8C6F227A-20BA-4877-9F2F-1A450F9D3F9E}" srcOrd="0" destOrd="0" presId="urn:microsoft.com/office/officeart/2005/8/layout/vProcess5"/>
    <dgm:cxn modelId="{A7F61719-8E44-4562-8920-8B3DF99BFD3B}" type="presOf" srcId="{CEEFD594-9502-4059-BEE6-E4AE477B0EF2}" destId="{CB7C39BA-D9AB-4917-B0EF-2D3D732D4D23}" srcOrd="0" destOrd="0" presId="urn:microsoft.com/office/officeart/2005/8/layout/vProcess5"/>
    <dgm:cxn modelId="{9079141A-532C-401F-9A66-82E68FAB3D41}" type="presOf" srcId="{D91283CF-C385-4273-975B-22A1610304C9}" destId="{2ADE31A9-D186-4F9E-ADEE-B1172920AEBA}" srcOrd="0" destOrd="0" presId="urn:microsoft.com/office/officeart/2005/8/layout/vProcess5"/>
    <dgm:cxn modelId="{BB1B0C29-4E3A-4051-8B31-D0686660FCDC}" type="presOf" srcId="{DF982C5A-463B-4B73-A442-F5F50A85CFE2}" destId="{02932417-5705-420E-B0AA-0078CFAD03B0}" srcOrd="0" destOrd="0" presId="urn:microsoft.com/office/officeart/2005/8/layout/vProcess5"/>
    <dgm:cxn modelId="{1EB98337-C2E3-4BEB-89BB-A8045F230462}" type="presOf" srcId="{8A982D4A-DE10-42F9-BD41-B1E15943C550}" destId="{DC4EE22B-3100-4E0D-B611-96BD1653F0F4}" srcOrd="0" destOrd="0" presId="urn:microsoft.com/office/officeart/2005/8/layout/vProcess5"/>
    <dgm:cxn modelId="{11E90240-2DE5-4FE2-9CD8-F11FEE006FAC}" type="presOf" srcId="{097B0641-0F86-47E1-9FA8-AEBE185C0D23}" destId="{169859C4-46AD-4CE1-BF53-E797D2006AED}" srcOrd="0" destOrd="0" presId="urn:microsoft.com/office/officeart/2005/8/layout/vProcess5"/>
    <dgm:cxn modelId="{34F6E569-1396-4ADF-AC4E-0407148C407E}" type="presOf" srcId="{9AC165FE-07F3-49C2-8D3B-6CECAA91C378}" destId="{8CB29284-41AE-473B-96BA-4EF150DF81A4}" srcOrd="0" destOrd="0" presId="urn:microsoft.com/office/officeart/2005/8/layout/vProcess5"/>
    <dgm:cxn modelId="{27836C4D-2C18-4951-940D-16D2AA729080}" srcId="{8644D366-8D66-4073-95C0-A4F6D79CD3A1}" destId="{097B0641-0F86-47E1-9FA8-AEBE185C0D23}" srcOrd="2" destOrd="0" parTransId="{3AFE642A-0FDD-40C3-A8F1-9EE6D70B066E}" sibTransId="{DF982C5A-463B-4B73-A442-F5F50A85CFE2}"/>
    <dgm:cxn modelId="{18B6256F-B7D3-4670-AF5B-E2372BC7AE8A}" srcId="{8644D366-8D66-4073-95C0-A4F6D79CD3A1}" destId="{D91283CF-C385-4273-975B-22A1610304C9}" srcOrd="0" destOrd="0" parTransId="{4B063035-D7DA-4A1F-A0A1-771D7117B158}" sibTransId="{0A665C2E-770A-484E-B048-662B9F2E7339}"/>
    <dgm:cxn modelId="{C5A4117F-8CBC-4E61-9C0F-F8215C68334B}" type="presOf" srcId="{8A982D4A-DE10-42F9-BD41-B1E15943C550}" destId="{6AAA693A-048C-49D1-9B0A-6317CB8C30DB}" srcOrd="1" destOrd="0" presId="urn:microsoft.com/office/officeart/2005/8/layout/vProcess5"/>
    <dgm:cxn modelId="{EB718683-A626-4D98-A589-FC0FF756F025}" type="presOf" srcId="{CE1D6391-D15F-4798-A891-363CDB1F15F0}" destId="{282D85EC-B0CF-4E4E-81D9-7C28975B9A8F}" srcOrd="0" destOrd="0" presId="urn:microsoft.com/office/officeart/2005/8/layout/vProcess5"/>
    <dgm:cxn modelId="{4E449B99-C454-49BF-8B0C-02248A8ACE34}" type="presOf" srcId="{D91283CF-C385-4273-975B-22A1610304C9}" destId="{62C41F0D-ABFF-44C6-9802-52CB252811A6}" srcOrd="1" destOrd="0" presId="urn:microsoft.com/office/officeart/2005/8/layout/vProcess5"/>
    <dgm:cxn modelId="{45D20BAE-6509-47EB-BBEC-4CE601909710}" srcId="{8644D366-8D66-4073-95C0-A4F6D79CD3A1}" destId="{CEEFD594-9502-4059-BEE6-E4AE477B0EF2}" srcOrd="4" destOrd="0" parTransId="{A445961E-74B5-4F32-B09D-129A23975BFB}" sibTransId="{4E613001-566F-4F7B-9671-1F5CC4EB1C9C}"/>
    <dgm:cxn modelId="{C72CAAAF-A246-4542-8856-EEDB8CCA6128}" type="presOf" srcId="{98DF003E-6E57-4EB8-96BB-49D994F59777}" destId="{410A1E4E-07CA-4863-AE33-9FE1D03943DD}" srcOrd="0" destOrd="0" presId="urn:microsoft.com/office/officeart/2005/8/layout/vProcess5"/>
    <dgm:cxn modelId="{2E06C5BA-2F31-46EE-A6F8-46474EC84162}" type="presOf" srcId="{8644D366-8D66-4073-95C0-A4F6D79CD3A1}" destId="{A021CC14-B771-4C01-943A-6D07EB9502A3}" srcOrd="0" destOrd="0" presId="urn:microsoft.com/office/officeart/2005/8/layout/vProcess5"/>
    <dgm:cxn modelId="{EF4AC4C8-E6B9-40BC-9810-A164C5C346B1}" srcId="{8644D366-8D66-4073-95C0-A4F6D79CD3A1}" destId="{8A982D4A-DE10-42F9-BD41-B1E15943C550}" srcOrd="1" destOrd="0" parTransId="{D4B55D70-798D-4172-9911-14F30BABFB88}" sibTransId="{CE1D6391-D15F-4798-A891-363CDB1F15F0}"/>
    <dgm:cxn modelId="{935AEAD6-7562-4431-8A15-6D3AC70B6B20}" srcId="{8644D366-8D66-4073-95C0-A4F6D79CD3A1}" destId="{9AC165FE-07F3-49C2-8D3B-6CECAA91C378}" srcOrd="3" destOrd="0" parTransId="{BC0971F9-8ACA-416C-813C-AE24C01268F9}" sibTransId="{98DF003E-6E57-4EB8-96BB-49D994F59777}"/>
    <dgm:cxn modelId="{5BB6C4D7-F73E-4F85-8444-583608321534}" type="presOf" srcId="{097B0641-0F86-47E1-9FA8-AEBE185C0D23}" destId="{11C0CCF0-B074-48D6-97C4-B5443952BBBB}" srcOrd="1" destOrd="0" presId="urn:microsoft.com/office/officeart/2005/8/layout/vProcess5"/>
    <dgm:cxn modelId="{0021D8D8-7825-4C43-9027-E25D3BA99545}" type="presOf" srcId="{9AC165FE-07F3-49C2-8D3B-6CECAA91C378}" destId="{5B75A223-3804-40DF-90E7-03ADEED9AFED}" srcOrd="1" destOrd="0" presId="urn:microsoft.com/office/officeart/2005/8/layout/vProcess5"/>
    <dgm:cxn modelId="{1576D9F0-143E-44A2-871E-0A077087B458}" type="presOf" srcId="{CEEFD594-9502-4059-BEE6-E4AE477B0EF2}" destId="{F1792591-0B18-4649-BFD5-180786737201}" srcOrd="1" destOrd="0" presId="urn:microsoft.com/office/officeart/2005/8/layout/vProcess5"/>
    <dgm:cxn modelId="{DB9F96FC-525A-4728-AB7E-A52C0872A27F}" type="presParOf" srcId="{A021CC14-B771-4C01-943A-6D07EB9502A3}" destId="{828AD156-2C9E-41D1-9DA7-82B944EDD356}" srcOrd="0" destOrd="0" presId="urn:microsoft.com/office/officeart/2005/8/layout/vProcess5"/>
    <dgm:cxn modelId="{B7200831-3E85-4A86-A035-2A23317DC2C4}" type="presParOf" srcId="{A021CC14-B771-4C01-943A-6D07EB9502A3}" destId="{2ADE31A9-D186-4F9E-ADEE-B1172920AEBA}" srcOrd="1" destOrd="0" presId="urn:microsoft.com/office/officeart/2005/8/layout/vProcess5"/>
    <dgm:cxn modelId="{7A779340-4B8E-47AC-8AA1-C7A391F0804F}" type="presParOf" srcId="{A021CC14-B771-4C01-943A-6D07EB9502A3}" destId="{DC4EE22B-3100-4E0D-B611-96BD1653F0F4}" srcOrd="2" destOrd="0" presId="urn:microsoft.com/office/officeart/2005/8/layout/vProcess5"/>
    <dgm:cxn modelId="{38EBD884-E7ED-4B3D-A32C-43D92926AF8F}" type="presParOf" srcId="{A021CC14-B771-4C01-943A-6D07EB9502A3}" destId="{169859C4-46AD-4CE1-BF53-E797D2006AED}" srcOrd="3" destOrd="0" presId="urn:microsoft.com/office/officeart/2005/8/layout/vProcess5"/>
    <dgm:cxn modelId="{2837DFD5-3043-4F94-8888-2DE2ABC33193}" type="presParOf" srcId="{A021CC14-B771-4C01-943A-6D07EB9502A3}" destId="{8CB29284-41AE-473B-96BA-4EF150DF81A4}" srcOrd="4" destOrd="0" presId="urn:microsoft.com/office/officeart/2005/8/layout/vProcess5"/>
    <dgm:cxn modelId="{004F9148-2230-429C-B82C-4A77C9F02529}" type="presParOf" srcId="{A021CC14-B771-4C01-943A-6D07EB9502A3}" destId="{CB7C39BA-D9AB-4917-B0EF-2D3D732D4D23}" srcOrd="5" destOrd="0" presId="urn:microsoft.com/office/officeart/2005/8/layout/vProcess5"/>
    <dgm:cxn modelId="{ECB97E09-5232-4452-AA21-A3687322F9AF}" type="presParOf" srcId="{A021CC14-B771-4C01-943A-6D07EB9502A3}" destId="{8C6F227A-20BA-4877-9F2F-1A450F9D3F9E}" srcOrd="6" destOrd="0" presId="urn:microsoft.com/office/officeart/2005/8/layout/vProcess5"/>
    <dgm:cxn modelId="{1E337414-0D33-43FE-9D6E-D2E991005AFE}" type="presParOf" srcId="{A021CC14-B771-4C01-943A-6D07EB9502A3}" destId="{282D85EC-B0CF-4E4E-81D9-7C28975B9A8F}" srcOrd="7" destOrd="0" presId="urn:microsoft.com/office/officeart/2005/8/layout/vProcess5"/>
    <dgm:cxn modelId="{7F35B5C0-6606-4BBC-AC0D-87909171F289}" type="presParOf" srcId="{A021CC14-B771-4C01-943A-6D07EB9502A3}" destId="{02932417-5705-420E-B0AA-0078CFAD03B0}" srcOrd="8" destOrd="0" presId="urn:microsoft.com/office/officeart/2005/8/layout/vProcess5"/>
    <dgm:cxn modelId="{C95DA500-4CEA-4DBC-9ECB-737FEC0704E9}" type="presParOf" srcId="{A021CC14-B771-4C01-943A-6D07EB9502A3}" destId="{410A1E4E-07CA-4863-AE33-9FE1D03943DD}" srcOrd="9" destOrd="0" presId="urn:microsoft.com/office/officeart/2005/8/layout/vProcess5"/>
    <dgm:cxn modelId="{FBB693E8-BA51-4D6F-A19B-915A25D379F9}" type="presParOf" srcId="{A021CC14-B771-4C01-943A-6D07EB9502A3}" destId="{62C41F0D-ABFF-44C6-9802-52CB252811A6}" srcOrd="10" destOrd="0" presId="urn:microsoft.com/office/officeart/2005/8/layout/vProcess5"/>
    <dgm:cxn modelId="{68AD93FB-0E3E-4B30-85C9-5F6129A2AC1D}" type="presParOf" srcId="{A021CC14-B771-4C01-943A-6D07EB9502A3}" destId="{6AAA693A-048C-49D1-9B0A-6317CB8C30DB}" srcOrd="11" destOrd="0" presId="urn:microsoft.com/office/officeart/2005/8/layout/vProcess5"/>
    <dgm:cxn modelId="{8DA7C0F5-1FC9-453B-9730-87C1AA89540B}" type="presParOf" srcId="{A021CC14-B771-4C01-943A-6D07EB9502A3}" destId="{11C0CCF0-B074-48D6-97C4-B5443952BBBB}" srcOrd="12" destOrd="0" presId="urn:microsoft.com/office/officeart/2005/8/layout/vProcess5"/>
    <dgm:cxn modelId="{9701AFC1-0692-494E-84BC-07B7F1361BDE}" type="presParOf" srcId="{A021CC14-B771-4C01-943A-6D07EB9502A3}" destId="{5B75A223-3804-40DF-90E7-03ADEED9AFED}" srcOrd="13" destOrd="0" presId="urn:microsoft.com/office/officeart/2005/8/layout/vProcess5"/>
    <dgm:cxn modelId="{720BF00C-5FCE-4684-A78F-2A4A77D89153}" type="presParOf" srcId="{A021CC14-B771-4C01-943A-6D07EB9502A3}" destId="{F1792591-0B18-4649-BFD5-180786737201}" srcOrd="14"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E31A9-D186-4F9E-ADEE-B1172920AEBA}">
      <dsp:nvSpPr>
        <dsp:cNvPr id="0" name=""/>
        <dsp:cNvSpPr/>
      </dsp:nvSpPr>
      <dsp:spPr>
        <a:xfrm>
          <a:off x="0" y="-41860"/>
          <a:ext cx="12262866" cy="1379124"/>
        </a:xfrm>
        <a:prstGeom prst="roundRect">
          <a:avLst>
            <a:gd name="adj" fmla="val 1000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HP Simplified Hans" panose="020B0500000000000000" pitchFamily="34" charset="-122"/>
              <a:ea typeface="HP Simplified Hans" panose="020B0500000000000000" pitchFamily="34" charset="-122"/>
            </a:rPr>
            <a:t>User Access:</a:t>
          </a:r>
          <a:r>
            <a:rPr lang="en-US" sz="2300" kern="1200" dirty="0"/>
            <a:t>
A doctor logs into the system via Aadhaar or biometric authentication on the website along with their unique hospital code.</a:t>
          </a:r>
          <a:r>
            <a:rPr lang="en-US" sz="1400" kern="1200" dirty="0"/>
            <a:t>
</a:t>
          </a:r>
          <a:endParaRPr lang="en-IN" sz="1400" kern="1200" dirty="0"/>
        </a:p>
      </dsp:txBody>
      <dsp:txXfrm>
        <a:off x="40393" y="-1467"/>
        <a:ext cx="10803791" cy="1298338"/>
      </dsp:txXfrm>
    </dsp:sp>
    <dsp:sp modelId="{DC4EE22B-3100-4E0D-B611-96BD1653F0F4}">
      <dsp:nvSpPr>
        <dsp:cNvPr id="0" name=""/>
        <dsp:cNvSpPr/>
      </dsp:nvSpPr>
      <dsp:spPr>
        <a:xfrm>
          <a:off x="831487" y="1261059"/>
          <a:ext cx="12262866" cy="1366789"/>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HP Simplified Hans" panose="020B0500000000000000" pitchFamily="34" charset="-122"/>
              <a:ea typeface="HP Simplified Hans" panose="020B0500000000000000" pitchFamily="34" charset="-122"/>
            </a:rPr>
            <a:t>Authentication:</a:t>
          </a:r>
          <a:r>
            <a:rPr lang="en-US" sz="1200" kern="1200" dirty="0"/>
            <a:t>
</a:t>
          </a:r>
          <a:r>
            <a:rPr lang="en-US" sz="2300" kern="1200" dirty="0"/>
            <a:t>Aadhaar API or biometric service validates the user's identity</a:t>
          </a:r>
          <a:r>
            <a:rPr lang="en-US" sz="1200" kern="1200" dirty="0"/>
            <a:t>.
</a:t>
          </a:r>
          <a:endParaRPr lang="en-IN" sz="1200" kern="1200" dirty="0"/>
        </a:p>
      </dsp:txBody>
      <dsp:txXfrm>
        <a:off x="871519" y="1301091"/>
        <a:ext cx="10479475" cy="1286725"/>
      </dsp:txXfrm>
    </dsp:sp>
    <dsp:sp modelId="{169859C4-46AD-4CE1-BF53-E797D2006AED}">
      <dsp:nvSpPr>
        <dsp:cNvPr id="0" name=""/>
        <dsp:cNvSpPr/>
      </dsp:nvSpPr>
      <dsp:spPr>
        <a:xfrm>
          <a:off x="1831466" y="2489527"/>
          <a:ext cx="12262866" cy="1819534"/>
        </a:xfrm>
        <a:prstGeom prst="roundRect">
          <a:avLst>
            <a:gd name="adj" fmla="val 10000"/>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IN" sz="2400" b="1" kern="1200" dirty="0">
            <a:latin typeface="HP Simplified Hans" panose="020B0500000000000000" pitchFamily="34" charset="-122"/>
            <a:ea typeface="HP Simplified Hans" panose="020B0500000000000000" pitchFamily="34" charset="-122"/>
          </a:endParaRPr>
        </a:p>
        <a:p>
          <a:pPr marL="0" lvl="0" indent="0" algn="l" defTabSz="1066800">
            <a:lnSpc>
              <a:spcPct val="90000"/>
            </a:lnSpc>
            <a:spcBef>
              <a:spcPct val="0"/>
            </a:spcBef>
            <a:spcAft>
              <a:spcPct val="35000"/>
            </a:spcAft>
            <a:buNone/>
          </a:pPr>
          <a:r>
            <a:rPr lang="en-US" sz="2400" b="1" kern="1200" dirty="0">
              <a:latin typeface="HP Simplified Hans" panose="020B0500000000000000" pitchFamily="34" charset="-122"/>
              <a:ea typeface="HP Simplified Hans" panose="020B0500000000000000" pitchFamily="34" charset="-122"/>
            </a:rPr>
            <a:t>Data Request and </a:t>
          </a:r>
          <a:r>
            <a:rPr lang="en-IN" sz="2400" b="1" kern="1200" dirty="0">
              <a:latin typeface="HP Simplified Hans" panose="020B0500000000000000" pitchFamily="34" charset="-122"/>
              <a:ea typeface="HP Simplified Hans" panose="020B0500000000000000" pitchFamily="34" charset="-122"/>
            </a:rPr>
            <a:t>Processing:</a:t>
          </a:r>
        </a:p>
        <a:p>
          <a:pPr marL="0" lvl="0" indent="0" algn="l" defTabSz="1066800">
            <a:lnSpc>
              <a:spcPct val="90000"/>
            </a:lnSpc>
            <a:spcBef>
              <a:spcPct val="0"/>
            </a:spcBef>
            <a:spcAft>
              <a:spcPct val="35000"/>
            </a:spcAft>
            <a:buNone/>
          </a:pPr>
          <a:r>
            <a:rPr lang="en-US" sz="2400" kern="1200" dirty="0"/>
            <a:t>The system queries the database for the patient's health records. </a:t>
          </a:r>
          <a:r>
            <a:rPr lang="en-US" sz="2300" kern="1200" dirty="0"/>
            <a:t>Relevant patient history is retrieved, encrypted/decrypted using Java/Python.</a:t>
          </a:r>
          <a:r>
            <a:rPr lang="en-US" sz="1700" kern="1200" dirty="0"/>
            <a:t>
</a:t>
          </a:r>
          <a:endParaRPr lang="en-IN" sz="1700" kern="1200" dirty="0"/>
        </a:p>
      </dsp:txBody>
      <dsp:txXfrm>
        <a:off x="1884758" y="2542819"/>
        <a:ext cx="10452955" cy="1712950"/>
      </dsp:txXfrm>
    </dsp:sp>
    <dsp:sp modelId="{8CB29284-41AE-473B-96BA-4EF150DF81A4}">
      <dsp:nvSpPr>
        <dsp:cNvPr id="0" name=""/>
        <dsp:cNvSpPr/>
      </dsp:nvSpPr>
      <dsp:spPr>
        <a:xfrm>
          <a:off x="2781291" y="4102426"/>
          <a:ext cx="12262866" cy="1502037"/>
        </a:xfrm>
        <a:prstGeom prst="roundRect">
          <a:avLst>
            <a:gd name="adj" fmla="val 10000"/>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HP Simplified Hans" panose="020B0500000000000000" pitchFamily="34" charset="-122"/>
              <a:ea typeface="HP Simplified Hans" panose="020B0500000000000000" pitchFamily="34" charset="-122"/>
            </a:rPr>
            <a:t>Response to Frontend:</a:t>
          </a:r>
          <a:r>
            <a:rPr lang="en-US" sz="1200" kern="1200" dirty="0"/>
            <a:t>
</a:t>
          </a:r>
          <a:r>
            <a:rPr lang="en-US" sz="2300" kern="1200" dirty="0">
              <a:latin typeface="Calibri" panose="020F0502020204030204" pitchFamily="34" charset="0"/>
              <a:ea typeface="Calibri" panose="020F0502020204030204" pitchFamily="34" charset="0"/>
              <a:cs typeface="Calibri" panose="020F0502020204030204" pitchFamily="34" charset="0"/>
            </a:rPr>
            <a:t>The processed data is sent to the user interface for the doctor to review</a:t>
          </a:r>
          <a:r>
            <a:rPr lang="en-US" sz="1200" kern="1200" dirty="0"/>
            <a:t>.
</a:t>
          </a:r>
          <a:endParaRPr lang="en-IN" sz="1200" kern="1200" dirty="0"/>
        </a:p>
      </dsp:txBody>
      <dsp:txXfrm>
        <a:off x="2825284" y="4146419"/>
        <a:ext cx="10471553" cy="1414051"/>
      </dsp:txXfrm>
    </dsp:sp>
    <dsp:sp modelId="{CB7C39BA-D9AB-4917-B0EF-2D3D732D4D23}">
      <dsp:nvSpPr>
        <dsp:cNvPr id="0" name=""/>
        <dsp:cNvSpPr/>
      </dsp:nvSpPr>
      <dsp:spPr>
        <a:xfrm>
          <a:off x="3662933" y="5561744"/>
          <a:ext cx="12262866" cy="1211681"/>
        </a:xfrm>
        <a:prstGeom prst="roundRect">
          <a:avLst>
            <a:gd name="adj" fmla="val 10000"/>
          </a:avLst>
        </a:prstGeom>
        <a:solidFill>
          <a:schemeClr val="tx1">
            <a:lumMod val="95000"/>
            <a:lumOff val="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HP Simplified Hans" panose="020B0500000000000000" pitchFamily="34" charset="-122"/>
              <a:ea typeface="HP Simplified Hans" panose="020B0500000000000000" pitchFamily="34" charset="-122"/>
            </a:rPr>
            <a:t>Update Records:</a:t>
          </a:r>
          <a:r>
            <a:rPr lang="en-US" sz="2300" kern="1200" dirty="0"/>
            <a:t>
Any new diagnosis or treatment is securely added to the database via the same flow.</a:t>
          </a:r>
          <a:endParaRPr lang="en-IN" sz="2300" kern="1200" dirty="0"/>
        </a:p>
      </dsp:txBody>
      <dsp:txXfrm>
        <a:off x="3698422" y="5597233"/>
        <a:ext cx="10488561" cy="1140703"/>
      </dsp:txXfrm>
    </dsp:sp>
    <dsp:sp modelId="{8C6F227A-20BA-4877-9F2F-1A450F9D3F9E}">
      <dsp:nvSpPr>
        <dsp:cNvPr id="0" name=""/>
        <dsp:cNvSpPr/>
      </dsp:nvSpPr>
      <dsp:spPr>
        <a:xfrm>
          <a:off x="11475272" y="927061"/>
          <a:ext cx="787593" cy="78759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11652480" y="927061"/>
        <a:ext cx="433177" cy="592664"/>
      </dsp:txXfrm>
    </dsp:sp>
    <dsp:sp modelId="{282D85EC-B0CF-4E4E-81D9-7C28975B9A8F}">
      <dsp:nvSpPr>
        <dsp:cNvPr id="0" name=""/>
        <dsp:cNvSpPr/>
      </dsp:nvSpPr>
      <dsp:spPr>
        <a:xfrm>
          <a:off x="12391006" y="2307032"/>
          <a:ext cx="787593" cy="78759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12568214" y="2307032"/>
        <a:ext cx="433177" cy="592664"/>
      </dsp:txXfrm>
    </dsp:sp>
    <dsp:sp modelId="{02932417-5705-420E-B0AA-0078CFAD03B0}">
      <dsp:nvSpPr>
        <dsp:cNvPr id="0" name=""/>
        <dsp:cNvSpPr/>
      </dsp:nvSpPr>
      <dsp:spPr>
        <a:xfrm>
          <a:off x="13306739" y="3666808"/>
          <a:ext cx="787593" cy="78759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13483947" y="3666808"/>
        <a:ext cx="433177" cy="592664"/>
      </dsp:txXfrm>
    </dsp:sp>
    <dsp:sp modelId="{410A1E4E-07CA-4863-AE33-9FE1D03943DD}">
      <dsp:nvSpPr>
        <dsp:cNvPr id="0" name=""/>
        <dsp:cNvSpPr/>
      </dsp:nvSpPr>
      <dsp:spPr>
        <a:xfrm>
          <a:off x="14222473" y="5060243"/>
          <a:ext cx="787593" cy="78759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14399681" y="5060243"/>
        <a:ext cx="433177" cy="5926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www.canva.com/design/DAGZe9OFroA/J6ERyYifDAfZQFzTenhw2A/edit?utm_content=DAGZe9OFroA&amp;utm_campaign=designshare&amp;utm_medium=link2&amp;utm_source=sharebutton"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png"/><Relationship Id="rId7" Type="http://schemas.openxmlformats.org/officeDocument/2006/relationships/image" Target="../media/image8.svg"/><Relationship Id="rId12"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diagramColors" Target="../diagrams/colors1.xml"/><Relationship Id="rId5" Type="http://schemas.openxmlformats.org/officeDocument/2006/relationships/image" Target="../media/image6.svg"/><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sp>
        <p:nvSpPr>
          <p:cNvPr id="3" name="Freeform 3">
            <a:hlinkClick r:id="rId3" tooltip="https://www.canva.com/design/DAGZe9OFroA/J6ERyYifDAfZQFzTenhw2A/edit?utm_content=DAGZe9OFroA&amp;utm_campaign=designshare&amp;utm_medium=link2&amp;utm_source=sharebutton"/>
          </p:cNvPr>
          <p:cNvSpPr/>
          <p:nvPr/>
        </p:nvSpPr>
        <p:spPr>
          <a:xfrm>
            <a:off x="7459019" y="0"/>
            <a:ext cx="3369959" cy="1824679"/>
          </a:xfrm>
          <a:custGeom>
            <a:avLst/>
            <a:gdLst/>
            <a:ahLst/>
            <a:cxnLst/>
            <a:rect l="l" t="t" r="r" b="b"/>
            <a:pathLst>
              <a:path w="3369959" h="1824679">
                <a:moveTo>
                  <a:pt x="0" y="0"/>
                </a:moveTo>
                <a:lnTo>
                  <a:pt x="3369960" y="0"/>
                </a:lnTo>
                <a:lnTo>
                  <a:pt x="3369960" y="1824679"/>
                </a:lnTo>
                <a:lnTo>
                  <a:pt x="0" y="1824679"/>
                </a:lnTo>
                <a:lnTo>
                  <a:pt x="0" y="0"/>
                </a:lnTo>
                <a:close/>
              </a:path>
            </a:pathLst>
          </a:custGeom>
          <a:blipFill>
            <a:blip r:embed="rId4"/>
            <a:stretch>
              <a:fillRect t="-104" b="-104"/>
            </a:stretch>
          </a:blipFill>
        </p:spPr>
        <p:txBody>
          <a:bodyPr/>
          <a:lstStyle/>
          <a:p>
            <a:endParaRPr lang="en-US"/>
          </a:p>
        </p:txBody>
      </p:sp>
      <p:sp>
        <p:nvSpPr>
          <p:cNvPr id="4" name="Freeform 4"/>
          <p:cNvSpPr/>
          <p:nvPr/>
        </p:nvSpPr>
        <p:spPr>
          <a:xfrm>
            <a:off x="186777" y="168148"/>
            <a:ext cx="3543298" cy="1200148"/>
          </a:xfrm>
          <a:custGeom>
            <a:avLst/>
            <a:gdLst/>
            <a:ahLst/>
            <a:cxnLst/>
            <a:rect l="l" t="t" r="r" b="b"/>
            <a:pathLst>
              <a:path w="3543298" h="1200148">
                <a:moveTo>
                  <a:pt x="0" y="0"/>
                </a:moveTo>
                <a:lnTo>
                  <a:pt x="3543298" y="0"/>
                </a:lnTo>
                <a:lnTo>
                  <a:pt x="3543298" y="1200148"/>
                </a:lnTo>
                <a:lnTo>
                  <a:pt x="0" y="1200148"/>
                </a:lnTo>
                <a:lnTo>
                  <a:pt x="0" y="0"/>
                </a:lnTo>
                <a:close/>
              </a:path>
            </a:pathLst>
          </a:custGeom>
          <a:blipFill>
            <a:blip r:embed="rId5"/>
            <a:stretch>
              <a:fillRect t="-158" b="-158"/>
            </a:stretch>
          </a:blipFill>
        </p:spPr>
        <p:txBody>
          <a:bodyPr/>
          <a:lstStyle/>
          <a:p>
            <a:endParaRPr lang="en-US"/>
          </a:p>
        </p:txBody>
      </p:sp>
      <p:sp>
        <p:nvSpPr>
          <p:cNvPr id="5" name="Freeform 5"/>
          <p:cNvSpPr/>
          <p:nvPr/>
        </p:nvSpPr>
        <p:spPr>
          <a:xfrm>
            <a:off x="17003699" y="168148"/>
            <a:ext cx="991867" cy="1070865"/>
          </a:xfrm>
          <a:custGeom>
            <a:avLst/>
            <a:gdLst/>
            <a:ahLst/>
            <a:cxnLst/>
            <a:rect l="l" t="t" r="r" b="b"/>
            <a:pathLst>
              <a:path w="991867" h="1070865">
                <a:moveTo>
                  <a:pt x="0" y="0"/>
                </a:moveTo>
                <a:lnTo>
                  <a:pt x="991867" y="0"/>
                </a:lnTo>
                <a:lnTo>
                  <a:pt x="991867" y="1070865"/>
                </a:lnTo>
                <a:lnTo>
                  <a:pt x="0" y="1070865"/>
                </a:lnTo>
                <a:lnTo>
                  <a:pt x="0" y="0"/>
                </a:lnTo>
                <a:close/>
              </a:path>
            </a:pathLst>
          </a:custGeom>
          <a:blipFill>
            <a:blip r:embed="rId6"/>
            <a:stretch>
              <a:fillRect/>
            </a:stretch>
          </a:blipFill>
        </p:spPr>
        <p:txBody>
          <a:bodyPr/>
          <a:lstStyle/>
          <a:p>
            <a:endParaRPr lang="en-US"/>
          </a:p>
        </p:txBody>
      </p:sp>
      <p:sp>
        <p:nvSpPr>
          <p:cNvPr id="6" name="TextBox 6"/>
          <p:cNvSpPr txBox="1"/>
          <p:nvPr/>
        </p:nvSpPr>
        <p:spPr>
          <a:xfrm>
            <a:off x="3754536" y="2434668"/>
            <a:ext cx="10778929" cy="1924050"/>
          </a:xfrm>
          <a:prstGeom prst="rect">
            <a:avLst/>
          </a:prstGeom>
        </p:spPr>
        <p:txBody>
          <a:bodyPr lIns="0" tIns="0" rIns="0" bIns="0" rtlCol="0" anchor="t">
            <a:spAutoFit/>
          </a:bodyPr>
          <a:lstStyle/>
          <a:p>
            <a:pPr algn="l">
              <a:lnSpc>
                <a:spcPts val="14280"/>
              </a:lnSpc>
            </a:pPr>
            <a:r>
              <a:rPr lang="en-US" sz="11900" b="1" spc="-19">
                <a:solidFill>
                  <a:srgbClr val="FFFFFF"/>
                </a:solidFill>
                <a:latin typeface="Poppins Bold"/>
                <a:ea typeface="Poppins Bold"/>
                <a:cs typeface="Poppins Bold"/>
                <a:sym typeface="Poppins Bold"/>
                <a:hlinkClick r:id="rId3" tooltip="https://www.canva.com/design/DAGZe9OFroA/J6ERyYifDAfZQFzTenhw2A/edit?utm_content=DAGZe9OFroA&amp;utm_campaign=designshare&amp;utm_medium=link2&amp;utm_source=sharebutton"/>
              </a:rPr>
              <a:t>wHACKiest'24</a:t>
            </a:r>
          </a:p>
        </p:txBody>
      </p:sp>
      <p:sp>
        <p:nvSpPr>
          <p:cNvPr id="7" name="Freeform 7"/>
          <p:cNvSpPr/>
          <p:nvPr/>
        </p:nvSpPr>
        <p:spPr>
          <a:xfrm flipV="1">
            <a:off x="2955614" y="3784362"/>
            <a:ext cx="2571106" cy="420727"/>
          </a:xfrm>
          <a:custGeom>
            <a:avLst/>
            <a:gdLst/>
            <a:ahLst/>
            <a:cxnLst/>
            <a:rect l="l" t="t" r="r" b="b"/>
            <a:pathLst>
              <a:path w="2571106" h="420727">
                <a:moveTo>
                  <a:pt x="0" y="420726"/>
                </a:moveTo>
                <a:lnTo>
                  <a:pt x="2571106" y="420726"/>
                </a:lnTo>
                <a:lnTo>
                  <a:pt x="2571106" y="0"/>
                </a:lnTo>
                <a:lnTo>
                  <a:pt x="0" y="0"/>
                </a:lnTo>
                <a:lnTo>
                  <a:pt x="0" y="420726"/>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rot="-10800000" flipV="1">
            <a:off x="12862490" y="2687285"/>
            <a:ext cx="2505450" cy="409983"/>
          </a:xfrm>
          <a:custGeom>
            <a:avLst/>
            <a:gdLst/>
            <a:ahLst/>
            <a:cxnLst/>
            <a:rect l="l" t="t" r="r" b="b"/>
            <a:pathLst>
              <a:path w="2505450" h="409983">
                <a:moveTo>
                  <a:pt x="0" y="409983"/>
                </a:moveTo>
                <a:lnTo>
                  <a:pt x="2505451" y="409983"/>
                </a:lnTo>
                <a:lnTo>
                  <a:pt x="2505451" y="0"/>
                </a:lnTo>
                <a:lnTo>
                  <a:pt x="0" y="0"/>
                </a:lnTo>
                <a:lnTo>
                  <a:pt x="0" y="409983"/>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9" name="Group 9"/>
          <p:cNvGrpSpPr/>
          <p:nvPr/>
        </p:nvGrpSpPr>
        <p:grpSpPr>
          <a:xfrm>
            <a:off x="-389252" y="9649783"/>
            <a:ext cx="19066504" cy="637217"/>
            <a:chOff x="0" y="0"/>
            <a:chExt cx="5021631" cy="167827"/>
          </a:xfrm>
        </p:grpSpPr>
        <p:sp>
          <p:nvSpPr>
            <p:cNvPr id="10" name="Freeform 10"/>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11" name="TextBox 11"/>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12" name="TextBox 12"/>
          <p:cNvSpPr txBox="1"/>
          <p:nvPr/>
        </p:nvSpPr>
        <p:spPr>
          <a:xfrm>
            <a:off x="1284301" y="4575134"/>
            <a:ext cx="15719398" cy="4331699"/>
          </a:xfrm>
          <a:prstGeom prst="rect">
            <a:avLst/>
          </a:prstGeom>
        </p:spPr>
        <p:txBody>
          <a:bodyPr lIns="0" tIns="0" rIns="0" bIns="0" rtlCol="0" anchor="t">
            <a:spAutoFit/>
          </a:bodyPr>
          <a:lstStyle/>
          <a:p>
            <a:pPr algn="ctr">
              <a:lnSpc>
                <a:spcPts val="6959"/>
              </a:lnSpc>
            </a:pPr>
            <a:r>
              <a:rPr lang="en-US" sz="7500" spc="-295" dirty="0">
                <a:solidFill>
                  <a:srgbClr val="F6F5F6"/>
                </a:solidFill>
                <a:latin typeface="Franklin Gothic Demi" panose="020B0703020102020204" pitchFamily="34" charset="0"/>
                <a:ea typeface="Poppins"/>
                <a:cs typeface="Poppins"/>
                <a:sym typeface="Poppins"/>
              </a:rPr>
              <a:t>MedTech</a:t>
            </a:r>
          </a:p>
          <a:p>
            <a:pPr algn="ctr">
              <a:lnSpc>
                <a:spcPts val="6324"/>
              </a:lnSpc>
            </a:pPr>
            <a:r>
              <a:rPr lang="en-US" sz="5100" b="1" spc="-15" dirty="0">
                <a:solidFill>
                  <a:srgbClr val="FFFFFF"/>
                </a:solidFill>
                <a:latin typeface="Poppins"/>
                <a:ea typeface="Poppins"/>
                <a:cs typeface="Poppins"/>
                <a:sym typeface="Poppins"/>
              </a:rPr>
              <a:t>Nationwide Health Record Management System</a:t>
            </a:r>
          </a:p>
          <a:p>
            <a:pPr algn="ctr">
              <a:lnSpc>
                <a:spcPts val="6324"/>
              </a:lnSpc>
            </a:pPr>
            <a:r>
              <a:rPr lang="en-US" sz="5400" spc="-15" dirty="0">
                <a:solidFill>
                  <a:srgbClr val="FFFFFF"/>
                </a:solidFill>
                <a:latin typeface="Bahnschrift SemiCondensed" panose="020B0502040204020203" pitchFamily="34" charset="0"/>
                <a:ea typeface="Poppins"/>
                <a:cs typeface="Poppins"/>
                <a:sym typeface="Poppins"/>
              </a:rPr>
              <a:t>Electron Proton Neutron</a:t>
            </a:r>
          </a:p>
          <a:p>
            <a:pPr algn="l">
              <a:lnSpc>
                <a:spcPts val="8618"/>
              </a:lnSpc>
            </a:pPr>
            <a:endParaRPr lang="en-US" sz="5100" spc="-15" dirty="0">
              <a:solidFill>
                <a:srgbClr val="FFFFFF"/>
              </a:solidFill>
              <a:latin typeface="Poppins"/>
              <a:ea typeface="Poppins"/>
              <a:cs typeface="Poppins"/>
              <a:sym typeface="Poppins"/>
            </a:endParaRPr>
          </a:p>
        </p:txBody>
      </p:sp>
      <p:sp>
        <p:nvSpPr>
          <p:cNvPr id="13" name="TextBox 13"/>
          <p:cNvSpPr txBox="1"/>
          <p:nvPr/>
        </p:nvSpPr>
        <p:spPr>
          <a:xfrm>
            <a:off x="6589060" y="1777054"/>
            <a:ext cx="5109878" cy="315717"/>
          </a:xfrm>
          <a:prstGeom prst="rect">
            <a:avLst/>
          </a:prstGeom>
        </p:spPr>
        <p:txBody>
          <a:bodyPr lIns="0" tIns="0" rIns="0" bIns="0" rtlCol="0" anchor="t">
            <a:spAutoFit/>
          </a:bodyPr>
          <a:lstStyle/>
          <a:p>
            <a:pPr algn="ctr">
              <a:lnSpc>
                <a:spcPts val="2548"/>
              </a:lnSpc>
            </a:pPr>
            <a:r>
              <a:rPr lang="en-US" sz="1820" b="1">
                <a:solidFill>
                  <a:srgbClr val="FFFFFF"/>
                </a:solidFill>
                <a:latin typeface="Poppins Bold"/>
                <a:ea typeface="Poppins Bold"/>
                <a:cs typeface="Poppins Bold"/>
                <a:sym typeface="Poppins Bold"/>
              </a:rPr>
              <a:t>In association with Dept of CSE</a:t>
            </a:r>
          </a:p>
        </p:txBody>
      </p:sp>
      <p:sp>
        <p:nvSpPr>
          <p:cNvPr id="14" name="TextBox 14"/>
          <p:cNvSpPr txBox="1"/>
          <p:nvPr/>
        </p:nvSpPr>
        <p:spPr>
          <a:xfrm>
            <a:off x="2983297" y="7959775"/>
            <a:ext cx="12328918" cy="1692771"/>
          </a:xfrm>
          <a:prstGeom prst="rect">
            <a:avLst/>
          </a:prstGeom>
        </p:spPr>
        <p:txBody>
          <a:bodyPr wrap="square" lIns="0" tIns="0" rIns="0" bIns="0" rtlCol="0" anchor="t">
            <a:spAutoFit/>
          </a:bodyPr>
          <a:lstStyle/>
          <a:p>
            <a:pPr algn="ctr">
              <a:lnSpc>
                <a:spcPts val="4440"/>
              </a:lnSpc>
            </a:pPr>
            <a:r>
              <a:rPr lang="en-US" sz="3200" spc="-185" dirty="0">
                <a:solidFill>
                  <a:srgbClr val="FFFFFF"/>
                </a:solidFill>
                <a:latin typeface="Bahnschrift" panose="020B0502040204020203" pitchFamily="34" charset="0"/>
                <a:ea typeface="Arial"/>
                <a:cs typeface="Arial"/>
                <a:sym typeface="Arial"/>
              </a:rPr>
              <a:t>Ananya Mehrotra(1MS24CS018-T)           </a:t>
            </a:r>
          </a:p>
          <a:p>
            <a:pPr algn="ctr">
              <a:lnSpc>
                <a:spcPts val="4440"/>
              </a:lnSpc>
            </a:pPr>
            <a:r>
              <a:rPr lang="en-US" sz="3200" spc="-185" dirty="0">
                <a:solidFill>
                  <a:srgbClr val="FFFFFF"/>
                </a:solidFill>
                <a:latin typeface="Bahnschrift" panose="020B0502040204020203" pitchFamily="34" charset="0"/>
                <a:ea typeface="Arial"/>
                <a:cs typeface="Arial"/>
                <a:sym typeface="Arial"/>
              </a:rPr>
              <a:t>Maurya Doshi(1MS24CS113-T)</a:t>
            </a:r>
          </a:p>
          <a:p>
            <a:pPr algn="ctr">
              <a:lnSpc>
                <a:spcPts val="4440"/>
              </a:lnSpc>
              <a:spcBef>
                <a:spcPct val="0"/>
              </a:spcBef>
            </a:pPr>
            <a:r>
              <a:rPr lang="en-US" sz="3200" spc="-185" dirty="0">
                <a:solidFill>
                  <a:srgbClr val="FFFFFF"/>
                </a:solidFill>
                <a:latin typeface="Bahnschrift" panose="020B0502040204020203" pitchFamily="34" charset="0"/>
                <a:ea typeface="Arial"/>
                <a:cs typeface="Arial"/>
                <a:sym typeface="Arial"/>
              </a:rPr>
              <a:t>Sunidhi Shree(1MS24CS010-T)</a:t>
            </a:r>
          </a:p>
        </p:txBody>
      </p:sp>
      <p:sp>
        <p:nvSpPr>
          <p:cNvPr id="15" name="TextBox 15"/>
          <p:cNvSpPr txBox="1"/>
          <p:nvPr/>
        </p:nvSpPr>
        <p:spPr>
          <a:xfrm>
            <a:off x="6052263" y="9787416"/>
            <a:ext cx="6183472" cy="36195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F99D8-D58D-0731-D0DF-DAE52B48C60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DCA61F-812B-79A9-5641-23D91AD5495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CA5A80D8-D8AA-F007-27BC-180A27D9DF50}"/>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7F40E4DD-592A-4CA5-F0BE-4F557F7EEB66}"/>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A039FC8B-4D1E-3ACD-09BA-AE77E34C9B90}"/>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C2182995-A868-3F45-1532-E792AB5A82FC}"/>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FD296CE9-6661-0A75-03DA-6623AB9538AA}"/>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35830AA6-C95D-4F89-88D3-C6B8C8C85872}"/>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E51A1F6A-3AD5-9A4C-ABFA-F5ABA395E624}"/>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84E854F9-7C1C-70BE-1399-3A702729AFD9}"/>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2" name="Picture 11" descr="A screenshot of a computer&#10;&#10;Description automatically generated">
            <a:extLst>
              <a:ext uri="{FF2B5EF4-FFF2-40B4-BE49-F238E27FC236}">
                <a16:creationId xmlns:a16="http://schemas.microsoft.com/office/drawing/2014/main" id="{B25B0162-3EBD-5CC1-CDB3-3F6F8158A1E1}"/>
              </a:ext>
            </a:extLst>
          </p:cNvPr>
          <p:cNvPicPr>
            <a:picLocks noChangeAspect="1"/>
          </p:cNvPicPr>
          <p:nvPr/>
        </p:nvPicPr>
        <p:blipFill>
          <a:blip r:embed="rId8">
            <a:extLst>
              <a:ext uri="{28A0092B-C50C-407E-A947-70E740481C1C}">
                <a14:useLocalDpi xmlns:a14="http://schemas.microsoft.com/office/drawing/2010/main" val="0"/>
              </a:ext>
            </a:extLst>
          </a:blip>
          <a:srcRect t="10020"/>
          <a:stretch/>
        </p:blipFill>
        <p:spPr>
          <a:xfrm>
            <a:off x="3048000" y="2479204"/>
            <a:ext cx="12192000" cy="6467475"/>
          </a:xfrm>
          <a:prstGeom prst="rect">
            <a:avLst/>
          </a:prstGeom>
        </p:spPr>
      </p:pic>
    </p:spTree>
    <p:extLst>
      <p:ext uri="{BB962C8B-B14F-4D97-AF65-F5344CB8AC3E}">
        <p14:creationId xmlns:p14="http://schemas.microsoft.com/office/powerpoint/2010/main" val="313228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3295-F0B0-77F1-96A0-89FC0A09BF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97606DA-1524-C682-0BD2-F02651DBD23D}"/>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1BBF1C16-3DDF-12F1-1EFC-DDC36B5AF58A}"/>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17D0C06A-6478-F056-2492-515424C1F870}"/>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3920F079-5922-7365-8600-236E01D0518C}"/>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0FC46582-8CF2-0F53-03CC-5A6FB626403B}"/>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6BDC6959-A151-6A6A-59AE-B9D3AF62891D}"/>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C0F8319E-9A60-E5EA-8FC5-8FEE5A5D2A99}"/>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20E9B590-FF59-328C-6915-F29037E3CF9A}"/>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FB6B6E3-DD61-6BD0-7CAC-452EA7543A3F}"/>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7" name="Picture 16">
            <a:extLst>
              <a:ext uri="{FF2B5EF4-FFF2-40B4-BE49-F238E27FC236}">
                <a16:creationId xmlns:a16="http://schemas.microsoft.com/office/drawing/2014/main" id="{FC83996B-5C6C-B638-A193-A8C9124C1E5D}"/>
              </a:ext>
            </a:extLst>
          </p:cNvPr>
          <p:cNvPicPr>
            <a:picLocks noChangeAspect="1"/>
          </p:cNvPicPr>
          <p:nvPr/>
        </p:nvPicPr>
        <p:blipFill>
          <a:blip r:embed="rId8"/>
          <a:stretch>
            <a:fillRect/>
          </a:stretch>
        </p:blipFill>
        <p:spPr>
          <a:xfrm>
            <a:off x="2735916" y="2708091"/>
            <a:ext cx="12816168" cy="6103582"/>
          </a:xfrm>
          <a:prstGeom prst="rect">
            <a:avLst/>
          </a:prstGeom>
        </p:spPr>
      </p:pic>
    </p:spTree>
    <p:extLst>
      <p:ext uri="{BB962C8B-B14F-4D97-AF65-F5344CB8AC3E}">
        <p14:creationId xmlns:p14="http://schemas.microsoft.com/office/powerpoint/2010/main" val="2427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DE16A-650C-A841-F4EE-9E3FDAD14B5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2C79468-06C2-6714-0BBA-03267B11A44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4794CCA1-FEAA-B14E-F57D-CDE6FD2220A3}"/>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7A0F631B-6ACE-F012-CB9C-638B899EE456}"/>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36EFEC89-EFD4-1409-EA82-98CA811C8D51}"/>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C88017E0-84B0-7EFD-DFDD-DF4136E002C4}"/>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C4B049FB-42FD-698D-4F81-2C7C725D762F}"/>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ECDD6AF0-DD8B-BD0F-C0F1-D8EBDF43587F}"/>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04C66952-F754-A4F3-0A1E-A26AA739CF76}"/>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E730C415-C08E-E425-7DE6-8A2144505B94}"/>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9" name="Picture 18">
            <a:extLst>
              <a:ext uri="{FF2B5EF4-FFF2-40B4-BE49-F238E27FC236}">
                <a16:creationId xmlns:a16="http://schemas.microsoft.com/office/drawing/2014/main" id="{5C2D766B-4C7E-6BCB-1B84-45FD13E97BB5}"/>
              </a:ext>
            </a:extLst>
          </p:cNvPr>
          <p:cNvPicPr>
            <a:picLocks noChangeAspect="1"/>
          </p:cNvPicPr>
          <p:nvPr/>
        </p:nvPicPr>
        <p:blipFill>
          <a:blip r:embed="rId8"/>
          <a:stretch>
            <a:fillRect/>
          </a:stretch>
        </p:blipFill>
        <p:spPr>
          <a:xfrm>
            <a:off x="2985718" y="2866342"/>
            <a:ext cx="12316563" cy="5901419"/>
          </a:xfrm>
          <a:prstGeom prst="rect">
            <a:avLst/>
          </a:prstGeom>
        </p:spPr>
      </p:pic>
    </p:spTree>
    <p:extLst>
      <p:ext uri="{BB962C8B-B14F-4D97-AF65-F5344CB8AC3E}">
        <p14:creationId xmlns:p14="http://schemas.microsoft.com/office/powerpoint/2010/main" val="262742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E09DF-4E57-DBCD-6418-243A665861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9BD62AE-FF14-59CE-9E22-BDBE7A509B0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25B50CFA-208A-40B5-E02E-B7F6314700C5}"/>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0FB6B8F5-DE62-7530-AC15-40694E0E1ADC}"/>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AA82DD1E-62E5-EBB5-97DB-4E52B6AB20DF}"/>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CBE2D7DD-E672-BC9E-4FED-8DC95D4EB5AA}"/>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C8F452F3-DB72-30FB-01CE-65CC733751BD}"/>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D724C0C2-42D5-658B-1E0A-CE12A4C8EF10}"/>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232D6D16-5D48-C532-C67A-6B4D779D3618}"/>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B19FEA47-398D-7727-AC26-3815B37B4C3F}"/>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2" name="Picture 11" descr="A screenshot of a computer&#10;&#10;Description automatically generated">
            <a:extLst>
              <a:ext uri="{FF2B5EF4-FFF2-40B4-BE49-F238E27FC236}">
                <a16:creationId xmlns:a16="http://schemas.microsoft.com/office/drawing/2014/main" id="{4227361F-1743-FC76-DB34-568FF800A694}"/>
              </a:ext>
            </a:extLst>
          </p:cNvPr>
          <p:cNvPicPr>
            <a:picLocks noChangeAspect="1"/>
          </p:cNvPicPr>
          <p:nvPr/>
        </p:nvPicPr>
        <p:blipFill>
          <a:blip r:embed="rId8">
            <a:extLst>
              <a:ext uri="{28A0092B-C50C-407E-A947-70E740481C1C}">
                <a14:useLocalDpi xmlns:a14="http://schemas.microsoft.com/office/drawing/2010/main" val="0"/>
              </a:ext>
            </a:extLst>
          </a:blip>
          <a:srcRect t="10666"/>
          <a:stretch/>
        </p:blipFill>
        <p:spPr>
          <a:xfrm>
            <a:off x="3048000" y="2479204"/>
            <a:ext cx="12192000" cy="6353708"/>
          </a:xfrm>
          <a:prstGeom prst="rect">
            <a:avLst/>
          </a:prstGeom>
        </p:spPr>
      </p:pic>
    </p:spTree>
    <p:extLst>
      <p:ext uri="{BB962C8B-B14F-4D97-AF65-F5344CB8AC3E}">
        <p14:creationId xmlns:p14="http://schemas.microsoft.com/office/powerpoint/2010/main" val="422022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45B7F-9CB3-B7E9-C7C4-9951EA5959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CC8E8B4-26D8-561C-7F33-2A2B150980E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C201A61E-5888-36FC-4F20-94CA3AA4C349}"/>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033BA50E-DA74-C94A-D695-FD1B03B64CD9}"/>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19245838-12A1-7915-21AB-451E70434797}"/>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1A4A785B-B298-6DED-A557-2EEE58F90ED7}"/>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4CACEB3C-6AA5-C279-FFD9-58CF7C372581}"/>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027F034A-7B9B-D4B6-18FF-F6988923DB24}"/>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15CF3653-27ED-BCB9-A333-7EA6514E10E2}"/>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90984B32-2B4D-A40E-2FEE-A047AE638B66}"/>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2" name="Picture 11" descr="A screenshot of a medical record&#10;&#10;Description automatically generated">
            <a:extLst>
              <a:ext uri="{FF2B5EF4-FFF2-40B4-BE49-F238E27FC236}">
                <a16:creationId xmlns:a16="http://schemas.microsoft.com/office/drawing/2014/main" id="{848B0816-CF31-E539-B3D0-62BD3156C552}"/>
              </a:ext>
            </a:extLst>
          </p:cNvPr>
          <p:cNvPicPr>
            <a:picLocks noChangeAspect="1"/>
          </p:cNvPicPr>
          <p:nvPr/>
        </p:nvPicPr>
        <p:blipFill>
          <a:blip r:embed="rId8">
            <a:extLst>
              <a:ext uri="{28A0092B-C50C-407E-A947-70E740481C1C}">
                <a14:useLocalDpi xmlns:a14="http://schemas.microsoft.com/office/drawing/2010/main" val="0"/>
              </a:ext>
            </a:extLst>
          </a:blip>
          <a:srcRect t="10526"/>
          <a:stretch/>
        </p:blipFill>
        <p:spPr>
          <a:xfrm>
            <a:off x="3048000" y="2678948"/>
            <a:ext cx="12192000" cy="6376719"/>
          </a:xfrm>
          <a:prstGeom prst="rect">
            <a:avLst/>
          </a:prstGeom>
        </p:spPr>
      </p:pic>
    </p:spTree>
    <p:extLst>
      <p:ext uri="{BB962C8B-B14F-4D97-AF65-F5344CB8AC3E}">
        <p14:creationId xmlns:p14="http://schemas.microsoft.com/office/powerpoint/2010/main" val="1466589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27857-5252-C602-5CD3-E414FF1F3E7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7971AA-555F-99FD-A465-524EC39B8FB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6E463A6D-BBE6-4BC2-B078-A11BFBE018A5}"/>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F7713BF3-FB77-B0FE-62A9-12D7B7611910}"/>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C6772A7C-A882-5779-FEE5-7606E3C6A4EF}"/>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08C9F07A-11EB-9BB9-C749-0E322007D75A}"/>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B06A53C6-9BAD-ACAE-ADED-A7281D7896BF}"/>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A3905E2B-DE1E-E29F-AAFA-F4B40BA42F0A}"/>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8ECAFB0A-9983-5DB7-EA31-313793F22018}"/>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C2CCCA7A-F24C-9572-750C-67DB38383F91}"/>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3" name="Picture 12" descr="A screenshot of a computer screen&#10;&#10;Description automatically generated">
            <a:extLst>
              <a:ext uri="{FF2B5EF4-FFF2-40B4-BE49-F238E27FC236}">
                <a16:creationId xmlns:a16="http://schemas.microsoft.com/office/drawing/2014/main" id="{BBB3059E-4183-5588-975E-18E21172CD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8781" y="2263131"/>
            <a:ext cx="13290438" cy="7050162"/>
          </a:xfrm>
          <a:prstGeom prst="rect">
            <a:avLst/>
          </a:prstGeom>
        </p:spPr>
      </p:pic>
    </p:spTree>
    <p:extLst>
      <p:ext uri="{BB962C8B-B14F-4D97-AF65-F5344CB8AC3E}">
        <p14:creationId xmlns:p14="http://schemas.microsoft.com/office/powerpoint/2010/main" val="283158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97C5E-655C-3A0C-63A5-D900CAD3E7F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802D4B-3AD0-24DF-6E90-35D572B6D4F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962E8B26-3309-318C-766B-CF44F9412FE3}"/>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7D5A5126-363D-E687-4C7F-676CD794B7CA}"/>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3605B173-19C8-60FA-0BAF-BAD5DF20197F}"/>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52BE888C-ACDA-7D6E-C7C3-C2D7D1747580}"/>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D86C89D9-B4E9-9069-AF5A-826A50168DE1}"/>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E8ED9115-2463-05FF-F650-688E0ED5147C}"/>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D50B2D01-D9BA-AA5E-7578-2B078CE6C64B}"/>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A07D47E4-F7D3-731E-402E-85F8A3B017B5}"/>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2" name="Picture 11" descr="A black screen with a black background&#10;&#10;Description automatically generated">
            <a:extLst>
              <a:ext uri="{FF2B5EF4-FFF2-40B4-BE49-F238E27FC236}">
                <a16:creationId xmlns:a16="http://schemas.microsoft.com/office/drawing/2014/main" id="{8BC3610F-09CE-0352-B46F-DD25816B76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2649" y="2511339"/>
            <a:ext cx="13962702" cy="6435933"/>
          </a:xfrm>
          <a:prstGeom prst="rect">
            <a:avLst/>
          </a:prstGeom>
        </p:spPr>
      </p:pic>
    </p:spTree>
    <p:extLst>
      <p:ext uri="{BB962C8B-B14F-4D97-AF65-F5344CB8AC3E}">
        <p14:creationId xmlns:p14="http://schemas.microsoft.com/office/powerpoint/2010/main" val="405135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CDC77-A22D-44C0-FF92-A4C19228EBD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2BFB116-4ACD-E852-34FF-EA788387A78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dirty="0"/>
          </a:p>
        </p:txBody>
      </p:sp>
      <p:grpSp>
        <p:nvGrpSpPr>
          <p:cNvPr id="3" name="Group 3">
            <a:extLst>
              <a:ext uri="{FF2B5EF4-FFF2-40B4-BE49-F238E27FC236}">
                <a16:creationId xmlns:a16="http://schemas.microsoft.com/office/drawing/2014/main" id="{73CF56B8-B980-0C9D-50FC-FBEF57F0F702}"/>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45C062C0-4634-BA61-C487-2DE1241EC293}"/>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76960C6D-D231-2E2D-D9EC-A27E6D7EFABD}"/>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5183A5AC-0D78-4144-DBF1-01C55C062150}"/>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8AA71424-1BC7-E8B2-10FC-C023579BDEEB}"/>
              </a:ext>
            </a:extLst>
          </p:cNvPr>
          <p:cNvSpPr txBox="1"/>
          <p:nvPr/>
        </p:nvSpPr>
        <p:spPr>
          <a:xfrm>
            <a:off x="1028700" y="1643975"/>
            <a:ext cx="7115271" cy="897682"/>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Implemented features</a:t>
            </a:r>
            <a:endParaRPr lang="en-US" sz="3488" dirty="0">
              <a:solidFill>
                <a:srgbClr val="FFFFFF"/>
              </a:solidFill>
              <a:latin typeface="Mokoto"/>
              <a:ea typeface="Mokoto"/>
              <a:cs typeface="Mokoto"/>
              <a:sym typeface="Mokoto"/>
            </a:endParaRPr>
          </a:p>
        </p:txBody>
      </p:sp>
      <p:sp>
        <p:nvSpPr>
          <p:cNvPr id="8" name="TextBox 8">
            <a:extLst>
              <a:ext uri="{FF2B5EF4-FFF2-40B4-BE49-F238E27FC236}">
                <a16:creationId xmlns:a16="http://schemas.microsoft.com/office/drawing/2014/main" id="{6439AFA7-2CF9-CCE4-21CE-9417C200BA1C}"/>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238DD208-C34F-8C32-F2B1-8BDCAFEA4742}"/>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9F2B1D0-A947-7406-9FCC-DA92F2D3BB11}"/>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CDDD65E1-F78F-0C37-5E88-1143085DBC45}"/>
              </a:ext>
            </a:extLst>
          </p:cNvPr>
          <p:cNvSpPr txBox="1"/>
          <p:nvPr/>
        </p:nvSpPr>
        <p:spPr>
          <a:xfrm>
            <a:off x="1028700" y="3415308"/>
            <a:ext cx="16252204"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rPr>
              <a:t>Users can access only by OTP</a:t>
            </a:r>
          </a:p>
          <a:p>
            <a:pPr marL="285750" indent="-285750">
              <a:buFont typeface="Arial" panose="020B0604020202020204" pitchFamily="34" charset="0"/>
              <a:buChar char="•"/>
            </a:pPr>
            <a:r>
              <a:rPr lang="en-IN" sz="2800" dirty="0">
                <a:solidFill>
                  <a:schemeClr val="bg1"/>
                </a:solidFill>
              </a:rPr>
              <a:t>Implemented read and write for healthcare providers, and read only for users</a:t>
            </a:r>
          </a:p>
          <a:p>
            <a:pPr marL="285750" indent="-285750">
              <a:buFont typeface="Arial" panose="020B0604020202020204" pitchFamily="34" charset="0"/>
              <a:buChar char="•"/>
            </a:pPr>
            <a:r>
              <a:rPr lang="en-IN" sz="2800" dirty="0">
                <a:solidFill>
                  <a:schemeClr val="bg1"/>
                </a:solidFill>
              </a:rPr>
              <a:t>Added a Python backend that checks a SQL database when Aadhar number is entered</a:t>
            </a:r>
          </a:p>
          <a:p>
            <a:pPr marL="285750" indent="-285750">
              <a:buFont typeface="Arial" panose="020B0604020202020204" pitchFamily="34" charset="0"/>
              <a:buChar char="•"/>
            </a:pPr>
            <a:r>
              <a:rPr lang="en-IN" sz="2800" dirty="0">
                <a:solidFill>
                  <a:schemeClr val="bg1"/>
                </a:solidFill>
              </a:rPr>
              <a:t>Dark and light mode toggle</a:t>
            </a:r>
          </a:p>
          <a:p>
            <a:pPr marL="285750" indent="-285750">
              <a:buFont typeface="Arial" panose="020B0604020202020204" pitchFamily="34" charset="0"/>
              <a:buChar char="•"/>
            </a:pPr>
            <a:r>
              <a:rPr lang="en-IN" sz="2800" dirty="0">
                <a:solidFill>
                  <a:schemeClr val="bg1"/>
                </a:solidFill>
              </a:rPr>
              <a:t>Implemented a favicon</a:t>
            </a:r>
          </a:p>
          <a:p>
            <a:pPr marL="285750" indent="-285750">
              <a:buFont typeface="Arial" panose="020B0604020202020204" pitchFamily="34" charset="0"/>
              <a:buChar char="•"/>
            </a:pPr>
            <a:r>
              <a:rPr lang="en-IN" sz="2800" dirty="0">
                <a:solidFill>
                  <a:schemeClr val="bg1"/>
                </a:solidFill>
              </a:rPr>
              <a:t>Created a calendar that creates events with titles and time reminders when clicked on desired date for scheduling appointments</a:t>
            </a:r>
          </a:p>
          <a:p>
            <a:pPr marL="285750" indent="-285750">
              <a:buFont typeface="Arial" panose="020B0604020202020204" pitchFamily="34" charset="0"/>
              <a:buChar char="•"/>
            </a:pPr>
            <a:r>
              <a:rPr lang="en-IN" sz="2800" dirty="0">
                <a:solidFill>
                  <a:schemeClr val="bg1"/>
                </a:solidFill>
              </a:rPr>
              <a:t>Healthcare providers can see, edit and add patient information as well as the prescriptions</a:t>
            </a:r>
          </a:p>
          <a:p>
            <a:pPr marL="285750" indent="-285750">
              <a:buFont typeface="Arial" panose="020B0604020202020204" pitchFamily="34" charset="0"/>
              <a:buChar char="•"/>
            </a:pPr>
            <a:r>
              <a:rPr lang="en-IN" sz="2800" dirty="0">
                <a:solidFill>
                  <a:schemeClr val="bg1"/>
                </a:solidFill>
              </a:rPr>
              <a:t>Medical scans and health reports can be uploaded by healthcare provider </a:t>
            </a:r>
          </a:p>
          <a:p>
            <a:pPr marL="285750" indent="-285750">
              <a:buFont typeface="Arial" panose="020B0604020202020204" pitchFamily="34" charset="0"/>
              <a:buChar char="•"/>
            </a:pPr>
            <a:r>
              <a:rPr lang="en-IN" sz="2800" dirty="0">
                <a:solidFill>
                  <a:schemeClr val="bg1"/>
                </a:solidFill>
              </a:rPr>
              <a:t>Added edit history showing the time and date of the edit in healthcare provider dashboard</a:t>
            </a:r>
          </a:p>
        </p:txBody>
      </p:sp>
    </p:spTree>
    <p:extLst>
      <p:ext uri="{BB962C8B-B14F-4D97-AF65-F5344CB8AC3E}">
        <p14:creationId xmlns:p14="http://schemas.microsoft.com/office/powerpoint/2010/main" val="328510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4523-6CD7-3614-8BE8-3E71F2C1DE3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155FE52-82F9-113F-5241-A27F434E602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dirty="0"/>
          </a:p>
        </p:txBody>
      </p:sp>
      <p:grpSp>
        <p:nvGrpSpPr>
          <p:cNvPr id="3" name="Group 3">
            <a:extLst>
              <a:ext uri="{FF2B5EF4-FFF2-40B4-BE49-F238E27FC236}">
                <a16:creationId xmlns:a16="http://schemas.microsoft.com/office/drawing/2014/main" id="{7205BCF9-CB32-53F9-E23A-1E1C30DEBB7A}"/>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D743B2E4-7AB3-8036-B908-9A199609F8DB}"/>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5D039B23-EEC0-CCFC-5F0C-26C28A9198E7}"/>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926E23B1-5BA1-F225-EECB-3D1EC93214EC}"/>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C2B3A4D3-F3B6-5192-FB23-8103DF0C4617}"/>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Video link</a:t>
            </a:r>
            <a:endParaRPr lang="en-US" sz="3488" dirty="0">
              <a:solidFill>
                <a:srgbClr val="FFFFFF"/>
              </a:solidFill>
              <a:latin typeface="Mokoto"/>
              <a:ea typeface="Mokoto"/>
              <a:cs typeface="Mokoto"/>
              <a:sym typeface="Mokoto"/>
            </a:endParaRPr>
          </a:p>
        </p:txBody>
      </p:sp>
      <p:sp>
        <p:nvSpPr>
          <p:cNvPr id="8" name="TextBox 8">
            <a:extLst>
              <a:ext uri="{FF2B5EF4-FFF2-40B4-BE49-F238E27FC236}">
                <a16:creationId xmlns:a16="http://schemas.microsoft.com/office/drawing/2014/main" id="{22292120-4589-D324-6AD5-AA9C50F34367}"/>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558CF835-00F7-C18E-5933-918540ECBC31}"/>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3BCBCB5-886D-B71E-0D28-9600AC19AC37}"/>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AE642821-5EB0-4931-8E3E-B3936F994990}"/>
              </a:ext>
            </a:extLst>
          </p:cNvPr>
          <p:cNvSpPr txBox="1"/>
          <p:nvPr/>
        </p:nvSpPr>
        <p:spPr>
          <a:xfrm>
            <a:off x="1028700" y="3415308"/>
            <a:ext cx="16252204" cy="523220"/>
          </a:xfrm>
          <a:prstGeom prst="rect">
            <a:avLst/>
          </a:prstGeom>
          <a:noFill/>
        </p:spPr>
        <p:txBody>
          <a:bodyPr wrap="square" rtlCol="0">
            <a:spAutoFit/>
          </a:bodyPr>
          <a:lstStyle/>
          <a:p>
            <a:r>
              <a:rPr lang="en-IN" sz="2800" dirty="0">
                <a:solidFill>
                  <a:schemeClr val="bg1"/>
                </a:solidFill>
              </a:rPr>
              <a:t>https://youtu.be/QD9o0eRVvQM</a:t>
            </a:r>
          </a:p>
        </p:txBody>
      </p:sp>
    </p:spTree>
    <p:extLst>
      <p:ext uri="{BB962C8B-B14F-4D97-AF65-F5344CB8AC3E}">
        <p14:creationId xmlns:p14="http://schemas.microsoft.com/office/powerpoint/2010/main" val="1396237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5548284" y="1835822"/>
            <a:ext cx="6687452" cy="3620949"/>
          </a:xfrm>
          <a:custGeom>
            <a:avLst/>
            <a:gdLst/>
            <a:ahLst/>
            <a:cxnLst/>
            <a:rect l="l" t="t" r="r" b="b"/>
            <a:pathLst>
              <a:path w="6687452" h="3620949">
                <a:moveTo>
                  <a:pt x="0" y="0"/>
                </a:moveTo>
                <a:lnTo>
                  <a:pt x="6687452" y="0"/>
                </a:lnTo>
                <a:lnTo>
                  <a:pt x="6687452" y="3620950"/>
                </a:lnTo>
                <a:lnTo>
                  <a:pt x="0" y="3620950"/>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4288578" y="3808222"/>
            <a:ext cx="9710844" cy="5680685"/>
          </a:xfrm>
          <a:prstGeom prst="rect">
            <a:avLst/>
          </a:prstGeom>
        </p:spPr>
        <p:txBody>
          <a:bodyPr lIns="0" tIns="0" rIns="0" bIns="0" rtlCol="0" anchor="t">
            <a:spAutoFit/>
          </a:bodyPr>
          <a:lstStyle/>
          <a:p>
            <a:pPr algn="ctr">
              <a:lnSpc>
                <a:spcPts val="8940"/>
              </a:lnSpc>
            </a:pPr>
            <a:endParaRPr/>
          </a:p>
          <a:p>
            <a:pPr algn="l">
              <a:lnSpc>
                <a:spcPts val="8940"/>
              </a:lnSpc>
            </a:pPr>
            <a:endParaRPr/>
          </a:p>
          <a:p>
            <a:pPr algn="l">
              <a:lnSpc>
                <a:spcPts val="8940"/>
              </a:lnSpc>
            </a:pPr>
            <a:r>
              <a:rPr lang="en-US" sz="8940">
                <a:solidFill>
                  <a:srgbClr val="FFFFFF"/>
                </a:solidFill>
                <a:latin typeface="Mokoto"/>
                <a:ea typeface="Mokoto"/>
                <a:cs typeface="Mokoto"/>
                <a:sym typeface="Mokoto"/>
              </a:rPr>
              <a:t>THANK YOU!</a:t>
            </a:r>
          </a:p>
          <a:p>
            <a:pPr algn="l">
              <a:lnSpc>
                <a:spcPts val="8940"/>
              </a:lnSpc>
            </a:pPr>
            <a:endParaRPr lang="en-US" sz="8940">
              <a:solidFill>
                <a:srgbClr val="FFFFFF"/>
              </a:solidFill>
              <a:latin typeface="Mokoto"/>
              <a:ea typeface="Mokoto"/>
              <a:cs typeface="Mokoto"/>
              <a:sym typeface="Mokoto"/>
            </a:endParaRPr>
          </a:p>
          <a:p>
            <a:pPr algn="l">
              <a:lnSpc>
                <a:spcPts val="8940"/>
              </a:lnSpc>
            </a:pPr>
            <a:endParaRPr lang="en-US" sz="8940">
              <a:solidFill>
                <a:srgbClr val="FFFFFF"/>
              </a:solidFill>
              <a:latin typeface="Mokoto"/>
              <a:ea typeface="Mokoto"/>
              <a:cs typeface="Mokoto"/>
              <a:sym typeface="Mokoto"/>
            </a:endParaRP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Freeform 7"/>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028700" y="1643975"/>
            <a:ext cx="7115271" cy="474429"/>
          </a:xfrm>
          <a:prstGeom prst="rect">
            <a:avLst/>
          </a:prstGeom>
        </p:spPr>
        <p:txBody>
          <a:bodyPr lIns="0" tIns="0" rIns="0" bIns="0" rtlCol="0" anchor="t">
            <a:spAutoFit/>
          </a:bodyPr>
          <a:lstStyle/>
          <a:p>
            <a:pPr algn="l">
              <a:lnSpc>
                <a:spcPts val="3488"/>
              </a:lnSpc>
            </a:pPr>
            <a:r>
              <a:rPr lang="en-US" sz="3488">
                <a:solidFill>
                  <a:srgbClr val="FFFFFF"/>
                </a:solidFill>
                <a:latin typeface="Mokoto"/>
                <a:ea typeface="Mokoto"/>
                <a:cs typeface="Mokoto"/>
                <a:sym typeface="Mokoto"/>
              </a:rPr>
              <a:t>Problem Statement</a:t>
            </a:r>
          </a:p>
        </p:txBody>
      </p:sp>
      <p:sp>
        <p:nvSpPr>
          <p:cNvPr id="10" name="TextBox 10"/>
          <p:cNvSpPr txBox="1"/>
          <p:nvPr/>
        </p:nvSpPr>
        <p:spPr>
          <a:xfrm>
            <a:off x="6052264" y="9790046"/>
            <a:ext cx="6183472" cy="36195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12" name="TextBox 11">
            <a:extLst>
              <a:ext uri="{FF2B5EF4-FFF2-40B4-BE49-F238E27FC236}">
                <a16:creationId xmlns:a16="http://schemas.microsoft.com/office/drawing/2014/main" id="{A672CDE7-FBF7-E26B-7065-8E7B38DF78E0}"/>
              </a:ext>
            </a:extLst>
          </p:cNvPr>
          <p:cNvSpPr txBox="1"/>
          <p:nvPr/>
        </p:nvSpPr>
        <p:spPr>
          <a:xfrm>
            <a:off x="1892748" y="3086100"/>
            <a:ext cx="9842052" cy="4862870"/>
          </a:xfrm>
          <a:prstGeom prst="rect">
            <a:avLst/>
          </a:prstGeom>
          <a:noFill/>
        </p:spPr>
        <p:txBody>
          <a:bodyPr wrap="square" rtlCol="0">
            <a:spAutoFit/>
          </a:bodyPr>
          <a:lstStyle/>
          <a:p>
            <a:r>
              <a:rPr lang="en-US" sz="3200" dirty="0">
                <a:solidFill>
                  <a:schemeClr val="bg1"/>
                </a:solidFill>
                <a:latin typeface="HP Simplified Hans" panose="020B0500000000000000" pitchFamily="34" charset="-122"/>
                <a:ea typeface="HP Simplified Hans" panose="020B0500000000000000" pitchFamily="34" charset="-122"/>
              </a:rPr>
              <a:t>The healthcare system of India faces significant challenges due to fragmented patient records across multiple hospitals, clinics, and labs. This leads to:</a:t>
            </a:r>
          </a:p>
          <a:p>
            <a:endParaRPr lang="en-US" sz="3200" dirty="0">
              <a:solidFill>
                <a:schemeClr val="bg1"/>
              </a:solidFill>
              <a:latin typeface="HP Simplified Hans" panose="020B0500000000000000" pitchFamily="34" charset="-122"/>
              <a:ea typeface="HP Simplified Hans" panose="020B0500000000000000" pitchFamily="34" charset="-122"/>
            </a:endParaRPr>
          </a:p>
          <a:p>
            <a:pPr marL="342900" indent="-342900">
              <a:buFont typeface="Arial" panose="020B0604020202020204" pitchFamily="34" charset="0"/>
              <a:buChar char="•"/>
            </a:pPr>
            <a:r>
              <a:rPr lang="en-US" sz="2600" dirty="0">
                <a:solidFill>
                  <a:schemeClr val="bg1"/>
                </a:solidFill>
                <a:latin typeface="HP Simplified Hans" panose="020B0500000000000000" pitchFamily="34" charset="-122"/>
                <a:ea typeface="HP Simplified Hans" panose="020B0500000000000000" pitchFamily="34" charset="-122"/>
              </a:rPr>
              <a:t>Medical errors due to lack of access to previous health records, including allergies, pre-existing conditions, implants (e.g., metal rods), and prior treatments.</a:t>
            </a:r>
          </a:p>
          <a:p>
            <a:pPr marL="342900" indent="-342900">
              <a:buFont typeface="Arial" panose="020B0604020202020204" pitchFamily="34" charset="0"/>
              <a:buChar char="•"/>
            </a:pPr>
            <a:r>
              <a:rPr lang="en-US" sz="2600" dirty="0">
                <a:solidFill>
                  <a:schemeClr val="bg1"/>
                </a:solidFill>
                <a:latin typeface="HP Simplified Hans" panose="020B0500000000000000" pitchFamily="34" charset="-122"/>
                <a:ea typeface="HP Simplified Hans" panose="020B0500000000000000" pitchFamily="34" charset="-122"/>
              </a:rPr>
              <a:t>Difficulty managing chronic diseases or emergencies where immediate access to medical history is critical.</a:t>
            </a:r>
          </a:p>
          <a:p>
            <a:pPr marL="342900" indent="-342900">
              <a:buFont typeface="Arial" panose="020B0604020202020204" pitchFamily="34" charset="0"/>
              <a:buChar char="•"/>
            </a:pPr>
            <a:r>
              <a:rPr lang="en-US" sz="2600" dirty="0">
                <a:solidFill>
                  <a:schemeClr val="bg1"/>
                </a:solidFill>
                <a:latin typeface="HP Simplified Hans" panose="020B0500000000000000" pitchFamily="34" charset="-122"/>
                <a:ea typeface="HP Simplified Hans" panose="020B0500000000000000" pitchFamily="34" charset="-122"/>
              </a:rPr>
              <a:t>A unified system leveraging Aadhaar or biometric access is needed for efficient diagnosis and treatment.</a:t>
            </a:r>
            <a:endParaRPr lang="en-IN" sz="2600" dirty="0">
              <a:solidFill>
                <a:schemeClr val="bg1"/>
              </a:solidFill>
              <a:latin typeface="HP Simplified Hans" panose="020B0500000000000000" pitchFamily="34" charset="-122"/>
              <a:ea typeface="HP Simplified Hans" panose="020B0500000000000000" pitchFamily="34" charset="-122"/>
            </a:endParaRPr>
          </a:p>
        </p:txBody>
      </p:sp>
      <p:pic>
        <p:nvPicPr>
          <p:cNvPr id="17" name="Picture 16">
            <a:extLst>
              <a:ext uri="{FF2B5EF4-FFF2-40B4-BE49-F238E27FC236}">
                <a16:creationId xmlns:a16="http://schemas.microsoft.com/office/drawing/2014/main" id="{4CFDC82A-ACA0-003F-922A-6BFA20F587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63400" y="3394671"/>
            <a:ext cx="4763165" cy="3620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1028700" y="1643975"/>
            <a:ext cx="7115271" cy="474429"/>
          </a:xfrm>
          <a:prstGeom prst="rect">
            <a:avLst/>
          </a:prstGeom>
        </p:spPr>
        <p:txBody>
          <a:bodyPr lIns="0" tIns="0" rIns="0" bIns="0" rtlCol="0" anchor="t">
            <a:spAutoFit/>
          </a:bodyPr>
          <a:lstStyle/>
          <a:p>
            <a:pPr algn="l">
              <a:lnSpc>
                <a:spcPts val="3488"/>
              </a:lnSpc>
            </a:pPr>
            <a:r>
              <a:rPr lang="en-US" sz="3488">
                <a:solidFill>
                  <a:srgbClr val="FFFFFF"/>
                </a:solidFill>
                <a:latin typeface="Mokoto"/>
                <a:ea typeface="Mokoto"/>
                <a:cs typeface="Mokoto"/>
                <a:sym typeface="Mokoto"/>
              </a:rPr>
              <a:t>Proposed Idea</a:t>
            </a: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47CC505F-180F-3BC9-1821-3AB63A6D19D5}"/>
              </a:ext>
            </a:extLst>
          </p:cNvPr>
          <p:cNvSpPr txBox="1"/>
          <p:nvPr/>
        </p:nvSpPr>
        <p:spPr>
          <a:xfrm>
            <a:off x="1828800" y="2705100"/>
            <a:ext cx="11201400" cy="5940088"/>
          </a:xfrm>
          <a:prstGeom prst="rect">
            <a:avLst/>
          </a:prstGeom>
          <a:noFill/>
        </p:spPr>
        <p:txBody>
          <a:bodyPr wrap="square" rtlCol="0">
            <a:spAutoFit/>
          </a:bodyPr>
          <a:lstStyle/>
          <a:p>
            <a:r>
              <a:rPr lang="en-US" sz="3200" dirty="0">
                <a:solidFill>
                  <a:schemeClr val="bg1"/>
                </a:solidFill>
                <a:latin typeface="HP Simplified Hans" panose="020B0500000000000000" pitchFamily="34" charset="-122"/>
                <a:ea typeface="HP Simplified Hans" panose="020B0500000000000000" pitchFamily="34" charset="-122"/>
              </a:rPr>
              <a:t>Develop a Nationwide Digital Health Record System that integrates with Aadhaar and biometrics for secure and real-time access to comprehensive patient records. Key features: </a:t>
            </a:r>
          </a:p>
          <a:p>
            <a:endParaRPr lang="en-US" sz="3200" dirty="0">
              <a:solidFill>
                <a:schemeClr val="bg1"/>
              </a:solidFill>
              <a:latin typeface="HP Simplified Hans" panose="020B0500000000000000" pitchFamily="34" charset="-122"/>
              <a:ea typeface="HP Simplified Hans" panose="020B0500000000000000" pitchFamily="34" charset="-122"/>
            </a:endParaRPr>
          </a:p>
          <a:p>
            <a:pPr marL="285750" indent="-285750">
              <a:buFont typeface="Arial" panose="020B0604020202020204" pitchFamily="34" charset="0"/>
              <a:buChar char="•"/>
            </a:pPr>
            <a:r>
              <a:rPr lang="en-US" sz="2600" b="1" dirty="0">
                <a:solidFill>
                  <a:schemeClr val="bg1"/>
                </a:solidFill>
                <a:latin typeface="HP Simplified Hans" panose="020B0500000000000000" pitchFamily="34" charset="-122"/>
                <a:ea typeface="HP Simplified Hans" panose="020B0500000000000000" pitchFamily="34" charset="-122"/>
              </a:rPr>
              <a:t>Centralized Database: </a:t>
            </a:r>
            <a:r>
              <a:rPr lang="en-US" sz="2400" dirty="0">
                <a:solidFill>
                  <a:schemeClr val="bg1"/>
                </a:solidFill>
                <a:latin typeface="HP Simplified Hans" panose="020B0500000000000000" pitchFamily="34" charset="-122"/>
                <a:ea typeface="HP Simplified Hans" panose="020B0500000000000000" pitchFamily="34" charset="-122"/>
              </a:rPr>
              <a:t>A secure cloud database that stores patient records and medical history accessible across hospitals.</a:t>
            </a:r>
          </a:p>
          <a:p>
            <a:pPr marL="285750" indent="-285750">
              <a:buFont typeface="Arial" panose="020B0604020202020204" pitchFamily="34" charset="0"/>
              <a:buChar char="•"/>
            </a:pPr>
            <a:r>
              <a:rPr lang="en-US" sz="2600" b="1" dirty="0">
                <a:solidFill>
                  <a:schemeClr val="bg1"/>
                </a:solidFill>
                <a:latin typeface="HP Simplified Hans" panose="020B0500000000000000" pitchFamily="34" charset="-122"/>
                <a:ea typeface="HP Simplified Hans" panose="020B0500000000000000" pitchFamily="34" charset="-122"/>
              </a:rPr>
              <a:t>Biometric and Aadhaar Integration: </a:t>
            </a:r>
            <a:r>
              <a:rPr lang="en-US" sz="2400" dirty="0">
                <a:solidFill>
                  <a:schemeClr val="bg1"/>
                </a:solidFill>
                <a:latin typeface="HP Simplified Hans" panose="020B0500000000000000" pitchFamily="34" charset="-122"/>
                <a:ea typeface="HP Simplified Hans" panose="020B0500000000000000" pitchFamily="34" charset="-122"/>
              </a:rPr>
              <a:t>Authentication via Aadhaar-linked biometrics</a:t>
            </a:r>
            <a:r>
              <a:rPr lang="en-US" sz="2600" dirty="0">
                <a:solidFill>
                  <a:schemeClr val="bg1"/>
                </a:solidFill>
                <a:latin typeface="HP Simplified Hans" panose="020B0500000000000000" pitchFamily="34" charset="-122"/>
                <a:ea typeface="HP Simplified Hans" panose="020B0500000000000000" pitchFamily="34" charset="-122"/>
              </a:rPr>
              <a:t>.</a:t>
            </a:r>
          </a:p>
          <a:p>
            <a:pPr marL="285750" indent="-285750">
              <a:buFont typeface="Arial" panose="020B0604020202020204" pitchFamily="34" charset="0"/>
              <a:buChar char="•"/>
            </a:pPr>
            <a:r>
              <a:rPr lang="en-US" sz="2600" b="1" dirty="0">
                <a:solidFill>
                  <a:schemeClr val="bg1"/>
                </a:solidFill>
                <a:latin typeface="HP Simplified Hans" panose="020B0500000000000000" pitchFamily="34" charset="-122"/>
                <a:ea typeface="HP Simplified Hans" panose="020B0500000000000000" pitchFamily="34" charset="-122"/>
              </a:rPr>
              <a:t>Doctor and Patient-Only Access: </a:t>
            </a:r>
            <a:r>
              <a:rPr lang="en-US" sz="2400" dirty="0">
                <a:solidFill>
                  <a:schemeClr val="bg1"/>
                </a:solidFill>
                <a:latin typeface="HP Simplified Hans" panose="020B0500000000000000" pitchFamily="34" charset="-122"/>
                <a:ea typeface="HP Simplified Hans" panose="020B0500000000000000" pitchFamily="34" charset="-122"/>
              </a:rPr>
              <a:t>Role-based access for authorized healthcare professionals, ensuring privacy and security.</a:t>
            </a:r>
          </a:p>
          <a:p>
            <a:pPr marL="285750" indent="-285750">
              <a:buFont typeface="Arial" panose="020B0604020202020204" pitchFamily="34" charset="0"/>
              <a:buChar char="•"/>
            </a:pPr>
            <a:r>
              <a:rPr lang="en-US" sz="2600" b="1" dirty="0">
                <a:solidFill>
                  <a:schemeClr val="bg1"/>
                </a:solidFill>
                <a:latin typeface="HP Simplified Hans" panose="020B0500000000000000" pitchFamily="34" charset="-122"/>
                <a:ea typeface="HP Simplified Hans" panose="020B0500000000000000" pitchFamily="34" charset="-122"/>
              </a:rPr>
              <a:t>Emergency Contacts: </a:t>
            </a:r>
            <a:r>
              <a:rPr lang="en-US" sz="2400" dirty="0">
                <a:solidFill>
                  <a:schemeClr val="bg1"/>
                </a:solidFill>
                <a:latin typeface="HP Simplified Hans" panose="020B0500000000000000" pitchFamily="34" charset="-122"/>
                <a:ea typeface="HP Simplified Hans" panose="020B0500000000000000" pitchFamily="34" charset="-122"/>
              </a:rPr>
              <a:t>Stores the contact information of the kin or spouse of the patient to grant them access if the patient is unresponsive.</a:t>
            </a:r>
          </a:p>
          <a:p>
            <a:pPr marL="285750" indent="-285750">
              <a:buFont typeface="Arial" panose="020B0604020202020204" pitchFamily="34" charset="0"/>
              <a:buChar char="•"/>
            </a:pPr>
            <a:r>
              <a:rPr lang="en-US" sz="2600" b="1" dirty="0">
                <a:solidFill>
                  <a:schemeClr val="bg1"/>
                </a:solidFill>
                <a:latin typeface="HP Simplified Hans" panose="020B0500000000000000" pitchFamily="34" charset="-122"/>
                <a:ea typeface="HP Simplified Hans" panose="020B0500000000000000" pitchFamily="34" charset="-122"/>
              </a:rPr>
              <a:t>Inter-operability: </a:t>
            </a:r>
            <a:r>
              <a:rPr lang="en-US" sz="2400" dirty="0">
                <a:solidFill>
                  <a:schemeClr val="bg1"/>
                </a:solidFill>
                <a:latin typeface="HP Simplified Hans" panose="020B0500000000000000" pitchFamily="34" charset="-122"/>
                <a:ea typeface="HP Simplified Hans" panose="020B0500000000000000" pitchFamily="34" charset="-122"/>
              </a:rPr>
              <a:t>Integration with existing hospital systems, ensuring smooth data sharing.</a:t>
            </a:r>
            <a:endParaRPr lang="en-IN" sz="2400" dirty="0">
              <a:solidFill>
                <a:schemeClr val="bg1"/>
              </a:solidFill>
              <a:latin typeface="HP Simplified Hans" panose="020B0500000000000000" pitchFamily="34" charset="-122"/>
              <a:ea typeface="HP Simplified Hans" panose="020B0500000000000000" pitchFamily="34" charset="-122"/>
            </a:endParaRPr>
          </a:p>
        </p:txBody>
      </p:sp>
      <p:pic>
        <p:nvPicPr>
          <p:cNvPr id="13" name="Picture 12">
            <a:extLst>
              <a:ext uri="{FF2B5EF4-FFF2-40B4-BE49-F238E27FC236}">
                <a16:creationId xmlns:a16="http://schemas.microsoft.com/office/drawing/2014/main" id="{8AD495BB-EC91-733C-8B5A-2CBFBC7581B2}"/>
              </a:ext>
            </a:extLst>
          </p:cNvPr>
          <p:cNvPicPr>
            <a:picLocks noChangeAspect="1"/>
          </p:cNvPicPr>
          <p:nvPr/>
        </p:nvPicPr>
        <p:blipFill>
          <a:blip r:embed="rId8"/>
          <a:stretch>
            <a:fillRect/>
          </a:stretch>
        </p:blipFill>
        <p:spPr>
          <a:xfrm>
            <a:off x="13419452" y="2284825"/>
            <a:ext cx="4201111" cy="2886478"/>
          </a:xfrm>
          <a:prstGeom prst="rect">
            <a:avLst/>
          </a:prstGeom>
        </p:spPr>
      </p:pic>
      <p:pic>
        <p:nvPicPr>
          <p:cNvPr id="15" name="Picture 14">
            <a:extLst>
              <a:ext uri="{FF2B5EF4-FFF2-40B4-BE49-F238E27FC236}">
                <a16:creationId xmlns:a16="http://schemas.microsoft.com/office/drawing/2014/main" id="{D88C1BE9-9812-AB0D-1662-15C4B0C7E459}"/>
              </a:ext>
            </a:extLst>
          </p:cNvPr>
          <p:cNvPicPr>
            <a:picLocks noChangeAspect="1"/>
          </p:cNvPicPr>
          <p:nvPr/>
        </p:nvPicPr>
        <p:blipFill>
          <a:blip r:embed="rId9"/>
          <a:stretch>
            <a:fillRect/>
          </a:stretch>
        </p:blipFill>
        <p:spPr>
          <a:xfrm>
            <a:off x="13471607" y="5363745"/>
            <a:ext cx="4201111" cy="31608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1028700" y="1643975"/>
            <a:ext cx="7115271" cy="474429"/>
          </a:xfrm>
          <a:prstGeom prst="rect">
            <a:avLst/>
          </a:prstGeom>
        </p:spPr>
        <p:txBody>
          <a:bodyPr lIns="0" tIns="0" rIns="0" bIns="0" rtlCol="0" anchor="t">
            <a:spAutoFit/>
          </a:bodyPr>
          <a:lstStyle/>
          <a:p>
            <a:pPr algn="l">
              <a:lnSpc>
                <a:spcPts val="3488"/>
              </a:lnSpc>
            </a:pPr>
            <a:r>
              <a:rPr lang="en-US" sz="3488">
                <a:solidFill>
                  <a:srgbClr val="FFFFFF"/>
                </a:solidFill>
                <a:latin typeface="Mokoto"/>
                <a:ea typeface="Mokoto"/>
                <a:cs typeface="Mokoto"/>
                <a:sym typeface="Mokoto"/>
              </a:rPr>
              <a:t>TECH STACK</a:t>
            </a: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C2CBB67F-0A47-F901-E6EB-4E0A846569DD}"/>
              </a:ext>
            </a:extLst>
          </p:cNvPr>
          <p:cNvSpPr txBox="1"/>
          <p:nvPr/>
        </p:nvSpPr>
        <p:spPr>
          <a:xfrm>
            <a:off x="1371600" y="2781300"/>
            <a:ext cx="14859000" cy="6063198"/>
          </a:xfrm>
          <a:prstGeom prst="rect">
            <a:avLst/>
          </a:prstGeom>
          <a:noFill/>
        </p:spPr>
        <p:txBody>
          <a:bodyPr wrap="square" rtlCol="0">
            <a:spAutoFit/>
          </a:bodyPr>
          <a:lstStyle/>
          <a:p>
            <a:r>
              <a:rPr lang="en-US" sz="3200" b="1" dirty="0">
                <a:solidFill>
                  <a:schemeClr val="bg1"/>
                </a:solidFill>
                <a:latin typeface="HP Simplified Hans" panose="020B0500000000000000" pitchFamily="34" charset="-122"/>
                <a:ea typeface="HP Simplified Hans" panose="020B0500000000000000" pitchFamily="34" charset="-122"/>
              </a:rPr>
              <a:t>Backend:</a:t>
            </a:r>
          </a:p>
          <a:p>
            <a:r>
              <a:rPr lang="en-US" sz="3200" dirty="0">
                <a:solidFill>
                  <a:schemeClr val="bg1"/>
                </a:solidFill>
                <a:latin typeface="HP Simplified Hans" panose="020B0500000000000000" pitchFamily="34" charset="-122"/>
                <a:ea typeface="HP Simplified Hans" panose="020B0500000000000000" pitchFamily="34" charset="-122"/>
              </a:rPr>
              <a:t>Java: </a:t>
            </a:r>
            <a:r>
              <a:rPr lang="en-US" sz="2800" dirty="0">
                <a:solidFill>
                  <a:schemeClr val="bg1"/>
                </a:solidFill>
              </a:rPr>
              <a:t>For core backend logic, APIs, and business logic.</a:t>
            </a:r>
          </a:p>
          <a:p>
            <a:r>
              <a:rPr lang="en-US" sz="2800" dirty="0">
                <a:solidFill>
                  <a:schemeClr val="bg1"/>
                </a:solidFill>
                <a:latin typeface="HP Simplified Hans" panose="020B0500000000000000" pitchFamily="34" charset="-122"/>
                <a:ea typeface="HP Simplified Hans" panose="020B0500000000000000" pitchFamily="34" charset="-122"/>
              </a:rPr>
              <a:t>Python (Flask): </a:t>
            </a:r>
            <a:r>
              <a:rPr lang="en-US" sz="2800" dirty="0">
                <a:solidFill>
                  <a:schemeClr val="bg1"/>
                </a:solidFill>
              </a:rPr>
              <a:t>For building APIs and microservices.</a:t>
            </a:r>
          </a:p>
          <a:p>
            <a:r>
              <a:rPr lang="en-US" sz="2800" dirty="0">
                <a:solidFill>
                  <a:schemeClr val="bg1"/>
                </a:solidFill>
                <a:latin typeface="HP Simplified Hans" panose="020B0500000000000000" pitchFamily="34" charset="-122"/>
                <a:ea typeface="HP Simplified Hans" panose="020B0500000000000000" pitchFamily="34" charset="-122"/>
              </a:rPr>
              <a:t>SQL: </a:t>
            </a:r>
            <a:r>
              <a:rPr lang="en-US" sz="2800" dirty="0">
                <a:solidFill>
                  <a:schemeClr val="bg1"/>
                </a:solidFill>
              </a:rPr>
              <a:t>For managing the database operations.</a:t>
            </a:r>
          </a:p>
          <a:p>
            <a:r>
              <a:rPr lang="en-US" sz="2800" dirty="0">
                <a:solidFill>
                  <a:schemeClr val="bg1"/>
                </a:solidFill>
                <a:latin typeface="HP Simplified Hans" panose="020B0500000000000000" pitchFamily="34" charset="-122"/>
                <a:ea typeface="HP Simplified Hans" panose="020B0500000000000000" pitchFamily="34" charset="-122"/>
              </a:rPr>
              <a:t>Beautiful Soup: F</a:t>
            </a:r>
            <a:r>
              <a:rPr lang="en-US" sz="2800" dirty="0">
                <a:solidFill>
                  <a:schemeClr val="bg1"/>
                </a:solidFill>
              </a:rPr>
              <a:t>or web scraping tasks if required.</a:t>
            </a:r>
          </a:p>
          <a:p>
            <a:endParaRPr lang="en-US" sz="2800" dirty="0">
              <a:solidFill>
                <a:schemeClr val="bg1"/>
              </a:solidFill>
            </a:endParaRPr>
          </a:p>
          <a:p>
            <a:r>
              <a:rPr lang="en-US" sz="3600" b="1" dirty="0">
                <a:solidFill>
                  <a:schemeClr val="bg1"/>
                </a:solidFill>
                <a:latin typeface="HP Simplified Hans" panose="020B0500000000000000" pitchFamily="34" charset="-122"/>
                <a:ea typeface="HP Simplified Hans" panose="020B0500000000000000" pitchFamily="34" charset="-122"/>
              </a:rPr>
              <a:t>Frontend:</a:t>
            </a:r>
          </a:p>
          <a:p>
            <a:r>
              <a:rPr lang="en-US" sz="2800" dirty="0">
                <a:solidFill>
                  <a:schemeClr val="bg1"/>
                </a:solidFill>
                <a:latin typeface="HP Simplified Hans" panose="020B0500000000000000" pitchFamily="34" charset="-122"/>
                <a:ea typeface="HP Simplified Hans" panose="020B0500000000000000" pitchFamily="34" charset="-122"/>
              </a:rPr>
              <a:t>HTML/CSS: </a:t>
            </a:r>
            <a:r>
              <a:rPr lang="en-US" sz="2800" dirty="0">
                <a:solidFill>
                  <a:schemeClr val="bg1"/>
                </a:solidFill>
              </a:rPr>
              <a:t>For building the structure and styling of the user interface.</a:t>
            </a:r>
            <a:endParaRPr lang="en-US" sz="2800" dirty="0">
              <a:solidFill>
                <a:schemeClr val="bg1"/>
              </a:solidFill>
              <a:ea typeface="HP Simplified Hans" panose="020B0500000000000000" pitchFamily="34" charset="-122"/>
            </a:endParaRPr>
          </a:p>
          <a:p>
            <a:r>
              <a:rPr lang="en-US" sz="2800" dirty="0">
                <a:solidFill>
                  <a:schemeClr val="bg1"/>
                </a:solidFill>
                <a:latin typeface="HP Simplified Hans" panose="020B0500000000000000" pitchFamily="34" charset="-122"/>
                <a:ea typeface="HP Simplified Hans" panose="020B0500000000000000" pitchFamily="34" charset="-122"/>
              </a:rPr>
              <a:t>JavaScript: </a:t>
            </a:r>
            <a:r>
              <a:rPr lang="en-US" sz="2800" dirty="0">
                <a:solidFill>
                  <a:schemeClr val="bg1"/>
                </a:solidFill>
              </a:rPr>
              <a:t>For dynamic client-side functionalities.</a:t>
            </a:r>
          </a:p>
          <a:p>
            <a:endParaRPr lang="en-US" sz="2800" dirty="0">
              <a:solidFill>
                <a:schemeClr val="bg1"/>
              </a:solidFill>
            </a:endParaRPr>
          </a:p>
          <a:p>
            <a:r>
              <a:rPr lang="en-US" sz="2800" dirty="0">
                <a:solidFill>
                  <a:schemeClr val="bg1"/>
                </a:solidFill>
              </a:rPr>
              <a:t> </a:t>
            </a:r>
            <a:r>
              <a:rPr lang="en-US" sz="3200" b="1" dirty="0">
                <a:solidFill>
                  <a:schemeClr val="bg1"/>
                </a:solidFill>
                <a:latin typeface="HP Simplified Hans" panose="020B0500000000000000" pitchFamily="34" charset="-122"/>
                <a:ea typeface="HP Simplified Hans" panose="020B0500000000000000" pitchFamily="34" charset="-122"/>
              </a:rPr>
              <a:t>Additional:</a:t>
            </a:r>
          </a:p>
          <a:p>
            <a:r>
              <a:rPr lang="en-US" sz="2800" dirty="0">
                <a:solidFill>
                  <a:schemeClr val="bg1"/>
                </a:solidFill>
                <a:latin typeface="HP Simplified Hans" panose="020B0500000000000000" pitchFamily="34" charset="-122"/>
                <a:ea typeface="HP Simplified Hans" panose="020B0500000000000000" pitchFamily="34" charset="-122"/>
              </a:rPr>
              <a:t>Java: </a:t>
            </a:r>
            <a:r>
              <a:rPr lang="en-US" sz="2800" dirty="0">
                <a:solidFill>
                  <a:schemeClr val="bg1"/>
                </a:solidFill>
                <a:ea typeface="Calibri" panose="020F0502020204030204" pitchFamily="34" charset="0"/>
                <a:cs typeface="Calibri" panose="020F0502020204030204" pitchFamily="34" charset="0"/>
              </a:rPr>
              <a:t>For any performance-critical tasks.</a:t>
            </a:r>
          </a:p>
          <a:p>
            <a:r>
              <a:rPr lang="en-US" sz="2800" dirty="0">
                <a:solidFill>
                  <a:schemeClr val="bg1"/>
                </a:solidFill>
                <a:latin typeface="HP Simplified Hans" panose="020B0500000000000000" pitchFamily="34" charset="-122"/>
                <a:ea typeface="HP Simplified Hans" panose="020B0500000000000000" pitchFamily="34" charset="-122"/>
              </a:rPr>
              <a:t>Node.js:</a:t>
            </a:r>
            <a:r>
              <a:rPr lang="en-US" sz="3200" dirty="0">
                <a:solidFill>
                  <a:schemeClr val="bg1"/>
                </a:solidFill>
                <a:latin typeface="HP Simplified Hans" panose="020B0500000000000000" pitchFamily="34" charset="-122"/>
                <a:ea typeface="HP Simplified Hans" panose="020B0500000000000000" pitchFamily="34" charset="-122"/>
              </a:rPr>
              <a:t> </a:t>
            </a:r>
            <a:r>
              <a:rPr lang="en-US" sz="2800" dirty="0">
                <a:solidFill>
                  <a:schemeClr val="bg1"/>
                </a:solidFill>
                <a:latin typeface="HP Simplified Hans" panose="020B0500000000000000" pitchFamily="34" charset="-122"/>
                <a:ea typeface="HP Simplified Hans" panose="020B0500000000000000" pitchFamily="34" charset="-122"/>
              </a:rPr>
              <a:t>(</a:t>
            </a:r>
            <a:r>
              <a:rPr lang="en-US" sz="2800" dirty="0">
                <a:solidFill>
                  <a:schemeClr val="bg1"/>
                </a:solidFill>
              </a:rPr>
              <a:t>not strictly in this tech stack but can be integrated for certain frontend/backend needs).</a:t>
            </a:r>
            <a:endParaRPr lang="en-IN"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1028700" y="1643975"/>
            <a:ext cx="7115271" cy="474429"/>
          </a:xfrm>
          <a:prstGeom prst="rect">
            <a:avLst/>
          </a:prstGeom>
        </p:spPr>
        <p:txBody>
          <a:bodyPr lIns="0" tIns="0" rIns="0" bIns="0" rtlCol="0" anchor="t">
            <a:spAutoFit/>
          </a:bodyPr>
          <a:lstStyle/>
          <a:p>
            <a:pPr algn="l">
              <a:lnSpc>
                <a:spcPts val="3488"/>
              </a:lnSpc>
            </a:pPr>
            <a:r>
              <a:rPr lang="en-US" sz="3488">
                <a:solidFill>
                  <a:srgbClr val="FFFFFF"/>
                </a:solidFill>
                <a:latin typeface="Mokoto"/>
                <a:ea typeface="Mokoto"/>
                <a:cs typeface="Mokoto"/>
                <a:sym typeface="Mokoto"/>
              </a:rPr>
              <a:t>FlowChart</a:t>
            </a: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aphicFrame>
        <p:nvGraphicFramePr>
          <p:cNvPr id="16" name="Diagram 15">
            <a:extLst>
              <a:ext uri="{FF2B5EF4-FFF2-40B4-BE49-F238E27FC236}">
                <a16:creationId xmlns:a16="http://schemas.microsoft.com/office/drawing/2014/main" id="{A69629A3-B18D-DE6E-265A-C7EFE4AD4CC2}"/>
              </a:ext>
            </a:extLst>
          </p:cNvPr>
          <p:cNvGraphicFramePr/>
          <p:nvPr>
            <p:extLst>
              <p:ext uri="{D42A27DB-BD31-4B8C-83A1-F6EECF244321}">
                <p14:modId xmlns:p14="http://schemas.microsoft.com/office/powerpoint/2010/main" val="2634806301"/>
              </p:ext>
            </p:extLst>
          </p:nvPr>
        </p:nvGraphicFramePr>
        <p:xfrm>
          <a:off x="1181100" y="2324101"/>
          <a:ext cx="15925800" cy="6731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US" sz="4000" dirty="0">
                <a:solidFill>
                  <a:srgbClr val="FFFFFF"/>
                </a:solidFill>
                <a:latin typeface="Mokoto"/>
                <a:ea typeface="Mokoto"/>
                <a:cs typeface="Mokoto"/>
                <a:sym typeface="Mokoto"/>
              </a:rPr>
              <a:t>Conclusion</a:t>
            </a: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02017291-8C5C-D3EE-717B-631E2A2B0CC2}"/>
              </a:ext>
            </a:extLst>
          </p:cNvPr>
          <p:cNvSpPr txBox="1"/>
          <p:nvPr/>
        </p:nvSpPr>
        <p:spPr>
          <a:xfrm>
            <a:off x="1524000" y="3009900"/>
            <a:ext cx="14554200" cy="4524315"/>
          </a:xfrm>
          <a:prstGeom prst="rect">
            <a:avLst/>
          </a:prstGeom>
          <a:noFill/>
        </p:spPr>
        <p:txBody>
          <a:bodyPr wrap="square" rtlCol="0">
            <a:spAutoFit/>
          </a:bodyPr>
          <a:lstStyle/>
          <a:p>
            <a:pPr algn="ctr"/>
            <a:r>
              <a:rPr lang="en-US" sz="3200" dirty="0">
                <a:solidFill>
                  <a:schemeClr val="bg1"/>
                </a:solidFill>
                <a:latin typeface="HP Simplified Hans" panose="020B0500000000000000" pitchFamily="34" charset="-122"/>
                <a:ea typeface="HP Simplified Hans" panose="020B0500000000000000" pitchFamily="34" charset="-122"/>
              </a:rPr>
              <a:t>The implementation of a nationwide digital health database accessible via Aadhaar or biometric authentication will streamline healthcare delivery, enhance patient safety, and improve the quality of care. It will enable healthcare providers to access comprehensive patient records in real time, reducing redundant procedures and helping to provide accurate information and treatment. </a:t>
            </a:r>
          </a:p>
          <a:p>
            <a:pPr algn="ctr"/>
            <a:endParaRPr lang="en-US" sz="3200" dirty="0">
              <a:solidFill>
                <a:schemeClr val="bg1"/>
              </a:solidFill>
              <a:latin typeface="HP Simplified Hans" panose="020B0500000000000000" pitchFamily="34" charset="-122"/>
              <a:ea typeface="HP Simplified Hans" panose="020B0500000000000000" pitchFamily="34" charset="-122"/>
            </a:endParaRPr>
          </a:p>
          <a:p>
            <a:pPr algn="ctr"/>
            <a:r>
              <a:rPr lang="en-US" sz="3200" dirty="0">
                <a:solidFill>
                  <a:schemeClr val="bg1"/>
                </a:solidFill>
                <a:latin typeface="HP Simplified Hans" panose="020B0500000000000000" pitchFamily="34" charset="-122"/>
                <a:ea typeface="HP Simplified Hans" panose="020B0500000000000000" pitchFamily="34" charset="-122"/>
              </a:rPr>
              <a:t>The centralized database system ensures security, privacy, and compliance with healthcare regulations, ultimately leading to better patient outcomes and reduced healthcare costs.</a:t>
            </a:r>
            <a:endParaRPr lang="en-IN" sz="3200" dirty="0">
              <a:solidFill>
                <a:schemeClr val="bg1"/>
              </a:solidFill>
              <a:latin typeface="HP Simplified Hans" panose="020B0500000000000000" pitchFamily="34" charset="-122"/>
              <a:ea typeface="HP Simplified Hans" panose="020B05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p:cNvGrpSpPr/>
          <p:nvPr/>
        </p:nvGrpSpPr>
        <p:grpSpPr>
          <a:xfrm>
            <a:off x="-389252" y="9649783"/>
            <a:ext cx="19066504" cy="637217"/>
            <a:chOff x="0" y="0"/>
            <a:chExt cx="5021631" cy="167827"/>
          </a:xfrm>
        </p:grpSpPr>
        <p:sp>
          <p:nvSpPr>
            <p:cNvPr id="4" name="Freeform 4"/>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p:cNvSpPr txBox="1"/>
          <p:nvPr/>
        </p:nvSpPr>
        <p:spPr>
          <a:xfrm>
            <a:off x="1028700" y="1643975"/>
            <a:ext cx="7115271" cy="474429"/>
          </a:xfrm>
          <a:prstGeom prst="rect">
            <a:avLst/>
          </a:prstGeom>
        </p:spPr>
        <p:txBody>
          <a:bodyPr lIns="0" tIns="0" rIns="0" bIns="0" rtlCol="0" anchor="t">
            <a:spAutoFit/>
          </a:bodyPr>
          <a:lstStyle/>
          <a:p>
            <a:pPr algn="l">
              <a:lnSpc>
                <a:spcPts val="3488"/>
              </a:lnSpc>
            </a:pPr>
            <a:r>
              <a:rPr lang="en-US" sz="3488">
                <a:solidFill>
                  <a:srgbClr val="FFFFFF"/>
                </a:solidFill>
                <a:latin typeface="Mokoto"/>
                <a:ea typeface="Mokoto"/>
                <a:cs typeface="Mokoto"/>
                <a:sym typeface="Mokoto"/>
              </a:rPr>
              <a:t>Why this Idea?</a:t>
            </a:r>
          </a:p>
        </p:txBody>
      </p:sp>
      <p:sp>
        <p:nvSpPr>
          <p:cNvPr id="8" name="TextBox 8"/>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9C86BD81-CFF3-E794-DC1C-080669FDDCFF}"/>
              </a:ext>
            </a:extLst>
          </p:cNvPr>
          <p:cNvSpPr txBox="1"/>
          <p:nvPr/>
        </p:nvSpPr>
        <p:spPr>
          <a:xfrm>
            <a:off x="1371600" y="2781300"/>
            <a:ext cx="15087600" cy="6370975"/>
          </a:xfrm>
          <a:prstGeom prst="rect">
            <a:avLst/>
          </a:prstGeom>
          <a:noFill/>
        </p:spPr>
        <p:txBody>
          <a:bodyPr wrap="square" rtlCol="0">
            <a:spAutoFit/>
          </a:bodyPr>
          <a:lstStyle/>
          <a:p>
            <a:r>
              <a:rPr lang="en-US" sz="2400" dirty="0">
                <a:solidFill>
                  <a:schemeClr val="bg1"/>
                </a:solidFill>
                <a:latin typeface="HP Simplified Hans" panose="020B0500000000000000" pitchFamily="34" charset="-122"/>
                <a:ea typeface="HP Simplified Hans" panose="020B0500000000000000" pitchFamily="34" charset="-122"/>
              </a:rPr>
              <a:t>Inaccurate healthcare leads to more deaths than insufficient access to healthcare-1.6 million Indians died due to mistreatment in 2016, nearly twice as many as due to non-utilization of healthcare services (838,000 persons).</a:t>
            </a:r>
          </a:p>
          <a:p>
            <a:r>
              <a:rPr lang="en-US" sz="2400" dirty="0">
                <a:solidFill>
                  <a:schemeClr val="bg1"/>
                </a:solidFill>
                <a:latin typeface="HP Simplified Hans" panose="020B0500000000000000" pitchFamily="34" charset="-122"/>
                <a:ea typeface="HP Simplified Hans" panose="020B0500000000000000" pitchFamily="34" charset="-122"/>
              </a:rPr>
              <a:t>However, this can be avoided if we have such a database that can immediately and accurately access the records and medical history of the patient recognizing how to treat their condition accordingly.</a:t>
            </a:r>
          </a:p>
          <a:p>
            <a:endParaRPr lang="en-US" sz="2400" dirty="0">
              <a:solidFill>
                <a:schemeClr val="bg1"/>
              </a:solidFill>
              <a:latin typeface="HP Simplified Hans" panose="020B0500000000000000" pitchFamily="34" charset="-122"/>
              <a:ea typeface="HP Simplified Hans" panose="020B0500000000000000" pitchFamily="34" charset="-122"/>
            </a:endParaRPr>
          </a:p>
          <a:p>
            <a:r>
              <a:rPr lang="en-US" sz="2400" dirty="0">
                <a:solidFill>
                  <a:schemeClr val="bg1"/>
                </a:solidFill>
                <a:latin typeface="HP Simplified Hans" panose="020B0500000000000000" pitchFamily="34" charset="-122"/>
                <a:ea typeface="HP Simplified Hans" panose="020B0500000000000000" pitchFamily="34" charset="-122"/>
              </a:rPr>
              <a:t>This idea will also help in:</a:t>
            </a:r>
          </a:p>
          <a:p>
            <a:pPr marL="342900" indent="-342900">
              <a:buFont typeface="Arial" panose="020B0604020202020204" pitchFamily="34" charset="0"/>
              <a:buChar char="•"/>
            </a:pPr>
            <a:endParaRPr lang="en-US" sz="2400" dirty="0">
              <a:solidFill>
                <a:schemeClr val="bg1"/>
              </a:solidFill>
              <a:latin typeface="HP Simplified Hans" panose="020B0500000000000000" pitchFamily="34" charset="-122"/>
              <a:ea typeface="HP Simplified Hans" panose="020B0500000000000000" pitchFamily="34" charset="-122"/>
            </a:endParaRPr>
          </a:p>
          <a:p>
            <a:pPr marL="342900" indent="-342900">
              <a:buFont typeface="Arial" panose="020B0604020202020204" pitchFamily="34" charset="0"/>
              <a:buChar char="•"/>
            </a:pPr>
            <a:r>
              <a:rPr lang="en-US" sz="2400" b="1" dirty="0">
                <a:solidFill>
                  <a:schemeClr val="bg1"/>
                </a:solidFill>
                <a:latin typeface="HP Simplified Hans" panose="020B0500000000000000" pitchFamily="34" charset="-122"/>
                <a:ea typeface="HP Simplified Hans" panose="020B0500000000000000" pitchFamily="34" charset="-122"/>
              </a:rPr>
              <a:t>Improved Patient Safety: </a:t>
            </a:r>
            <a:r>
              <a:rPr lang="en-US" sz="2400" dirty="0">
                <a:solidFill>
                  <a:schemeClr val="bg1"/>
                </a:solidFill>
                <a:latin typeface="HP Simplified Hans" panose="020B0500000000000000" pitchFamily="34" charset="-122"/>
                <a:ea typeface="HP Simplified Hans" panose="020B0500000000000000" pitchFamily="34" charset="-122"/>
              </a:rPr>
              <a:t>Ensures accurate treatment through access to comprehensive medical history.</a:t>
            </a:r>
          </a:p>
          <a:p>
            <a:pPr marL="342900" indent="-342900">
              <a:buFont typeface="Arial" panose="020B0604020202020204" pitchFamily="34" charset="0"/>
              <a:buChar char="•"/>
            </a:pPr>
            <a:r>
              <a:rPr lang="en-US" sz="2400" b="1" dirty="0">
                <a:solidFill>
                  <a:schemeClr val="bg1"/>
                </a:solidFill>
                <a:latin typeface="HP Simplified Hans" panose="020B0500000000000000" pitchFamily="34" charset="-122"/>
                <a:ea typeface="HP Simplified Hans" panose="020B0500000000000000" pitchFamily="34" charset="-122"/>
              </a:rPr>
              <a:t>Cost Reduction: </a:t>
            </a:r>
            <a:r>
              <a:rPr lang="en-US" sz="2400" dirty="0">
                <a:solidFill>
                  <a:schemeClr val="bg1"/>
                </a:solidFill>
                <a:latin typeface="HP Simplified Hans" panose="020B0500000000000000" pitchFamily="34" charset="-122"/>
                <a:ea typeface="HP Simplified Hans" panose="020B0500000000000000" pitchFamily="34" charset="-122"/>
              </a:rPr>
              <a:t>Streamlines administrative processes and reduces healthcare costs.</a:t>
            </a:r>
          </a:p>
          <a:p>
            <a:pPr marL="342900" indent="-342900">
              <a:buFont typeface="Arial" panose="020B0604020202020204" pitchFamily="34" charset="0"/>
              <a:buChar char="•"/>
            </a:pPr>
            <a:r>
              <a:rPr lang="en-US" sz="2400" b="1" dirty="0">
                <a:solidFill>
                  <a:schemeClr val="bg1"/>
                </a:solidFill>
                <a:latin typeface="HP Simplified Hans" panose="020B0500000000000000" pitchFamily="34" charset="-122"/>
                <a:ea typeface="HP Simplified Hans" panose="020B0500000000000000" pitchFamily="34" charset="-122"/>
              </a:rPr>
              <a:t>Enhanced Coordination: </a:t>
            </a:r>
            <a:r>
              <a:rPr lang="en-US" sz="2400" dirty="0">
                <a:solidFill>
                  <a:schemeClr val="bg1"/>
                </a:solidFill>
                <a:latin typeface="HP Simplified Hans" panose="020B0500000000000000" pitchFamily="34" charset="-122"/>
                <a:ea typeface="HP Simplified Hans" panose="020B0500000000000000" pitchFamily="34" charset="-122"/>
              </a:rPr>
              <a:t>Facilitates better collaboration among healthcare providers across different facilities.</a:t>
            </a:r>
          </a:p>
          <a:p>
            <a:pPr marL="342900" indent="-342900">
              <a:buFont typeface="Arial" panose="020B0604020202020204" pitchFamily="34" charset="0"/>
              <a:buChar char="•"/>
            </a:pPr>
            <a:r>
              <a:rPr lang="en-US" sz="2400" b="1" dirty="0">
                <a:solidFill>
                  <a:schemeClr val="bg1"/>
                </a:solidFill>
                <a:latin typeface="HP Simplified Hans" panose="020B0500000000000000" pitchFamily="34" charset="-122"/>
                <a:ea typeface="HP Simplified Hans" panose="020B0500000000000000" pitchFamily="34" charset="-122"/>
              </a:rPr>
              <a:t>Accessibility: </a:t>
            </a:r>
            <a:r>
              <a:rPr lang="en-US" sz="2400" dirty="0">
                <a:solidFill>
                  <a:schemeClr val="bg1"/>
                </a:solidFill>
                <a:latin typeface="HP Simplified Hans" panose="020B0500000000000000" pitchFamily="34" charset="-122"/>
                <a:ea typeface="HP Simplified Hans" panose="020B0500000000000000" pitchFamily="34" charset="-122"/>
              </a:rPr>
              <a:t>Patients and doctors can access health records anytime and from anywhere, promoting continuity of care.</a:t>
            </a:r>
          </a:p>
          <a:p>
            <a:pPr marL="342900" indent="-342900">
              <a:buFont typeface="Arial" panose="020B0604020202020204" pitchFamily="34" charset="0"/>
              <a:buChar char="•"/>
            </a:pPr>
            <a:r>
              <a:rPr lang="en-US" sz="2400" b="1" dirty="0">
                <a:solidFill>
                  <a:schemeClr val="bg1"/>
                </a:solidFill>
                <a:latin typeface="HP Simplified Hans" panose="020B0500000000000000" pitchFamily="34" charset="-122"/>
                <a:ea typeface="HP Simplified Hans" panose="020B0500000000000000" pitchFamily="34" charset="-122"/>
              </a:rPr>
              <a:t>Security and Privacy: </a:t>
            </a:r>
            <a:r>
              <a:rPr lang="en-US" sz="2400" dirty="0">
                <a:solidFill>
                  <a:schemeClr val="bg1"/>
                </a:solidFill>
                <a:latin typeface="HP Simplified Hans" panose="020B0500000000000000" pitchFamily="34" charset="-122"/>
                <a:ea typeface="HP Simplified Hans" panose="020B0500000000000000" pitchFamily="34" charset="-122"/>
              </a:rPr>
              <a:t>Utilizes Aadhaar for authentication, ensuring data security and patient privacy.</a:t>
            </a:r>
          </a:p>
          <a:p>
            <a:endParaRPr lang="en-US" sz="2400" dirty="0">
              <a:solidFill>
                <a:schemeClr val="bg1"/>
              </a:solidFill>
              <a:latin typeface="HP Simplified Hans" panose="020B0500000000000000" pitchFamily="34" charset="-122"/>
              <a:ea typeface="HP Simplified Hans" panose="020B0500000000000000" pitchFamily="34" charset="-122"/>
            </a:endParaRPr>
          </a:p>
          <a:p>
            <a:endParaRPr lang="en-US" sz="2400" dirty="0">
              <a:solidFill>
                <a:schemeClr val="bg1"/>
              </a:solidFill>
              <a:latin typeface="HP Simplified Hans" panose="020B0500000000000000" pitchFamily="34" charset="-122"/>
              <a:ea typeface="HP Simplified Hans" panose="020B0500000000000000" pitchFamily="34" charset="-122"/>
            </a:endParaRPr>
          </a:p>
          <a:p>
            <a:endParaRPr lang="en-US" sz="2400" dirty="0">
              <a:solidFill>
                <a:schemeClr val="bg1"/>
              </a:solidFill>
              <a:latin typeface="HP Simplified Hans" panose="020B0500000000000000" pitchFamily="34" charset="-122"/>
              <a:ea typeface="HP Simplified Hans" panose="020B0500000000000000" pitchFamily="34" charset="-122"/>
            </a:endParaRPr>
          </a:p>
          <a:p>
            <a:endParaRPr lang="en-IN" sz="2400" dirty="0">
              <a:solidFill>
                <a:schemeClr val="bg1"/>
              </a:solidFill>
              <a:latin typeface="HP Simplified Hans" panose="020B0500000000000000" pitchFamily="34" charset="-122"/>
              <a:ea typeface="HP Simplified Hans" panose="020B05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EDAFC-7DE2-587F-22E9-FD1CBAEBD9C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C00A728-C3F0-6BB4-0F13-9ED010A86F32}"/>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BB27CD40-A328-D40F-96FD-8913492E0340}"/>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EED9E35E-B5CB-D5AC-EB2C-4B8A600B7CCB}"/>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59B5117E-67D5-F08A-B550-27192C7B073A}"/>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C4DA3566-1264-78F8-35E8-07538E8EED47}"/>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4BBBCDFE-DFDB-190E-5D2A-3BA1989A6E16}"/>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2AC72126-0F0D-151B-3750-66086B788434}"/>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41983A4F-BA91-78E7-3575-6B719566328D}"/>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B7E3ACB0-7FE8-50B6-8AE3-4840982151A3}"/>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3" name="Picture 12">
            <a:extLst>
              <a:ext uri="{FF2B5EF4-FFF2-40B4-BE49-F238E27FC236}">
                <a16:creationId xmlns:a16="http://schemas.microsoft.com/office/drawing/2014/main" id="{7320C6A0-2720-423D-3318-7D8689D9D78D}"/>
              </a:ext>
            </a:extLst>
          </p:cNvPr>
          <p:cNvPicPr>
            <a:picLocks noChangeAspect="1"/>
          </p:cNvPicPr>
          <p:nvPr/>
        </p:nvPicPr>
        <p:blipFill>
          <a:blip r:embed="rId8"/>
          <a:stretch>
            <a:fillRect/>
          </a:stretch>
        </p:blipFill>
        <p:spPr>
          <a:xfrm>
            <a:off x="2483768" y="2426467"/>
            <a:ext cx="13320464" cy="6329828"/>
          </a:xfrm>
          <a:prstGeom prst="rect">
            <a:avLst/>
          </a:prstGeom>
        </p:spPr>
      </p:pic>
    </p:spTree>
    <p:extLst>
      <p:ext uri="{BB962C8B-B14F-4D97-AF65-F5344CB8AC3E}">
        <p14:creationId xmlns:p14="http://schemas.microsoft.com/office/powerpoint/2010/main" val="318597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DCEF-5E88-DDFA-1FAC-94515AF6863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49C80D6-52A4-1595-A7C7-44108667A28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346" r="-6346" b="-20205"/>
            </a:stretch>
          </a:blipFill>
        </p:spPr>
        <p:txBody>
          <a:bodyPr/>
          <a:lstStyle/>
          <a:p>
            <a:endParaRPr lang="en-US"/>
          </a:p>
        </p:txBody>
      </p:sp>
      <p:grpSp>
        <p:nvGrpSpPr>
          <p:cNvPr id="3" name="Group 3">
            <a:extLst>
              <a:ext uri="{FF2B5EF4-FFF2-40B4-BE49-F238E27FC236}">
                <a16:creationId xmlns:a16="http://schemas.microsoft.com/office/drawing/2014/main" id="{66430EB1-9C6B-DBE5-DD1A-6A43D9273FFE}"/>
              </a:ext>
            </a:extLst>
          </p:cNvPr>
          <p:cNvGrpSpPr/>
          <p:nvPr/>
        </p:nvGrpSpPr>
        <p:grpSpPr>
          <a:xfrm>
            <a:off x="-389252" y="9649783"/>
            <a:ext cx="19066504" cy="637217"/>
            <a:chOff x="0" y="0"/>
            <a:chExt cx="5021631" cy="167827"/>
          </a:xfrm>
        </p:grpSpPr>
        <p:sp>
          <p:nvSpPr>
            <p:cNvPr id="4" name="Freeform 4">
              <a:extLst>
                <a:ext uri="{FF2B5EF4-FFF2-40B4-BE49-F238E27FC236}">
                  <a16:creationId xmlns:a16="http://schemas.microsoft.com/office/drawing/2014/main" id="{7FC94E67-9F9A-4E32-E411-693C9EB232BD}"/>
                </a:ext>
              </a:extLst>
            </p:cNvPr>
            <p:cNvSpPr/>
            <p:nvPr/>
          </p:nvSpPr>
          <p:spPr>
            <a:xfrm>
              <a:off x="0" y="0"/>
              <a:ext cx="5021631" cy="167827"/>
            </a:xfrm>
            <a:custGeom>
              <a:avLst/>
              <a:gdLst/>
              <a:ahLst/>
              <a:cxnLst/>
              <a:rect l="l" t="t" r="r" b="b"/>
              <a:pathLst>
                <a:path w="5021631" h="167827">
                  <a:moveTo>
                    <a:pt x="0" y="0"/>
                  </a:moveTo>
                  <a:lnTo>
                    <a:pt x="5021631" y="0"/>
                  </a:lnTo>
                  <a:lnTo>
                    <a:pt x="5021631" y="167827"/>
                  </a:lnTo>
                  <a:lnTo>
                    <a:pt x="0" y="167827"/>
                  </a:lnTo>
                  <a:close/>
                </a:path>
              </a:pathLst>
            </a:custGeom>
            <a:gradFill rotWithShape="1">
              <a:gsLst>
                <a:gs pos="0">
                  <a:srgbClr val="000000">
                    <a:alpha val="100000"/>
                  </a:srgbClr>
                </a:gs>
                <a:gs pos="100000">
                  <a:srgbClr val="3533CD">
                    <a:alpha val="100000"/>
                  </a:srgbClr>
                </a:gs>
              </a:gsLst>
              <a:lin ang="0"/>
            </a:gradFill>
          </p:spPr>
          <p:txBody>
            <a:bodyPr/>
            <a:lstStyle/>
            <a:p>
              <a:endParaRPr lang="en-US"/>
            </a:p>
          </p:txBody>
        </p:sp>
        <p:sp>
          <p:nvSpPr>
            <p:cNvPr id="5" name="TextBox 5">
              <a:extLst>
                <a:ext uri="{FF2B5EF4-FFF2-40B4-BE49-F238E27FC236}">
                  <a16:creationId xmlns:a16="http://schemas.microsoft.com/office/drawing/2014/main" id="{5C83DD0B-02E4-3108-FF8E-53990101C43F}"/>
                </a:ext>
              </a:extLst>
            </p:cNvPr>
            <p:cNvSpPr txBox="1"/>
            <p:nvPr/>
          </p:nvSpPr>
          <p:spPr>
            <a:xfrm>
              <a:off x="0" y="-28575"/>
              <a:ext cx="5021631" cy="196402"/>
            </a:xfrm>
            <a:prstGeom prst="rect">
              <a:avLst/>
            </a:prstGeom>
          </p:spPr>
          <p:txBody>
            <a:bodyPr lIns="50800" tIns="50800" rIns="50800" bIns="50800" rtlCol="0" anchor="ctr"/>
            <a:lstStyle/>
            <a:p>
              <a:pPr algn="ctr">
                <a:lnSpc>
                  <a:spcPts val="2239"/>
                </a:lnSpc>
              </a:pPr>
              <a:endParaRPr/>
            </a:p>
          </p:txBody>
        </p:sp>
      </p:grpSp>
      <p:sp>
        <p:nvSpPr>
          <p:cNvPr id="6" name="Freeform 6">
            <a:extLst>
              <a:ext uri="{FF2B5EF4-FFF2-40B4-BE49-F238E27FC236}">
                <a16:creationId xmlns:a16="http://schemas.microsoft.com/office/drawing/2014/main" id="{73C6DDF9-3225-D155-03EA-34B7F40AC8BD}"/>
              </a:ext>
            </a:extLst>
          </p:cNvPr>
          <p:cNvSpPr/>
          <p:nvPr/>
        </p:nvSpPr>
        <p:spPr>
          <a:xfrm>
            <a:off x="164652" y="93015"/>
            <a:ext cx="1728096" cy="935685"/>
          </a:xfrm>
          <a:custGeom>
            <a:avLst/>
            <a:gdLst/>
            <a:ahLst/>
            <a:cxnLst/>
            <a:rect l="l" t="t" r="r" b="b"/>
            <a:pathLst>
              <a:path w="1728096" h="935685">
                <a:moveTo>
                  <a:pt x="0" y="0"/>
                </a:moveTo>
                <a:lnTo>
                  <a:pt x="1728096" y="0"/>
                </a:lnTo>
                <a:lnTo>
                  <a:pt x="1728096" y="935685"/>
                </a:lnTo>
                <a:lnTo>
                  <a:pt x="0" y="935685"/>
                </a:lnTo>
                <a:lnTo>
                  <a:pt x="0" y="0"/>
                </a:lnTo>
                <a:close/>
              </a:path>
            </a:pathLst>
          </a:custGeom>
          <a:blipFill>
            <a:blip r:embed="rId3"/>
            <a:stretch>
              <a:fillRect t="-104" b="-104"/>
            </a:stretch>
          </a:blipFill>
        </p:spPr>
        <p:txBody>
          <a:bodyPr/>
          <a:lstStyle/>
          <a:p>
            <a:endParaRPr lang="en-US"/>
          </a:p>
        </p:txBody>
      </p:sp>
      <p:sp>
        <p:nvSpPr>
          <p:cNvPr id="7" name="TextBox 7">
            <a:extLst>
              <a:ext uri="{FF2B5EF4-FFF2-40B4-BE49-F238E27FC236}">
                <a16:creationId xmlns:a16="http://schemas.microsoft.com/office/drawing/2014/main" id="{C1A8FAD6-126D-02F4-E61F-561FB2CD4B54}"/>
              </a:ext>
            </a:extLst>
          </p:cNvPr>
          <p:cNvSpPr txBox="1"/>
          <p:nvPr/>
        </p:nvSpPr>
        <p:spPr>
          <a:xfrm>
            <a:off x="1028700" y="1643975"/>
            <a:ext cx="7115271" cy="448841"/>
          </a:xfrm>
          <a:prstGeom prst="rect">
            <a:avLst/>
          </a:prstGeom>
        </p:spPr>
        <p:txBody>
          <a:bodyPr lIns="0" tIns="0" rIns="0" bIns="0" rtlCol="0" anchor="t">
            <a:spAutoFit/>
          </a:bodyPr>
          <a:lstStyle/>
          <a:p>
            <a:pPr algn="l">
              <a:lnSpc>
                <a:spcPts val="3488"/>
              </a:lnSpc>
            </a:pPr>
            <a:r>
              <a:rPr lang="en-IN" sz="3488" dirty="0">
                <a:solidFill>
                  <a:srgbClr val="FFFFFF"/>
                </a:solidFill>
                <a:latin typeface="Mokoto"/>
                <a:ea typeface="Mokoto"/>
                <a:cs typeface="Mokoto"/>
                <a:sym typeface="Mokoto"/>
              </a:rPr>
              <a:t>S</a:t>
            </a:r>
            <a:r>
              <a:rPr lang="en-US" sz="3488" dirty="0">
                <a:solidFill>
                  <a:srgbClr val="FFFFFF"/>
                </a:solidFill>
                <a:latin typeface="Mokoto"/>
                <a:ea typeface="Mokoto"/>
                <a:cs typeface="Mokoto"/>
                <a:sym typeface="Mokoto"/>
              </a:rPr>
              <a:t>NAPSHOTS</a:t>
            </a:r>
          </a:p>
        </p:txBody>
      </p:sp>
      <p:sp>
        <p:nvSpPr>
          <p:cNvPr id="8" name="TextBox 8">
            <a:extLst>
              <a:ext uri="{FF2B5EF4-FFF2-40B4-BE49-F238E27FC236}">
                <a16:creationId xmlns:a16="http://schemas.microsoft.com/office/drawing/2014/main" id="{118F4AAD-9D30-94B2-4030-0C70F58BC0F3}"/>
              </a:ext>
            </a:extLst>
          </p:cNvPr>
          <p:cNvSpPr txBox="1"/>
          <p:nvPr/>
        </p:nvSpPr>
        <p:spPr>
          <a:xfrm>
            <a:off x="6052264" y="9790046"/>
            <a:ext cx="6183472" cy="356690"/>
          </a:xfrm>
          <a:prstGeom prst="rect">
            <a:avLst/>
          </a:prstGeom>
        </p:spPr>
        <p:txBody>
          <a:bodyPr lIns="0" tIns="0" rIns="0" bIns="0" rtlCol="0" anchor="t">
            <a:spAutoFit/>
          </a:bodyPr>
          <a:lstStyle/>
          <a:p>
            <a:pPr algn="ctr">
              <a:lnSpc>
                <a:spcPts val="2863"/>
              </a:lnSpc>
              <a:spcBef>
                <a:spcPct val="0"/>
              </a:spcBef>
            </a:pPr>
            <a:r>
              <a:rPr lang="en-US" sz="2385" b="1" spc="-119" dirty="0" err="1">
                <a:solidFill>
                  <a:srgbClr val="FFFFFF"/>
                </a:solidFill>
                <a:latin typeface="Roboto Mono Bold"/>
                <a:ea typeface="Roboto Mono Bold"/>
                <a:cs typeface="Roboto Mono Bold"/>
                <a:sym typeface="Roboto Mono Bold"/>
              </a:rPr>
              <a:t>wHACKiest</a:t>
            </a:r>
            <a:r>
              <a:rPr lang="en-US" sz="2385" b="1" spc="-119" dirty="0">
                <a:solidFill>
                  <a:srgbClr val="FFFFFF"/>
                </a:solidFill>
                <a:latin typeface="Roboto Mono Bold"/>
                <a:ea typeface="Roboto Mono Bold"/>
                <a:cs typeface="Roboto Mono Bold"/>
                <a:sym typeface="Roboto Mono Bold"/>
              </a:rPr>
              <a:t> &lt;/2024&gt;</a:t>
            </a:r>
          </a:p>
        </p:txBody>
      </p:sp>
      <p:sp>
        <p:nvSpPr>
          <p:cNvPr id="9" name="Freeform 9">
            <a:extLst>
              <a:ext uri="{FF2B5EF4-FFF2-40B4-BE49-F238E27FC236}">
                <a16:creationId xmlns:a16="http://schemas.microsoft.com/office/drawing/2014/main" id="{74BBE48E-5531-22CE-81AA-FA506E4A076B}"/>
              </a:ext>
            </a:extLst>
          </p:cNvPr>
          <p:cNvSpPr/>
          <p:nvPr/>
        </p:nvSpPr>
        <p:spPr>
          <a:xfrm flipV="1">
            <a:off x="354366" y="9055667"/>
            <a:ext cx="2476625" cy="405266"/>
          </a:xfrm>
          <a:custGeom>
            <a:avLst/>
            <a:gdLst/>
            <a:ahLst/>
            <a:cxnLst/>
            <a:rect l="l" t="t" r="r" b="b"/>
            <a:pathLst>
              <a:path w="2476625" h="405266">
                <a:moveTo>
                  <a:pt x="0" y="405266"/>
                </a:moveTo>
                <a:lnTo>
                  <a:pt x="2476625" y="405266"/>
                </a:lnTo>
                <a:lnTo>
                  <a:pt x="2476625" y="0"/>
                </a:lnTo>
                <a:lnTo>
                  <a:pt x="0" y="0"/>
                </a:lnTo>
                <a:lnTo>
                  <a:pt x="0" y="40526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980C36FB-4190-51EE-2A7B-3E735FBC162D}"/>
              </a:ext>
            </a:extLst>
          </p:cNvPr>
          <p:cNvSpPr/>
          <p:nvPr/>
        </p:nvSpPr>
        <p:spPr>
          <a:xfrm flipH="1">
            <a:off x="14818772" y="193587"/>
            <a:ext cx="4361341" cy="3092588"/>
          </a:xfrm>
          <a:custGeom>
            <a:avLst/>
            <a:gdLst/>
            <a:ahLst/>
            <a:cxnLst/>
            <a:rect l="l" t="t" r="r" b="b"/>
            <a:pathLst>
              <a:path w="4361341" h="3092588">
                <a:moveTo>
                  <a:pt x="4361342" y="0"/>
                </a:moveTo>
                <a:lnTo>
                  <a:pt x="0" y="0"/>
                </a:lnTo>
                <a:lnTo>
                  <a:pt x="0" y="3092588"/>
                </a:lnTo>
                <a:lnTo>
                  <a:pt x="4361342" y="3092588"/>
                </a:lnTo>
                <a:lnTo>
                  <a:pt x="436134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5" name="Picture 14">
            <a:extLst>
              <a:ext uri="{FF2B5EF4-FFF2-40B4-BE49-F238E27FC236}">
                <a16:creationId xmlns:a16="http://schemas.microsoft.com/office/drawing/2014/main" id="{2ADA0043-E079-12EE-D0A0-5A5E168C007A}"/>
              </a:ext>
            </a:extLst>
          </p:cNvPr>
          <p:cNvPicPr>
            <a:picLocks noChangeAspect="1"/>
          </p:cNvPicPr>
          <p:nvPr/>
        </p:nvPicPr>
        <p:blipFill>
          <a:blip r:embed="rId8"/>
          <a:stretch>
            <a:fillRect/>
          </a:stretch>
        </p:blipFill>
        <p:spPr>
          <a:xfrm>
            <a:off x="2828003" y="2798848"/>
            <a:ext cx="12631993" cy="6025605"/>
          </a:xfrm>
          <a:prstGeom prst="rect">
            <a:avLst/>
          </a:prstGeom>
        </p:spPr>
      </p:pic>
    </p:spTree>
    <p:extLst>
      <p:ext uri="{BB962C8B-B14F-4D97-AF65-F5344CB8AC3E}">
        <p14:creationId xmlns:p14="http://schemas.microsoft.com/office/powerpoint/2010/main" val="184966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whackiest'24-ideathon_template.pptx[1]</Template>
  <TotalTime>76</TotalTime>
  <Words>891</Words>
  <Application>Microsoft Office PowerPoint</Application>
  <PresentationFormat>Custom</PresentationFormat>
  <Paragraphs>104</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Roboto Mono Bold</vt:lpstr>
      <vt:lpstr>HP Simplified Hans</vt:lpstr>
      <vt:lpstr>Arial</vt:lpstr>
      <vt:lpstr>Calibri</vt:lpstr>
      <vt:lpstr>Bahnschrift SemiCondensed</vt:lpstr>
      <vt:lpstr>Poppins Bold</vt:lpstr>
      <vt:lpstr>Bahnschrift</vt:lpstr>
      <vt:lpstr>Franklin Gothic Demi</vt:lpstr>
      <vt:lpstr>Poppins</vt:lpstr>
      <vt:lpstr>Mokoto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 .</dc:creator>
  <cp:lastModifiedBy>Maurya Doshi</cp:lastModifiedBy>
  <cp:revision>11</cp:revision>
  <dcterms:created xsi:type="dcterms:W3CDTF">2024-12-18T07:06:52Z</dcterms:created>
  <dcterms:modified xsi:type="dcterms:W3CDTF">2024-12-22T10:39:41Z</dcterms:modified>
  <dc:identifier>DAGZe9OFroA</dc:identifier>
</cp:coreProperties>
</file>