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29"/>
  </p:notesMasterIdLst>
  <p:sldIdLst>
    <p:sldId id="256" r:id="rId2"/>
    <p:sldId id="257" r:id="rId3"/>
    <p:sldId id="395" r:id="rId4"/>
    <p:sldId id="367" r:id="rId5"/>
    <p:sldId id="396" r:id="rId6"/>
    <p:sldId id="381" r:id="rId7"/>
    <p:sldId id="392" r:id="rId8"/>
    <p:sldId id="410" r:id="rId9"/>
    <p:sldId id="397" r:id="rId10"/>
    <p:sldId id="258" r:id="rId11"/>
    <p:sldId id="411" r:id="rId12"/>
    <p:sldId id="402" r:id="rId13"/>
    <p:sldId id="261" r:id="rId14"/>
    <p:sldId id="401" r:id="rId15"/>
    <p:sldId id="400" r:id="rId16"/>
    <p:sldId id="399" r:id="rId17"/>
    <p:sldId id="398" r:id="rId18"/>
    <p:sldId id="265" r:id="rId19"/>
    <p:sldId id="403" r:id="rId20"/>
    <p:sldId id="404" r:id="rId21"/>
    <p:sldId id="405" r:id="rId22"/>
    <p:sldId id="406" r:id="rId23"/>
    <p:sldId id="259" r:id="rId24"/>
    <p:sldId id="407" r:id="rId25"/>
    <p:sldId id="408" r:id="rId26"/>
    <p:sldId id="409" r:id="rId27"/>
    <p:sldId id="391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291" autoAdjust="0"/>
  </p:normalViewPr>
  <p:slideViewPr>
    <p:cSldViewPr snapToGrid="0" showGuides="1">
      <p:cViewPr varScale="1">
        <p:scale>
          <a:sx n="44" d="100"/>
          <a:sy n="44" d="100"/>
        </p:scale>
        <p:origin x="-374" y="-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6"/>
    </p:cViewPr>
  </p:sorterViewPr>
  <p:notesViewPr>
    <p:cSldViewPr snapToGrid="0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8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 dirty="0"/>
              <a:t>Subtitle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lnSpc>
                <a:spcPct val="100000"/>
              </a:lnSpc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1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1400175" y="-1"/>
            <a:ext cx="7765125" cy="13716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03755" y="4183930"/>
            <a:ext cx="6557962" cy="9135028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r>
              <a:rPr lang="en-US" sz="360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2462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3" y="0"/>
            <a:ext cx="15079790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0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1418597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3" name="Rectangle"/>
          <p:cNvSpPr/>
          <p:nvPr userDrawn="1"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1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2154252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869459" y="448056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59" y="2178424"/>
            <a:ext cx="7008270" cy="2070682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r>
              <a:rPr lang="en-US" sz="3600" dirty="0"/>
              <a:t>Small Volume of Content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719918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he Picture slide"/>
          <p:cNvSpPr txBox="1"/>
          <p:nvPr userDrawn="1"/>
        </p:nvSpPr>
        <p:spPr>
          <a:xfrm>
            <a:off x="13454825" y="3658325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he Picture slide"/>
          <p:cNvSpPr txBox="1"/>
          <p:nvPr userDrawn="1"/>
        </p:nvSpPr>
        <p:spPr>
          <a:xfrm>
            <a:off x="1752109" y="3658325"/>
            <a:ext cx="1527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"/>
          <p:cNvSpPr/>
          <p:nvPr userDrawn="1"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9" name="Rectangle"/>
          <p:cNvSpPr/>
          <p:nvPr userDrawn="1"/>
        </p:nvSpPr>
        <p:spPr>
          <a:xfrm>
            <a:off x="13454824" y="44805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8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5415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6" r:id="rId2"/>
    <p:sldLayoutId id="2147483696" r:id="rId3"/>
    <p:sldLayoutId id="2147483703" r:id="rId4"/>
    <p:sldLayoutId id="2147483704" r:id="rId5"/>
    <p:sldLayoutId id="2147483705" r:id="rId6"/>
    <p:sldLayoutId id="2147483707" r:id="rId7"/>
    <p:sldLayoutId id="2147483697" r:id="rId8"/>
    <p:sldLayoutId id="214748371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E1C16217-3FB1-4CB8-B2E2-90F5FEDF2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Introduction to Blueprints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208DEC6-5900-40DD-B805-728145240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2911611"/>
          </a:xfrm>
        </p:spPr>
        <p:txBody>
          <a:bodyPr/>
          <a:lstStyle/>
          <a:p>
            <a:r>
              <a:rPr lang="pt-BR" dirty="0" smtClean="0"/>
              <a:t>Lecture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37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809A6201-71A1-4E7D-AB06-4AAACB653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969577E9-A73B-42F4-887E-DE94A23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 interface</a:t>
            </a:r>
          </a:p>
        </p:txBody>
      </p:sp>
    </p:spTree>
    <p:extLst>
      <p:ext uri="{BB962C8B-B14F-4D97-AF65-F5344CB8AC3E}">
        <p14:creationId xmlns:p14="http://schemas.microsoft.com/office/powerpoint/2010/main" val="15731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D63C82D7-FD99-4871-9CA7-AE07067A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overview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0E7C6BF-BC81-4EA2-BADB-922E2A810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9459" y="4846320"/>
            <a:ext cx="7008270" cy="8996082"/>
          </a:xfrm>
        </p:spPr>
        <p:txBody>
          <a:bodyPr>
            <a:normAutofit/>
          </a:bodyPr>
          <a:lstStyle/>
          <a:p>
            <a:r>
              <a:rPr lang="en-US" sz="2800" dirty="0"/>
              <a:t>To open the </a:t>
            </a:r>
            <a:r>
              <a:rPr lang="en-US" sz="2800" b="1" dirty="0"/>
              <a:t>Blueprint Editor</a:t>
            </a:r>
            <a:r>
              <a:rPr lang="en-US" sz="2800" dirty="0"/>
              <a:t>, double-click on a Blueprint or right-click and choose “</a:t>
            </a:r>
            <a:r>
              <a:rPr lang="en-US" sz="2800" b="1" dirty="0"/>
              <a:t>Edit...</a:t>
            </a:r>
            <a:r>
              <a:rPr lang="en-US" sz="2800" dirty="0"/>
              <a:t>”.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main parts of the Blueprint Editor,</a:t>
            </a:r>
            <a:r>
              <a:rPr lang="en-US" sz="2800" b="1" dirty="0"/>
              <a:t> </a:t>
            </a:r>
            <a:r>
              <a:rPr lang="en-US" sz="2800" dirty="0"/>
              <a:t>highlighted in the image to the right, are as follows</a:t>
            </a:r>
            <a:r>
              <a:rPr lang="en-US" sz="2800" dirty="0" smtClean="0"/>
              <a:t>: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Toolbar</a:t>
            </a:r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800" dirty="0"/>
              <a:t>Components</a:t>
            </a:r>
            <a:r>
              <a:rPr lang="en-US" sz="2800" dirty="0" smtClean="0"/>
              <a:t> panel</a:t>
            </a:r>
            <a:endParaRPr lang="en-US" sz="2800" dirty="0"/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800" dirty="0"/>
              <a:t>My Blueprint </a:t>
            </a:r>
            <a:r>
              <a:rPr lang="en-US" sz="2800" dirty="0" smtClean="0"/>
              <a:t>panel</a:t>
            </a:r>
            <a:endParaRPr lang="en-US" sz="2800" dirty="0"/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800" dirty="0"/>
              <a:t>Details </a:t>
            </a:r>
            <a:r>
              <a:rPr lang="en-US" sz="2800" dirty="0" smtClean="0"/>
              <a:t>panel</a:t>
            </a:r>
            <a:endParaRPr lang="en-US" sz="2800" dirty="0"/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800" dirty="0" smtClean="0"/>
              <a:t>Viewport</a:t>
            </a:r>
            <a:endParaRPr lang="en-US" sz="2800" dirty="0"/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800" dirty="0"/>
              <a:t>Event Graph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A2D653F-5BBC-42BE-B315-2A2F02D9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76" y="2560320"/>
            <a:ext cx="13834673" cy="73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toolbar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053049"/>
            <a:ext cx="12125256" cy="108796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Toolbar</a:t>
            </a:r>
            <a:r>
              <a:rPr lang="en-US" sz="2800" dirty="0"/>
              <a:t>, located at the top of the Editor, has a few essential buttons for editing Blueprints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Compile</a:t>
            </a:r>
            <a:r>
              <a:rPr lang="en-US" sz="2800" dirty="0"/>
              <a:t>: “Compiles” the Blueprint, necessary for validating the code and applying modifications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Save</a:t>
            </a:r>
            <a:r>
              <a:rPr lang="en-US" sz="2800" dirty="0"/>
              <a:t>: Saves all changes made to the current Blueprint to disk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Browse</a:t>
            </a:r>
            <a:r>
              <a:rPr lang="en-US" sz="2800" dirty="0"/>
              <a:t>: Shows the current Blueprint class in the Content Browser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Find</a:t>
            </a:r>
            <a:r>
              <a:rPr lang="en-US" sz="2800" dirty="0"/>
              <a:t>: Searches nodes within a Blueprint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Class Settings</a:t>
            </a:r>
            <a:r>
              <a:rPr lang="en-US" sz="2800" dirty="0"/>
              <a:t>: Opens Blueprint </a:t>
            </a:r>
            <a:r>
              <a:rPr lang="en-US" sz="2800" dirty="0" smtClean="0"/>
              <a:t>properties.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Class Defaults</a:t>
            </a:r>
            <a:r>
              <a:rPr lang="en-US" sz="2800" dirty="0"/>
              <a:t>: Allows for modification of the initial values of the Blueprint variables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47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</a:t>
            </a:r>
            <a:r>
              <a:rPr lang="pt-BR" dirty="0" smtClean="0"/>
              <a:t>Components panel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542" y="2414636"/>
            <a:ext cx="7291563" cy="962931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Components</a:t>
            </a:r>
            <a:r>
              <a:rPr lang="en-US" sz="2800" dirty="0"/>
              <a:t> panel, various types of components can be added to the current Blueprint.</a:t>
            </a:r>
          </a:p>
          <a:p>
            <a:r>
              <a:rPr lang="en-US" sz="2800" dirty="0" smtClean="0"/>
              <a:t>Examples </a:t>
            </a:r>
            <a:r>
              <a:rPr lang="en-US" sz="2800" dirty="0"/>
              <a:t>of components are Static Meshes, lights, sounds, and geometric volumes used in collision tests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7031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</a:t>
            </a:r>
            <a:br>
              <a:rPr lang="pt-BR" dirty="0"/>
            </a:br>
            <a:r>
              <a:rPr lang="pt-BR" dirty="0" smtClean="0"/>
              <a:t>My Blueprint panel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82" y="2414636"/>
            <a:ext cx="7476882" cy="962931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My Blueprint </a:t>
            </a:r>
            <a:r>
              <a:rPr lang="en-US" sz="2800" dirty="0"/>
              <a:t>panel is used to manage the variables, macros, functions, and graphs of the Blueprint.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separated into categories, and each category has a “</a:t>
            </a:r>
            <a:r>
              <a:rPr lang="en-US" sz="2800" b="1" dirty="0"/>
              <a:t>+</a:t>
            </a:r>
            <a:r>
              <a:rPr lang="en-US" sz="2800" dirty="0"/>
              <a:t>” button for adding new elements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9570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</a:t>
            </a:r>
            <a:r>
              <a:rPr lang="pt-BR" dirty="0" smtClean="0"/>
              <a:t>details panel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533" y="0"/>
            <a:ext cx="7693199" cy="1372360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Details</a:t>
            </a:r>
            <a:r>
              <a:rPr lang="en-US" sz="2800" dirty="0"/>
              <a:t> panel shows the properties of the currently selected element of the Blueprint class, which can be a variable, function, or component.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properties are organized into categories, and their values can be modified.</a:t>
            </a:r>
          </a:p>
          <a:p>
            <a:r>
              <a:rPr lang="en-US" sz="2800" dirty="0" smtClean="0"/>
              <a:t>At </a:t>
            </a:r>
            <a:r>
              <a:rPr lang="en-US" sz="2800" dirty="0"/>
              <a:t>the top of the panel, there is a search box that can be used to filter the properties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8014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</a:t>
            </a:r>
            <a:r>
              <a:rPr lang="pt-BR" dirty="0" smtClean="0"/>
              <a:t>Viewport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660" y="1849702"/>
            <a:ext cx="12233148" cy="1001659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6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Viewport</a:t>
            </a:r>
            <a:r>
              <a:rPr lang="en-US" sz="2800" dirty="0"/>
              <a:t> contains the visual representation of the components that are part of the Blueprint.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components can be manipulated in the Viewport using the transformation widgets in the same way </a:t>
            </a:r>
            <a:r>
              <a:rPr lang="en-US" sz="2800" dirty="0" smtClean="0"/>
              <a:t>as in </a:t>
            </a:r>
            <a:r>
              <a:rPr lang="en-US" sz="2800" dirty="0"/>
              <a:t>the Level Editor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325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</a:t>
            </a:r>
            <a:r>
              <a:rPr lang="pt-BR" dirty="0"/>
              <a:t>editor: </a:t>
            </a:r>
            <a:br>
              <a:rPr lang="pt-BR" dirty="0"/>
            </a:br>
            <a:r>
              <a:rPr lang="pt-BR" dirty="0" smtClean="0"/>
              <a:t>Event Graph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70" y="1873186"/>
            <a:ext cx="12241530" cy="996962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6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Event Graph </a:t>
            </a:r>
            <a:r>
              <a:rPr lang="en-US" sz="2800" dirty="0"/>
              <a:t>is where the gameplay logic that determines a Blueprint class’s behavior during gameplay appears.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Event Graph</a:t>
            </a:r>
            <a:r>
              <a:rPr lang="en-US" sz="2800" b="1" dirty="0"/>
              <a:t> </a:t>
            </a:r>
            <a:r>
              <a:rPr lang="en-US" sz="2800" dirty="0"/>
              <a:t>contains events and actions represented by a node graph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1385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97757EDD-D879-451B-8578-6FA345B0F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CDF5CBAB-AE23-47D5-A10E-DA83B20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PLacing </a:t>
            </a:r>
            <a:r>
              <a:rPr lang="pt-BR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80582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Placing </a:t>
            </a:r>
            <a:r>
              <a:rPr lang="pt-BR" dirty="0"/>
              <a:t>nodes: </a:t>
            </a:r>
            <a:br>
              <a:rPr lang="pt-BR" dirty="0"/>
            </a:br>
            <a:r>
              <a:rPr lang="pt-BR" dirty="0" smtClean="0"/>
              <a:t>Context </a:t>
            </a:r>
            <a:r>
              <a:rPr lang="pt-BR" dirty="0"/>
              <a:t>Menu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3" y="1268439"/>
            <a:ext cx="11477897" cy="1117912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6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context menu </a:t>
            </a:r>
            <a:r>
              <a:rPr lang="en-US" sz="2800" dirty="0"/>
              <a:t>is used to add nodes to the graph. The nodes represent variables, operators, functions, and events.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open the </a:t>
            </a:r>
            <a:r>
              <a:rPr lang="en-US" sz="2800" b="1" dirty="0"/>
              <a:t>context menu</a:t>
            </a:r>
            <a:r>
              <a:rPr lang="en-US" sz="2800" dirty="0"/>
              <a:t>, right-click </a:t>
            </a:r>
            <a:r>
              <a:rPr lang="en-US" sz="2800" dirty="0" smtClean="0"/>
              <a:t>in </a:t>
            </a:r>
            <a:r>
              <a:rPr lang="en-US" sz="2800" dirty="0"/>
              <a:t>an empty area </a:t>
            </a:r>
            <a:r>
              <a:rPr lang="en-US" sz="2800" dirty="0" smtClean="0"/>
              <a:t>of </a:t>
            </a:r>
            <a:r>
              <a:rPr lang="en-US" sz="2800" dirty="0"/>
              <a:t>the </a:t>
            </a:r>
            <a:r>
              <a:rPr lang="en-US" sz="2800" b="1" dirty="0"/>
              <a:t>Event Graph </a:t>
            </a:r>
            <a:r>
              <a:rPr lang="en-US" sz="2800" dirty="0"/>
              <a:t>or drag a wire from a pin</a:t>
            </a:r>
            <a:r>
              <a:rPr lang="en-US" sz="2800" b="1" dirty="0"/>
              <a:t> </a:t>
            </a:r>
            <a:r>
              <a:rPr lang="en-US" sz="2800" dirty="0"/>
              <a:t>of a node and release the mouse button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8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948139-B1BB-4ECE-B0C5-622E56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 and Outcomes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4D1664-8F04-4728-A9C9-9FA53A908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goals of this lecture are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Introduce </a:t>
            </a:r>
            <a:r>
              <a:rPr lang="en-US" sz="2800" dirty="0"/>
              <a:t>Blueprints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Explain </a:t>
            </a:r>
            <a:r>
              <a:rPr lang="en-US" sz="2800" dirty="0"/>
              <a:t>the Blueprint Editor </a:t>
            </a:r>
            <a:r>
              <a:rPr lang="en-US" sz="2800" dirty="0" smtClean="0"/>
              <a:t>interface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Demonstrate how to create Blueprint classes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Introduce the concept of parent-child inheritance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place nodes in the Event Graph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Explain the Blueprint graph execution</a:t>
            </a:r>
            <a:endParaRPr lang="pt-BR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145EC5F-3630-498D-A025-C09BB84A7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By the end of this lecture you will be able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Create Blueprint classes in </a:t>
            </a:r>
            <a:r>
              <a:rPr lang="en-US" sz="2800" dirty="0"/>
              <a:t>the Editor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Differentiate between Level Blueprints and Blueprint </a:t>
            </a:r>
            <a:r>
              <a:rPr lang="en-US" sz="2800" dirty="0" smtClean="0"/>
              <a:t>classes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Place nodes in the Event Graph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Understand the basic </a:t>
            </a:r>
            <a:r>
              <a:rPr lang="en-US" sz="2800" dirty="0" smtClean="0"/>
              <a:t>concept </a:t>
            </a:r>
            <a:r>
              <a:rPr lang="en-US" sz="2800" dirty="0"/>
              <a:t>of parent-child inheritance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Understand the execution flow of a Blueprint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93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Placing </a:t>
            </a:r>
            <a:r>
              <a:rPr lang="pt-BR" dirty="0"/>
              <a:t>nodes: </a:t>
            </a:r>
            <a:br>
              <a:rPr lang="pt-BR" dirty="0"/>
            </a:br>
            <a:r>
              <a:rPr lang="pt-BR" dirty="0" smtClean="0"/>
              <a:t>Palette Panel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97" y="0"/>
            <a:ext cx="7010400" cy="13716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6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There is a </a:t>
            </a:r>
            <a:r>
              <a:rPr lang="en-US" sz="2800" b="1" dirty="0"/>
              <a:t>Palette</a:t>
            </a:r>
            <a:r>
              <a:rPr lang="en-US" sz="2800" dirty="0"/>
              <a:t> panel that can be opened by going to </a:t>
            </a:r>
            <a:r>
              <a:rPr lang="en-US" sz="2800" b="1" dirty="0"/>
              <a:t>Window &gt;</a:t>
            </a:r>
            <a:r>
              <a:rPr lang="en-US" sz="2800" b="1" dirty="0" smtClean="0"/>
              <a:t> </a:t>
            </a:r>
            <a:r>
              <a:rPr lang="en-US" sz="2800" b="1" dirty="0"/>
              <a:t>Palette</a:t>
            </a:r>
            <a:r>
              <a:rPr lang="en-US" sz="2800" dirty="0"/>
              <a:t> in the </a:t>
            </a:r>
            <a:r>
              <a:rPr lang="en-US" sz="2800" b="1" dirty="0"/>
              <a:t>Blueprint Editor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Palette panel contains a list of all nodes that can be used in Blueprints.</a:t>
            </a:r>
          </a:p>
          <a:p>
            <a:r>
              <a:rPr lang="en-US" sz="2800" dirty="0" smtClean="0"/>
              <a:t>At </a:t>
            </a:r>
            <a:r>
              <a:rPr lang="en-US" sz="2800" dirty="0"/>
              <a:t>the top of the panel there is a </a:t>
            </a:r>
            <a:r>
              <a:rPr lang="en-US" sz="2800" b="1" dirty="0"/>
              <a:t>Favorites</a:t>
            </a:r>
            <a:r>
              <a:rPr lang="en-US" sz="2800" dirty="0"/>
              <a:t> section that shows the favorite and most frequently used nodes. To set a node as a favorite, right-click</a:t>
            </a:r>
            <a:r>
              <a:rPr lang="en-US" sz="2800" b="1" dirty="0"/>
              <a:t> </a:t>
            </a:r>
            <a:r>
              <a:rPr lang="en-US" sz="2800" dirty="0"/>
              <a:t>on</a:t>
            </a:r>
            <a:r>
              <a:rPr lang="en-US" sz="2800" b="1" dirty="0"/>
              <a:t> </a:t>
            </a:r>
            <a:r>
              <a:rPr lang="en-US" sz="2800" dirty="0"/>
              <a:t>it in the </a:t>
            </a:r>
            <a:r>
              <a:rPr lang="en-US" sz="2800" b="1" dirty="0"/>
              <a:t>Palette</a:t>
            </a:r>
            <a:r>
              <a:rPr lang="en-US" sz="2800" dirty="0"/>
              <a:t> panel and choose “</a:t>
            </a:r>
            <a:r>
              <a:rPr lang="en-US" sz="2800" b="1" dirty="0"/>
              <a:t>Add to Favorites</a:t>
            </a:r>
            <a:r>
              <a:rPr lang="en-US" sz="2800" dirty="0"/>
              <a:t>”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441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Placing nodes: </a:t>
            </a:r>
            <a:br>
              <a:rPr lang="pt-BR" dirty="0"/>
            </a:br>
            <a:r>
              <a:rPr lang="pt-BR" dirty="0" smtClean="0"/>
              <a:t>Search bars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2" y="1445357"/>
            <a:ext cx="10850880" cy="1082528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context menu </a:t>
            </a:r>
            <a:r>
              <a:rPr lang="en-US" sz="2800" dirty="0"/>
              <a:t>has </a:t>
            </a:r>
            <a:r>
              <a:rPr lang="en-US" sz="2800" b="1" dirty="0"/>
              <a:t>a search bar </a:t>
            </a:r>
            <a:r>
              <a:rPr lang="en-US" sz="2800" dirty="0"/>
              <a:t>that filters the nodes list when the user is typing.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Palette</a:t>
            </a:r>
            <a:r>
              <a:rPr lang="en-US" sz="2800" dirty="0"/>
              <a:t> panel has </a:t>
            </a:r>
            <a:r>
              <a:rPr lang="en-US" sz="2800" b="1" dirty="0"/>
              <a:t>two search bars</a:t>
            </a:r>
            <a:r>
              <a:rPr lang="en-US" sz="2800" dirty="0"/>
              <a:t>, one for the </a:t>
            </a:r>
            <a:r>
              <a:rPr lang="en-US" sz="2800" b="1" dirty="0"/>
              <a:t>Favorites</a:t>
            </a:r>
            <a:r>
              <a:rPr lang="en-US" sz="2800" dirty="0"/>
              <a:t> section and one for the </a:t>
            </a:r>
            <a:r>
              <a:rPr lang="en-US" sz="2800" b="1" dirty="0"/>
              <a:t>Palette</a:t>
            </a:r>
            <a:r>
              <a:rPr lang="en-US" sz="2800" dirty="0"/>
              <a:t> list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599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Placing </a:t>
            </a:r>
            <a:r>
              <a:rPr lang="pt-BR" dirty="0"/>
              <a:t>nodes: </a:t>
            </a:r>
            <a:br>
              <a:rPr lang="pt-BR" dirty="0"/>
            </a:br>
            <a:r>
              <a:rPr lang="pt-BR" dirty="0" smtClean="0"/>
              <a:t>Context Sensitive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90" y="2789129"/>
            <a:ext cx="12221718" cy="652784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At the top of the context menu,</a:t>
            </a:r>
            <a:r>
              <a:rPr lang="en-US" sz="2800" b="1" dirty="0"/>
              <a:t> </a:t>
            </a:r>
            <a:r>
              <a:rPr lang="en-US" sz="2800" dirty="0"/>
              <a:t>there is a check box named “</a:t>
            </a:r>
            <a:r>
              <a:rPr lang="en-US" sz="2800" b="1" dirty="0"/>
              <a:t>Context Sensitive</a:t>
            </a:r>
            <a:r>
              <a:rPr lang="en-US" sz="2800" dirty="0"/>
              <a:t>”. If it is checked, the list of nodes will be filtered to actions that can be used in the current context.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context menu</a:t>
            </a:r>
            <a:r>
              <a:rPr lang="en-US" sz="2800" b="1" dirty="0"/>
              <a:t> </a:t>
            </a:r>
            <a:r>
              <a:rPr lang="en-US" sz="2800" dirty="0"/>
              <a:t>was opened by right-clicking in the Event Graph, the context will be the current Blueprint class. If it</a:t>
            </a:r>
            <a:r>
              <a:rPr lang="en-US" sz="2800" b="1" dirty="0"/>
              <a:t> </a:t>
            </a:r>
            <a:r>
              <a:rPr lang="en-US" sz="2800" dirty="0"/>
              <a:t>was opened by dragging a wire from a pin of a node, the context will be the pin type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9444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03BC0184-E6C2-4090-BB49-935C78925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4A4F7C0-94E8-4E7C-9880-B07A791E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Nodes, </a:t>
            </a:r>
            <a:r>
              <a:rPr lang="pt-BR" dirty="0" smtClean="0"/>
              <a:t>pins, and wires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34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Blueprint graph execution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543708"/>
            <a:ext cx="12237720" cy="462858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execution</a:t>
            </a:r>
            <a:r>
              <a:rPr lang="en-US" sz="2800" dirty="0"/>
              <a:t> of the nodes of a Blueprint starts with a red </a:t>
            </a:r>
            <a:r>
              <a:rPr lang="en-US" sz="2800" b="1" dirty="0"/>
              <a:t>Event</a:t>
            </a:r>
            <a:r>
              <a:rPr lang="en-US" sz="2800" dirty="0"/>
              <a:t> node and follows the </a:t>
            </a:r>
            <a:r>
              <a:rPr lang="en-US" sz="2800" b="1" dirty="0"/>
              <a:t>white wire </a:t>
            </a:r>
            <a:r>
              <a:rPr lang="en-US" sz="2800" dirty="0"/>
              <a:t>from left to right until it reaches the last node. After that, it moves on to another Blueprint event that has been triggered.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white pins of nodes are called </a:t>
            </a:r>
            <a:r>
              <a:rPr lang="en-US" sz="2800" b="1" dirty="0"/>
              <a:t>execution pins</a:t>
            </a:r>
            <a:r>
              <a:rPr lang="en-US" sz="2800" dirty="0"/>
              <a:t>. The other colored pins are the </a:t>
            </a:r>
            <a:r>
              <a:rPr lang="en-US" sz="2800" b="1" dirty="0"/>
              <a:t>data pins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image on the right, values are assigned to the </a:t>
            </a:r>
            <a:r>
              <a:rPr lang="en-US" sz="2800" b="1" dirty="0"/>
              <a:t>Energy</a:t>
            </a:r>
            <a:r>
              <a:rPr lang="en-US" sz="2800" dirty="0"/>
              <a:t> and </a:t>
            </a:r>
            <a:r>
              <a:rPr lang="en-US" sz="2800" b="1" dirty="0"/>
              <a:t>Lives</a:t>
            </a:r>
            <a:r>
              <a:rPr lang="en-US" sz="2800" dirty="0"/>
              <a:t> variables when the </a:t>
            </a:r>
            <a:r>
              <a:rPr lang="en-US" sz="2800" b="1" dirty="0" err="1"/>
              <a:t>BeginPlay</a:t>
            </a:r>
            <a:r>
              <a:rPr lang="en-US" sz="2800" dirty="0"/>
              <a:t> event is triggered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4277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Execution </a:t>
            </a:r>
            <a:r>
              <a:rPr lang="pt-BR" dirty="0"/>
              <a:t>Paths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00" y="4949271"/>
            <a:ext cx="12230100" cy="381745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There are some nodes that control the flow of execution of the Blueprint. These nodes determine the </a:t>
            </a:r>
            <a:r>
              <a:rPr lang="en-US" sz="2800" b="1" dirty="0"/>
              <a:t>execution path</a:t>
            </a:r>
            <a:r>
              <a:rPr lang="en-US" sz="2800" dirty="0"/>
              <a:t> based on conditions.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example, the image on the right shows a </a:t>
            </a:r>
            <a:r>
              <a:rPr lang="en-US" sz="2800" b="1" dirty="0"/>
              <a:t>Branch</a:t>
            </a:r>
            <a:r>
              <a:rPr lang="en-US" sz="2800" dirty="0"/>
              <a:t> node that is using as a condition the value of the Boolean variable </a:t>
            </a:r>
            <a:r>
              <a:rPr lang="en-US" sz="2800" b="1" dirty="0"/>
              <a:t>Is Big Health Pack</a:t>
            </a:r>
            <a:r>
              <a:rPr lang="en-US" sz="2800" dirty="0"/>
              <a:t>. If the value is “</a:t>
            </a:r>
            <a:r>
              <a:rPr lang="en-US" sz="2800" b="1" dirty="0"/>
              <a:t>true</a:t>
            </a:r>
            <a:r>
              <a:rPr lang="en-US" sz="2800" dirty="0"/>
              <a:t>”, then the execution will continue on the </a:t>
            </a:r>
            <a:r>
              <a:rPr lang="en-US" sz="2800" b="1" dirty="0"/>
              <a:t>True</a:t>
            </a:r>
            <a:r>
              <a:rPr lang="en-US" sz="2800" dirty="0"/>
              <a:t> pin. If the value is “</a:t>
            </a:r>
            <a:r>
              <a:rPr lang="en-US" sz="2800" b="1" dirty="0"/>
              <a:t>false</a:t>
            </a:r>
            <a:r>
              <a:rPr lang="en-US" sz="2800" dirty="0"/>
              <a:t>”,</a:t>
            </a:r>
            <a:r>
              <a:rPr lang="en-US" sz="2800" b="1" dirty="0"/>
              <a:t> </a:t>
            </a:r>
            <a:r>
              <a:rPr lang="en-US" sz="2800" dirty="0"/>
              <a:t>the execution will continue on the </a:t>
            </a:r>
            <a:r>
              <a:rPr lang="en-US" sz="2800" b="1" dirty="0"/>
              <a:t>False</a:t>
            </a:r>
            <a:r>
              <a:rPr lang="en-US" sz="2800" dirty="0"/>
              <a:t> pin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0247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smtClean="0"/>
              <a:t>wires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640" y="3550456"/>
            <a:ext cx="11243312" cy="661508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When a node with data pins runs, it fetches the required data using the </a:t>
            </a:r>
            <a:r>
              <a:rPr lang="en-US" sz="2800" b="1" dirty="0"/>
              <a:t>data wires</a:t>
            </a:r>
            <a:r>
              <a:rPr lang="en-US" sz="2800" dirty="0"/>
              <a:t> before completing its execution.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image on the right, the execution starts with the </a:t>
            </a:r>
            <a:r>
              <a:rPr lang="en-US" sz="2800" b="1" dirty="0" err="1"/>
              <a:t>BeginPlay</a:t>
            </a:r>
            <a:r>
              <a:rPr lang="en-US" sz="2800" dirty="0"/>
              <a:t> event. The </a:t>
            </a:r>
            <a:r>
              <a:rPr lang="en-US" sz="2800" b="1" dirty="0"/>
              <a:t>Set</a:t>
            </a:r>
            <a:r>
              <a:rPr lang="en-US" sz="2800" dirty="0"/>
              <a:t> node assigns a new value to the </a:t>
            </a:r>
            <a:r>
              <a:rPr lang="en-US" sz="2800" b="1" dirty="0"/>
              <a:t>Energy</a:t>
            </a:r>
            <a:r>
              <a:rPr lang="en-US" sz="2800" dirty="0"/>
              <a:t> variable, but this value must be obtained using the data wire that is connected to a multiplication node that will </a:t>
            </a:r>
            <a:r>
              <a:rPr lang="en-US" sz="2800" dirty="0" smtClean="0"/>
              <a:t>need </a:t>
            </a:r>
            <a:r>
              <a:rPr lang="en-US" sz="2800" dirty="0"/>
              <a:t>to get the value of the </a:t>
            </a:r>
            <a:r>
              <a:rPr lang="en-US" sz="2800" b="1" dirty="0"/>
              <a:t>Player Level</a:t>
            </a:r>
            <a:r>
              <a:rPr lang="en-US" sz="2800" dirty="0"/>
              <a:t> variable using another data wire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9969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B08DF393-5412-4718-B85E-F2A28D722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FA8F8F2-4259-4380-A88A-5E8926522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9459" y="4846320"/>
            <a:ext cx="7008270" cy="8996082"/>
          </a:xfrm>
        </p:spPr>
        <p:txBody>
          <a:bodyPr>
            <a:normAutofit/>
          </a:bodyPr>
          <a:lstStyle/>
          <a:p>
            <a:r>
              <a:rPr lang="en-US" sz="2800" dirty="0"/>
              <a:t>This lecture introduced the basic concepts </a:t>
            </a:r>
            <a:r>
              <a:rPr lang="en-US" sz="2800" dirty="0" smtClean="0"/>
              <a:t>involved in </a:t>
            </a:r>
            <a:r>
              <a:rPr lang="en-US" sz="2800" dirty="0"/>
              <a:t>a Blueprint. It </a:t>
            </a:r>
            <a:r>
              <a:rPr lang="en-US" sz="2800" dirty="0" smtClean="0"/>
              <a:t>explained </a:t>
            </a:r>
            <a:r>
              <a:rPr lang="en-US" sz="2800" dirty="0"/>
              <a:t>the difference between Level Blueprints and Blueprint classes and </a:t>
            </a:r>
            <a:r>
              <a:rPr lang="en-US" sz="2800" dirty="0" smtClean="0"/>
              <a:t>the </a:t>
            </a:r>
            <a:r>
              <a:rPr lang="en-US" sz="2800" dirty="0"/>
              <a:t>concept of parent-child inheritance.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showed the various parts of the Blueprint Editor and explained </a:t>
            </a:r>
            <a:r>
              <a:rPr lang="en-US" sz="2800" dirty="0" smtClean="0"/>
              <a:t>the flow of execution in a Blueprint graph.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6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E49ADE-2A97-4BDE-98BC-9BF58C05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</a:t>
            </a:r>
            <a:r>
              <a:rPr lang="pt-BR" dirty="0" smtClean="0"/>
              <a:t>Blueprint?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C98E7402-A449-4DF1-8268-D8576F95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28" y="3082834"/>
            <a:ext cx="12241072" cy="755033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35BE22B-DCE0-49EF-85C4-69FB78270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Blueprint</a:t>
            </a:r>
            <a:r>
              <a:rPr lang="en-US" sz="2800" dirty="0" smtClean="0"/>
              <a:t> </a:t>
            </a:r>
            <a:r>
              <a:rPr lang="en-US" sz="2800" dirty="0"/>
              <a:t>is a visual scripting language created by Epic Games for Unreal Engine 4. It is used within the Unreal Editor to create new classes and gameplay functionality.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script in Blueprint is represented by graphs of nodes connected by wires that define the flow of execution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word “Blueprint” is also used to refer to a game object created using </a:t>
            </a:r>
            <a:r>
              <a:rPr lang="en-US" sz="2800" dirty="0" smtClean="0"/>
              <a:t>Blueprint.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557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2"/>
            <a:ext cx="854560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pt-BR" dirty="0"/>
              <a:t>MAJOR BLUEPRINT TYPES</a:t>
            </a:r>
            <a:endParaRPr cap="all" dirty="0"/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5648" y="4764024"/>
            <a:ext cx="8686800" cy="294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/>
              <a:t>A </a:t>
            </a:r>
            <a:r>
              <a:rPr lang="en-US" sz="2800" b="1" dirty="0"/>
              <a:t>Level Blueprint</a:t>
            </a:r>
            <a:r>
              <a:rPr lang="en-US" sz="2800" dirty="0"/>
              <a:t> is a special type of Blueprint that belongs to a Level. It is used to define specific events and actions in a Level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2000"/>
              </a:spcBef>
            </a:pPr>
            <a:r>
              <a:rPr lang="en-US" sz="2800" dirty="0"/>
              <a:t>A Level Blueprint can be used to interact with Blueprint Actor classes and to manage some systems, such as cinematics and Level streaming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The Picture slide"/>
          <p:cNvSpPr txBox="1"/>
          <p:nvPr/>
        </p:nvSpPr>
        <p:spPr>
          <a:xfrm>
            <a:off x="13454823" y="3658323"/>
            <a:ext cx="386484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Blueprint Class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0824" y="4764024"/>
            <a:ext cx="8686800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 sz="2800" dirty="0"/>
              <a:t>A </a:t>
            </a:r>
            <a:r>
              <a:rPr lang="en-US" sz="2800" b="1" dirty="0"/>
              <a:t>class</a:t>
            </a:r>
            <a:r>
              <a:rPr lang="en-US" sz="2800" dirty="0"/>
              <a:t> is the definition of data and behavior that will be used by a particular type of object. A Blueprint class can be based on a C++ class or on another Blueprint class</a:t>
            </a:r>
            <a:r>
              <a:rPr lang="en-US" sz="2800" dirty="0" smtClean="0"/>
              <a:t>. </a:t>
            </a:r>
            <a:endParaRPr lang="en-US" sz="2800" dirty="0"/>
          </a:p>
          <a:p>
            <a:pPr lvl="0">
              <a:spcBef>
                <a:spcPts val="2000"/>
              </a:spcBef>
            </a:pPr>
            <a:r>
              <a:rPr lang="en-US" sz="2800" dirty="0"/>
              <a:t>A Blueprint class is used to create interactive objects for the game and can be reused in any Level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57600"/>
            <a:ext cx="380713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Blueprint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80560"/>
            <a:ext cx="914400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Rectangle"/>
          <p:cNvSpPr/>
          <p:nvPr/>
        </p:nvSpPr>
        <p:spPr>
          <a:xfrm>
            <a:off x="13454823" y="4480560"/>
            <a:ext cx="914400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6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9C07334-AC49-4A61-912E-699F045A4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3669" y="4183930"/>
            <a:ext cx="7289074" cy="9135028"/>
          </a:xfrm>
        </p:spPr>
        <p:txBody>
          <a:bodyPr/>
          <a:lstStyle/>
          <a:p>
            <a:pPr algn="ctr"/>
            <a:r>
              <a:rPr lang="en-US" dirty="0"/>
              <a:t>Object, </a:t>
            </a:r>
            <a:r>
              <a:rPr lang="en-US" dirty="0" smtClean="0"/>
              <a:t>Actor, </a:t>
            </a:r>
            <a:r>
              <a:rPr lang="en-US" dirty="0"/>
              <a:t>and </a:t>
            </a:r>
            <a:r>
              <a:rPr lang="en-US" dirty="0" smtClean="0"/>
              <a:t>actor Component </a:t>
            </a:r>
            <a:r>
              <a:rPr lang="en-US" dirty="0"/>
              <a:t>Classes</a:t>
            </a:r>
            <a:endParaRPr lang="pt-BR" dirty="0"/>
          </a:p>
        </p:txBody>
      </p:sp>
      <p:sp>
        <p:nvSpPr>
          <p:cNvPr id="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>
            <a:extLst>
              <a:ext uri="{FF2B5EF4-FFF2-40B4-BE49-F238E27FC236}">
                <a16:creationId xmlns:a16="http://schemas.microsoft.com/office/drawing/2014/main" xmlns="" id="{70EFB8C5-DCD1-4584-BE03-26BF28BC2B16}"/>
              </a:ext>
            </a:extLst>
          </p:cNvPr>
          <p:cNvSpPr/>
          <p:nvPr/>
        </p:nvSpPr>
        <p:spPr>
          <a:xfrm>
            <a:off x="10093154" y="4183930"/>
            <a:ext cx="13550617" cy="773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/>
              <a:t>When creating a new Blueprint class, you must define the </a:t>
            </a:r>
            <a:r>
              <a:rPr lang="en-US" sz="2800" b="1" dirty="0"/>
              <a:t>parent class</a:t>
            </a:r>
            <a:r>
              <a:rPr lang="en-US" sz="2800" dirty="0"/>
              <a:t>. All variables and actions of the parent class will be part of the new class, which is known as a </a:t>
            </a:r>
            <a:r>
              <a:rPr lang="en-US" sz="2800" b="1" dirty="0"/>
              <a:t>child class</a:t>
            </a:r>
            <a:r>
              <a:rPr lang="en-US" sz="2800" dirty="0"/>
              <a:t> or </a:t>
            </a:r>
            <a:r>
              <a:rPr lang="en-US" sz="2800" b="1" dirty="0"/>
              <a:t>subclass</a:t>
            </a:r>
            <a:r>
              <a:rPr lang="en-US" sz="2800" dirty="0"/>
              <a:t>. This concept is called </a:t>
            </a:r>
            <a:r>
              <a:rPr lang="en-US" sz="2800" b="1" dirty="0"/>
              <a:t>inheritance</a:t>
            </a:r>
            <a:r>
              <a:rPr lang="en-US" sz="2800" dirty="0"/>
              <a:t>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Below are some parent classes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Object</a:t>
            </a:r>
            <a:r>
              <a:rPr lang="en-US" sz="2800" dirty="0"/>
              <a:t>: The base class for objects in Unreal Engine. All other classes are subclasses of the Object class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Actor</a:t>
            </a:r>
            <a:r>
              <a:rPr lang="en-US" sz="2800" dirty="0"/>
              <a:t>: The base class used for objects that can be placed or spawned into a Level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Actor Component</a:t>
            </a:r>
            <a:r>
              <a:rPr lang="en-US" sz="2800" dirty="0"/>
              <a:t>: The base class for components that define reusable behavior that can be added to Actors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Therefore, every Actor is an Object, but not all Objects are Actors. For example, an Actor Component is an Object, but it is not an Actor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1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199049D-E009-493F-B7AA-C700C4E9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3999" cy="13747781"/>
          </a:xfrm>
          <a:prstGeom prst="rect">
            <a:avLst/>
          </a:prstGeom>
        </p:spPr>
      </p:pic>
      <p:sp>
        <p:nvSpPr>
          <p:cNvPr id="377" name="Rectangle"/>
          <p:cNvSpPr/>
          <p:nvPr/>
        </p:nvSpPr>
        <p:spPr>
          <a:xfrm>
            <a:off x="1512408" y="5639"/>
            <a:ext cx="7603005" cy="13704723"/>
          </a:xfrm>
          <a:prstGeom prst="rect">
            <a:avLst/>
          </a:prstGeom>
          <a:solidFill>
            <a:srgbClr val="FFD96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997506" y="4006536"/>
            <a:ext cx="723280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l">
              <a:defRPr/>
            </a:pPr>
            <a:r>
              <a:rPr lang="en-US" cap="all" dirty="0"/>
              <a:t>Instances </a:t>
            </a:r>
            <a:r>
              <a:rPr lang="en-US" cap="all" dirty="0" smtClean="0"/>
              <a:t>of a </a:t>
            </a:r>
            <a:r>
              <a:rPr lang="en-US" cap="all" dirty="0"/>
              <a:t>class</a:t>
            </a:r>
            <a:endParaRPr kumimoji="0" sz="5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2107143" y="5943600"/>
            <a:ext cx="7008270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 smtClean="0"/>
              <a:t>“</a:t>
            </a:r>
            <a:r>
              <a:rPr lang="en-US" sz="2800" b="1" dirty="0" smtClean="0"/>
              <a:t>Instance</a:t>
            </a:r>
            <a:r>
              <a:rPr lang="en-US" sz="2800" dirty="0" smtClean="0"/>
              <a:t>” is </a:t>
            </a:r>
            <a:r>
              <a:rPr lang="en-US" sz="2800" dirty="0"/>
              <a:t>a term used to reference an object of a class.</a:t>
            </a:r>
          </a:p>
          <a:p>
            <a:endParaRPr lang="en-US" sz="2800" dirty="0"/>
          </a:p>
          <a:p>
            <a:r>
              <a:rPr lang="en-US" sz="2800" dirty="0"/>
              <a:t>An example can be seen in the image on the right. Assuming there is a class called “</a:t>
            </a:r>
            <a:r>
              <a:rPr lang="en-US" sz="2800" b="1" dirty="0" err="1"/>
              <a:t>Blueprint_Chair</a:t>
            </a:r>
            <a:r>
              <a:rPr lang="en-US" sz="2800" dirty="0"/>
              <a:t>” that represents a chair, the image shows that four </a:t>
            </a:r>
            <a:r>
              <a:rPr lang="en-US" sz="2800" b="1" dirty="0"/>
              <a:t>instances</a:t>
            </a:r>
            <a:r>
              <a:rPr lang="en-US" sz="2800" dirty="0"/>
              <a:t> of the </a:t>
            </a:r>
            <a:r>
              <a:rPr lang="en-US" sz="2800" b="1" dirty="0" err="1"/>
              <a:t>Blueprint_Chair</a:t>
            </a:r>
            <a:r>
              <a:rPr lang="en-US" sz="2800" dirty="0"/>
              <a:t> class have been added to the Level</a:t>
            </a:r>
            <a:r>
              <a:rPr lang="en-US" sz="2800" dirty="0" smtClean="0"/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381064" y="376957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3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BE1E62-479B-408C-BB3D-BED19CA1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Blueprint classes: </a:t>
            </a:r>
            <a:r>
              <a:rPr lang="en-US" sz="4000" dirty="0" smtClean="0"/>
              <a:t>the </a:t>
            </a:r>
            <a:r>
              <a:rPr lang="en-US" sz="4000" dirty="0"/>
              <a:t>Content Browser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B8ACF09D-6558-4A5B-B1F0-7AEDB44D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573" y="314344"/>
            <a:ext cx="6623701" cy="130873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C349E0F-F4AB-4BB0-A68F-6B7ADA068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create a new Blueprint class in the </a:t>
            </a:r>
            <a:r>
              <a:rPr lang="en-US" sz="2800" b="1" dirty="0"/>
              <a:t>Content Browser</a:t>
            </a:r>
            <a:r>
              <a:rPr lang="en-US" sz="2800" dirty="0"/>
              <a:t>, click the green </a:t>
            </a:r>
            <a:r>
              <a:rPr lang="en-US" sz="2800" b="1" dirty="0"/>
              <a:t>Add New</a:t>
            </a:r>
            <a:r>
              <a:rPr lang="en-US" sz="2800" dirty="0"/>
              <a:t> button and select “</a:t>
            </a:r>
            <a:r>
              <a:rPr lang="en-US" sz="2800" b="1" dirty="0"/>
              <a:t>Blueprint Class</a:t>
            </a:r>
            <a:r>
              <a:rPr lang="en-US" sz="2800" dirty="0"/>
              <a:t>”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4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BE1E62-479B-408C-BB3D-BED19CA1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Creating Blueprint classes: Pick parent </a:t>
            </a:r>
            <a:r>
              <a:rPr lang="en-US" sz="4000" dirty="0" smtClean="0"/>
              <a:t>class window</a:t>
            </a:r>
            <a:endParaRPr lang="pt-BR" sz="40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C349E0F-F4AB-4BB0-A68F-6B7ADA068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The next step is to choose the parent class</a:t>
            </a:r>
            <a:r>
              <a:rPr lang="en-US" sz="2800" b="1" dirty="0"/>
              <a:t> </a:t>
            </a:r>
            <a:r>
              <a:rPr lang="en-US" sz="2800" dirty="0"/>
              <a:t>of the new Blueprint.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image on the right shows the most commonly used classes listed in the </a:t>
            </a:r>
            <a:r>
              <a:rPr lang="en-US" sz="2800" b="1" dirty="0"/>
              <a:t>Pick Parent Class</a:t>
            </a:r>
            <a:r>
              <a:rPr lang="en-US" sz="2800" dirty="0"/>
              <a:t> </a:t>
            </a:r>
            <a:r>
              <a:rPr lang="en-US" sz="2800" dirty="0" smtClean="0"/>
              <a:t>window. Other </a:t>
            </a:r>
            <a:r>
              <a:rPr lang="en-US" sz="2800" dirty="0"/>
              <a:t>parent classes can be found by expanding the </a:t>
            </a:r>
            <a:r>
              <a:rPr lang="en-US" sz="2800" b="1" dirty="0"/>
              <a:t>All Classes</a:t>
            </a:r>
            <a:r>
              <a:rPr lang="en-US" sz="2800" dirty="0"/>
              <a:t> option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xmlns="" id="{015FF771-E3ED-4DF1-8E8D-24D9E894B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70" y="1904999"/>
            <a:ext cx="12241530" cy="9906001"/>
          </a:xfrm>
        </p:spPr>
      </p:pic>
    </p:spTree>
    <p:extLst>
      <p:ext uri="{BB962C8B-B14F-4D97-AF65-F5344CB8AC3E}">
        <p14:creationId xmlns:p14="http://schemas.microsoft.com/office/powerpoint/2010/main" val="28131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BE1E62-479B-408C-BB3D-BED19CA1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Blueprint classes: </a:t>
            </a:r>
            <a:r>
              <a:rPr lang="en-US" sz="4000" dirty="0" smtClean="0"/>
              <a:t>Actors </a:t>
            </a:r>
            <a:r>
              <a:rPr lang="en-US" sz="4000" dirty="0"/>
              <a:t>in the Level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AB28C5A-5479-41F8-A6EF-AC53BD26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3022768"/>
            <a:ext cx="12237720" cy="76704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C349E0F-F4AB-4BB0-A68F-6B7ADA068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possible to create Blueprint classes based on Actors that have been placed in the Level.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do this, select the Actor in the Level and click the blue </a:t>
            </a:r>
            <a:r>
              <a:rPr lang="en-US" sz="2800" b="1" dirty="0"/>
              <a:t>Blueprint/Add Script</a:t>
            </a:r>
            <a:r>
              <a:rPr lang="en-US" sz="2800" dirty="0"/>
              <a:t> button in the </a:t>
            </a:r>
            <a:r>
              <a:rPr lang="en-US" sz="2800" b="1" dirty="0"/>
              <a:t>Level Editor</a:t>
            </a:r>
            <a:r>
              <a:rPr lang="en-US" sz="2800" dirty="0"/>
              <a:t>’s </a:t>
            </a:r>
            <a:r>
              <a:rPr lang="en-US" sz="2800" b="1" dirty="0"/>
              <a:t>Details</a:t>
            </a:r>
            <a:r>
              <a:rPr lang="en-US" sz="2800" dirty="0"/>
              <a:t> panel.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class of the Actor will be used as the parent class of the new Blueprint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476922"/>
      </p:ext>
    </p:extLst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16522</TotalTime>
  <Words>1519</Words>
  <Application>Microsoft Office PowerPoint</Application>
  <PresentationFormat>Custom</PresentationFormat>
  <Paragraphs>118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EpicTheme</vt:lpstr>
      <vt:lpstr>PowerPoint Presentation</vt:lpstr>
      <vt:lpstr>Lecture Goals and Outcomes </vt:lpstr>
      <vt:lpstr>What is Blueprint?</vt:lpstr>
      <vt:lpstr>PowerPoint Presentation</vt:lpstr>
      <vt:lpstr>PowerPoint Presentation</vt:lpstr>
      <vt:lpstr>PowerPoint Presentation</vt:lpstr>
      <vt:lpstr>Creating Blueprint classes: the Content Browser</vt:lpstr>
      <vt:lpstr>Creating Blueprint classes: Pick parent class window</vt:lpstr>
      <vt:lpstr>Creating Blueprint classes: Actors in the Level</vt:lpstr>
      <vt:lpstr>Blueprint editor interface</vt:lpstr>
      <vt:lpstr>PowerPoint Presentation</vt:lpstr>
      <vt:lpstr>Blueprint editor: toolbar</vt:lpstr>
      <vt:lpstr>Blueprint editor: Components panel</vt:lpstr>
      <vt:lpstr>Blueprint editor:  My Blueprint panel</vt:lpstr>
      <vt:lpstr>Blueprint editor: details panel</vt:lpstr>
      <vt:lpstr>Blueprint editor: Viewport</vt:lpstr>
      <vt:lpstr>Blueprint editor:  Event Graph</vt:lpstr>
      <vt:lpstr>PLacing nodes</vt:lpstr>
      <vt:lpstr>Placing nodes:  Context Menu</vt:lpstr>
      <vt:lpstr>Placing nodes:  Palette Panel</vt:lpstr>
      <vt:lpstr>Placing nodes:  Search bars</vt:lpstr>
      <vt:lpstr>Placing nodes:  Context Sensitive</vt:lpstr>
      <vt:lpstr>Nodes, pins, and wires</vt:lpstr>
      <vt:lpstr>Blueprint graph execution</vt:lpstr>
      <vt:lpstr>Execution Paths</vt:lpstr>
      <vt:lpstr>Data wires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KBH</cp:lastModifiedBy>
  <cp:revision>264</cp:revision>
  <dcterms:modified xsi:type="dcterms:W3CDTF">2018-11-29T16:13:38Z</dcterms:modified>
</cp:coreProperties>
</file>