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8" r:id="rId1"/>
  </p:sldMasterIdLst>
  <p:notesMasterIdLst>
    <p:notesMasterId r:id="rId29"/>
  </p:notesMasterIdLst>
  <p:handoutMasterIdLst>
    <p:handoutMasterId r:id="rId30"/>
  </p:handoutMasterIdLst>
  <p:sldIdLst>
    <p:sldId id="256" r:id="rId2"/>
    <p:sldId id="257" r:id="rId3"/>
    <p:sldId id="258" r:id="rId4"/>
    <p:sldId id="261" r:id="rId5"/>
    <p:sldId id="262" r:id="rId6"/>
    <p:sldId id="264" r:id="rId7"/>
    <p:sldId id="392" r:id="rId8"/>
    <p:sldId id="263" r:id="rId9"/>
    <p:sldId id="260" r:id="rId10"/>
    <p:sldId id="386" r:id="rId11"/>
    <p:sldId id="387" r:id="rId12"/>
    <p:sldId id="388" r:id="rId13"/>
    <p:sldId id="265" r:id="rId14"/>
    <p:sldId id="393" r:id="rId15"/>
    <p:sldId id="394" r:id="rId16"/>
    <p:sldId id="395" r:id="rId17"/>
    <p:sldId id="385" r:id="rId18"/>
    <p:sldId id="396" r:id="rId19"/>
    <p:sldId id="403" r:id="rId20"/>
    <p:sldId id="397" r:id="rId21"/>
    <p:sldId id="398" r:id="rId22"/>
    <p:sldId id="404" r:id="rId23"/>
    <p:sldId id="259" r:id="rId24"/>
    <p:sldId id="400" r:id="rId25"/>
    <p:sldId id="401" r:id="rId26"/>
    <p:sldId id="402" r:id="rId27"/>
    <p:sldId id="391" r:id="rId2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 xmlns:p15="http://schemas.microsoft.com/office/powerpoint/2012/main">
        <p15:guide id="1" orient="horz" pos="4320" userDrawn="1">
          <p15:clr>
            <a:srgbClr val="A4A3A4"/>
          </p15:clr>
        </p15:guide>
        <p15:guide id="2" pos="76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BH" initials="K"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29"/>
    <a:srgbClr val="3F3F3F"/>
    <a:srgbClr val="FFD966"/>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6" autoAdjust="0"/>
    <p:restoredTop sz="99880" autoAdjust="0"/>
  </p:normalViewPr>
  <p:slideViewPr>
    <p:cSldViewPr snapToGrid="0" showGuides="1">
      <p:cViewPr varScale="1">
        <p:scale>
          <a:sx n="44" d="100"/>
          <a:sy n="44" d="100"/>
        </p:scale>
        <p:origin x="-374" y="-86"/>
      </p:cViewPr>
      <p:guideLst>
        <p:guide orient="horz" pos="4320"/>
        <p:guide pos="7680"/>
      </p:guideLst>
    </p:cSldViewPr>
  </p:slideViewPr>
  <p:notesTextViewPr>
    <p:cViewPr>
      <p:scale>
        <a:sx n="1" d="1"/>
        <a:sy n="1" d="1"/>
      </p:scale>
      <p:origin x="0" y="0"/>
    </p:cViewPr>
  </p:notesTextViewPr>
  <p:sorterViewPr>
    <p:cViewPr>
      <p:scale>
        <a:sx n="100" d="100"/>
        <a:sy n="100" d="100"/>
      </p:scale>
      <p:origin x="0" y="806"/>
    </p:cViewPr>
  </p:sorterViewPr>
  <p:notesViewPr>
    <p:cSldViewPr snapToGrid="0">
      <p:cViewPr varScale="1">
        <p:scale>
          <a:sx n="67" d="100"/>
          <a:sy n="67" d="100"/>
        </p:scale>
        <p:origin x="-3168"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7FCEAD-CD22-4738-91FC-295D2E66FEDF}" type="datetimeFigureOut">
              <a:rPr lang="en-US" smtClean="0"/>
              <a:t>11/29/2018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9DF38F-6892-4C0A-A6E8-C7257DA1C8DA}" type="slidenum">
              <a:rPr lang="en-US" smtClean="0"/>
              <a:t>‹#›</a:t>
            </a:fld>
            <a:endParaRPr lang="en-US"/>
          </a:p>
        </p:txBody>
      </p:sp>
    </p:spTree>
    <p:extLst>
      <p:ext uri="{BB962C8B-B14F-4D97-AF65-F5344CB8AC3E}">
        <p14:creationId xmlns:p14="http://schemas.microsoft.com/office/powerpoint/2010/main" val="4151078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Shape 40"/>
          <p:cNvSpPr>
            <a:spLocks noGrp="1" noRot="1" noChangeAspect="1"/>
          </p:cNvSpPr>
          <p:nvPr>
            <p:ph type="sldImg"/>
          </p:nvPr>
        </p:nvSpPr>
        <p:spPr>
          <a:xfrm>
            <a:off x="1143000" y="685800"/>
            <a:ext cx="4572000" cy="3429000"/>
          </a:xfrm>
          <a:prstGeom prst="rect">
            <a:avLst/>
          </a:prstGeom>
        </p:spPr>
        <p:txBody>
          <a:bodyPr/>
          <a:lstStyle/>
          <a:p>
            <a:endParaRPr/>
          </a:p>
        </p:txBody>
      </p:sp>
      <p:sp>
        <p:nvSpPr>
          <p:cNvPr id="41" name="Shape 4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057449471"/>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ext Placeholder 18"/>
          <p:cNvSpPr>
            <a:spLocks noGrp="1"/>
          </p:cNvSpPr>
          <p:nvPr>
            <p:ph type="body" sz="quarter" idx="10"/>
          </p:nvPr>
        </p:nvSpPr>
        <p:spPr>
          <a:xfrm>
            <a:off x="1676400" y="10845298"/>
            <a:ext cx="21031200" cy="1387475"/>
          </a:xfrm>
        </p:spPr>
        <p:txBody>
          <a:bodyPr anchor="t" anchorCtr="1">
            <a:noAutofit/>
          </a:bodyPr>
          <a:lstStyle>
            <a:lvl1pPr marL="0" indent="0" algn="l">
              <a:buFont typeface="Arial" panose="020B0604020202020204" pitchFamily="34" charset="0"/>
              <a:buNone/>
              <a:defRPr lang="en-US" sz="8500" baseline="0" dirty="0" smtClean="0">
                <a:solidFill>
                  <a:schemeClr val="bg2"/>
                </a:solidFill>
                <a:latin typeface="+mj-lt"/>
                <a:sym typeface="Arial"/>
              </a:defRPr>
            </a:lvl1pPr>
          </a:lstStyle>
          <a:p>
            <a:pPr algn="ctr"/>
            <a:endParaRPr lang="en-US" sz="8000" dirty="0">
              <a:solidFill>
                <a:srgbClr val="FFFFFF"/>
              </a:solidFill>
              <a:latin typeface="+mn-lt"/>
              <a:cs typeface="Arial"/>
              <a:sym typeface="Arial"/>
            </a:endParaRPr>
          </a:p>
        </p:txBody>
      </p:sp>
      <p:sp>
        <p:nvSpPr>
          <p:cNvPr id="21" name="Text Placeholder 20"/>
          <p:cNvSpPr>
            <a:spLocks noGrp="1"/>
          </p:cNvSpPr>
          <p:nvPr>
            <p:ph type="body" sz="quarter" idx="11"/>
          </p:nvPr>
        </p:nvSpPr>
        <p:spPr>
          <a:xfrm>
            <a:off x="1676400" y="7094538"/>
            <a:ext cx="21031199" cy="3750760"/>
          </a:xfrm>
        </p:spPr>
        <p:txBody>
          <a:bodyPr anchor="b">
            <a:normAutofit/>
          </a:bodyPr>
          <a:lstStyle>
            <a:lvl1pPr marL="0" indent="0" algn="ctr">
              <a:buNone/>
              <a:defRPr sz="12000" cap="all" baseline="0">
                <a:solidFill>
                  <a:srgbClr val="FFD966"/>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endParaRPr lang="en-US" dirty="0"/>
          </a:p>
        </p:txBody>
      </p:sp>
    </p:spTree>
    <p:extLst>
      <p:ext uri="{BB962C8B-B14F-4D97-AF65-F5344CB8AC3E}">
        <p14:creationId xmlns:p14="http://schemas.microsoft.com/office/powerpoint/2010/main" val="2195120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292929"/>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1676400" y="7550515"/>
            <a:ext cx="21031200" cy="2217738"/>
          </a:xfrm>
        </p:spPr>
        <p:txBody>
          <a:bodyPr>
            <a:noAutofit/>
          </a:bodyPr>
          <a:lstStyle>
            <a:lvl1pPr algn="ctr">
              <a:defRPr kumimoji="0" lang="en-US" sz="6000" b="0" i="0" u="none" strike="noStrike" cap="none" spc="0" normalizeH="0" baseline="0" dirty="0" smtClean="0">
                <a:ln>
                  <a:noFill/>
                </a:ln>
                <a:solidFill>
                  <a:srgbClr val="FFFFFF"/>
                </a:solidFill>
                <a:effectLst/>
                <a:uFillTx/>
                <a:latin typeface="Helvetica"/>
                <a:ea typeface="Helvetica"/>
                <a:cs typeface="Helvetica"/>
                <a:sym typeface="Helvetica"/>
              </a:defRPr>
            </a:lvl1pPr>
            <a:lvl2pPr algn="ctr">
              <a:defRPr kumimoji="0" lang="en-US" sz="6000" b="0" i="0" u="none" strike="noStrike" cap="none" spc="0" normalizeH="0" baseline="0" dirty="0" smtClean="0">
                <a:ln>
                  <a:noFill/>
                </a:ln>
                <a:solidFill>
                  <a:srgbClr val="FFFFFF"/>
                </a:solidFill>
                <a:effectLst/>
                <a:uFillTx/>
                <a:latin typeface="Helvetica"/>
                <a:ea typeface="Helvetica"/>
                <a:cs typeface="Helvetica"/>
                <a:sym typeface="Helvetica"/>
              </a:defRPr>
            </a:lvl2pPr>
            <a:lvl3pPr algn="ctr">
              <a:defRPr kumimoji="0" lang="en-US" sz="6000" b="0" i="0" u="none" strike="noStrike" cap="none" spc="0" normalizeH="0" baseline="0" dirty="0" smtClean="0">
                <a:ln>
                  <a:noFill/>
                </a:ln>
                <a:solidFill>
                  <a:srgbClr val="FFFFFF"/>
                </a:solidFill>
                <a:effectLst/>
                <a:uFillTx/>
                <a:latin typeface="Helvetica"/>
                <a:ea typeface="Helvetica"/>
                <a:cs typeface="Helvetica"/>
                <a:sym typeface="Helvetica"/>
              </a:defRPr>
            </a:lvl3pPr>
            <a:lvl4pPr algn="ctr">
              <a:defRPr kumimoji="0" lang="en-US" sz="6000" b="0" i="0" u="none" strike="noStrike" cap="none" spc="0" normalizeH="0" baseline="0" dirty="0" smtClean="0">
                <a:ln>
                  <a:noFill/>
                </a:ln>
                <a:solidFill>
                  <a:srgbClr val="FFFFFF"/>
                </a:solidFill>
                <a:effectLst/>
                <a:uFillTx/>
                <a:latin typeface="Helvetica"/>
                <a:ea typeface="Helvetica"/>
                <a:cs typeface="Helvetica"/>
                <a:sym typeface="Helvetica"/>
              </a:defRPr>
            </a:lvl4pPr>
            <a:lvl5pPr algn="ctr">
              <a:defRPr kumimoji="0" lang="en-US" sz="6000" b="0" i="0" u="none" strike="noStrike" cap="none" spc="0" normalizeH="0" baseline="0" dirty="0">
                <a:ln>
                  <a:noFill/>
                </a:ln>
                <a:solidFill>
                  <a:srgbClr val="FFFFFF"/>
                </a:solidFill>
                <a:effectLst/>
                <a:uFillTx/>
                <a:latin typeface="Helvetica"/>
                <a:ea typeface="Helvetica"/>
                <a:cs typeface="Helvetica"/>
                <a:sym typeface="Helvetica"/>
              </a:defRPr>
            </a:lvl5pPr>
          </a:lstStyle>
          <a:p>
            <a:pPr lvl="0"/>
            <a:r>
              <a:rPr lang="en-US" dirty="0"/>
              <a:t>Subtitle (optional)</a:t>
            </a:r>
          </a:p>
        </p:txBody>
      </p:sp>
      <p:sp>
        <p:nvSpPr>
          <p:cNvPr id="2" name="Title 1"/>
          <p:cNvSpPr>
            <a:spLocks noGrp="1"/>
          </p:cNvSpPr>
          <p:nvPr>
            <p:ph type="title"/>
          </p:nvPr>
        </p:nvSpPr>
        <p:spPr>
          <a:xfrm>
            <a:off x="1676400" y="4488288"/>
            <a:ext cx="21031200" cy="2651126"/>
          </a:xfrm>
        </p:spPr>
        <p:txBody>
          <a:bodyPr anchor="b" anchorCtr="1">
            <a:normAutofit/>
          </a:bodyPr>
          <a:lstStyle>
            <a:lvl1pPr algn="ctr">
              <a:defRPr kumimoji="0" lang="en-US" sz="8000" b="1" i="0" u="none" strike="noStrike" cap="all" spc="1800" normalizeH="0" baseline="0" dirty="0">
                <a:ln>
                  <a:noFill/>
                </a:ln>
                <a:solidFill>
                  <a:srgbClr val="FFD966"/>
                </a:solidFill>
                <a:effectLst/>
                <a:uFillTx/>
                <a:latin typeface="Helvetica"/>
                <a:ea typeface="Helvetica"/>
                <a:cs typeface="Helvetica"/>
                <a:sym typeface="Helvetica"/>
              </a:defRPr>
            </a:lvl1pPr>
          </a:lstStyle>
          <a:p>
            <a:r>
              <a:rPr lang="en-US" dirty="0"/>
              <a:t>Click to edit Master title style</a:t>
            </a:r>
          </a:p>
        </p:txBody>
      </p:sp>
    </p:spTree>
    <p:extLst>
      <p:ext uri="{BB962C8B-B14F-4D97-AF65-F5344CB8AC3E}">
        <p14:creationId xmlns:p14="http://schemas.microsoft.com/office/powerpoint/2010/main" val="290124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6" name="Rectangle 5"/>
          <p:cNvSpPr/>
          <p:nvPr userDrawn="1"/>
        </p:nvSpPr>
        <p:spPr>
          <a:xfrm>
            <a:off x="12129796" y="0"/>
            <a:ext cx="12254204" cy="137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1679576" y="914399"/>
            <a:ext cx="9046123" cy="4365523"/>
          </a:xfrm>
        </p:spPr>
        <p:txBody>
          <a:bodyPr anchor="b">
            <a:normAutofit/>
          </a:bodyPr>
          <a:lstStyle>
            <a:lvl1pPr algn="l">
              <a:lnSpc>
                <a:spcPct val="100000"/>
              </a:lnSpc>
              <a:defRPr sz="5000" b="1" cap="all" baseline="0"/>
            </a:lvl1pPr>
          </a:lstStyle>
          <a:p>
            <a:r>
              <a:rPr lang="en-US" dirty="0"/>
              <a:t>One Picture Slide</a:t>
            </a:r>
          </a:p>
        </p:txBody>
      </p:sp>
      <p:sp>
        <p:nvSpPr>
          <p:cNvPr id="3" name="Content Placeholder 2"/>
          <p:cNvSpPr>
            <a:spLocks noGrp="1"/>
          </p:cNvSpPr>
          <p:nvPr>
            <p:ph idx="1"/>
          </p:nvPr>
        </p:nvSpPr>
        <p:spPr>
          <a:xfrm>
            <a:off x="12129796" y="0"/>
            <a:ext cx="12254204" cy="13716000"/>
          </a:xfrm>
        </p:spPr>
        <p:txBody>
          <a:bodyPr>
            <a:normAutofit/>
          </a:bodyPr>
          <a:lstStyle>
            <a:lvl1pPr>
              <a:defRPr sz="2800"/>
            </a:lvl1pPr>
            <a:lvl2pPr>
              <a:defRPr sz="2400"/>
            </a:lvl2pPr>
            <a:lvl3pPr>
              <a:defRPr sz="1800"/>
            </a:lvl3pPr>
            <a:lvl4pPr>
              <a:defRPr sz="1400"/>
            </a:lvl4pPr>
            <a:lvl5pPr>
              <a:defRPr sz="1400"/>
            </a:lvl5pPr>
            <a:lvl6pPr>
              <a:defRPr sz="4000"/>
            </a:lvl6pPr>
            <a:lvl7pPr>
              <a:defRPr sz="4000"/>
            </a:lvl7pPr>
            <a:lvl8pPr>
              <a:defRPr sz="4000"/>
            </a:lvl8pPr>
            <a:lvl9pPr>
              <a:defRPr sz="4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p:cNvSpPr/>
          <p:nvPr userDrawn="1"/>
        </p:nvSpPr>
        <p:spPr>
          <a:xfrm>
            <a:off x="1752108" y="5586815"/>
            <a:ext cx="8973592" cy="127365"/>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16436" t="8536" r="16029" b="30822"/>
          <a:stretch/>
        </p:blipFill>
        <p:spPr>
          <a:xfrm>
            <a:off x="4693243" y="403083"/>
            <a:ext cx="2626729" cy="2683625"/>
          </a:xfrm>
          <a:prstGeom prst="rect">
            <a:avLst/>
          </a:prstGeom>
        </p:spPr>
      </p:pic>
      <p:sp>
        <p:nvSpPr>
          <p:cNvPr id="12" name="Text Placeholder 11"/>
          <p:cNvSpPr>
            <a:spLocks noGrp="1"/>
          </p:cNvSpPr>
          <p:nvPr>
            <p:ph type="body" sz="quarter" idx="10"/>
          </p:nvPr>
        </p:nvSpPr>
        <p:spPr>
          <a:xfrm>
            <a:off x="1679575" y="5943600"/>
            <a:ext cx="9045575" cy="8002587"/>
          </a:xfrm>
        </p:spPr>
        <p:txBody>
          <a:bodyPr>
            <a:normAutofit/>
          </a:bodyPr>
          <a:lstStyle>
            <a:lvl1pPr>
              <a:lnSpc>
                <a:spcPct val="100000"/>
              </a:lnSpc>
              <a:defRPr sz="2400"/>
            </a:lvl1pPr>
            <a:lvl2pPr marL="746125" indent="-288925">
              <a:lnSpc>
                <a:spcPct val="100000"/>
              </a:lnSpc>
              <a:defRPr sz="2400"/>
            </a:lvl2pPr>
            <a:lvl3pPr marL="1143000" indent="-228600">
              <a:lnSpc>
                <a:spcPct val="100000"/>
              </a:lnSpc>
              <a:defRPr sz="1800"/>
            </a:lvl3pPr>
            <a:lvl4pPr marL="1600200" indent="-228600">
              <a:lnSpc>
                <a:spcPct val="100000"/>
              </a:lnSpc>
              <a:defRPr sz="1600"/>
            </a:lvl4pPr>
            <a:lvl5pPr marL="2057400" indent="-228600">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7142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g Picture TypeA">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0" y="0"/>
            <a:ext cx="24384000" cy="13716000"/>
          </a:xfrm>
        </p:spPr>
        <p:txBody>
          <a:bodyPr/>
          <a:lstStyle/>
          <a:p>
            <a:endParaRPr lang="en-US"/>
          </a:p>
        </p:txBody>
      </p:sp>
      <p:sp>
        <p:nvSpPr>
          <p:cNvPr id="3" name="Rectangle"/>
          <p:cNvSpPr/>
          <p:nvPr userDrawn="1"/>
        </p:nvSpPr>
        <p:spPr>
          <a:xfrm>
            <a:off x="1400175" y="-1"/>
            <a:ext cx="7765125" cy="13716001"/>
          </a:xfrm>
          <a:prstGeom prst="rect">
            <a:avLst/>
          </a:prstGeom>
          <a:solidFill>
            <a:srgbClr val="FFD966">
              <a:alpha val="77000"/>
            </a:srgbClr>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6436" t="8536" r="16029" b="30822"/>
          <a:stretch/>
        </p:blipFill>
        <p:spPr>
          <a:xfrm>
            <a:off x="3969372" y="386276"/>
            <a:ext cx="2626729" cy="2683625"/>
          </a:xfrm>
          <a:prstGeom prst="rect">
            <a:avLst/>
          </a:prstGeom>
        </p:spPr>
      </p:pic>
      <p:sp>
        <p:nvSpPr>
          <p:cNvPr id="9" name="Text Placeholder 8"/>
          <p:cNvSpPr>
            <a:spLocks noGrp="1"/>
          </p:cNvSpPr>
          <p:nvPr>
            <p:ph type="body" sz="quarter" idx="10" hasCustomPrompt="1"/>
          </p:nvPr>
        </p:nvSpPr>
        <p:spPr>
          <a:xfrm>
            <a:off x="2003755" y="4183930"/>
            <a:ext cx="6557962" cy="9135028"/>
          </a:xfrm>
        </p:spPr>
        <p:txBody>
          <a:bodyPr wrap="square">
            <a:normAutofit/>
          </a:bodyPr>
          <a:lstStyle>
            <a:lvl1pPr marL="0" indent="0" algn="r">
              <a:lnSpc>
                <a:spcPct val="100000"/>
              </a:lnSpc>
              <a:spcBef>
                <a:spcPts val="0"/>
              </a:spcBef>
              <a:buNone/>
              <a:defRPr sz="4800" b="1" cap="all" baseline="0"/>
            </a:lvl1pPr>
          </a:lstStyle>
          <a:p>
            <a:r>
              <a:rPr lang="en-US" sz="3600" dirty="0"/>
              <a:t>Important point, approximately one or two sentences. </a:t>
            </a:r>
          </a:p>
        </p:txBody>
      </p:sp>
    </p:spTree>
    <p:extLst>
      <p:ext uri="{BB962C8B-B14F-4D97-AF65-F5344CB8AC3E}">
        <p14:creationId xmlns:p14="http://schemas.microsoft.com/office/powerpoint/2010/main" val="2462388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Picture TypeB">
    <p:spTree>
      <p:nvGrpSpPr>
        <p:cNvPr id="1" name=""/>
        <p:cNvGrpSpPr/>
        <p:nvPr/>
      </p:nvGrpSpPr>
      <p:grpSpPr>
        <a:xfrm>
          <a:off x="0" y="0"/>
          <a:ext cx="0" cy="0"/>
          <a:chOff x="0" y="0"/>
          <a:chExt cx="0" cy="0"/>
        </a:xfrm>
      </p:grpSpPr>
      <p:sp>
        <p:nvSpPr>
          <p:cNvPr id="8" name="Freeform: Shape 13"/>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xmlns="" val="1"/>
              </p:ext>
            </p:extLst>
          </p:nvPr>
        </p:nvSpPr>
        <p:spPr>
          <a:xfrm flipV="1">
            <a:off x="3" y="0"/>
            <a:ext cx="15079790" cy="13716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rgbClr val="3F3F3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defTabSz="1828800" hangingPunct="1"/>
            <a:endParaRPr lang="en-US" sz="3600" kern="1200">
              <a:solidFill>
                <a:prstClr val="white"/>
              </a:solidFill>
            </a:endParaRPr>
          </a:p>
        </p:txBody>
      </p:sp>
      <p:sp>
        <p:nvSpPr>
          <p:cNvPr id="10" name="Freeform: Shape 15"/>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xmlns="" val="1"/>
              </p:ext>
            </p:extLst>
          </p:nvPr>
        </p:nvSpPr>
        <p:spPr>
          <a:xfrm flipV="1">
            <a:off x="1" y="0"/>
            <a:ext cx="14185970" cy="13716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defTabSz="1828800" hangingPunct="1"/>
            <a:endParaRPr lang="en-US" sz="3600" kern="1200">
              <a:solidFill>
                <a:prstClr val="white"/>
              </a:solidFill>
            </a:endParaRPr>
          </a:p>
        </p:txBody>
      </p:sp>
      <p:sp>
        <p:nvSpPr>
          <p:cNvPr id="13" name="Rectangle"/>
          <p:cNvSpPr/>
          <p:nvPr userDrawn="1"/>
        </p:nvSpPr>
        <p:spPr>
          <a:xfrm>
            <a:off x="756714" y="4841453"/>
            <a:ext cx="7008270" cy="127365"/>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l="16436" t="8536" r="16029" b="30822"/>
          <a:stretch/>
        </p:blipFill>
        <p:spPr>
          <a:xfrm>
            <a:off x="2910162" y="387999"/>
            <a:ext cx="2626729" cy="2683625"/>
          </a:xfrm>
          <a:prstGeom prst="rect">
            <a:avLst/>
          </a:prstGeom>
        </p:spPr>
      </p:pic>
      <p:sp>
        <p:nvSpPr>
          <p:cNvPr id="15" name="Title 1"/>
          <p:cNvSpPr>
            <a:spLocks noGrp="1"/>
          </p:cNvSpPr>
          <p:nvPr>
            <p:ph type="title" hasCustomPrompt="1"/>
          </p:nvPr>
        </p:nvSpPr>
        <p:spPr>
          <a:xfrm>
            <a:off x="756714" y="387999"/>
            <a:ext cx="9395380" cy="4365523"/>
          </a:xfrm>
        </p:spPr>
        <p:txBody>
          <a:bodyPr anchor="b">
            <a:normAutofit/>
          </a:bodyPr>
          <a:lstStyle>
            <a:lvl1pPr algn="l">
              <a:defRPr sz="5000" b="1" cap="all" baseline="0"/>
            </a:lvl1pPr>
          </a:lstStyle>
          <a:p>
            <a:r>
              <a:rPr lang="en-US" dirty="0"/>
              <a:t>One Picture Slide</a:t>
            </a:r>
          </a:p>
        </p:txBody>
      </p:sp>
      <p:sp>
        <p:nvSpPr>
          <p:cNvPr id="16" name="Text Placeholder 11"/>
          <p:cNvSpPr>
            <a:spLocks noGrp="1"/>
          </p:cNvSpPr>
          <p:nvPr>
            <p:ph type="body" sz="quarter" idx="10"/>
          </p:nvPr>
        </p:nvSpPr>
        <p:spPr>
          <a:xfrm>
            <a:off x="756714" y="5233467"/>
            <a:ext cx="9045575" cy="8002587"/>
          </a:xfrm>
        </p:spPr>
        <p:txBody>
          <a:bodyPr>
            <a:normAutofit/>
          </a:bodyPr>
          <a:lstStyle>
            <a:lvl1pPr>
              <a:defRPr sz="2400"/>
            </a:lvl1pPr>
            <a:lvl2pPr marL="746125" indent="-288925">
              <a:defRPr sz="2400"/>
            </a:lvl2pPr>
            <a:lvl3pPr marL="1143000" indent="-228600">
              <a:defRPr sz="1800"/>
            </a:lvl3pPr>
            <a:lvl4pPr marL="1600200" indent="-228600">
              <a:defRPr sz="1600"/>
            </a:lvl4pPr>
            <a:lvl5pPr marL="2057400" indent="-2286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45105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Content Slide">
    <p:bg>
      <p:bgPr>
        <a:solidFill>
          <a:srgbClr val="F3F3F3"/>
        </a:solidFill>
        <a:effectLst/>
      </p:bgPr>
    </p:bg>
    <p:spTree>
      <p:nvGrpSpPr>
        <p:cNvPr id="1" name=""/>
        <p:cNvGrpSpPr/>
        <p:nvPr/>
      </p:nvGrpSpPr>
      <p:grpSpPr>
        <a:xfrm>
          <a:off x="0" y="0"/>
          <a:ext cx="0" cy="0"/>
          <a:chOff x="0" y="0"/>
          <a:chExt cx="0" cy="0"/>
        </a:xfrm>
      </p:grpSpPr>
      <p:sp>
        <p:nvSpPr>
          <p:cNvPr id="7" name="Rectangle"/>
          <p:cNvSpPr/>
          <p:nvPr userDrawn="1"/>
        </p:nvSpPr>
        <p:spPr>
          <a:xfrm>
            <a:off x="2154252" y="0"/>
            <a:ext cx="8364042" cy="13716000"/>
          </a:xfrm>
          <a:prstGeom prst="rect">
            <a:avLst/>
          </a:prstGeom>
          <a:solidFill>
            <a:schemeClr val="bg1">
              <a:alpha val="80000"/>
            </a:schemeClr>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sp>
        <p:nvSpPr>
          <p:cNvPr id="8" name="Rectangle"/>
          <p:cNvSpPr/>
          <p:nvPr userDrawn="1"/>
        </p:nvSpPr>
        <p:spPr>
          <a:xfrm>
            <a:off x="2869459" y="4420829"/>
            <a:ext cx="7008270" cy="127365"/>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sp>
        <p:nvSpPr>
          <p:cNvPr id="9" name="Text Placeholder 8"/>
          <p:cNvSpPr>
            <a:spLocks noGrp="1"/>
          </p:cNvSpPr>
          <p:nvPr>
            <p:ph type="body" sz="quarter" idx="10" hasCustomPrompt="1"/>
          </p:nvPr>
        </p:nvSpPr>
        <p:spPr>
          <a:xfrm>
            <a:off x="2869459" y="2178424"/>
            <a:ext cx="7008270" cy="2070682"/>
          </a:xfrm>
        </p:spPr>
        <p:txBody>
          <a:bodyPr wrap="square" anchor="b" anchorCtr="0">
            <a:normAutofit/>
          </a:bodyPr>
          <a:lstStyle>
            <a:lvl1pPr marL="0" indent="0" algn="l">
              <a:lnSpc>
                <a:spcPct val="100000"/>
              </a:lnSpc>
              <a:spcBef>
                <a:spcPts val="0"/>
              </a:spcBef>
              <a:buNone/>
              <a:defRPr sz="5000" b="1" cap="all" baseline="0"/>
            </a:lvl1pPr>
          </a:lstStyle>
          <a:p>
            <a:r>
              <a:rPr lang="en-US" sz="3600" dirty="0"/>
              <a:t>Small Volume of Content</a:t>
            </a:r>
          </a:p>
        </p:txBody>
      </p:sp>
      <p:sp>
        <p:nvSpPr>
          <p:cNvPr id="14" name="Text Placeholder 11"/>
          <p:cNvSpPr>
            <a:spLocks noGrp="1"/>
          </p:cNvSpPr>
          <p:nvPr>
            <p:ph type="body" sz="quarter" idx="12"/>
          </p:nvPr>
        </p:nvSpPr>
        <p:spPr>
          <a:xfrm>
            <a:off x="2869460" y="4719918"/>
            <a:ext cx="7008270" cy="8996082"/>
          </a:xfrm>
        </p:spPr>
        <p:txBody>
          <a:bodyPr>
            <a:normAutofit/>
          </a:bodyPr>
          <a:lstStyle>
            <a:lvl1pPr marL="0" indent="0">
              <a:lnSpc>
                <a:spcPct val="100000"/>
              </a:lnSpc>
              <a:buNone/>
              <a:defRPr sz="2400"/>
            </a:lvl1pPr>
            <a:lvl2pPr marL="746125" indent="-288925">
              <a:lnSpc>
                <a:spcPct val="100000"/>
              </a:lnSpc>
              <a:defRPr sz="2400"/>
            </a:lvl2pPr>
            <a:lvl3pPr marL="1143000" indent="-228600">
              <a:lnSpc>
                <a:spcPct val="100000"/>
              </a:lnSpc>
              <a:defRPr sz="1800"/>
            </a:lvl3pPr>
            <a:lvl4pPr marL="1600200" indent="-228600">
              <a:lnSpc>
                <a:spcPct val="100000"/>
              </a:lnSpc>
              <a:defRPr sz="1600"/>
            </a:lvl4pPr>
            <a:lvl5pPr marL="2057400" indent="-228600">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16436" t="8536" r="16029" b="30822"/>
          <a:stretch/>
        </p:blipFill>
        <p:spPr>
          <a:xfrm>
            <a:off x="21757271" y="11032375"/>
            <a:ext cx="2626729" cy="2683625"/>
          </a:xfrm>
          <a:prstGeom prst="rect">
            <a:avLst/>
          </a:prstGeom>
        </p:spPr>
      </p:pic>
    </p:spTree>
    <p:extLst>
      <p:ext uri="{BB962C8B-B14F-4D97-AF65-F5344CB8AC3E}">
        <p14:creationId xmlns:p14="http://schemas.microsoft.com/office/powerpoint/2010/main" val="38829923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oals and Outcomes">
    <p:spTree>
      <p:nvGrpSpPr>
        <p:cNvPr id="1" name=""/>
        <p:cNvGrpSpPr/>
        <p:nvPr/>
      </p:nvGrpSpPr>
      <p:grpSpPr>
        <a:xfrm>
          <a:off x="0" y="0"/>
          <a:ext cx="0" cy="0"/>
          <a:chOff x="0" y="0"/>
          <a:chExt cx="0" cy="0"/>
        </a:xfrm>
      </p:grpSpPr>
      <p:sp>
        <p:nvSpPr>
          <p:cNvPr id="2" name="Title 1"/>
          <p:cNvSpPr>
            <a:spLocks noGrp="1"/>
          </p:cNvSpPr>
          <p:nvPr>
            <p:ph type="title"/>
          </p:nvPr>
        </p:nvSpPr>
        <p:spPr>
          <a:xfrm>
            <a:off x="1676400" y="105786"/>
            <a:ext cx="21031200" cy="2651126"/>
          </a:xfrm>
        </p:spPr>
        <p:txBody>
          <a:bodyPr>
            <a:normAutofit/>
          </a:bodyPr>
          <a:lstStyle>
            <a:lvl1pPr>
              <a:defRPr kumimoji="0" lang="en-US" sz="2500" b="1" i="0" u="none" strike="noStrike" cap="all" spc="0" normalizeH="0" baseline="0" dirty="0">
                <a:ln>
                  <a:noFill/>
                </a:ln>
                <a:solidFill>
                  <a:srgbClr val="000000"/>
                </a:solidFill>
                <a:effectLst/>
                <a:uFillTx/>
                <a:latin typeface="Helvetica"/>
                <a:ea typeface="Helvetica"/>
                <a:cs typeface="Helvetica"/>
                <a:sym typeface="Helvetica"/>
              </a:defRPr>
            </a:lvl1pPr>
          </a:lstStyle>
          <a:p>
            <a:r>
              <a:rPr lang="en-US" dirty="0"/>
              <a:t>Click to edit Master title style</a:t>
            </a:r>
          </a:p>
        </p:txBody>
      </p:sp>
      <p:sp>
        <p:nvSpPr>
          <p:cNvPr id="5" name="The Picture slide"/>
          <p:cNvSpPr txBox="1"/>
          <p:nvPr userDrawn="1"/>
        </p:nvSpPr>
        <p:spPr>
          <a:xfrm>
            <a:off x="13454825" y="3658325"/>
            <a:ext cx="2611292" cy="71814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defRPr b="1">
                <a:latin typeface="Helvetica"/>
                <a:ea typeface="Helvetica"/>
                <a:cs typeface="Helvetica"/>
                <a:sym typeface="Helvetica"/>
              </a:defRPr>
            </a:lvl1pPr>
          </a:lstStyle>
          <a:p>
            <a:pPr algn="l"/>
            <a:r>
              <a:rPr lang="en-US" sz="4000" dirty="0">
                <a:solidFill>
                  <a:schemeClr val="tx1">
                    <a:lumMod val="50000"/>
                    <a:lumOff val="50000"/>
                  </a:schemeClr>
                </a:solidFill>
              </a:rPr>
              <a:t>Outcomes</a:t>
            </a:r>
            <a:endParaRPr sz="4000" dirty="0">
              <a:solidFill>
                <a:schemeClr val="tx1">
                  <a:lumMod val="50000"/>
                  <a:lumOff val="50000"/>
                </a:schemeClr>
              </a:solidFill>
            </a:endParaRPr>
          </a:p>
        </p:txBody>
      </p:sp>
      <p:sp>
        <p:nvSpPr>
          <p:cNvPr id="7" name="The Picture slide"/>
          <p:cNvSpPr txBox="1"/>
          <p:nvPr userDrawn="1"/>
        </p:nvSpPr>
        <p:spPr>
          <a:xfrm>
            <a:off x="1752109" y="3658325"/>
            <a:ext cx="1527662" cy="71814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defRPr b="1">
                <a:latin typeface="Helvetica"/>
                <a:ea typeface="Helvetica"/>
                <a:cs typeface="Helvetica"/>
                <a:sym typeface="Helvetica"/>
              </a:defRPr>
            </a:lvl1pPr>
          </a:lstStyle>
          <a:p>
            <a:pPr algn="l"/>
            <a:r>
              <a:rPr lang="en-US" sz="4000" dirty="0">
                <a:solidFill>
                  <a:schemeClr val="tx1">
                    <a:lumMod val="50000"/>
                    <a:lumOff val="50000"/>
                  </a:schemeClr>
                </a:solidFill>
              </a:rPr>
              <a:t>Goals</a:t>
            </a:r>
            <a:endParaRPr sz="4000" dirty="0">
              <a:solidFill>
                <a:schemeClr val="tx1">
                  <a:lumMod val="50000"/>
                  <a:lumOff val="50000"/>
                </a:schemeClr>
              </a:solidFill>
            </a:endParaRPr>
          </a:p>
        </p:txBody>
      </p:sp>
      <p:sp>
        <p:nvSpPr>
          <p:cNvPr id="8" name="Rectangle"/>
          <p:cNvSpPr/>
          <p:nvPr userDrawn="1"/>
        </p:nvSpPr>
        <p:spPr>
          <a:xfrm>
            <a:off x="1752108" y="4475797"/>
            <a:ext cx="9438184" cy="127366"/>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p>
        </p:txBody>
      </p:sp>
      <p:sp>
        <p:nvSpPr>
          <p:cNvPr id="9" name="Rectangle"/>
          <p:cNvSpPr/>
          <p:nvPr userDrawn="1"/>
        </p:nvSpPr>
        <p:spPr>
          <a:xfrm>
            <a:off x="13454824" y="4480560"/>
            <a:ext cx="9438184" cy="127366"/>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16436" t="8536" r="16029" b="30822"/>
          <a:stretch/>
        </p:blipFill>
        <p:spPr>
          <a:xfrm>
            <a:off x="21757273" y="11032377"/>
            <a:ext cx="2626730" cy="2683626"/>
          </a:xfrm>
          <a:prstGeom prst="rect">
            <a:avLst/>
          </a:prstGeom>
        </p:spPr>
      </p:pic>
      <p:sp>
        <p:nvSpPr>
          <p:cNvPr id="11" name="Text Placeholder 11"/>
          <p:cNvSpPr>
            <a:spLocks noGrp="1"/>
          </p:cNvSpPr>
          <p:nvPr>
            <p:ph type="body" sz="quarter" idx="10"/>
          </p:nvPr>
        </p:nvSpPr>
        <p:spPr>
          <a:xfrm>
            <a:off x="1752108" y="4766538"/>
            <a:ext cx="9438184" cy="8949462"/>
          </a:xfrm>
        </p:spPr>
        <p:txBody>
          <a:bodyPr>
            <a:normAutofit/>
          </a:bodyPr>
          <a:lstStyle>
            <a:lvl1pPr>
              <a:defRPr sz="2400"/>
            </a:lvl1pPr>
            <a:lvl2pPr marL="746125" indent="-288925">
              <a:defRPr sz="2400"/>
            </a:lvl2pPr>
            <a:lvl3pPr marL="1143000" indent="-228600">
              <a:defRPr sz="1800"/>
            </a:lvl3pPr>
            <a:lvl4pPr marL="1600200" indent="-228600">
              <a:defRPr sz="1600"/>
            </a:lvl4pPr>
            <a:lvl5pPr marL="2057400" indent="-2286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1"/>
          </p:nvPr>
        </p:nvSpPr>
        <p:spPr>
          <a:xfrm>
            <a:off x="13454824" y="4766538"/>
            <a:ext cx="9438184" cy="8949462"/>
          </a:xfrm>
        </p:spPr>
        <p:txBody>
          <a:bodyPr>
            <a:normAutofit/>
          </a:bodyPr>
          <a:lstStyle>
            <a:lvl1pPr>
              <a:defRPr sz="2400"/>
            </a:lvl1pPr>
            <a:lvl2pPr marL="746125" indent="-288925">
              <a:defRPr sz="2400"/>
            </a:lvl2pPr>
            <a:lvl3pPr marL="1143000" indent="-228600">
              <a:defRPr sz="1800"/>
            </a:lvl3pPr>
            <a:lvl4pPr marL="1600200" indent="-228600">
              <a:defRPr sz="1600"/>
            </a:lvl4pPr>
            <a:lvl5pPr marL="2057400" indent="-2286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4359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p>
        </p:txBody>
      </p:sp>
      <p:sp>
        <p:nvSpPr>
          <p:cNvPr id="3" name="Picture Placeholder 2"/>
          <p:cNvSpPr>
            <a:spLocks noGrp="1"/>
          </p:cNvSpPr>
          <p:nvPr>
            <p:ph type="pic" idx="1"/>
          </p:nvPr>
        </p:nvSpPr>
        <p:spPr>
          <a:xfrm>
            <a:off x="10366376" y="1974851"/>
            <a:ext cx="12344400" cy="974725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a:xfrm>
            <a:off x="1676400" y="12712701"/>
            <a:ext cx="5486400" cy="730250"/>
          </a:xfrm>
          <a:prstGeom prst="rect">
            <a:avLst/>
          </a:prstGeom>
        </p:spPr>
        <p:txBody>
          <a:bodyPr/>
          <a:lstStyle/>
          <a:p>
            <a:endParaRPr lang="en-US"/>
          </a:p>
        </p:txBody>
      </p:sp>
      <p:sp>
        <p:nvSpPr>
          <p:cNvPr id="6" name="Footer Placeholder 5"/>
          <p:cNvSpPr>
            <a:spLocks noGrp="1"/>
          </p:cNvSpPr>
          <p:nvPr>
            <p:ph type="ftr" sz="quarter" idx="11"/>
          </p:nvPr>
        </p:nvSpPr>
        <p:spPr>
          <a:xfrm>
            <a:off x="8077200" y="12712701"/>
            <a:ext cx="8229600" cy="730250"/>
          </a:xfrm>
          <a:prstGeom prst="rect">
            <a:avLst/>
          </a:prstGeom>
        </p:spPr>
        <p:txBody>
          <a:bodyPr/>
          <a:lstStyle/>
          <a:p>
            <a:endParaRPr lang="en-US"/>
          </a:p>
        </p:txBody>
      </p:sp>
      <p:sp>
        <p:nvSpPr>
          <p:cNvPr id="7" name="Slide Number Placeholder 6"/>
          <p:cNvSpPr>
            <a:spLocks noGrp="1"/>
          </p:cNvSpPr>
          <p:nvPr>
            <p:ph type="sldNum" sz="quarter" idx="12"/>
          </p:nvPr>
        </p:nvSpPr>
        <p:spPr>
          <a:xfrm>
            <a:off x="17221200" y="12712701"/>
            <a:ext cx="5486400" cy="730250"/>
          </a:xfrm>
          <a:prstGeom prst="rect">
            <a:avLst/>
          </a:prstGeom>
        </p:spPr>
        <p:txBody>
          <a:bodyPr/>
          <a:lstStyle/>
          <a:p>
            <a:pPr algn="r">
              <a:buSzPct val="25000"/>
            </a:pPr>
            <a:fld id="{00000000-1234-1234-1234-123412341234}" type="slidenum">
              <a:rPr lang="en-US" sz="2400" smtClean="0">
                <a:solidFill>
                  <a:srgbClr val="888888"/>
                </a:solidFill>
                <a:latin typeface="Calibri"/>
                <a:ea typeface="Calibri"/>
                <a:cs typeface="Calibri"/>
                <a:sym typeface="Calibri"/>
              </a:rPr>
              <a:pPr algn="r">
                <a:buSzPct val="25000"/>
              </a:pPr>
              <a:t>‹#›</a:t>
            </a:fld>
            <a:endParaRPr lang="en-US" sz="24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955890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415186"/>
      </p:ext>
    </p:extLst>
  </p:cSld>
  <p:clrMap bg1="lt1" tx1="dk1" bg2="lt2" tx2="dk2" accent1="accent1" accent2="accent2" accent3="accent3" accent4="accent4" accent5="accent5" accent6="accent6" hlink="hlink" folHlink="folHlink"/>
  <p:sldLayoutIdLst>
    <p:sldLayoutId id="2147483689" r:id="rId1"/>
    <p:sldLayoutId id="2147483706" r:id="rId2"/>
    <p:sldLayoutId id="2147483696" r:id="rId3"/>
    <p:sldLayoutId id="2147483703" r:id="rId4"/>
    <p:sldLayoutId id="2147483704" r:id="rId5"/>
    <p:sldLayoutId id="2147483705" r:id="rId6"/>
    <p:sldLayoutId id="2147483707" r:id="rId7"/>
    <p:sldLayoutId id="2147483697" r:id="rId8"/>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1828800" rtl="0" eaLnBrk="1" latinLnBrk="0" hangingPunct="1">
        <a:lnSpc>
          <a:spcPct val="90000"/>
        </a:lnSpc>
        <a:spcBef>
          <a:spcPts val="2000"/>
        </a:spcBef>
        <a:buFont typeface="Arial" panose="020B0604020202020204" pitchFamily="34" charset="0"/>
        <a:buNone/>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xmlns="" id="{E1C16217-3FB1-4CB8-B2E2-90F5FEDF237D}"/>
              </a:ext>
            </a:extLst>
          </p:cNvPr>
          <p:cNvSpPr>
            <a:spLocks noGrp="1"/>
          </p:cNvSpPr>
          <p:nvPr>
            <p:ph type="body" sz="quarter" idx="10"/>
          </p:nvPr>
        </p:nvSpPr>
        <p:spPr/>
        <p:txBody>
          <a:bodyPr/>
          <a:lstStyle/>
          <a:p>
            <a:r>
              <a:rPr lang="pt-BR" dirty="0"/>
              <a:t>Basic </a:t>
            </a:r>
            <a:r>
              <a:rPr lang="pt-BR" dirty="0" smtClean="0"/>
              <a:t>Blueprint Programming Concepts</a:t>
            </a:r>
            <a:endParaRPr lang="pt-BR" dirty="0"/>
          </a:p>
        </p:txBody>
      </p:sp>
      <p:sp>
        <p:nvSpPr>
          <p:cNvPr id="3" name="Espaço Reservado para Texto 2">
            <a:extLst>
              <a:ext uri="{FF2B5EF4-FFF2-40B4-BE49-F238E27FC236}">
                <a16:creationId xmlns:a16="http://schemas.microsoft.com/office/drawing/2014/main" xmlns="" id="{A208DEC6-5900-40DD-B805-728145240FD8}"/>
              </a:ext>
            </a:extLst>
          </p:cNvPr>
          <p:cNvSpPr>
            <a:spLocks noGrp="1"/>
          </p:cNvSpPr>
          <p:nvPr>
            <p:ph type="body" sz="quarter" idx="11"/>
          </p:nvPr>
        </p:nvSpPr>
        <p:spPr>
          <a:xfrm>
            <a:off x="1676400" y="7094538"/>
            <a:ext cx="21031199" cy="2911611"/>
          </a:xfrm>
        </p:spPr>
        <p:txBody>
          <a:bodyPr/>
          <a:lstStyle/>
          <a:p>
            <a:r>
              <a:rPr lang="pt-BR" dirty="0" smtClean="0"/>
              <a:t>Lecture </a:t>
            </a:r>
            <a:r>
              <a:rPr lang="pt-BR" dirty="0"/>
              <a:t>2</a:t>
            </a:r>
          </a:p>
        </p:txBody>
      </p:sp>
    </p:spTree>
    <p:extLst>
      <p:ext uri="{BB962C8B-B14F-4D97-AF65-F5344CB8AC3E}">
        <p14:creationId xmlns:p14="http://schemas.microsoft.com/office/powerpoint/2010/main" val="2670376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52DFDA6-5546-497B-ACDD-F93175119968}"/>
              </a:ext>
            </a:extLst>
          </p:cNvPr>
          <p:cNvSpPr>
            <a:spLocks noGrp="1"/>
          </p:cNvSpPr>
          <p:nvPr>
            <p:ph type="title"/>
          </p:nvPr>
        </p:nvSpPr>
        <p:spPr/>
        <p:txBody>
          <a:bodyPr/>
          <a:lstStyle/>
          <a:p>
            <a:r>
              <a:rPr lang="pt-BR" dirty="0" smtClean="0"/>
              <a:t>Arithmetic operators</a:t>
            </a:r>
            <a:endParaRPr lang="pt-BR" dirty="0"/>
          </a:p>
        </p:txBody>
      </p:sp>
      <p:pic>
        <p:nvPicPr>
          <p:cNvPr id="6" name="Espaço Reservado para Conteúdo 5">
            <a:extLst>
              <a:ext uri="{FF2B5EF4-FFF2-40B4-BE49-F238E27FC236}">
                <a16:creationId xmlns:a16="http://schemas.microsoft.com/office/drawing/2014/main" xmlns="" id="{A72F3701-7EBB-465A-B410-2CF4A9EAA2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42470" y="2952206"/>
            <a:ext cx="12245246" cy="7785463"/>
          </a:xfrm>
        </p:spPr>
      </p:pic>
      <p:sp>
        <p:nvSpPr>
          <p:cNvPr id="4" name="Espaço Reservado para Texto 3">
            <a:extLst>
              <a:ext uri="{FF2B5EF4-FFF2-40B4-BE49-F238E27FC236}">
                <a16:creationId xmlns:a16="http://schemas.microsoft.com/office/drawing/2014/main" xmlns="" id="{C7188B59-4838-46A5-91DE-2679CC2B58F8}"/>
              </a:ext>
            </a:extLst>
          </p:cNvPr>
          <p:cNvSpPr>
            <a:spLocks noGrp="1"/>
          </p:cNvSpPr>
          <p:nvPr>
            <p:ph type="body" sz="quarter" idx="10"/>
          </p:nvPr>
        </p:nvSpPr>
        <p:spPr/>
        <p:txBody>
          <a:bodyPr>
            <a:normAutofit/>
          </a:bodyPr>
          <a:lstStyle/>
          <a:p>
            <a:r>
              <a:rPr lang="en-US" sz="2800" dirty="0"/>
              <a:t>The </a:t>
            </a:r>
            <a:r>
              <a:rPr lang="en-US" sz="2800" b="1" dirty="0"/>
              <a:t>arithmetic operators</a:t>
            </a:r>
            <a:r>
              <a:rPr lang="en-US" sz="2800" dirty="0"/>
              <a:t> ( </a:t>
            </a:r>
            <a:r>
              <a:rPr lang="en-US" sz="2800" b="1" dirty="0"/>
              <a:t>+</a:t>
            </a:r>
            <a:r>
              <a:rPr lang="en-US" sz="2800" dirty="0"/>
              <a:t>, </a:t>
            </a:r>
            <a:r>
              <a:rPr lang="en-US" sz="2800" b="1" dirty="0"/>
              <a:t>-</a:t>
            </a:r>
            <a:r>
              <a:rPr lang="en-US" sz="2800" dirty="0"/>
              <a:t>, </a:t>
            </a:r>
            <a:r>
              <a:rPr lang="en-US" sz="2800" b="1" dirty="0"/>
              <a:t>*</a:t>
            </a:r>
            <a:r>
              <a:rPr lang="en-US" sz="2800" dirty="0"/>
              <a:t>, </a:t>
            </a:r>
            <a:r>
              <a:rPr lang="en-US" sz="2800" b="1" dirty="0"/>
              <a:t>/</a:t>
            </a:r>
            <a:r>
              <a:rPr lang="en-US" sz="2800" dirty="0"/>
              <a:t> ) can be used to create mathematical expressions in Blueprints.</a:t>
            </a:r>
          </a:p>
          <a:p>
            <a:r>
              <a:rPr lang="en-US" sz="2800" dirty="0" smtClean="0"/>
              <a:t>The </a:t>
            </a:r>
            <a:r>
              <a:rPr lang="en-US" sz="2800" dirty="0"/>
              <a:t>image on the right shows a simple expression that adds a value of </a:t>
            </a:r>
            <a:r>
              <a:rPr lang="en-US" sz="2800" dirty="0" smtClean="0"/>
              <a:t>“</a:t>
            </a:r>
            <a:r>
              <a:rPr lang="en-US" sz="2800" b="1" dirty="0" smtClean="0"/>
              <a:t>50</a:t>
            </a:r>
            <a:r>
              <a:rPr lang="en-US" sz="2800" dirty="0" smtClean="0"/>
              <a:t>” </a:t>
            </a:r>
            <a:r>
              <a:rPr lang="en-US" sz="2800" dirty="0"/>
              <a:t>to the current </a:t>
            </a:r>
            <a:r>
              <a:rPr lang="en-US" sz="2800" b="1" dirty="0"/>
              <a:t>Score</a:t>
            </a:r>
            <a:r>
              <a:rPr lang="en-US" sz="2800" dirty="0"/>
              <a:t> variable, then sets the newly calculated value in the </a:t>
            </a:r>
            <a:r>
              <a:rPr lang="en-US" sz="2800" b="1" dirty="0"/>
              <a:t>Score</a:t>
            </a:r>
            <a:r>
              <a:rPr lang="en-US" sz="2800" dirty="0"/>
              <a:t> variable.</a:t>
            </a:r>
          </a:p>
          <a:p>
            <a:r>
              <a:rPr lang="en-US" sz="2800" dirty="0" smtClean="0"/>
              <a:t>The </a:t>
            </a:r>
            <a:r>
              <a:rPr lang="en-US" sz="2800" dirty="0"/>
              <a:t>“</a:t>
            </a:r>
            <a:r>
              <a:rPr lang="en-US" sz="2800" b="1" dirty="0"/>
              <a:t>+</a:t>
            </a:r>
            <a:r>
              <a:rPr lang="en-US" sz="2800" dirty="0"/>
              <a:t>” operator receives two input values on the left and gives the operation result on the right. To use more than two input values, just click on the </a:t>
            </a:r>
            <a:r>
              <a:rPr lang="en-US" sz="2800" b="1" dirty="0"/>
              <a:t>Add pin</a:t>
            </a:r>
            <a:r>
              <a:rPr lang="en-US" sz="2800" dirty="0"/>
              <a:t> option.</a:t>
            </a:r>
          </a:p>
          <a:p>
            <a:r>
              <a:rPr lang="en-US" sz="2800" dirty="0" smtClean="0"/>
              <a:t>The </a:t>
            </a:r>
            <a:r>
              <a:rPr lang="en-US" sz="2800" dirty="0"/>
              <a:t>input values can be entered directly into the nodes or can be obtained from variables</a:t>
            </a:r>
            <a:r>
              <a:rPr lang="en-US" sz="2800" dirty="0" smtClean="0"/>
              <a:t>.</a:t>
            </a:r>
            <a:endParaRPr lang="pt-BR" sz="2800" dirty="0"/>
          </a:p>
        </p:txBody>
      </p:sp>
    </p:spTree>
    <p:extLst>
      <p:ext uri="{BB962C8B-B14F-4D97-AF65-F5344CB8AC3E}">
        <p14:creationId xmlns:p14="http://schemas.microsoft.com/office/powerpoint/2010/main" val="2135488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A92D8C9-C2E1-4469-808E-7119556E0FB2}"/>
              </a:ext>
            </a:extLst>
          </p:cNvPr>
          <p:cNvSpPr>
            <a:spLocks noGrp="1"/>
          </p:cNvSpPr>
          <p:nvPr>
            <p:ph type="title"/>
          </p:nvPr>
        </p:nvSpPr>
        <p:spPr/>
        <p:txBody>
          <a:bodyPr/>
          <a:lstStyle/>
          <a:p>
            <a:r>
              <a:rPr lang="pt-BR" dirty="0" smtClean="0"/>
              <a:t>Relational operators</a:t>
            </a:r>
            <a:endParaRPr lang="pt-BR" dirty="0"/>
          </a:p>
        </p:txBody>
      </p:sp>
      <p:sp>
        <p:nvSpPr>
          <p:cNvPr id="4" name="Espaço Reservado para Texto 3">
            <a:extLst>
              <a:ext uri="{FF2B5EF4-FFF2-40B4-BE49-F238E27FC236}">
                <a16:creationId xmlns:a16="http://schemas.microsoft.com/office/drawing/2014/main" xmlns="" id="{D73A3D41-A056-4503-B7A4-A259FCAF12D9}"/>
              </a:ext>
            </a:extLst>
          </p:cNvPr>
          <p:cNvSpPr>
            <a:spLocks noGrp="1"/>
          </p:cNvSpPr>
          <p:nvPr>
            <p:ph type="body" sz="quarter" idx="10"/>
          </p:nvPr>
        </p:nvSpPr>
        <p:spPr/>
        <p:txBody>
          <a:bodyPr>
            <a:normAutofit/>
          </a:bodyPr>
          <a:lstStyle/>
          <a:p>
            <a:r>
              <a:rPr lang="en-US" sz="2800" b="1" dirty="0"/>
              <a:t>Relational operators </a:t>
            </a:r>
            <a:r>
              <a:rPr lang="en-US" sz="2800" dirty="0"/>
              <a:t>perform a comparison between two values and return a Boolean value (“true” or “false”) as a result of the comparison.</a:t>
            </a:r>
          </a:p>
          <a:p>
            <a:r>
              <a:rPr lang="en-US" sz="2800" dirty="0" smtClean="0"/>
              <a:t>The </a:t>
            </a:r>
            <a:r>
              <a:rPr lang="en-US" sz="2800" dirty="0"/>
              <a:t>image on the right shows the relational operators and an example using a </a:t>
            </a:r>
            <a:r>
              <a:rPr lang="en-US" sz="2800" b="1" dirty="0"/>
              <a:t>Branch</a:t>
            </a:r>
            <a:r>
              <a:rPr lang="en-US" sz="2800" dirty="0"/>
              <a:t> node. At the end of a game, the current player’s score (</a:t>
            </a:r>
            <a:r>
              <a:rPr lang="en-US" sz="2800" b="1" dirty="0"/>
              <a:t>Score</a:t>
            </a:r>
            <a:r>
              <a:rPr lang="en-US" sz="2800" dirty="0"/>
              <a:t> variable) is compared with the highest recorded game score (</a:t>
            </a:r>
            <a:r>
              <a:rPr lang="en-US" sz="2800" b="1" dirty="0"/>
              <a:t>High Score </a:t>
            </a:r>
            <a:r>
              <a:rPr lang="en-US" sz="2800" dirty="0"/>
              <a:t>variable). If the player’s score is higher, the value of the </a:t>
            </a:r>
            <a:r>
              <a:rPr lang="en-US" sz="2800" b="1" dirty="0"/>
              <a:t>Score</a:t>
            </a:r>
            <a:r>
              <a:rPr lang="en-US" sz="2800" dirty="0"/>
              <a:t> variable will be stored in the </a:t>
            </a:r>
            <a:r>
              <a:rPr lang="en-US" sz="2800" b="1" dirty="0"/>
              <a:t>High Score</a:t>
            </a:r>
            <a:r>
              <a:rPr lang="en-US" sz="2800" dirty="0"/>
              <a:t> variable</a:t>
            </a:r>
            <a:r>
              <a:rPr lang="en-US" sz="2800" dirty="0" smtClean="0"/>
              <a:t>.</a:t>
            </a:r>
            <a:endParaRPr lang="pt-BR" sz="2800" dirty="0"/>
          </a:p>
        </p:txBody>
      </p:sp>
      <p:pic>
        <p:nvPicPr>
          <p:cNvPr id="10" name="Espaço Reservado para Conteúdo 9">
            <a:extLst>
              <a:ext uri="{FF2B5EF4-FFF2-40B4-BE49-F238E27FC236}">
                <a16:creationId xmlns:a16="http://schemas.microsoft.com/office/drawing/2014/main" xmlns="" id="{4B9A6352-BD6D-4843-B0B5-598AE30044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27230" y="3265714"/>
            <a:ext cx="12275294" cy="7184572"/>
          </a:xfrm>
        </p:spPr>
      </p:pic>
    </p:spTree>
    <p:extLst>
      <p:ext uri="{BB962C8B-B14F-4D97-AF65-F5344CB8AC3E}">
        <p14:creationId xmlns:p14="http://schemas.microsoft.com/office/powerpoint/2010/main" val="627231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EA2823D-BE8F-4005-B4CC-B21BA749E616}"/>
              </a:ext>
            </a:extLst>
          </p:cNvPr>
          <p:cNvSpPr>
            <a:spLocks noGrp="1"/>
          </p:cNvSpPr>
          <p:nvPr>
            <p:ph type="title"/>
          </p:nvPr>
        </p:nvSpPr>
        <p:spPr/>
        <p:txBody>
          <a:bodyPr/>
          <a:lstStyle/>
          <a:p>
            <a:r>
              <a:rPr lang="pt-BR" dirty="0" smtClean="0"/>
              <a:t>logical operators</a:t>
            </a:r>
            <a:endParaRPr lang="pt-BR" dirty="0"/>
          </a:p>
        </p:txBody>
      </p:sp>
      <p:pic>
        <p:nvPicPr>
          <p:cNvPr id="6" name="Espaço Reservado para Conteúdo 5">
            <a:extLst>
              <a:ext uri="{FF2B5EF4-FFF2-40B4-BE49-F238E27FC236}">
                <a16:creationId xmlns:a16="http://schemas.microsoft.com/office/drawing/2014/main" xmlns="" id="{9127E5F9-6F40-4C08-9082-D4C442851D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42471" y="4101737"/>
            <a:ext cx="12241529" cy="5538651"/>
          </a:xfrm>
        </p:spPr>
      </p:pic>
      <p:sp>
        <p:nvSpPr>
          <p:cNvPr id="4" name="Espaço Reservado para Texto 3">
            <a:extLst>
              <a:ext uri="{FF2B5EF4-FFF2-40B4-BE49-F238E27FC236}">
                <a16:creationId xmlns:a16="http://schemas.microsoft.com/office/drawing/2014/main" xmlns="" id="{65D814C6-D19A-4BC3-B3FA-97A7ABCBBBF7}"/>
              </a:ext>
            </a:extLst>
          </p:cNvPr>
          <p:cNvSpPr>
            <a:spLocks noGrp="1"/>
          </p:cNvSpPr>
          <p:nvPr>
            <p:ph type="body" sz="quarter" idx="10"/>
          </p:nvPr>
        </p:nvSpPr>
        <p:spPr/>
        <p:txBody>
          <a:bodyPr>
            <a:normAutofit/>
          </a:bodyPr>
          <a:lstStyle/>
          <a:p>
            <a:r>
              <a:rPr lang="en-US" sz="2800" b="1" dirty="0"/>
              <a:t>Logical operators </a:t>
            </a:r>
            <a:r>
              <a:rPr lang="en-US" sz="2800" dirty="0"/>
              <a:t>perform an operation between Boolean values and return a Boolean value (“true” or “false”) as a result of the operation. The main logical operators are as follows:</a:t>
            </a:r>
          </a:p>
          <a:p>
            <a:pPr marL="457200" indent="-457200">
              <a:buFont typeface="Arial" panose="020B0604020202020204" pitchFamily="34" charset="0"/>
              <a:buChar char="•"/>
            </a:pPr>
            <a:r>
              <a:rPr lang="en-US" sz="2800" b="1" dirty="0" smtClean="0"/>
              <a:t>OR</a:t>
            </a:r>
            <a:r>
              <a:rPr lang="en-US" sz="2800" dirty="0"/>
              <a:t>: Returns a value of “true” if any of the input values are “true</a:t>
            </a:r>
            <a:r>
              <a:rPr lang="en-US" sz="2800" dirty="0" smtClean="0"/>
              <a:t>”.</a:t>
            </a:r>
          </a:p>
          <a:p>
            <a:pPr marL="457200" indent="-457200">
              <a:spcBef>
                <a:spcPts val="800"/>
              </a:spcBef>
              <a:buFont typeface="Arial" panose="020B0604020202020204" pitchFamily="34" charset="0"/>
              <a:buChar char="•"/>
            </a:pPr>
            <a:r>
              <a:rPr lang="en-US" sz="2800" b="1" dirty="0" smtClean="0"/>
              <a:t>AND</a:t>
            </a:r>
            <a:r>
              <a:rPr lang="en-US" sz="2800" dirty="0"/>
              <a:t>: Returns a value of “true” only if all input values are “true</a:t>
            </a:r>
            <a:r>
              <a:rPr lang="en-US" sz="2800" dirty="0" smtClean="0"/>
              <a:t>”.</a:t>
            </a:r>
          </a:p>
          <a:p>
            <a:pPr marL="457200" indent="-457200">
              <a:spcBef>
                <a:spcPts val="800"/>
              </a:spcBef>
              <a:buFont typeface="Arial" panose="020B0604020202020204" pitchFamily="34" charset="0"/>
              <a:buChar char="•"/>
            </a:pPr>
            <a:r>
              <a:rPr lang="en-US" sz="2800" b="1" dirty="0" smtClean="0"/>
              <a:t>NOT</a:t>
            </a:r>
            <a:r>
              <a:rPr lang="en-US" sz="2800" dirty="0"/>
              <a:t>: Receives only one input value, and the result will be the reverse value.</a:t>
            </a:r>
          </a:p>
          <a:p>
            <a:r>
              <a:rPr lang="en-US" sz="2800" dirty="0" smtClean="0"/>
              <a:t>The </a:t>
            </a:r>
            <a:r>
              <a:rPr lang="en-US" sz="2800" dirty="0"/>
              <a:t>example on the right simulates a simple decision of an enemy in a game. If the enemy is low on ammo (</a:t>
            </a:r>
            <a:r>
              <a:rPr lang="en-US" sz="2800" b="1" dirty="0"/>
              <a:t>Low Ammunition</a:t>
            </a:r>
            <a:r>
              <a:rPr lang="en-US" sz="2800" dirty="0"/>
              <a:t> variable) and the player is nearby (</a:t>
            </a:r>
            <a:r>
              <a:rPr lang="en-US" sz="2800" b="1" dirty="0"/>
              <a:t>Player Is Near</a:t>
            </a:r>
            <a:r>
              <a:rPr lang="en-US" sz="2800" dirty="0"/>
              <a:t> variable), then the enemy decides to run away</a:t>
            </a:r>
            <a:r>
              <a:rPr lang="en-US" sz="2800" dirty="0" smtClean="0"/>
              <a:t>.</a:t>
            </a:r>
            <a:endParaRPr lang="pt-BR" sz="2800" dirty="0"/>
          </a:p>
        </p:txBody>
      </p:sp>
    </p:spTree>
    <p:extLst>
      <p:ext uri="{BB962C8B-B14F-4D97-AF65-F5344CB8AC3E}">
        <p14:creationId xmlns:p14="http://schemas.microsoft.com/office/powerpoint/2010/main" val="485280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xmlns="" id="{97757EDD-D879-451B-8578-6FA345B0F958}"/>
              </a:ext>
            </a:extLst>
          </p:cNvPr>
          <p:cNvSpPr>
            <a:spLocks noGrp="1"/>
          </p:cNvSpPr>
          <p:nvPr>
            <p:ph type="body" sz="quarter" idx="10"/>
          </p:nvPr>
        </p:nvSpPr>
        <p:spPr/>
        <p:txBody>
          <a:bodyPr/>
          <a:lstStyle/>
          <a:p>
            <a:r>
              <a:rPr lang="pt-BR" dirty="0" smtClean="0"/>
              <a:t> </a:t>
            </a:r>
            <a:endParaRPr lang="pt-BR" dirty="0"/>
          </a:p>
        </p:txBody>
      </p:sp>
      <p:sp>
        <p:nvSpPr>
          <p:cNvPr id="3" name="Título 2">
            <a:extLst>
              <a:ext uri="{FF2B5EF4-FFF2-40B4-BE49-F238E27FC236}">
                <a16:creationId xmlns:a16="http://schemas.microsoft.com/office/drawing/2014/main" xmlns="" id="{CDF5CBAB-AE23-47D5-A10E-DA83B20E8856}"/>
              </a:ext>
            </a:extLst>
          </p:cNvPr>
          <p:cNvSpPr>
            <a:spLocks noGrp="1"/>
          </p:cNvSpPr>
          <p:nvPr>
            <p:ph type="title"/>
          </p:nvPr>
        </p:nvSpPr>
        <p:spPr/>
        <p:txBody>
          <a:bodyPr/>
          <a:lstStyle/>
          <a:p>
            <a:r>
              <a:rPr lang="pt-BR" dirty="0" smtClean="0"/>
              <a:t>Functions</a:t>
            </a:r>
            <a:r>
              <a:rPr lang="pt-BR" dirty="0"/>
              <a:t>, </a:t>
            </a:r>
            <a:r>
              <a:rPr lang="pt-BR" dirty="0" smtClean="0"/>
              <a:t>events, and </a:t>
            </a:r>
            <a:r>
              <a:rPr lang="pt-BR" dirty="0"/>
              <a:t>macros</a:t>
            </a:r>
          </a:p>
        </p:txBody>
      </p:sp>
    </p:spTree>
    <p:extLst>
      <p:ext uri="{BB962C8B-B14F-4D97-AF65-F5344CB8AC3E}">
        <p14:creationId xmlns:p14="http://schemas.microsoft.com/office/powerpoint/2010/main" val="805829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F1CDDEB-7368-402C-A56E-14FDBBEDB5FE}"/>
              </a:ext>
            </a:extLst>
          </p:cNvPr>
          <p:cNvSpPr>
            <a:spLocks noGrp="1"/>
          </p:cNvSpPr>
          <p:nvPr>
            <p:ph type="title"/>
          </p:nvPr>
        </p:nvSpPr>
        <p:spPr/>
        <p:txBody>
          <a:bodyPr/>
          <a:lstStyle/>
          <a:p>
            <a:r>
              <a:rPr lang="pt-BR" dirty="0" smtClean="0"/>
              <a:t>Functions</a:t>
            </a:r>
            <a:endParaRPr lang="pt-BR" dirty="0"/>
          </a:p>
        </p:txBody>
      </p:sp>
      <p:pic>
        <p:nvPicPr>
          <p:cNvPr id="6" name="Espaço Reservado para Conteúdo 5">
            <a:extLst>
              <a:ext uri="{FF2B5EF4-FFF2-40B4-BE49-F238E27FC236}">
                <a16:creationId xmlns:a16="http://schemas.microsoft.com/office/drawing/2014/main" xmlns="" id="{7729A941-0F1A-4C98-B133-B7609DA25F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68487" y="1965135"/>
            <a:ext cx="8835937" cy="9785729"/>
          </a:xfrm>
        </p:spPr>
      </p:pic>
      <p:sp>
        <p:nvSpPr>
          <p:cNvPr id="4" name="Espaço Reservado para Texto 3">
            <a:extLst>
              <a:ext uri="{FF2B5EF4-FFF2-40B4-BE49-F238E27FC236}">
                <a16:creationId xmlns:a16="http://schemas.microsoft.com/office/drawing/2014/main" xmlns="" id="{E349EFAD-3360-45F8-8EA3-F2BD8BB9452B}"/>
              </a:ext>
            </a:extLst>
          </p:cNvPr>
          <p:cNvSpPr>
            <a:spLocks noGrp="1"/>
          </p:cNvSpPr>
          <p:nvPr>
            <p:ph type="body" sz="quarter" idx="10"/>
          </p:nvPr>
        </p:nvSpPr>
        <p:spPr/>
        <p:txBody>
          <a:bodyPr>
            <a:normAutofit/>
          </a:bodyPr>
          <a:lstStyle/>
          <a:p>
            <a:r>
              <a:rPr lang="en-US" sz="2800" b="1" dirty="0"/>
              <a:t>Functions</a:t>
            </a:r>
            <a:r>
              <a:rPr lang="en-US" sz="2800" dirty="0"/>
              <a:t> allow a set of actions that are executed in various parts of the Blueprint to be gathered in one place for easy organization and maintenance of the script</a:t>
            </a:r>
            <a:r>
              <a:rPr lang="en-US" sz="2800" dirty="0" smtClean="0"/>
              <a:t>.</a:t>
            </a:r>
          </a:p>
          <a:p>
            <a:r>
              <a:rPr lang="en-US" sz="2800" dirty="0" smtClean="0"/>
              <a:t>Functions </a:t>
            </a:r>
            <a:r>
              <a:rPr lang="en-US" sz="2800" dirty="0"/>
              <a:t>can be called from other Blueprints and allow the use of input and output parameters.</a:t>
            </a:r>
          </a:p>
          <a:p>
            <a:r>
              <a:rPr lang="en-US" sz="2800" dirty="0" smtClean="0"/>
              <a:t>To </a:t>
            </a:r>
            <a:r>
              <a:rPr lang="en-US" sz="2800" dirty="0"/>
              <a:t>create functions, go to the </a:t>
            </a:r>
            <a:r>
              <a:rPr lang="en-US" sz="2800" b="1" dirty="0"/>
              <a:t>My Blueprint</a:t>
            </a:r>
            <a:r>
              <a:rPr lang="en-US" sz="2800" dirty="0"/>
              <a:t> panel in the </a:t>
            </a:r>
            <a:r>
              <a:rPr lang="en-US" sz="2800" b="1" dirty="0"/>
              <a:t>Blueprint Editor </a:t>
            </a:r>
            <a:r>
              <a:rPr lang="en-US" sz="2800" dirty="0"/>
              <a:t>and click </a:t>
            </a:r>
            <a:r>
              <a:rPr lang="en-US" sz="2800" dirty="0" smtClean="0"/>
              <a:t>the </a:t>
            </a:r>
            <a:r>
              <a:rPr lang="en-US" sz="2800" dirty="0"/>
              <a:t>“</a:t>
            </a:r>
            <a:r>
              <a:rPr lang="en-US" sz="2800" b="1" dirty="0"/>
              <a:t>+</a:t>
            </a:r>
            <a:r>
              <a:rPr lang="en-US" sz="2800" dirty="0"/>
              <a:t>” symbol in the </a:t>
            </a:r>
            <a:r>
              <a:rPr lang="en-US" sz="2800" b="1" dirty="0"/>
              <a:t>Functions</a:t>
            </a:r>
            <a:r>
              <a:rPr lang="en-US" sz="2800" dirty="0"/>
              <a:t> category</a:t>
            </a:r>
            <a:r>
              <a:rPr lang="en-US" sz="2800" dirty="0" smtClean="0"/>
              <a:t>.</a:t>
            </a:r>
            <a:endParaRPr lang="pt-BR" sz="2800" dirty="0"/>
          </a:p>
          <a:p>
            <a:endParaRPr lang="pt-BR" sz="2800" dirty="0"/>
          </a:p>
        </p:txBody>
      </p:sp>
    </p:spTree>
    <p:extLst>
      <p:ext uri="{BB962C8B-B14F-4D97-AF65-F5344CB8AC3E}">
        <p14:creationId xmlns:p14="http://schemas.microsoft.com/office/powerpoint/2010/main" val="2483203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408D9AF-CF6B-46D7-9B11-0C18EEDE8DB4}"/>
              </a:ext>
            </a:extLst>
          </p:cNvPr>
          <p:cNvSpPr>
            <a:spLocks noGrp="1"/>
          </p:cNvSpPr>
          <p:nvPr>
            <p:ph type="title"/>
          </p:nvPr>
        </p:nvSpPr>
        <p:spPr/>
        <p:txBody>
          <a:bodyPr/>
          <a:lstStyle/>
          <a:p>
            <a:pPr>
              <a:lnSpc>
                <a:spcPct val="100000"/>
              </a:lnSpc>
            </a:pPr>
            <a:r>
              <a:rPr lang="pt-BR" dirty="0" smtClean="0"/>
              <a:t>Functions</a:t>
            </a:r>
            <a:r>
              <a:rPr lang="pt-BR" dirty="0"/>
              <a:t>: </a:t>
            </a:r>
            <a:br>
              <a:rPr lang="pt-BR" dirty="0"/>
            </a:br>
            <a:r>
              <a:rPr lang="pt-BR" dirty="0"/>
              <a:t>Inputs </a:t>
            </a:r>
            <a:r>
              <a:rPr lang="pt-BR" dirty="0" smtClean="0"/>
              <a:t>and </a:t>
            </a:r>
            <a:r>
              <a:rPr lang="pt-BR" dirty="0"/>
              <a:t>outputs</a:t>
            </a:r>
          </a:p>
        </p:txBody>
      </p:sp>
      <p:pic>
        <p:nvPicPr>
          <p:cNvPr id="6" name="Espaço Reservado para Conteúdo 5">
            <a:extLst>
              <a:ext uri="{FF2B5EF4-FFF2-40B4-BE49-F238E27FC236}">
                <a16:creationId xmlns:a16="http://schemas.microsoft.com/office/drawing/2014/main" xmlns="" id="{ABE0AADC-ACA1-4568-88E4-4C8F6B90CD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73500" y="362254"/>
            <a:ext cx="7217968" cy="7710591"/>
          </a:xfrm>
        </p:spPr>
      </p:pic>
      <p:sp>
        <p:nvSpPr>
          <p:cNvPr id="4" name="Espaço Reservado para Texto 3">
            <a:extLst>
              <a:ext uri="{FF2B5EF4-FFF2-40B4-BE49-F238E27FC236}">
                <a16:creationId xmlns:a16="http://schemas.microsoft.com/office/drawing/2014/main" xmlns="" id="{2AA930D7-DB73-4FBC-8CB9-CBF98E9070BC}"/>
              </a:ext>
            </a:extLst>
          </p:cNvPr>
          <p:cNvSpPr>
            <a:spLocks noGrp="1"/>
          </p:cNvSpPr>
          <p:nvPr>
            <p:ph type="body" sz="quarter" idx="10"/>
          </p:nvPr>
        </p:nvSpPr>
        <p:spPr/>
        <p:txBody>
          <a:bodyPr>
            <a:normAutofit/>
          </a:bodyPr>
          <a:lstStyle/>
          <a:p>
            <a:r>
              <a:rPr lang="en-US" sz="2800" b="1" dirty="0"/>
              <a:t>Input parameters </a:t>
            </a:r>
            <a:r>
              <a:rPr lang="en-US" sz="2800" dirty="0"/>
              <a:t>are values that can be passed into a function.</a:t>
            </a:r>
          </a:p>
          <a:p>
            <a:r>
              <a:rPr lang="en-US" sz="2800" b="1" dirty="0" smtClean="0"/>
              <a:t>Output </a:t>
            </a:r>
            <a:r>
              <a:rPr lang="en-US" sz="2800" b="1" dirty="0"/>
              <a:t>parameters </a:t>
            </a:r>
            <a:r>
              <a:rPr lang="en-US" sz="2800" dirty="0"/>
              <a:t>are values that can be returned from a function.</a:t>
            </a:r>
          </a:p>
          <a:p>
            <a:r>
              <a:rPr lang="en-US" sz="2800" dirty="0" smtClean="0"/>
              <a:t>To </a:t>
            </a:r>
            <a:r>
              <a:rPr lang="en-US" sz="2800" dirty="0"/>
              <a:t>add input or output parameters, select the function in the </a:t>
            </a:r>
            <a:r>
              <a:rPr lang="en-US" sz="2800" b="1" dirty="0"/>
              <a:t>My Blueprint </a:t>
            </a:r>
            <a:r>
              <a:rPr lang="en-US" sz="2800" dirty="0"/>
              <a:t>panel and use the </a:t>
            </a:r>
            <a:r>
              <a:rPr lang="en-US" sz="2800" b="1" dirty="0"/>
              <a:t>Details</a:t>
            </a:r>
            <a:r>
              <a:rPr lang="en-US" sz="2800" dirty="0"/>
              <a:t> panel.</a:t>
            </a:r>
          </a:p>
          <a:p>
            <a:r>
              <a:rPr lang="en-US" sz="2800" dirty="0" smtClean="0"/>
              <a:t>The </a:t>
            </a:r>
            <a:r>
              <a:rPr lang="en-US" sz="2800" dirty="0"/>
              <a:t>images on the right show a function with an input parameter named “</a:t>
            </a:r>
            <a:r>
              <a:rPr lang="en-US" sz="2800" b="1" dirty="0"/>
              <a:t>Value</a:t>
            </a:r>
            <a:r>
              <a:rPr lang="en-US" sz="2800" dirty="0"/>
              <a:t>” that is added to the </a:t>
            </a:r>
            <a:r>
              <a:rPr lang="en-US" sz="2800" b="1" dirty="0"/>
              <a:t>Score</a:t>
            </a:r>
            <a:r>
              <a:rPr lang="en-US" sz="2800" dirty="0"/>
              <a:t> variable.</a:t>
            </a:r>
          </a:p>
          <a:p>
            <a:r>
              <a:rPr lang="en-US" sz="2800" dirty="0" smtClean="0"/>
              <a:t>The </a:t>
            </a:r>
            <a:r>
              <a:rPr lang="en-US" sz="2800" dirty="0"/>
              <a:t>result of the sum is set in the </a:t>
            </a:r>
            <a:r>
              <a:rPr lang="en-US" sz="2800" b="1" dirty="0"/>
              <a:t>Score</a:t>
            </a:r>
            <a:r>
              <a:rPr lang="en-US" sz="2800" dirty="0"/>
              <a:t> variable, then returned with the output parameter</a:t>
            </a:r>
            <a:r>
              <a:rPr lang="en-US" sz="2800" b="1" dirty="0"/>
              <a:t> </a:t>
            </a:r>
            <a:r>
              <a:rPr lang="en-US" sz="2800" dirty="0"/>
              <a:t>named “</a:t>
            </a:r>
            <a:r>
              <a:rPr lang="en-US" sz="2800" b="1" dirty="0"/>
              <a:t>New Score</a:t>
            </a:r>
            <a:r>
              <a:rPr lang="en-US" sz="2800" dirty="0"/>
              <a:t>”</a:t>
            </a:r>
            <a:r>
              <a:rPr lang="en-US" sz="2800" dirty="0" smtClean="0"/>
              <a:t>.</a:t>
            </a:r>
            <a:endParaRPr lang="en-US" sz="2800" dirty="0"/>
          </a:p>
          <a:p>
            <a:endParaRPr lang="pt-BR" sz="2800" dirty="0"/>
          </a:p>
        </p:txBody>
      </p:sp>
      <p:pic>
        <p:nvPicPr>
          <p:cNvPr id="8" name="Imagem 7">
            <a:extLst>
              <a:ext uri="{FF2B5EF4-FFF2-40B4-BE49-F238E27FC236}">
                <a16:creationId xmlns:a16="http://schemas.microsoft.com/office/drawing/2014/main" xmlns="" id="{35DCE005-EF3A-4759-94E4-33CE68F63F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50090" y="8553287"/>
            <a:ext cx="12233910" cy="4800459"/>
          </a:xfrm>
          <a:prstGeom prst="rect">
            <a:avLst/>
          </a:prstGeom>
        </p:spPr>
      </p:pic>
    </p:spTree>
    <p:extLst>
      <p:ext uri="{BB962C8B-B14F-4D97-AF65-F5344CB8AC3E}">
        <p14:creationId xmlns:p14="http://schemas.microsoft.com/office/powerpoint/2010/main" val="1949593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6070FCC-9E8F-41B6-B656-357FB275AD7C}"/>
              </a:ext>
            </a:extLst>
          </p:cNvPr>
          <p:cNvSpPr>
            <a:spLocks noGrp="1"/>
          </p:cNvSpPr>
          <p:nvPr>
            <p:ph type="title"/>
          </p:nvPr>
        </p:nvSpPr>
        <p:spPr/>
        <p:txBody>
          <a:bodyPr/>
          <a:lstStyle/>
          <a:p>
            <a:pPr>
              <a:lnSpc>
                <a:spcPct val="100000"/>
              </a:lnSpc>
            </a:pPr>
            <a:r>
              <a:rPr lang="pt-BR" dirty="0" smtClean="0"/>
              <a:t>Functions</a:t>
            </a:r>
            <a:r>
              <a:rPr lang="pt-BR" dirty="0"/>
              <a:t>:</a:t>
            </a:r>
            <a:br>
              <a:rPr lang="pt-BR" dirty="0"/>
            </a:br>
            <a:r>
              <a:rPr lang="pt-BR" dirty="0" smtClean="0"/>
              <a:t>local variables</a:t>
            </a:r>
            <a:endParaRPr lang="pt-BR" dirty="0"/>
          </a:p>
        </p:txBody>
      </p:sp>
      <p:pic>
        <p:nvPicPr>
          <p:cNvPr id="6" name="Espaço Reservado para Conteúdo 5">
            <a:extLst>
              <a:ext uri="{FF2B5EF4-FFF2-40B4-BE49-F238E27FC236}">
                <a16:creationId xmlns:a16="http://schemas.microsoft.com/office/drawing/2014/main" xmlns="" id="{F72F812D-6FC9-4C66-9BE6-AFB075BA4D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14392" y="3640859"/>
            <a:ext cx="7199012" cy="6434281"/>
          </a:xfrm>
        </p:spPr>
      </p:pic>
      <p:sp>
        <p:nvSpPr>
          <p:cNvPr id="4" name="Espaço Reservado para Texto 3">
            <a:extLst>
              <a:ext uri="{FF2B5EF4-FFF2-40B4-BE49-F238E27FC236}">
                <a16:creationId xmlns:a16="http://schemas.microsoft.com/office/drawing/2014/main" xmlns="" id="{273B259B-45D8-46DB-B419-6B03E1A089DD}"/>
              </a:ext>
            </a:extLst>
          </p:cNvPr>
          <p:cNvSpPr>
            <a:spLocks noGrp="1"/>
          </p:cNvSpPr>
          <p:nvPr>
            <p:ph type="body" sz="quarter" idx="10"/>
          </p:nvPr>
        </p:nvSpPr>
        <p:spPr/>
        <p:txBody>
          <a:bodyPr>
            <a:normAutofit/>
          </a:bodyPr>
          <a:lstStyle/>
          <a:p>
            <a:r>
              <a:rPr lang="en-US" sz="2800" dirty="0"/>
              <a:t>Functions allow the use of </a:t>
            </a:r>
            <a:r>
              <a:rPr lang="en-US" sz="2800" b="1" dirty="0"/>
              <a:t>local variables </a:t>
            </a:r>
            <a:r>
              <a:rPr lang="en-US" sz="2800" dirty="0"/>
              <a:t>that are only visible inside the function. They are very effective at assisting in complex functions and do not mix with the other variables of the Blueprint.</a:t>
            </a:r>
          </a:p>
          <a:p>
            <a:r>
              <a:rPr lang="en-US" sz="2800" dirty="0" smtClean="0"/>
              <a:t>To </a:t>
            </a:r>
            <a:r>
              <a:rPr lang="en-US" sz="2800" dirty="0"/>
              <a:t>create a local variable, double-click</a:t>
            </a:r>
            <a:r>
              <a:rPr lang="en-US" sz="2800" b="1" dirty="0"/>
              <a:t> </a:t>
            </a:r>
            <a:r>
              <a:rPr lang="en-US" sz="2800" dirty="0"/>
              <a:t>on</a:t>
            </a:r>
            <a:r>
              <a:rPr lang="en-US" sz="2800" b="1" dirty="0"/>
              <a:t> </a:t>
            </a:r>
            <a:r>
              <a:rPr lang="en-US" sz="2800" dirty="0"/>
              <a:t>a function to edit it, then look at the </a:t>
            </a:r>
            <a:r>
              <a:rPr lang="en-US" sz="2800" b="1" dirty="0"/>
              <a:t>My Blueprint</a:t>
            </a:r>
            <a:r>
              <a:rPr lang="en-US" sz="2800" dirty="0"/>
              <a:t> panel. At the bottom of the panel, you will find a category named </a:t>
            </a:r>
            <a:r>
              <a:rPr lang="en-US" sz="2800" b="1" dirty="0"/>
              <a:t>Local Variables</a:t>
            </a:r>
            <a:r>
              <a:rPr lang="en-US" sz="2800" dirty="0"/>
              <a:t> with the name of the function in parentheses. Click the “</a:t>
            </a:r>
            <a:r>
              <a:rPr lang="en-US" sz="2800" b="1" dirty="0"/>
              <a:t>+</a:t>
            </a:r>
            <a:r>
              <a:rPr lang="en-US" sz="2800" dirty="0"/>
              <a:t>” button in the </a:t>
            </a:r>
            <a:r>
              <a:rPr lang="en-US" sz="2800" b="1" dirty="0"/>
              <a:t>Local Variables</a:t>
            </a:r>
            <a:r>
              <a:rPr lang="en-US" sz="2800" dirty="0"/>
              <a:t> category</a:t>
            </a:r>
            <a:r>
              <a:rPr lang="en-US" sz="2800" dirty="0" smtClean="0"/>
              <a:t>.</a:t>
            </a:r>
            <a:endParaRPr lang="en-US" sz="2800" dirty="0"/>
          </a:p>
          <a:p>
            <a:endParaRPr lang="en-US" sz="2800" dirty="0"/>
          </a:p>
        </p:txBody>
      </p:sp>
    </p:spTree>
    <p:extLst>
      <p:ext uri="{BB962C8B-B14F-4D97-AF65-F5344CB8AC3E}">
        <p14:creationId xmlns:p14="http://schemas.microsoft.com/office/powerpoint/2010/main" val="2872021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10F7BE4-A16D-473E-98BF-B420BBE8BF54}"/>
              </a:ext>
            </a:extLst>
          </p:cNvPr>
          <p:cNvSpPr>
            <a:spLocks noGrp="1"/>
          </p:cNvSpPr>
          <p:nvPr>
            <p:ph type="title"/>
          </p:nvPr>
        </p:nvSpPr>
        <p:spPr/>
        <p:txBody>
          <a:bodyPr/>
          <a:lstStyle/>
          <a:p>
            <a:r>
              <a:rPr lang="pt-BR" dirty="0" smtClean="0"/>
              <a:t>Functions</a:t>
            </a:r>
            <a:r>
              <a:rPr lang="pt-BR" dirty="0"/>
              <a:t>:</a:t>
            </a:r>
            <a:br>
              <a:rPr lang="pt-BR" dirty="0"/>
            </a:br>
            <a:r>
              <a:rPr lang="pt-BR" dirty="0"/>
              <a:t>The Target </a:t>
            </a:r>
            <a:r>
              <a:rPr lang="pt-BR" dirty="0" smtClean="0"/>
              <a:t>parameter</a:t>
            </a:r>
            <a:endParaRPr lang="pt-BR" dirty="0"/>
          </a:p>
        </p:txBody>
      </p:sp>
      <p:pic>
        <p:nvPicPr>
          <p:cNvPr id="6" name="Espaço Reservado para Conteúdo 5">
            <a:extLst>
              <a:ext uri="{FF2B5EF4-FFF2-40B4-BE49-F238E27FC236}">
                <a16:creationId xmlns:a16="http://schemas.microsoft.com/office/drawing/2014/main" xmlns="" id="{1BD56345-0C08-4DF5-8A0C-B3B9A3B64F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54147" y="1245836"/>
            <a:ext cx="10512425" cy="11224327"/>
          </a:xfrm>
        </p:spPr>
      </p:pic>
      <p:sp>
        <p:nvSpPr>
          <p:cNvPr id="4" name="Espaço Reservado para Texto 3">
            <a:extLst>
              <a:ext uri="{FF2B5EF4-FFF2-40B4-BE49-F238E27FC236}">
                <a16:creationId xmlns:a16="http://schemas.microsoft.com/office/drawing/2014/main" xmlns="" id="{BE357B6A-DDB7-43FF-926D-A9BAB1633FD2}"/>
              </a:ext>
            </a:extLst>
          </p:cNvPr>
          <p:cNvSpPr>
            <a:spLocks noGrp="1"/>
          </p:cNvSpPr>
          <p:nvPr>
            <p:ph type="body" sz="quarter" idx="10"/>
          </p:nvPr>
        </p:nvSpPr>
        <p:spPr/>
        <p:txBody>
          <a:bodyPr>
            <a:normAutofit/>
          </a:bodyPr>
          <a:lstStyle/>
          <a:p>
            <a:r>
              <a:rPr lang="en-US" sz="2800" dirty="0"/>
              <a:t>The </a:t>
            </a:r>
            <a:r>
              <a:rPr lang="en-US" sz="2800" b="1" dirty="0"/>
              <a:t>Target</a:t>
            </a:r>
            <a:r>
              <a:rPr lang="en-US" sz="2800" dirty="0"/>
              <a:t> parameter is common to several functions and indicates the object that will be modified with the function call.</a:t>
            </a:r>
          </a:p>
          <a:p>
            <a:r>
              <a:rPr lang="en-US" sz="2800" dirty="0" smtClean="0"/>
              <a:t>The </a:t>
            </a:r>
            <a:r>
              <a:rPr lang="en-US" sz="2800" dirty="0"/>
              <a:t>default value for this parameter is “</a:t>
            </a:r>
            <a:r>
              <a:rPr lang="en-US" sz="2800" b="1" dirty="0"/>
              <a:t>self</a:t>
            </a:r>
            <a:r>
              <a:rPr lang="en-US" sz="2800" dirty="0"/>
              <a:t>”, which is a special reference to the Actor </a:t>
            </a:r>
            <a:r>
              <a:rPr lang="en-US" sz="2800" dirty="0" smtClean="0"/>
              <a:t>or </a:t>
            </a:r>
            <a:r>
              <a:rPr lang="en-US" sz="2800" smtClean="0"/>
              <a:t>Object instance that </a:t>
            </a:r>
            <a:r>
              <a:rPr lang="en-US" sz="2800" dirty="0"/>
              <a:t>owns the script being executed</a:t>
            </a:r>
            <a:r>
              <a:rPr lang="en-US" sz="2800" dirty="0" smtClean="0"/>
              <a:t>. </a:t>
            </a:r>
            <a:endParaRPr lang="en-US" sz="2800" dirty="0"/>
          </a:p>
          <a:p>
            <a:r>
              <a:rPr lang="en-US" sz="2800" dirty="0"/>
              <a:t>The image on the right shows different ways to use the </a:t>
            </a:r>
            <a:r>
              <a:rPr lang="en-US" sz="2800" b="1" dirty="0"/>
              <a:t>Target</a:t>
            </a:r>
            <a:r>
              <a:rPr lang="en-US" sz="2800" dirty="0"/>
              <a:t> parameter of the </a:t>
            </a:r>
            <a:r>
              <a:rPr lang="en-US" sz="2800" b="1" dirty="0" err="1"/>
              <a:t>DestroyActor</a:t>
            </a:r>
            <a:r>
              <a:rPr lang="en-US" sz="2800" dirty="0"/>
              <a:t> function</a:t>
            </a:r>
            <a:r>
              <a:rPr lang="en-US" sz="2800" dirty="0" smtClean="0"/>
              <a:t>. </a:t>
            </a:r>
            <a:endParaRPr lang="pt-BR" sz="2800" dirty="0"/>
          </a:p>
        </p:txBody>
      </p:sp>
    </p:spTree>
    <p:extLst>
      <p:ext uri="{BB962C8B-B14F-4D97-AF65-F5344CB8AC3E}">
        <p14:creationId xmlns:p14="http://schemas.microsoft.com/office/powerpoint/2010/main" val="4060594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14C3B4B-C2AC-4979-B8FB-1A44B8DDA58D}"/>
              </a:ext>
            </a:extLst>
          </p:cNvPr>
          <p:cNvSpPr>
            <a:spLocks noGrp="1"/>
          </p:cNvSpPr>
          <p:nvPr>
            <p:ph type="title"/>
          </p:nvPr>
        </p:nvSpPr>
        <p:spPr/>
        <p:txBody>
          <a:bodyPr/>
          <a:lstStyle/>
          <a:p>
            <a:r>
              <a:rPr lang="pt-BR" dirty="0" smtClean="0"/>
              <a:t>Custom events</a:t>
            </a:r>
            <a:endParaRPr lang="pt-BR" dirty="0"/>
          </a:p>
        </p:txBody>
      </p:sp>
      <p:pic>
        <p:nvPicPr>
          <p:cNvPr id="6" name="Espaço Reservado para Conteúdo 5">
            <a:extLst>
              <a:ext uri="{FF2B5EF4-FFF2-40B4-BE49-F238E27FC236}">
                <a16:creationId xmlns:a16="http://schemas.microsoft.com/office/drawing/2014/main" xmlns="" id="{C3E59A95-8863-42D4-8B0E-E6AB4EBB48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28098" y="2856706"/>
            <a:ext cx="10202128" cy="8002587"/>
          </a:xfrm>
        </p:spPr>
      </p:pic>
      <p:sp>
        <p:nvSpPr>
          <p:cNvPr id="4" name="Espaço Reservado para Texto 3">
            <a:extLst>
              <a:ext uri="{FF2B5EF4-FFF2-40B4-BE49-F238E27FC236}">
                <a16:creationId xmlns:a16="http://schemas.microsoft.com/office/drawing/2014/main" xmlns="" id="{17FF135D-4467-4943-B832-E2D30CCADD44}"/>
              </a:ext>
            </a:extLst>
          </p:cNvPr>
          <p:cNvSpPr>
            <a:spLocks noGrp="1"/>
          </p:cNvSpPr>
          <p:nvPr>
            <p:ph type="body" sz="quarter" idx="10"/>
          </p:nvPr>
        </p:nvSpPr>
        <p:spPr/>
        <p:txBody>
          <a:bodyPr>
            <a:normAutofit/>
          </a:bodyPr>
          <a:lstStyle/>
          <a:p>
            <a:r>
              <a:rPr lang="en-US" sz="2800" dirty="0"/>
              <a:t>Unreal Engine provides a number of predefined events, but it is possible to create new ones </a:t>
            </a:r>
            <a:r>
              <a:rPr lang="en-US" sz="2800" dirty="0" smtClean="0"/>
              <a:t>to </a:t>
            </a:r>
            <a:r>
              <a:rPr lang="en-US" sz="2800" dirty="0"/>
              <a:t>use in a Blueprint. These events can be called from both the Blueprint they are defined in and </a:t>
            </a:r>
            <a:r>
              <a:rPr lang="en-US" sz="2800" dirty="0" smtClean="0"/>
              <a:t>other Blueprints.</a:t>
            </a:r>
            <a:endParaRPr lang="en-US" sz="2800" dirty="0"/>
          </a:p>
          <a:p>
            <a:r>
              <a:rPr lang="en-US" sz="2800" dirty="0" smtClean="0"/>
              <a:t>To </a:t>
            </a:r>
            <a:r>
              <a:rPr lang="en-US" sz="2800" dirty="0"/>
              <a:t>create a </a:t>
            </a:r>
            <a:r>
              <a:rPr lang="en-US" sz="2800" b="1" dirty="0"/>
              <a:t>custom event</a:t>
            </a:r>
            <a:r>
              <a:rPr lang="en-US" sz="2800" dirty="0"/>
              <a:t>, right-click in the </a:t>
            </a:r>
            <a:r>
              <a:rPr lang="en-US" sz="2800" b="1" dirty="0"/>
              <a:t>Event Graph</a:t>
            </a:r>
            <a:r>
              <a:rPr lang="en-US" sz="2800" dirty="0"/>
              <a:t>, expand the </a:t>
            </a:r>
            <a:r>
              <a:rPr lang="en-US" sz="2800" b="1" dirty="0"/>
              <a:t>Add Event</a:t>
            </a:r>
            <a:r>
              <a:rPr lang="en-US" sz="2800" dirty="0"/>
              <a:t> category, and select “</a:t>
            </a:r>
            <a:r>
              <a:rPr lang="en-US" sz="2800" b="1" dirty="0"/>
              <a:t>Add Custom Event...</a:t>
            </a:r>
            <a:r>
              <a:rPr lang="en-US" sz="2800" dirty="0"/>
              <a:t>”</a:t>
            </a:r>
            <a:r>
              <a:rPr lang="en-US" sz="2800" dirty="0" smtClean="0"/>
              <a:t>.</a:t>
            </a:r>
            <a:endParaRPr lang="en-US" sz="2800" b="1" dirty="0"/>
          </a:p>
          <a:p>
            <a:endParaRPr lang="pt-BR" sz="2800" dirty="0"/>
          </a:p>
        </p:txBody>
      </p:sp>
    </p:spTree>
    <p:extLst>
      <p:ext uri="{BB962C8B-B14F-4D97-AF65-F5344CB8AC3E}">
        <p14:creationId xmlns:p14="http://schemas.microsoft.com/office/powerpoint/2010/main" val="4199712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14C3B4B-C2AC-4979-B8FB-1A44B8DDA58D}"/>
              </a:ext>
            </a:extLst>
          </p:cNvPr>
          <p:cNvSpPr>
            <a:spLocks noGrp="1"/>
          </p:cNvSpPr>
          <p:nvPr>
            <p:ph type="title"/>
          </p:nvPr>
        </p:nvSpPr>
        <p:spPr/>
        <p:txBody>
          <a:bodyPr/>
          <a:lstStyle/>
          <a:p>
            <a:r>
              <a:rPr lang="pt-BR" dirty="0" smtClean="0"/>
              <a:t>Custom events</a:t>
            </a:r>
            <a:r>
              <a:rPr lang="pt-BR" dirty="0"/>
              <a:t>:</a:t>
            </a:r>
            <a:br>
              <a:rPr lang="pt-BR" dirty="0"/>
            </a:br>
            <a:r>
              <a:rPr lang="pt-BR" dirty="0"/>
              <a:t>input </a:t>
            </a:r>
            <a:r>
              <a:rPr lang="pt-BR" dirty="0" smtClean="0"/>
              <a:t>parameters</a:t>
            </a:r>
            <a:endParaRPr lang="pt-BR" dirty="0"/>
          </a:p>
        </p:txBody>
      </p:sp>
      <p:pic>
        <p:nvPicPr>
          <p:cNvPr id="6" name="Espaço Reservado para Conteúdo 5">
            <a:extLst>
              <a:ext uri="{FF2B5EF4-FFF2-40B4-BE49-F238E27FC236}">
                <a16:creationId xmlns:a16="http://schemas.microsoft.com/office/drawing/2014/main" xmlns="" id="{860BC462-DB77-44EE-A4D0-E21C2B3025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84607" y="864675"/>
            <a:ext cx="8224143" cy="6844938"/>
          </a:xfrm>
        </p:spPr>
      </p:pic>
      <p:sp>
        <p:nvSpPr>
          <p:cNvPr id="4" name="Espaço Reservado para Texto 3">
            <a:extLst>
              <a:ext uri="{FF2B5EF4-FFF2-40B4-BE49-F238E27FC236}">
                <a16:creationId xmlns:a16="http://schemas.microsoft.com/office/drawing/2014/main" xmlns="" id="{17FF135D-4467-4943-B832-E2D30CCADD44}"/>
              </a:ext>
            </a:extLst>
          </p:cNvPr>
          <p:cNvSpPr>
            <a:spLocks noGrp="1"/>
          </p:cNvSpPr>
          <p:nvPr>
            <p:ph type="body" sz="quarter" idx="10"/>
          </p:nvPr>
        </p:nvSpPr>
        <p:spPr/>
        <p:txBody>
          <a:bodyPr>
            <a:normAutofit/>
          </a:bodyPr>
          <a:lstStyle/>
          <a:p>
            <a:r>
              <a:rPr lang="en-US" sz="2800" dirty="0" smtClean="0"/>
              <a:t>Selecting </a:t>
            </a:r>
            <a:r>
              <a:rPr lang="en-US" sz="2800" dirty="0"/>
              <a:t>a Custom Event </a:t>
            </a:r>
            <a:r>
              <a:rPr lang="en-US" sz="2800" dirty="0" smtClean="0"/>
              <a:t>node allows you to manage the </a:t>
            </a:r>
            <a:r>
              <a:rPr lang="en-US" sz="2800" dirty="0"/>
              <a:t>event name and input </a:t>
            </a:r>
            <a:r>
              <a:rPr lang="en-US" sz="2800" dirty="0" smtClean="0"/>
              <a:t>parameters. </a:t>
            </a:r>
            <a:r>
              <a:rPr lang="en-US" sz="2800" dirty="0"/>
              <a:t>Events do not have output parameters.</a:t>
            </a:r>
          </a:p>
          <a:p>
            <a:r>
              <a:rPr lang="en-US" sz="2800" dirty="0" smtClean="0"/>
              <a:t>The </a:t>
            </a:r>
            <a:r>
              <a:rPr lang="en-US" sz="2800" dirty="0"/>
              <a:t>images on the right show a custom event named “</a:t>
            </a:r>
            <a:r>
              <a:rPr lang="en-US" sz="2800" b="1" dirty="0" err="1"/>
              <a:t>WelcomeMessage</a:t>
            </a:r>
            <a:r>
              <a:rPr lang="en-US" sz="2800" dirty="0"/>
              <a:t>” with an input parameter called “</a:t>
            </a:r>
            <a:r>
              <a:rPr lang="en-US" sz="2800" b="1" dirty="0"/>
              <a:t>Name</a:t>
            </a:r>
            <a:r>
              <a:rPr lang="en-US" sz="2800" dirty="0"/>
              <a:t>”.</a:t>
            </a:r>
          </a:p>
          <a:p>
            <a:r>
              <a:rPr lang="en-US" sz="2800" dirty="0" smtClean="0"/>
              <a:t>The </a:t>
            </a:r>
            <a:r>
              <a:rPr lang="en-US" sz="2800" dirty="0"/>
              <a:t>event will create and print on screen a custom message using the name passed as a parameter</a:t>
            </a:r>
            <a:r>
              <a:rPr lang="en-US" sz="2800" dirty="0" smtClean="0"/>
              <a:t>.</a:t>
            </a:r>
            <a:endParaRPr lang="pt-BR" sz="2800" dirty="0"/>
          </a:p>
        </p:txBody>
      </p:sp>
      <p:pic>
        <p:nvPicPr>
          <p:cNvPr id="8" name="Imagem 7">
            <a:extLst>
              <a:ext uri="{FF2B5EF4-FFF2-40B4-BE49-F238E27FC236}">
                <a16:creationId xmlns:a16="http://schemas.microsoft.com/office/drawing/2014/main" xmlns="" id="{3EDEEAF3-EF37-43D6-ACF4-465CF79E5B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46280" y="8724204"/>
            <a:ext cx="12237720" cy="4564492"/>
          </a:xfrm>
          <a:prstGeom prst="rect">
            <a:avLst/>
          </a:prstGeom>
        </p:spPr>
      </p:pic>
    </p:spTree>
    <p:extLst>
      <p:ext uri="{BB962C8B-B14F-4D97-AF65-F5344CB8AC3E}">
        <p14:creationId xmlns:p14="http://schemas.microsoft.com/office/powerpoint/2010/main" val="4053190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D948139-B1BB-4ECE-B0C5-622E568DB02D}"/>
              </a:ext>
            </a:extLst>
          </p:cNvPr>
          <p:cNvSpPr>
            <a:spLocks noGrp="1"/>
          </p:cNvSpPr>
          <p:nvPr>
            <p:ph type="title"/>
          </p:nvPr>
        </p:nvSpPr>
        <p:spPr/>
        <p:txBody>
          <a:bodyPr/>
          <a:lstStyle/>
          <a:p>
            <a:r>
              <a:rPr lang="en-US" dirty="0"/>
              <a:t>Lecture Goals and Outcomes</a:t>
            </a:r>
            <a:br>
              <a:rPr lang="en-US" dirty="0"/>
            </a:br>
            <a:endParaRPr lang="pt-BR" dirty="0"/>
          </a:p>
        </p:txBody>
      </p:sp>
      <p:sp>
        <p:nvSpPr>
          <p:cNvPr id="3" name="Espaço Reservado para Texto 2">
            <a:extLst>
              <a:ext uri="{FF2B5EF4-FFF2-40B4-BE49-F238E27FC236}">
                <a16:creationId xmlns:a16="http://schemas.microsoft.com/office/drawing/2014/main" xmlns="" id="{5E4D1664-8F04-4728-A9C9-9FA53A9085CB}"/>
              </a:ext>
            </a:extLst>
          </p:cNvPr>
          <p:cNvSpPr>
            <a:spLocks noGrp="1"/>
          </p:cNvSpPr>
          <p:nvPr>
            <p:ph type="body" sz="quarter" idx="10"/>
          </p:nvPr>
        </p:nvSpPr>
        <p:spPr/>
        <p:txBody>
          <a:bodyPr>
            <a:normAutofit/>
          </a:bodyPr>
          <a:lstStyle/>
          <a:p>
            <a:pPr>
              <a:lnSpc>
                <a:spcPct val="100000"/>
              </a:lnSpc>
            </a:pPr>
            <a:r>
              <a:rPr lang="en-US" sz="2800" dirty="0">
                <a:solidFill>
                  <a:srgbClr val="000000"/>
                </a:solidFill>
              </a:rPr>
              <a:t>The goals of this lecture are to</a:t>
            </a:r>
          </a:p>
          <a:p>
            <a:pPr marL="457200" indent="-457200">
              <a:lnSpc>
                <a:spcPct val="100000"/>
              </a:lnSpc>
              <a:buFont typeface="Arial" panose="020B0604020202020204" pitchFamily="34" charset="0"/>
              <a:buChar char="•"/>
            </a:pPr>
            <a:r>
              <a:rPr lang="en-US" sz="2800" dirty="0"/>
              <a:t>Demonstrate how to create variables and modify their </a:t>
            </a:r>
            <a:r>
              <a:rPr lang="en-US" sz="2800" dirty="0" smtClean="0"/>
              <a:t>properties</a:t>
            </a:r>
            <a:endParaRPr lang="en-US" sz="2800" dirty="0"/>
          </a:p>
          <a:p>
            <a:pPr marL="457200" indent="-457200">
              <a:lnSpc>
                <a:spcPct val="100000"/>
              </a:lnSpc>
              <a:spcBef>
                <a:spcPts val="1200"/>
              </a:spcBef>
              <a:buFont typeface="Arial" panose="020B0604020202020204" pitchFamily="34" charset="0"/>
              <a:buChar char="•"/>
            </a:pPr>
            <a:r>
              <a:rPr lang="en-US" sz="2800" dirty="0"/>
              <a:t>Show how to use arithmetic, relational, and logical </a:t>
            </a:r>
            <a:r>
              <a:rPr lang="en-US" sz="2800" dirty="0" smtClean="0"/>
              <a:t>operators</a:t>
            </a:r>
            <a:endParaRPr lang="en-US" sz="2800" dirty="0"/>
          </a:p>
          <a:p>
            <a:pPr marL="457200" indent="-457200">
              <a:lnSpc>
                <a:spcPct val="100000"/>
              </a:lnSpc>
              <a:spcBef>
                <a:spcPts val="1200"/>
              </a:spcBef>
              <a:buFont typeface="Arial" panose="020B0604020202020204" pitchFamily="34" charset="0"/>
              <a:buChar char="•"/>
            </a:pPr>
            <a:r>
              <a:rPr lang="en-US" sz="2800" dirty="0"/>
              <a:t>Present functions, custom events, macros, and their </a:t>
            </a:r>
            <a:r>
              <a:rPr lang="en-US" sz="2800" dirty="0" smtClean="0"/>
              <a:t>differences</a:t>
            </a:r>
            <a:endParaRPr lang="en-US" sz="2800" dirty="0"/>
          </a:p>
          <a:p>
            <a:pPr marL="457200" indent="-457200">
              <a:lnSpc>
                <a:spcPct val="100000"/>
              </a:lnSpc>
              <a:spcBef>
                <a:spcPts val="1200"/>
              </a:spcBef>
              <a:buFont typeface="Arial" panose="020B0604020202020204" pitchFamily="34" charset="0"/>
              <a:buChar char="•"/>
            </a:pPr>
            <a:r>
              <a:rPr lang="en-US" sz="2800" dirty="0"/>
              <a:t>Introduce </a:t>
            </a:r>
            <a:r>
              <a:rPr lang="en-US" sz="2800" dirty="0" smtClean="0"/>
              <a:t>program flow</a:t>
            </a:r>
            <a:endParaRPr lang="pt-BR" sz="2800" dirty="0"/>
          </a:p>
        </p:txBody>
      </p:sp>
      <p:sp>
        <p:nvSpPr>
          <p:cNvPr id="4" name="Espaço Reservado para Texto 3">
            <a:extLst>
              <a:ext uri="{FF2B5EF4-FFF2-40B4-BE49-F238E27FC236}">
                <a16:creationId xmlns:a16="http://schemas.microsoft.com/office/drawing/2014/main" xmlns="" id="{B145EC5F-3630-498D-A025-C09BB84A7E13}"/>
              </a:ext>
            </a:extLst>
          </p:cNvPr>
          <p:cNvSpPr>
            <a:spLocks noGrp="1"/>
          </p:cNvSpPr>
          <p:nvPr>
            <p:ph type="body" sz="quarter" idx="11"/>
          </p:nvPr>
        </p:nvSpPr>
        <p:spPr/>
        <p:txBody>
          <a:bodyPr>
            <a:normAutofit/>
          </a:bodyPr>
          <a:lstStyle/>
          <a:p>
            <a:pPr>
              <a:lnSpc>
                <a:spcPct val="100000"/>
              </a:lnSpc>
            </a:pPr>
            <a:r>
              <a:rPr lang="en-US" sz="2800" dirty="0">
                <a:solidFill>
                  <a:srgbClr val="000000"/>
                </a:solidFill>
              </a:rPr>
              <a:t>By the end of this lecture you will be able to</a:t>
            </a:r>
            <a:endParaRPr lang="pt-BR" sz="2800" dirty="0"/>
          </a:p>
          <a:p>
            <a:pPr marL="457200" indent="-457200">
              <a:lnSpc>
                <a:spcPct val="100000"/>
              </a:lnSpc>
              <a:buFont typeface="Arial" panose="020B0604020202020204" pitchFamily="34" charset="0"/>
              <a:buChar char="•"/>
            </a:pPr>
            <a:r>
              <a:rPr lang="en-US" sz="2800" dirty="0"/>
              <a:t>Create variables using the correct type for each </a:t>
            </a:r>
            <a:r>
              <a:rPr lang="en-US" sz="2800" dirty="0" smtClean="0"/>
              <a:t>situation</a:t>
            </a:r>
          </a:p>
          <a:p>
            <a:pPr marL="457200" indent="-457200">
              <a:lnSpc>
                <a:spcPct val="100000"/>
              </a:lnSpc>
              <a:spcBef>
                <a:spcPts val="1200"/>
              </a:spcBef>
              <a:buFont typeface="Arial" panose="020B0604020202020204" pitchFamily="34" charset="0"/>
              <a:buChar char="•"/>
            </a:pPr>
            <a:r>
              <a:rPr lang="en-US" sz="2800" dirty="0"/>
              <a:t>Create expressions using </a:t>
            </a:r>
            <a:r>
              <a:rPr lang="en-US" sz="2800" dirty="0" smtClean="0"/>
              <a:t>operators</a:t>
            </a:r>
          </a:p>
          <a:p>
            <a:pPr marL="457200" indent="-457200">
              <a:lnSpc>
                <a:spcPct val="100000"/>
              </a:lnSpc>
              <a:spcBef>
                <a:spcPts val="1200"/>
              </a:spcBef>
              <a:buFont typeface="Arial" panose="020B0604020202020204" pitchFamily="34" charset="0"/>
              <a:buChar char="•"/>
            </a:pPr>
            <a:r>
              <a:rPr lang="en-US" sz="2800" dirty="0"/>
              <a:t>Understand when to use functions, custom events, or </a:t>
            </a:r>
            <a:r>
              <a:rPr lang="en-US" sz="2800" dirty="0" smtClean="0"/>
              <a:t>macros</a:t>
            </a:r>
            <a:endParaRPr lang="en-US" sz="2800" dirty="0"/>
          </a:p>
          <a:p>
            <a:pPr marL="457200" indent="-457200">
              <a:lnSpc>
                <a:spcPct val="100000"/>
              </a:lnSpc>
              <a:spcBef>
                <a:spcPts val="1200"/>
              </a:spcBef>
              <a:buFont typeface="Arial" panose="020B0604020202020204" pitchFamily="34" charset="0"/>
              <a:buChar char="•"/>
            </a:pPr>
            <a:r>
              <a:rPr lang="en-US" sz="2800" dirty="0"/>
              <a:t>Use some basic nodes that control the program </a:t>
            </a:r>
            <a:r>
              <a:rPr lang="en-US" sz="2800" dirty="0" smtClean="0"/>
              <a:t>flow</a:t>
            </a:r>
            <a:endParaRPr lang="pt-BR" sz="2800" dirty="0"/>
          </a:p>
        </p:txBody>
      </p:sp>
    </p:spTree>
    <p:extLst>
      <p:ext uri="{BB962C8B-B14F-4D97-AF65-F5344CB8AC3E}">
        <p14:creationId xmlns:p14="http://schemas.microsoft.com/office/powerpoint/2010/main" val="2114930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A59CA5C-F57C-4852-B032-E3D3010D8270}"/>
              </a:ext>
            </a:extLst>
          </p:cNvPr>
          <p:cNvSpPr>
            <a:spLocks noGrp="1"/>
          </p:cNvSpPr>
          <p:nvPr>
            <p:ph type="title"/>
          </p:nvPr>
        </p:nvSpPr>
        <p:spPr/>
        <p:txBody>
          <a:bodyPr/>
          <a:lstStyle/>
          <a:p>
            <a:r>
              <a:rPr lang="pt-BR" dirty="0" smtClean="0"/>
              <a:t>Custom events</a:t>
            </a:r>
            <a:r>
              <a:rPr lang="pt-BR" dirty="0"/>
              <a:t>:</a:t>
            </a:r>
            <a:br>
              <a:rPr lang="pt-BR" dirty="0"/>
            </a:br>
            <a:r>
              <a:rPr lang="pt-BR" dirty="0" smtClean="0"/>
              <a:t>delegates</a:t>
            </a:r>
            <a:endParaRPr lang="pt-BR" dirty="0"/>
          </a:p>
        </p:txBody>
      </p:sp>
      <p:pic>
        <p:nvPicPr>
          <p:cNvPr id="6" name="Espaço Reservado para Conteúdo 5">
            <a:extLst>
              <a:ext uri="{FF2B5EF4-FFF2-40B4-BE49-F238E27FC236}">
                <a16:creationId xmlns:a16="http://schemas.microsoft.com/office/drawing/2014/main" xmlns="" id="{57ED85EA-5753-4CD4-8FDF-4B0B15C4A2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42470" y="4269544"/>
            <a:ext cx="12241530" cy="5176911"/>
          </a:xfrm>
        </p:spPr>
      </p:pic>
      <p:sp>
        <p:nvSpPr>
          <p:cNvPr id="4" name="Espaço Reservado para Texto 3">
            <a:extLst>
              <a:ext uri="{FF2B5EF4-FFF2-40B4-BE49-F238E27FC236}">
                <a16:creationId xmlns:a16="http://schemas.microsoft.com/office/drawing/2014/main" xmlns="" id="{AB1785D8-882A-408B-A64C-D6A91A8440DE}"/>
              </a:ext>
            </a:extLst>
          </p:cNvPr>
          <p:cNvSpPr>
            <a:spLocks noGrp="1"/>
          </p:cNvSpPr>
          <p:nvPr>
            <p:ph type="body" sz="quarter" idx="10"/>
          </p:nvPr>
        </p:nvSpPr>
        <p:spPr/>
        <p:txBody>
          <a:bodyPr>
            <a:normAutofit/>
          </a:bodyPr>
          <a:lstStyle/>
          <a:p>
            <a:r>
              <a:rPr lang="en-US" sz="2800" dirty="0"/>
              <a:t>An event has a small red square in the right corner that is known as a </a:t>
            </a:r>
            <a:r>
              <a:rPr lang="en-US" sz="2800" b="1" dirty="0"/>
              <a:t>delegate</a:t>
            </a:r>
            <a:r>
              <a:rPr lang="en-US" sz="2800" dirty="0"/>
              <a:t>. This is just a reference to the event. Some actions receive an event as a parameter, and using the delegate makes that possible.</a:t>
            </a:r>
          </a:p>
          <a:p>
            <a:r>
              <a:rPr lang="en-US" sz="2800" dirty="0" smtClean="0"/>
              <a:t>In </a:t>
            </a:r>
            <a:r>
              <a:rPr lang="en-US" sz="2800" dirty="0"/>
              <a:t>the image on the right, the delegate of the custom event named “</a:t>
            </a:r>
            <a:r>
              <a:rPr lang="en-US" sz="2800" b="1" dirty="0"/>
              <a:t>Clock</a:t>
            </a:r>
            <a:r>
              <a:rPr lang="en-US" sz="2800" dirty="0"/>
              <a:t>” is wired to the </a:t>
            </a:r>
            <a:r>
              <a:rPr lang="en-US" sz="2800" b="1" dirty="0"/>
              <a:t>Set Timer by Event</a:t>
            </a:r>
            <a:r>
              <a:rPr lang="en-US" sz="2800" dirty="0"/>
              <a:t> node’s </a:t>
            </a:r>
            <a:r>
              <a:rPr lang="en-US" sz="2800" b="1" dirty="0"/>
              <a:t>Event</a:t>
            </a:r>
            <a:r>
              <a:rPr lang="en-US" sz="2800" dirty="0"/>
              <a:t> input pin, so the </a:t>
            </a:r>
            <a:r>
              <a:rPr lang="en-US" sz="2800" b="1" dirty="0"/>
              <a:t>Clock</a:t>
            </a:r>
            <a:r>
              <a:rPr lang="en-US" sz="2800" dirty="0"/>
              <a:t> event will be called every second</a:t>
            </a:r>
            <a:r>
              <a:rPr lang="en-US" sz="2800" dirty="0" smtClean="0"/>
              <a:t>.</a:t>
            </a:r>
            <a:endParaRPr lang="pt-BR" sz="2800" dirty="0"/>
          </a:p>
        </p:txBody>
      </p:sp>
    </p:spTree>
    <p:extLst>
      <p:ext uri="{BB962C8B-B14F-4D97-AF65-F5344CB8AC3E}">
        <p14:creationId xmlns:p14="http://schemas.microsoft.com/office/powerpoint/2010/main" val="3200089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2257A1B-E0E7-4D97-9A5C-C5B557DEA3BD}"/>
              </a:ext>
            </a:extLst>
          </p:cNvPr>
          <p:cNvSpPr>
            <a:spLocks noGrp="1"/>
          </p:cNvSpPr>
          <p:nvPr>
            <p:ph type="title"/>
          </p:nvPr>
        </p:nvSpPr>
        <p:spPr/>
        <p:txBody>
          <a:bodyPr/>
          <a:lstStyle/>
          <a:p>
            <a:r>
              <a:rPr lang="pt-BR" dirty="0"/>
              <a:t>Macros</a:t>
            </a:r>
          </a:p>
        </p:txBody>
      </p:sp>
      <p:pic>
        <p:nvPicPr>
          <p:cNvPr id="6" name="Espaço Reservado para Conteúdo 5">
            <a:extLst>
              <a:ext uri="{FF2B5EF4-FFF2-40B4-BE49-F238E27FC236}">
                <a16:creationId xmlns:a16="http://schemas.microsoft.com/office/drawing/2014/main" xmlns="" id="{AC870ACD-F1D0-4C2B-9BF5-3376CA8629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76314" y="3194500"/>
            <a:ext cx="8360687" cy="7327000"/>
          </a:xfrm>
        </p:spPr>
      </p:pic>
      <p:sp>
        <p:nvSpPr>
          <p:cNvPr id="4" name="Espaço Reservado para Texto 3">
            <a:extLst>
              <a:ext uri="{FF2B5EF4-FFF2-40B4-BE49-F238E27FC236}">
                <a16:creationId xmlns:a16="http://schemas.microsoft.com/office/drawing/2014/main" xmlns="" id="{B861FF52-DF64-4AD0-A3D7-8DB93B1ED0CD}"/>
              </a:ext>
            </a:extLst>
          </p:cNvPr>
          <p:cNvSpPr>
            <a:spLocks noGrp="1"/>
          </p:cNvSpPr>
          <p:nvPr>
            <p:ph type="body" sz="quarter" idx="10"/>
          </p:nvPr>
        </p:nvSpPr>
        <p:spPr/>
        <p:txBody>
          <a:bodyPr>
            <a:normAutofit/>
          </a:bodyPr>
          <a:lstStyle/>
          <a:p>
            <a:r>
              <a:rPr lang="en-US" sz="2800" dirty="0"/>
              <a:t>Another way to gather actions in one common place is to use </a:t>
            </a:r>
            <a:r>
              <a:rPr lang="en-US" sz="2800" b="1" dirty="0"/>
              <a:t>macros</a:t>
            </a:r>
            <a:r>
              <a:rPr lang="en-US" sz="2800" dirty="0"/>
              <a:t>. A macro is similar to a collapsed graph of nodes. At compile time, the actions of a macro are expanded in the places that the macro is being used.</a:t>
            </a:r>
          </a:p>
          <a:p>
            <a:r>
              <a:rPr lang="en-US" sz="2800" dirty="0" smtClean="0"/>
              <a:t>Macros </a:t>
            </a:r>
            <a:r>
              <a:rPr lang="en-US" sz="2800" dirty="0"/>
              <a:t>can have input and output parameters, as well as several input and output execution pins</a:t>
            </a:r>
            <a:r>
              <a:rPr lang="en-US" sz="2800" dirty="0" smtClean="0"/>
              <a:t>.</a:t>
            </a:r>
            <a:endParaRPr lang="en-US" sz="2800" dirty="0"/>
          </a:p>
          <a:p>
            <a:endParaRPr lang="pt-BR" sz="2800" dirty="0"/>
          </a:p>
        </p:txBody>
      </p:sp>
    </p:spTree>
    <p:extLst>
      <p:ext uri="{BB962C8B-B14F-4D97-AF65-F5344CB8AC3E}">
        <p14:creationId xmlns:p14="http://schemas.microsoft.com/office/powerpoint/2010/main" val="4046337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xmlns="" id="{B9C07334-AC49-4A61-912E-699F045A477E}"/>
              </a:ext>
            </a:extLst>
          </p:cNvPr>
          <p:cNvSpPr>
            <a:spLocks noGrp="1"/>
          </p:cNvSpPr>
          <p:nvPr>
            <p:ph type="body" sz="quarter" idx="10"/>
          </p:nvPr>
        </p:nvSpPr>
        <p:spPr>
          <a:xfrm>
            <a:off x="1593669" y="4183930"/>
            <a:ext cx="7289074" cy="9135028"/>
          </a:xfrm>
        </p:spPr>
        <p:txBody>
          <a:bodyPr/>
          <a:lstStyle/>
          <a:p>
            <a:pPr algn="ctr"/>
            <a:r>
              <a:rPr lang="en-US" dirty="0"/>
              <a:t>Macros </a:t>
            </a:r>
          </a:p>
          <a:p>
            <a:pPr algn="ctr"/>
            <a:r>
              <a:rPr lang="en-US" dirty="0" smtClean="0"/>
              <a:t>vs. </a:t>
            </a:r>
            <a:endParaRPr lang="en-US" dirty="0"/>
          </a:p>
          <a:p>
            <a:pPr algn="ctr"/>
            <a:r>
              <a:rPr lang="en-US" dirty="0"/>
              <a:t>Events </a:t>
            </a:r>
            <a:br>
              <a:rPr lang="en-US" dirty="0"/>
            </a:br>
            <a:r>
              <a:rPr lang="en-US" dirty="0" smtClean="0"/>
              <a:t>vs. </a:t>
            </a:r>
            <a:endParaRPr lang="en-US" dirty="0"/>
          </a:p>
          <a:p>
            <a:pPr algn="ctr"/>
            <a:r>
              <a:rPr lang="en-US" dirty="0"/>
              <a:t>Functions</a:t>
            </a:r>
            <a:endParaRPr lang="pt-BR" dirty="0"/>
          </a:p>
        </p:txBody>
      </p:sp>
      <p:sp>
        <p:nvSpPr>
          <p:cNvPr id="4"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a:extLst>
              <a:ext uri="{FF2B5EF4-FFF2-40B4-BE49-F238E27FC236}">
                <a16:creationId xmlns:a16="http://schemas.microsoft.com/office/drawing/2014/main" xmlns="" id="{70EFB8C5-DCD1-4584-BE03-26BF28BC2B16}"/>
              </a:ext>
            </a:extLst>
          </p:cNvPr>
          <p:cNvSpPr/>
          <p:nvPr/>
        </p:nvSpPr>
        <p:spPr>
          <a:xfrm>
            <a:off x="10093154" y="4183930"/>
            <a:ext cx="13550617" cy="5581015"/>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t">
            <a:spAutoFit/>
          </a:bodyPr>
          <a:lstStyle>
            <a:lvl1pPr algn="l">
              <a:defRPr sz="2400">
                <a:latin typeface="Helvetica"/>
                <a:ea typeface="Helvetica"/>
                <a:cs typeface="Helvetica"/>
                <a:sym typeface="Helvetica"/>
              </a:defRPr>
            </a:lvl1pPr>
          </a:lstStyle>
          <a:p>
            <a:pPr lvl="0"/>
            <a:r>
              <a:rPr lang="en-US" sz="2800" dirty="0"/>
              <a:t>Macros, custom events, and functions provide different ways to organize script. Each of them has its advantages and limitations. One thing </a:t>
            </a:r>
            <a:r>
              <a:rPr lang="en-US" sz="2800" dirty="0" smtClean="0"/>
              <a:t>they have in </a:t>
            </a:r>
            <a:r>
              <a:rPr lang="en-US" sz="2800" dirty="0"/>
              <a:t>common is that they all have input parameters</a:t>
            </a:r>
            <a:r>
              <a:rPr lang="en-US" sz="2800" dirty="0" smtClean="0"/>
              <a:t>.</a:t>
            </a:r>
            <a:endParaRPr kumimoji="0" lang="en-US" sz="28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825500" rtl="0" eaLnBrk="1" fontAlgn="auto" latinLnBrk="0" hangingPunct="0">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Helvetica"/>
              <a:cs typeface="Helvetica"/>
              <a:sym typeface="Helvetica"/>
            </a:endParaRPr>
          </a:p>
          <a:p>
            <a:pPr marL="457200" lvl="0" indent="-457200">
              <a:buFont typeface="Arial" panose="020B0604020202020204" pitchFamily="34" charset="0"/>
              <a:buChar char="•"/>
            </a:pPr>
            <a:r>
              <a:rPr kumimoji="0" lang="en-US" sz="2800" b="1" i="0" u="none" strike="noStrike" kern="0" cap="none" spc="0" normalizeH="0" baseline="0" noProof="0" dirty="0" smtClean="0">
                <a:ln>
                  <a:noFill/>
                </a:ln>
                <a:solidFill>
                  <a:srgbClr val="000000"/>
                </a:solidFill>
                <a:effectLst/>
                <a:uLnTx/>
                <a:uFillTx/>
                <a:sym typeface="Helvetica"/>
              </a:rPr>
              <a:t>Macros</a:t>
            </a:r>
            <a:r>
              <a:rPr kumimoji="0" lang="en-US" sz="2800" i="0" u="none" strike="noStrike" kern="0" cap="none" spc="0" normalizeH="0" baseline="0" noProof="0" dirty="0" smtClean="0">
                <a:ln>
                  <a:noFill/>
                </a:ln>
                <a:solidFill>
                  <a:srgbClr val="000000"/>
                </a:solidFill>
                <a:effectLst/>
                <a:uLnTx/>
                <a:uFillTx/>
                <a:sym typeface="Helvetica"/>
              </a:rPr>
              <a:t> </a:t>
            </a:r>
            <a:r>
              <a:rPr lang="en-US" sz="2800" dirty="0" smtClean="0"/>
              <a:t>have </a:t>
            </a:r>
            <a:r>
              <a:rPr lang="en-US" sz="2800" dirty="0"/>
              <a:t>output parameters and can have many execution paths. They cannot be called from another Blueprint</a:t>
            </a:r>
            <a:r>
              <a:rPr lang="en-US" sz="2800" dirty="0" smtClean="0"/>
              <a:t>.</a:t>
            </a:r>
            <a:endParaRPr kumimoji="0" lang="en-US" sz="2800" b="0" i="0" u="none" strike="noStrike" kern="0" cap="none" spc="0" normalizeH="0" baseline="0" noProof="0" dirty="0">
              <a:ln>
                <a:noFill/>
              </a:ln>
              <a:solidFill>
                <a:srgbClr val="000000"/>
              </a:solidFill>
              <a:effectLst/>
              <a:uLnTx/>
              <a:uFillTx/>
              <a:latin typeface="Helvetica"/>
              <a:cs typeface="Helvetica"/>
              <a:sym typeface="Helvetica"/>
            </a:endParaRPr>
          </a:p>
          <a:p>
            <a:pPr marL="457200" lvl="0" indent="-457200">
              <a:spcBef>
                <a:spcPts val="1200"/>
              </a:spcBef>
              <a:buFont typeface="Arial" panose="020B0604020202020204" pitchFamily="34" charset="0"/>
              <a:buChar char="•"/>
            </a:pPr>
            <a:r>
              <a:rPr kumimoji="0" lang="en-US" sz="2800" b="1" i="0" u="none" strike="noStrike" kern="0" cap="none" spc="0" normalizeH="0" baseline="0" noProof="0" dirty="0" smtClean="0">
                <a:ln>
                  <a:noFill/>
                </a:ln>
                <a:solidFill>
                  <a:srgbClr val="000000"/>
                </a:solidFill>
                <a:effectLst/>
                <a:uLnTx/>
                <a:uFillTx/>
                <a:latin typeface="Helvetica"/>
                <a:cs typeface="Helvetica"/>
                <a:sym typeface="Helvetica"/>
              </a:rPr>
              <a:t>Events</a:t>
            </a:r>
            <a:r>
              <a:rPr lang="en-US" sz="2800" dirty="0" smtClean="0"/>
              <a:t> </a:t>
            </a:r>
            <a:r>
              <a:rPr lang="en-US" sz="2800" dirty="0"/>
              <a:t>do not have output parameters. They can be called from other Blueprints and have the “delegate” reference. They support Timelines</a:t>
            </a:r>
            <a:r>
              <a:rPr lang="en-US" sz="2800" dirty="0" smtClean="0"/>
              <a:t>.</a:t>
            </a:r>
            <a:endParaRPr kumimoji="0" lang="en-US" sz="2800" b="0" i="0" u="none" strike="noStrike" kern="0" cap="none" spc="0" normalizeH="0" baseline="0" noProof="0" dirty="0">
              <a:ln>
                <a:noFill/>
              </a:ln>
              <a:solidFill>
                <a:srgbClr val="000000"/>
              </a:solidFill>
              <a:effectLst/>
              <a:uLnTx/>
              <a:uFillTx/>
              <a:latin typeface="Helvetica"/>
              <a:cs typeface="Helvetica"/>
              <a:sym typeface="Helvetica"/>
            </a:endParaRPr>
          </a:p>
          <a:p>
            <a:pPr marL="457200" lvl="0" indent="-457200">
              <a:spcBef>
                <a:spcPts val="1200"/>
              </a:spcBef>
              <a:buFont typeface="Arial" panose="020B0604020202020204" pitchFamily="34" charset="0"/>
              <a:buChar char="•"/>
            </a:pPr>
            <a:r>
              <a:rPr kumimoji="0" lang="en-US" sz="2800" b="1" i="0" u="none" strike="noStrike" kern="0" cap="none" spc="0" normalizeH="0" baseline="0" noProof="0" dirty="0" smtClean="0">
                <a:ln>
                  <a:noFill/>
                </a:ln>
                <a:solidFill>
                  <a:srgbClr val="000000"/>
                </a:solidFill>
                <a:effectLst/>
                <a:uLnTx/>
                <a:uFillTx/>
                <a:latin typeface="Helvetica"/>
                <a:cs typeface="Helvetica"/>
                <a:sym typeface="Helvetica"/>
              </a:rPr>
              <a:t>Functions</a:t>
            </a:r>
            <a:r>
              <a:rPr lang="en-US" sz="2800" dirty="0" smtClean="0"/>
              <a:t> </a:t>
            </a:r>
            <a:r>
              <a:rPr lang="en-US" sz="2800" dirty="0"/>
              <a:t>can be called from other Blueprints and have output parameters. Functions do not support latent actions, such as the Delay action</a:t>
            </a:r>
            <a:r>
              <a:rPr lang="en-US" sz="2800" dirty="0" smtClean="0"/>
              <a:t>.</a:t>
            </a:r>
            <a:endParaRPr kumimoji="0" lang="en-US" sz="28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825500" rtl="0" eaLnBrk="1" fontAlgn="auto" latinLnBrk="0" hangingPunct="0">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825500" rtl="0" eaLnBrk="1" fontAlgn="auto" latinLnBrk="0" hangingPunct="0">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Helvetica"/>
              <a:cs typeface="Helvetica"/>
              <a:sym typeface="Helvetica"/>
            </a:endParaRPr>
          </a:p>
        </p:txBody>
      </p:sp>
    </p:spTree>
    <p:extLst>
      <p:ext uri="{BB962C8B-B14F-4D97-AF65-F5344CB8AC3E}">
        <p14:creationId xmlns:p14="http://schemas.microsoft.com/office/powerpoint/2010/main" val="195010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xmlns="" id="{03BC0184-E6C2-4090-BB49-935C7892597E}"/>
              </a:ext>
            </a:extLst>
          </p:cNvPr>
          <p:cNvSpPr>
            <a:spLocks noGrp="1"/>
          </p:cNvSpPr>
          <p:nvPr>
            <p:ph type="body" sz="quarter" idx="10"/>
          </p:nvPr>
        </p:nvSpPr>
        <p:spPr/>
        <p:txBody>
          <a:bodyPr/>
          <a:lstStyle/>
          <a:p>
            <a:r>
              <a:rPr lang="pt-BR" dirty="0" smtClean="0"/>
              <a:t> </a:t>
            </a:r>
            <a:endParaRPr lang="pt-BR" dirty="0"/>
          </a:p>
        </p:txBody>
      </p:sp>
      <p:sp>
        <p:nvSpPr>
          <p:cNvPr id="3" name="Título 2">
            <a:extLst>
              <a:ext uri="{FF2B5EF4-FFF2-40B4-BE49-F238E27FC236}">
                <a16:creationId xmlns:a16="http://schemas.microsoft.com/office/drawing/2014/main" xmlns="" id="{54A4F7C0-94E8-4E7C-9880-B07A791EB11E}"/>
              </a:ext>
            </a:extLst>
          </p:cNvPr>
          <p:cNvSpPr>
            <a:spLocks noGrp="1"/>
          </p:cNvSpPr>
          <p:nvPr>
            <p:ph type="title"/>
          </p:nvPr>
        </p:nvSpPr>
        <p:spPr/>
        <p:txBody>
          <a:bodyPr/>
          <a:lstStyle/>
          <a:p>
            <a:r>
              <a:rPr lang="pt-BR" dirty="0" smtClean="0"/>
              <a:t>Program flow</a:t>
            </a:r>
            <a:endParaRPr lang="pt-BR" dirty="0"/>
          </a:p>
        </p:txBody>
      </p:sp>
    </p:spTree>
    <p:extLst>
      <p:ext uri="{BB962C8B-B14F-4D97-AF65-F5344CB8AC3E}">
        <p14:creationId xmlns:p14="http://schemas.microsoft.com/office/powerpoint/2010/main" val="2398345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8641B3B-DE73-45D4-8BBC-CDAC11750DBF}"/>
              </a:ext>
            </a:extLst>
          </p:cNvPr>
          <p:cNvSpPr>
            <a:spLocks noGrp="1"/>
          </p:cNvSpPr>
          <p:nvPr>
            <p:ph type="title"/>
          </p:nvPr>
        </p:nvSpPr>
        <p:spPr/>
        <p:txBody>
          <a:bodyPr/>
          <a:lstStyle/>
          <a:p>
            <a:r>
              <a:rPr lang="pt-BR" dirty="0" smtClean="0"/>
              <a:t>Branch node</a:t>
            </a:r>
            <a:endParaRPr lang="pt-BR" dirty="0"/>
          </a:p>
        </p:txBody>
      </p:sp>
      <p:pic>
        <p:nvPicPr>
          <p:cNvPr id="6" name="Espaço Reservado para Conteúdo 5">
            <a:extLst>
              <a:ext uri="{FF2B5EF4-FFF2-40B4-BE49-F238E27FC236}">
                <a16:creationId xmlns:a16="http://schemas.microsoft.com/office/drawing/2014/main" xmlns="" id="{773F1557-16BD-4F50-BDED-E33C20B91E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50090" y="4168855"/>
            <a:ext cx="12233910" cy="5378290"/>
          </a:xfrm>
        </p:spPr>
      </p:pic>
      <p:sp>
        <p:nvSpPr>
          <p:cNvPr id="4" name="Espaço Reservado para Texto 3">
            <a:extLst>
              <a:ext uri="{FF2B5EF4-FFF2-40B4-BE49-F238E27FC236}">
                <a16:creationId xmlns:a16="http://schemas.microsoft.com/office/drawing/2014/main" xmlns="" id="{8455C4DF-7307-4129-8725-1FB1B4263C64}"/>
              </a:ext>
            </a:extLst>
          </p:cNvPr>
          <p:cNvSpPr>
            <a:spLocks noGrp="1"/>
          </p:cNvSpPr>
          <p:nvPr>
            <p:ph type="body" sz="quarter" idx="10"/>
          </p:nvPr>
        </p:nvSpPr>
        <p:spPr/>
        <p:txBody>
          <a:bodyPr>
            <a:normAutofit/>
          </a:bodyPr>
          <a:lstStyle/>
          <a:p>
            <a:r>
              <a:rPr lang="en-US" sz="2800" dirty="0"/>
              <a:t>The </a:t>
            </a:r>
            <a:r>
              <a:rPr lang="en-US" sz="2800" b="1" dirty="0"/>
              <a:t>Branch</a:t>
            </a:r>
            <a:r>
              <a:rPr lang="en-US" sz="2800" dirty="0"/>
              <a:t> node directs the flow of execution of a Blueprint based on the value of the Boolean input “Condition”, which can be “true” or “false”.</a:t>
            </a:r>
          </a:p>
          <a:p>
            <a:r>
              <a:rPr lang="en-US" sz="2800" dirty="0" smtClean="0"/>
              <a:t>In </a:t>
            </a:r>
            <a:r>
              <a:rPr lang="en-US" sz="2800" dirty="0"/>
              <a:t>the image on the right, there is a custom event that is called at the end of the game. The </a:t>
            </a:r>
            <a:r>
              <a:rPr lang="en-US" sz="2800" b="1" dirty="0"/>
              <a:t>Branch</a:t>
            </a:r>
            <a:r>
              <a:rPr lang="en-US" sz="2800" dirty="0"/>
              <a:t> node is used to test if the score is greater than </a:t>
            </a:r>
            <a:r>
              <a:rPr lang="en-US" sz="2800" dirty="0" smtClean="0"/>
              <a:t>“</a:t>
            </a:r>
            <a:r>
              <a:rPr lang="en-US" sz="2800" b="1" dirty="0" smtClean="0"/>
              <a:t>10000</a:t>
            </a:r>
            <a:r>
              <a:rPr lang="en-US" sz="2800" dirty="0" smtClean="0"/>
              <a:t>”. </a:t>
            </a:r>
            <a:r>
              <a:rPr lang="en-US" sz="2800" dirty="0"/>
              <a:t>A different message will be shown based on the result</a:t>
            </a:r>
            <a:r>
              <a:rPr lang="en-US" sz="2800" dirty="0" smtClean="0"/>
              <a:t>.</a:t>
            </a:r>
            <a:endParaRPr lang="en-US" sz="2800" dirty="0"/>
          </a:p>
          <a:p>
            <a:endParaRPr lang="pt-BR" sz="2800" dirty="0"/>
          </a:p>
        </p:txBody>
      </p:sp>
    </p:spTree>
    <p:extLst>
      <p:ext uri="{BB962C8B-B14F-4D97-AF65-F5344CB8AC3E}">
        <p14:creationId xmlns:p14="http://schemas.microsoft.com/office/powerpoint/2010/main" val="1030333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8641B3B-DE73-45D4-8BBC-CDAC11750DBF}"/>
              </a:ext>
            </a:extLst>
          </p:cNvPr>
          <p:cNvSpPr>
            <a:spLocks noGrp="1"/>
          </p:cNvSpPr>
          <p:nvPr>
            <p:ph type="title"/>
          </p:nvPr>
        </p:nvSpPr>
        <p:spPr/>
        <p:txBody>
          <a:bodyPr/>
          <a:lstStyle/>
          <a:p>
            <a:r>
              <a:rPr lang="pt-BR" dirty="0"/>
              <a:t>For </a:t>
            </a:r>
            <a:r>
              <a:rPr lang="pt-BR" dirty="0" smtClean="0"/>
              <a:t>Loop node</a:t>
            </a:r>
            <a:endParaRPr lang="pt-BR" dirty="0"/>
          </a:p>
        </p:txBody>
      </p:sp>
      <p:pic>
        <p:nvPicPr>
          <p:cNvPr id="6" name="Espaço Reservado para Conteúdo 5">
            <a:extLst>
              <a:ext uri="{FF2B5EF4-FFF2-40B4-BE49-F238E27FC236}">
                <a16:creationId xmlns:a16="http://schemas.microsoft.com/office/drawing/2014/main" xmlns="" id="{2E984E20-9CDA-42A3-B5FC-FFC89015C0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58488" y="2840846"/>
            <a:ext cx="12225512" cy="2872567"/>
          </a:xfrm>
        </p:spPr>
      </p:pic>
      <p:sp>
        <p:nvSpPr>
          <p:cNvPr id="4" name="Espaço Reservado para Texto 3">
            <a:extLst>
              <a:ext uri="{FF2B5EF4-FFF2-40B4-BE49-F238E27FC236}">
                <a16:creationId xmlns:a16="http://schemas.microsoft.com/office/drawing/2014/main" xmlns="" id="{8455C4DF-7307-4129-8725-1FB1B4263C64}"/>
              </a:ext>
            </a:extLst>
          </p:cNvPr>
          <p:cNvSpPr>
            <a:spLocks noGrp="1"/>
          </p:cNvSpPr>
          <p:nvPr>
            <p:ph type="body" sz="quarter" idx="10"/>
          </p:nvPr>
        </p:nvSpPr>
        <p:spPr/>
        <p:txBody>
          <a:bodyPr>
            <a:normAutofit/>
          </a:bodyPr>
          <a:lstStyle/>
          <a:p>
            <a:r>
              <a:rPr lang="en-US" sz="2800" dirty="0"/>
              <a:t>The </a:t>
            </a:r>
            <a:r>
              <a:rPr lang="en-US" sz="2800" b="1" dirty="0" err="1"/>
              <a:t>ForLoop</a:t>
            </a:r>
            <a:r>
              <a:rPr lang="en-US" sz="2800" dirty="0"/>
              <a:t> node performs the set of actions that are associated with the output pin </a:t>
            </a:r>
            <a:r>
              <a:rPr lang="en-US" sz="2800" b="1" dirty="0"/>
              <a:t>Loop Body</a:t>
            </a:r>
            <a:r>
              <a:rPr lang="en-US" sz="2800" dirty="0"/>
              <a:t> for each index.</a:t>
            </a:r>
          </a:p>
          <a:p>
            <a:r>
              <a:rPr lang="en-US" sz="2800" dirty="0" smtClean="0"/>
              <a:t>When </a:t>
            </a:r>
            <a:r>
              <a:rPr lang="en-US" sz="2800" dirty="0"/>
              <a:t>the </a:t>
            </a:r>
            <a:r>
              <a:rPr lang="en-US" sz="2800" b="1" dirty="0" err="1"/>
              <a:t>ForLoop</a:t>
            </a:r>
            <a:r>
              <a:rPr lang="en-US" sz="2800" dirty="0"/>
              <a:t> node completes its execution, the output pin </a:t>
            </a:r>
            <a:r>
              <a:rPr lang="en-US" sz="2800" b="1" dirty="0"/>
              <a:t>Complete</a:t>
            </a:r>
            <a:r>
              <a:rPr lang="en-US" sz="2800" dirty="0"/>
              <a:t> is triggered.</a:t>
            </a:r>
          </a:p>
          <a:p>
            <a:r>
              <a:rPr lang="en-US" sz="2800" dirty="0"/>
              <a:t>O</a:t>
            </a:r>
            <a:r>
              <a:rPr lang="en-US" sz="2800" dirty="0" smtClean="0"/>
              <a:t>n </a:t>
            </a:r>
            <a:r>
              <a:rPr lang="en-US" sz="2800" dirty="0"/>
              <a:t>the right, a </a:t>
            </a:r>
            <a:r>
              <a:rPr lang="en-US" sz="2800" b="1" dirty="0" err="1"/>
              <a:t>ForLoop</a:t>
            </a:r>
            <a:r>
              <a:rPr lang="en-US" sz="2800" dirty="0"/>
              <a:t> node is used to execute the </a:t>
            </a:r>
            <a:r>
              <a:rPr lang="en-US" sz="2800" b="1" dirty="0"/>
              <a:t>Print String</a:t>
            </a:r>
            <a:r>
              <a:rPr lang="en-US" sz="2800" dirty="0"/>
              <a:t> node ten times. The value of the </a:t>
            </a:r>
            <a:r>
              <a:rPr lang="en-US" sz="2800" b="1" dirty="0"/>
              <a:t>Index</a:t>
            </a:r>
            <a:r>
              <a:rPr lang="en-US" sz="2800" dirty="0"/>
              <a:t> output pin of the </a:t>
            </a:r>
            <a:r>
              <a:rPr lang="en-US" sz="2800" b="1" dirty="0" err="1"/>
              <a:t>ForLoop</a:t>
            </a:r>
            <a:r>
              <a:rPr lang="en-US" sz="2800" dirty="0"/>
              <a:t> node is used as the input for the </a:t>
            </a:r>
            <a:r>
              <a:rPr lang="en-US" sz="2800" b="1" dirty="0"/>
              <a:t>Print String</a:t>
            </a:r>
            <a:r>
              <a:rPr lang="en-US" sz="2800" dirty="0"/>
              <a:t> node.</a:t>
            </a:r>
          </a:p>
          <a:p>
            <a:r>
              <a:rPr lang="en-US" sz="2800" dirty="0" smtClean="0"/>
              <a:t>The </a:t>
            </a:r>
            <a:r>
              <a:rPr lang="en-US" sz="2800" dirty="0"/>
              <a:t>conversion node is automatically created by the Editor when an integer value is connected to a string input</a:t>
            </a:r>
            <a:r>
              <a:rPr lang="en-US" sz="2800" dirty="0" smtClean="0"/>
              <a:t>.</a:t>
            </a:r>
            <a:endParaRPr lang="pt-BR" sz="2800" dirty="0"/>
          </a:p>
        </p:txBody>
      </p:sp>
      <p:pic>
        <p:nvPicPr>
          <p:cNvPr id="8" name="Imagem 7">
            <a:extLst>
              <a:ext uri="{FF2B5EF4-FFF2-40B4-BE49-F238E27FC236}">
                <a16:creationId xmlns:a16="http://schemas.microsoft.com/office/drawing/2014/main" xmlns="" id="{B557635D-972D-4019-B560-B09346288B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1071" y="6995504"/>
            <a:ext cx="4060345" cy="5438403"/>
          </a:xfrm>
          <a:prstGeom prst="rect">
            <a:avLst/>
          </a:prstGeom>
        </p:spPr>
      </p:pic>
    </p:spTree>
    <p:extLst>
      <p:ext uri="{BB962C8B-B14F-4D97-AF65-F5344CB8AC3E}">
        <p14:creationId xmlns:p14="http://schemas.microsoft.com/office/powerpoint/2010/main" val="1112459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8641B3B-DE73-45D4-8BBC-CDAC11750DBF}"/>
              </a:ext>
            </a:extLst>
          </p:cNvPr>
          <p:cNvSpPr>
            <a:spLocks noGrp="1"/>
          </p:cNvSpPr>
          <p:nvPr>
            <p:ph type="title"/>
          </p:nvPr>
        </p:nvSpPr>
        <p:spPr/>
        <p:txBody>
          <a:bodyPr/>
          <a:lstStyle/>
          <a:p>
            <a:r>
              <a:rPr lang="pt-BR" dirty="0" smtClean="0"/>
              <a:t>Sequence node</a:t>
            </a:r>
            <a:endParaRPr lang="pt-BR" dirty="0"/>
          </a:p>
        </p:txBody>
      </p:sp>
      <p:pic>
        <p:nvPicPr>
          <p:cNvPr id="6" name="Espaço Reservado para Conteúdo 5">
            <a:extLst>
              <a:ext uri="{FF2B5EF4-FFF2-40B4-BE49-F238E27FC236}">
                <a16:creationId xmlns:a16="http://schemas.microsoft.com/office/drawing/2014/main" xmlns="" id="{90B059D1-7495-459D-8C59-08047EFBAE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46280" y="3794802"/>
            <a:ext cx="12237720" cy="6126395"/>
          </a:xfrm>
        </p:spPr>
      </p:pic>
      <p:sp>
        <p:nvSpPr>
          <p:cNvPr id="4" name="Espaço Reservado para Texto 3">
            <a:extLst>
              <a:ext uri="{FF2B5EF4-FFF2-40B4-BE49-F238E27FC236}">
                <a16:creationId xmlns:a16="http://schemas.microsoft.com/office/drawing/2014/main" xmlns="" id="{8455C4DF-7307-4129-8725-1FB1B4263C64}"/>
              </a:ext>
            </a:extLst>
          </p:cNvPr>
          <p:cNvSpPr>
            <a:spLocks noGrp="1"/>
          </p:cNvSpPr>
          <p:nvPr>
            <p:ph type="body" sz="quarter" idx="10"/>
          </p:nvPr>
        </p:nvSpPr>
        <p:spPr/>
        <p:txBody>
          <a:bodyPr>
            <a:normAutofit/>
          </a:bodyPr>
          <a:lstStyle/>
          <a:p>
            <a:r>
              <a:rPr lang="en-US" sz="2800" dirty="0"/>
              <a:t>A </a:t>
            </a:r>
            <a:r>
              <a:rPr lang="en-US" sz="2800" b="1" dirty="0"/>
              <a:t>Sequence</a:t>
            </a:r>
            <a:r>
              <a:rPr lang="en-US" sz="2800" dirty="0"/>
              <a:t> node can be used to help organize other Blueprint actions. When triggered, it executes all the nodes connected to the output pins in sequential order—that is, it executes all the actions of pin </a:t>
            </a:r>
            <a:r>
              <a:rPr lang="en-US" sz="2800" b="1" dirty="0"/>
              <a:t>Then 0</a:t>
            </a:r>
            <a:r>
              <a:rPr lang="en-US" sz="2800" dirty="0"/>
              <a:t>, then all the actions of pin </a:t>
            </a:r>
            <a:r>
              <a:rPr lang="en-US" sz="2800" b="1" dirty="0"/>
              <a:t>Then 1</a:t>
            </a:r>
            <a:r>
              <a:rPr lang="en-US" sz="2800" dirty="0"/>
              <a:t>, and so on.</a:t>
            </a:r>
          </a:p>
          <a:p>
            <a:r>
              <a:rPr lang="en-US" sz="2800" dirty="0" smtClean="0"/>
              <a:t>Output </a:t>
            </a:r>
            <a:r>
              <a:rPr lang="en-US" sz="2800" dirty="0"/>
              <a:t>pins can be added using the </a:t>
            </a:r>
            <a:r>
              <a:rPr lang="en-US" sz="2800" b="1" dirty="0"/>
              <a:t>Add pin +</a:t>
            </a:r>
            <a:r>
              <a:rPr lang="en-US" sz="2800" dirty="0"/>
              <a:t> option. To remove a pin, right-click</a:t>
            </a:r>
            <a:r>
              <a:rPr lang="en-US" sz="2800" b="1" dirty="0"/>
              <a:t> </a:t>
            </a:r>
            <a:r>
              <a:rPr lang="en-US" sz="2800" dirty="0"/>
              <a:t>on</a:t>
            </a:r>
            <a:r>
              <a:rPr lang="en-US" sz="2800" b="1" dirty="0"/>
              <a:t> </a:t>
            </a:r>
            <a:r>
              <a:rPr lang="en-US" sz="2800" dirty="0"/>
              <a:t>the pin and choose the </a:t>
            </a:r>
            <a:r>
              <a:rPr lang="en-US" sz="2800" b="1" dirty="0"/>
              <a:t>Remove execution pin</a:t>
            </a:r>
            <a:r>
              <a:rPr lang="en-US" sz="2800" dirty="0"/>
              <a:t> option</a:t>
            </a:r>
            <a:r>
              <a:rPr lang="en-US" sz="2800" dirty="0" smtClean="0"/>
              <a:t>.</a:t>
            </a:r>
            <a:endParaRPr lang="en-US" sz="2800" dirty="0"/>
          </a:p>
        </p:txBody>
      </p:sp>
    </p:spTree>
    <p:extLst>
      <p:ext uri="{BB962C8B-B14F-4D97-AF65-F5344CB8AC3E}">
        <p14:creationId xmlns:p14="http://schemas.microsoft.com/office/powerpoint/2010/main" val="940323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xmlns="" id="{B08DF393-5412-4718-B85E-F2A28D722DD3}"/>
              </a:ext>
            </a:extLst>
          </p:cNvPr>
          <p:cNvSpPr>
            <a:spLocks noGrp="1"/>
          </p:cNvSpPr>
          <p:nvPr>
            <p:ph type="body" sz="quarter" idx="10"/>
          </p:nvPr>
        </p:nvSpPr>
        <p:spPr/>
        <p:txBody>
          <a:bodyPr/>
          <a:lstStyle/>
          <a:p>
            <a:r>
              <a:rPr lang="pt-BR" dirty="0"/>
              <a:t>SUMMARY</a:t>
            </a:r>
          </a:p>
        </p:txBody>
      </p:sp>
      <p:sp>
        <p:nvSpPr>
          <p:cNvPr id="3" name="Espaço Reservado para Texto 2">
            <a:extLst>
              <a:ext uri="{FF2B5EF4-FFF2-40B4-BE49-F238E27FC236}">
                <a16:creationId xmlns:a16="http://schemas.microsoft.com/office/drawing/2014/main" xmlns="" id="{8FA8F8F2-4259-4380-A88A-5E8926522D96}"/>
              </a:ext>
            </a:extLst>
          </p:cNvPr>
          <p:cNvSpPr>
            <a:spLocks noGrp="1"/>
          </p:cNvSpPr>
          <p:nvPr>
            <p:ph type="body" sz="quarter" idx="12"/>
          </p:nvPr>
        </p:nvSpPr>
        <p:spPr>
          <a:xfrm>
            <a:off x="2869459" y="4846320"/>
            <a:ext cx="7008270" cy="8996082"/>
          </a:xfrm>
        </p:spPr>
        <p:txBody>
          <a:bodyPr>
            <a:normAutofit/>
          </a:bodyPr>
          <a:lstStyle/>
          <a:p>
            <a:r>
              <a:rPr lang="en-US" sz="2800" dirty="0"/>
              <a:t>This lecture showed how to create variables and how to use operators to create expressions.</a:t>
            </a:r>
          </a:p>
          <a:p>
            <a:r>
              <a:rPr lang="en-US" sz="2800" dirty="0" smtClean="0"/>
              <a:t>Functions</a:t>
            </a:r>
            <a:r>
              <a:rPr lang="en-US" sz="2800" dirty="0"/>
              <a:t>, custom events, and macros were presented, and the lecture introduced some basic nodes that control the program flow</a:t>
            </a:r>
            <a:r>
              <a:rPr lang="en-US" sz="2800" dirty="0" smtClean="0"/>
              <a:t>.</a:t>
            </a:r>
            <a:endParaRPr lang="pt-BR" sz="2800" dirty="0"/>
          </a:p>
        </p:txBody>
      </p:sp>
    </p:spTree>
    <p:extLst>
      <p:ext uri="{BB962C8B-B14F-4D97-AF65-F5344CB8AC3E}">
        <p14:creationId xmlns:p14="http://schemas.microsoft.com/office/powerpoint/2010/main" val="1776610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xmlns="" id="{809A6201-71A1-4E7D-AB06-4AAACB653E70}"/>
              </a:ext>
            </a:extLst>
          </p:cNvPr>
          <p:cNvSpPr>
            <a:spLocks noGrp="1"/>
          </p:cNvSpPr>
          <p:nvPr>
            <p:ph type="body" sz="quarter" idx="10"/>
          </p:nvPr>
        </p:nvSpPr>
        <p:spPr/>
        <p:txBody>
          <a:bodyPr/>
          <a:lstStyle/>
          <a:p>
            <a:r>
              <a:rPr lang="pt-BR" dirty="0" smtClean="0"/>
              <a:t> </a:t>
            </a:r>
            <a:endParaRPr lang="pt-BR" dirty="0"/>
          </a:p>
        </p:txBody>
      </p:sp>
      <p:sp>
        <p:nvSpPr>
          <p:cNvPr id="3" name="Título 2">
            <a:extLst>
              <a:ext uri="{FF2B5EF4-FFF2-40B4-BE49-F238E27FC236}">
                <a16:creationId xmlns:a16="http://schemas.microsoft.com/office/drawing/2014/main" xmlns="" id="{969577E9-A73B-42F4-887E-DE94A23807B7}"/>
              </a:ext>
            </a:extLst>
          </p:cNvPr>
          <p:cNvSpPr>
            <a:spLocks noGrp="1"/>
          </p:cNvSpPr>
          <p:nvPr>
            <p:ph type="title"/>
          </p:nvPr>
        </p:nvSpPr>
        <p:spPr/>
        <p:txBody>
          <a:bodyPr/>
          <a:lstStyle/>
          <a:p>
            <a:r>
              <a:rPr lang="pt-BR" dirty="0" smtClean="0"/>
              <a:t>Variables</a:t>
            </a:r>
            <a:endParaRPr lang="pt-BR" dirty="0"/>
          </a:p>
        </p:txBody>
      </p:sp>
    </p:spTree>
    <p:extLst>
      <p:ext uri="{BB962C8B-B14F-4D97-AF65-F5344CB8AC3E}">
        <p14:creationId xmlns:p14="http://schemas.microsoft.com/office/powerpoint/2010/main" val="1573154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B7AC15B-9D1F-484B-AE94-B54DE08E394A}"/>
              </a:ext>
            </a:extLst>
          </p:cNvPr>
          <p:cNvSpPr>
            <a:spLocks noGrp="1"/>
          </p:cNvSpPr>
          <p:nvPr>
            <p:ph type="title"/>
          </p:nvPr>
        </p:nvSpPr>
        <p:spPr/>
        <p:txBody>
          <a:bodyPr/>
          <a:lstStyle/>
          <a:p>
            <a:r>
              <a:rPr lang="pt-BR" dirty="0" smtClean="0"/>
              <a:t>Creating Variables</a:t>
            </a:r>
            <a:endParaRPr lang="pt-BR" dirty="0"/>
          </a:p>
        </p:txBody>
      </p:sp>
      <p:pic>
        <p:nvPicPr>
          <p:cNvPr id="6" name="Espaço Reservado para Conteúdo 5">
            <a:extLst>
              <a:ext uri="{FF2B5EF4-FFF2-40B4-BE49-F238E27FC236}">
                <a16:creationId xmlns:a16="http://schemas.microsoft.com/office/drawing/2014/main" xmlns=""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63525" y="2414636"/>
            <a:ext cx="8249597" cy="9629318"/>
          </a:xfrm>
        </p:spPr>
      </p:pic>
      <p:sp>
        <p:nvSpPr>
          <p:cNvPr id="4" name="Espaço Reservado para Texto 3">
            <a:extLst>
              <a:ext uri="{FF2B5EF4-FFF2-40B4-BE49-F238E27FC236}">
                <a16:creationId xmlns:a16="http://schemas.microsoft.com/office/drawing/2014/main" xmlns=""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b="1" dirty="0"/>
              <a:t>Variables</a:t>
            </a:r>
            <a:r>
              <a:rPr lang="en-US" sz="2800" dirty="0"/>
              <a:t> are used to store values and attributes in Blueprints that can be modified during the execution of the game. The variables can be of different types.</a:t>
            </a:r>
          </a:p>
          <a:p>
            <a:r>
              <a:rPr lang="en-US" sz="2800" dirty="0" smtClean="0"/>
              <a:t>To </a:t>
            </a:r>
            <a:r>
              <a:rPr lang="en-US" sz="2800" dirty="0"/>
              <a:t>create a variable, go to the </a:t>
            </a:r>
            <a:r>
              <a:rPr lang="en-US" sz="2800" b="1" dirty="0"/>
              <a:t>My Blueprint</a:t>
            </a:r>
            <a:r>
              <a:rPr lang="en-US" sz="2800" dirty="0"/>
              <a:t> panel in the </a:t>
            </a:r>
            <a:r>
              <a:rPr lang="en-US" sz="2800" b="1" dirty="0"/>
              <a:t>Blueprint Editor </a:t>
            </a:r>
            <a:r>
              <a:rPr lang="en-US" sz="2800" dirty="0"/>
              <a:t>and click the “</a:t>
            </a:r>
            <a:r>
              <a:rPr lang="en-US" sz="2800" b="1" dirty="0"/>
              <a:t>+</a:t>
            </a:r>
            <a:r>
              <a:rPr lang="en-US" sz="2800" dirty="0"/>
              <a:t>” button in the </a:t>
            </a:r>
            <a:r>
              <a:rPr lang="en-US" sz="2800" b="1" dirty="0"/>
              <a:t>Variables</a:t>
            </a:r>
            <a:r>
              <a:rPr lang="en-US" sz="2800" dirty="0"/>
              <a:t> category</a:t>
            </a:r>
            <a:r>
              <a:rPr lang="en-US" sz="2800" dirty="0" smtClean="0"/>
              <a:t>.</a:t>
            </a:r>
            <a:endParaRPr lang="pt-BR" sz="2800" dirty="0"/>
          </a:p>
        </p:txBody>
      </p:sp>
    </p:spTree>
    <p:extLst>
      <p:ext uri="{BB962C8B-B14F-4D97-AF65-F5344CB8AC3E}">
        <p14:creationId xmlns:p14="http://schemas.microsoft.com/office/powerpoint/2010/main" val="3270314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CD3DA08-BE80-43C1-98A0-EA4B5042CB00}"/>
              </a:ext>
            </a:extLst>
          </p:cNvPr>
          <p:cNvSpPr>
            <a:spLocks noGrp="1"/>
          </p:cNvSpPr>
          <p:nvPr>
            <p:ph type="title"/>
          </p:nvPr>
        </p:nvSpPr>
        <p:spPr/>
        <p:txBody>
          <a:bodyPr/>
          <a:lstStyle/>
          <a:p>
            <a:r>
              <a:rPr lang="pt-BR" dirty="0" smtClean="0"/>
              <a:t>Variable </a:t>
            </a:r>
            <a:r>
              <a:rPr lang="pt-BR" dirty="0"/>
              <a:t>data </a:t>
            </a:r>
            <a:r>
              <a:rPr lang="pt-BR" dirty="0" smtClean="0"/>
              <a:t>Types</a:t>
            </a:r>
            <a:endParaRPr lang="pt-BR" dirty="0"/>
          </a:p>
        </p:txBody>
      </p:sp>
      <p:pic>
        <p:nvPicPr>
          <p:cNvPr id="6" name="Espaço Reservado para Conteúdo 5">
            <a:extLst>
              <a:ext uri="{FF2B5EF4-FFF2-40B4-BE49-F238E27FC236}">
                <a16:creationId xmlns:a16="http://schemas.microsoft.com/office/drawing/2014/main" xmlns="" id="{0E141E26-3571-4927-A5CB-AA322CF25C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65278" y="2282094"/>
            <a:ext cx="8673100" cy="9151811"/>
          </a:xfrm>
        </p:spPr>
      </p:pic>
      <p:sp>
        <p:nvSpPr>
          <p:cNvPr id="4" name="Espaço Reservado para Texto 3">
            <a:extLst>
              <a:ext uri="{FF2B5EF4-FFF2-40B4-BE49-F238E27FC236}">
                <a16:creationId xmlns:a16="http://schemas.microsoft.com/office/drawing/2014/main" xmlns="" id="{1A0784DE-8C83-465E-A1DA-8B72A0CC56BC}"/>
              </a:ext>
            </a:extLst>
          </p:cNvPr>
          <p:cNvSpPr>
            <a:spLocks noGrp="1"/>
          </p:cNvSpPr>
          <p:nvPr>
            <p:ph type="body" sz="quarter" idx="10"/>
          </p:nvPr>
        </p:nvSpPr>
        <p:spPr>
          <a:xfrm>
            <a:off x="1679576" y="5943600"/>
            <a:ext cx="9045575" cy="8020595"/>
          </a:xfrm>
        </p:spPr>
        <p:txBody>
          <a:bodyPr>
            <a:normAutofit/>
          </a:bodyPr>
          <a:lstStyle/>
          <a:p>
            <a:r>
              <a:rPr lang="en-US" sz="2800" dirty="0"/>
              <a:t>Following are common types of variables</a:t>
            </a:r>
            <a:r>
              <a:rPr lang="en-US" sz="2800" dirty="0" smtClean="0"/>
              <a:t>:</a:t>
            </a:r>
            <a:endParaRPr lang="en-US" sz="2800" dirty="0"/>
          </a:p>
          <a:p>
            <a:pPr marL="457200" indent="-457200">
              <a:buFont typeface="Arial" panose="020B0604020202020204" pitchFamily="34" charset="0"/>
              <a:buChar char="•"/>
            </a:pPr>
            <a:r>
              <a:rPr lang="en-US" sz="2800" b="1" dirty="0"/>
              <a:t>Boolean</a:t>
            </a:r>
            <a:r>
              <a:rPr lang="en-US" sz="2800" dirty="0"/>
              <a:t>: Can only hold the value “true” or “false”</a:t>
            </a:r>
            <a:r>
              <a:rPr lang="en-US" sz="2800" dirty="0" smtClean="0"/>
              <a:t>.</a:t>
            </a:r>
            <a:endParaRPr lang="en-US" sz="2800" dirty="0"/>
          </a:p>
          <a:p>
            <a:pPr marL="457200" indent="-457200">
              <a:spcBef>
                <a:spcPts val="800"/>
              </a:spcBef>
              <a:buFont typeface="Arial" panose="020B0604020202020204" pitchFamily="34" charset="0"/>
              <a:buChar char="•"/>
            </a:pPr>
            <a:r>
              <a:rPr lang="en-US" sz="2800" b="1" dirty="0"/>
              <a:t>Integer</a:t>
            </a:r>
            <a:r>
              <a:rPr lang="en-US" sz="2800" dirty="0"/>
              <a:t>: Used to store integer </a:t>
            </a:r>
            <a:r>
              <a:rPr lang="en-US" sz="2800" dirty="0" smtClean="0"/>
              <a:t>values.</a:t>
            </a:r>
            <a:endParaRPr lang="en-US" sz="2800" dirty="0"/>
          </a:p>
          <a:p>
            <a:pPr marL="457200" indent="-457200">
              <a:spcBef>
                <a:spcPts val="800"/>
              </a:spcBef>
              <a:buFont typeface="Arial" panose="020B0604020202020204" pitchFamily="34" charset="0"/>
              <a:buChar char="•"/>
            </a:pPr>
            <a:r>
              <a:rPr lang="en-US" sz="2800" b="1" dirty="0"/>
              <a:t>Float</a:t>
            </a:r>
            <a:r>
              <a:rPr lang="en-US" sz="2800" dirty="0"/>
              <a:t>: Used to store decimal values</a:t>
            </a:r>
            <a:r>
              <a:rPr lang="en-US" sz="2800" dirty="0" smtClean="0"/>
              <a:t>.</a:t>
            </a:r>
            <a:endParaRPr lang="en-US" sz="2800" dirty="0"/>
          </a:p>
          <a:p>
            <a:pPr marL="457200" indent="-457200">
              <a:spcBef>
                <a:spcPts val="800"/>
              </a:spcBef>
              <a:buFont typeface="Arial" panose="020B0604020202020204" pitchFamily="34" charset="0"/>
              <a:buChar char="•"/>
            </a:pPr>
            <a:r>
              <a:rPr lang="en-US" sz="2800" b="1" dirty="0"/>
              <a:t>String / Text</a:t>
            </a:r>
            <a:r>
              <a:rPr lang="en-US" sz="2800" dirty="0"/>
              <a:t>: Used to store text. The Text variable is preferable since it supports </a:t>
            </a:r>
            <a:r>
              <a:rPr lang="en-US" sz="2800" dirty="0" smtClean="0"/>
              <a:t>localization.</a:t>
            </a:r>
            <a:endParaRPr lang="en-US" sz="2800" dirty="0"/>
          </a:p>
          <a:p>
            <a:pPr marL="457200" indent="-457200">
              <a:spcBef>
                <a:spcPts val="800"/>
              </a:spcBef>
              <a:buFont typeface="Arial" panose="020B0604020202020204" pitchFamily="34" charset="0"/>
              <a:buChar char="•"/>
            </a:pPr>
            <a:r>
              <a:rPr lang="en-US" sz="2800" b="1" dirty="0"/>
              <a:t>Vector</a:t>
            </a:r>
            <a:r>
              <a:rPr lang="en-US" sz="2800" dirty="0"/>
              <a:t>: Contains the float values X, Y, and Z</a:t>
            </a:r>
            <a:r>
              <a:rPr lang="en-US" sz="2800" dirty="0" smtClean="0"/>
              <a:t>.</a:t>
            </a:r>
            <a:endParaRPr lang="en-US" sz="2800" dirty="0"/>
          </a:p>
          <a:p>
            <a:pPr marL="457200" indent="-457200">
              <a:spcBef>
                <a:spcPts val="800"/>
              </a:spcBef>
              <a:buFont typeface="Arial" panose="020B0604020202020204" pitchFamily="34" charset="0"/>
              <a:buChar char="•"/>
            </a:pPr>
            <a:r>
              <a:rPr lang="en-US" sz="2800" b="1" dirty="0"/>
              <a:t>Transform</a:t>
            </a:r>
            <a:r>
              <a:rPr lang="en-US" sz="2800" dirty="0"/>
              <a:t>: Used to store location, rotation, and scale</a:t>
            </a:r>
            <a:r>
              <a:rPr lang="en-US" sz="2800" dirty="0" smtClean="0"/>
              <a:t>.</a:t>
            </a:r>
            <a:endParaRPr lang="pt-BR" sz="2800" dirty="0"/>
          </a:p>
        </p:txBody>
      </p:sp>
    </p:spTree>
    <p:extLst>
      <p:ext uri="{BB962C8B-B14F-4D97-AF65-F5344CB8AC3E}">
        <p14:creationId xmlns:p14="http://schemas.microsoft.com/office/powerpoint/2010/main" val="1441764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E713C73-2E68-4951-83F0-B9792AE8CB5C}"/>
              </a:ext>
            </a:extLst>
          </p:cNvPr>
          <p:cNvSpPr>
            <a:spLocks noGrp="1"/>
          </p:cNvSpPr>
          <p:nvPr>
            <p:ph type="title"/>
          </p:nvPr>
        </p:nvSpPr>
        <p:spPr>
          <a:xfrm>
            <a:off x="1663247" y="914399"/>
            <a:ext cx="9046123" cy="4365523"/>
          </a:xfrm>
        </p:spPr>
        <p:txBody>
          <a:bodyPr/>
          <a:lstStyle/>
          <a:p>
            <a:r>
              <a:rPr lang="pt-BR" dirty="0" smtClean="0"/>
              <a:t>Details panel</a:t>
            </a:r>
            <a:endParaRPr lang="pt-BR" dirty="0"/>
          </a:p>
        </p:txBody>
      </p:sp>
      <p:sp>
        <p:nvSpPr>
          <p:cNvPr id="4" name="Espaço Reservado para Texto 3">
            <a:extLst>
              <a:ext uri="{FF2B5EF4-FFF2-40B4-BE49-F238E27FC236}">
                <a16:creationId xmlns:a16="http://schemas.microsoft.com/office/drawing/2014/main" xmlns="" id="{0801FEFB-5CEB-4E7A-845A-D8AE84A71F21}"/>
              </a:ext>
            </a:extLst>
          </p:cNvPr>
          <p:cNvSpPr>
            <a:spLocks noGrp="1"/>
          </p:cNvSpPr>
          <p:nvPr>
            <p:ph type="body" sz="quarter" idx="10"/>
          </p:nvPr>
        </p:nvSpPr>
        <p:spPr/>
        <p:txBody>
          <a:bodyPr>
            <a:normAutofit/>
          </a:bodyPr>
          <a:lstStyle/>
          <a:p>
            <a:r>
              <a:rPr lang="en-US" sz="2800" dirty="0"/>
              <a:t>When a variable is selected, its properties are displayed in the </a:t>
            </a:r>
            <a:r>
              <a:rPr lang="en-US" sz="2800" b="1" dirty="0"/>
              <a:t>Details</a:t>
            </a:r>
            <a:r>
              <a:rPr lang="en-US" sz="2800" dirty="0"/>
              <a:t> panel. This is where changes can be made to the variable’s name and type.</a:t>
            </a:r>
          </a:p>
          <a:p>
            <a:r>
              <a:rPr lang="en-US" sz="2800" dirty="0" smtClean="0"/>
              <a:t>Other </a:t>
            </a:r>
            <a:r>
              <a:rPr lang="en-US" sz="2800" dirty="0"/>
              <a:t>properties found in the Details panel include the following</a:t>
            </a:r>
            <a:r>
              <a:rPr lang="en-US" sz="2800" dirty="0" smtClean="0"/>
              <a:t>:</a:t>
            </a:r>
            <a:endParaRPr lang="en-US" sz="2800" dirty="0"/>
          </a:p>
          <a:p>
            <a:pPr marL="457200" indent="-457200">
              <a:buFont typeface="Arial" panose="020B0604020202020204" pitchFamily="34" charset="0"/>
              <a:buChar char="•"/>
            </a:pPr>
            <a:r>
              <a:rPr lang="en-US" sz="2800" b="1" dirty="0"/>
              <a:t>Instance Editable</a:t>
            </a:r>
            <a:r>
              <a:rPr lang="en-US" sz="2800" dirty="0"/>
              <a:t>: If checked, the variable can be changed in the instances that are in the Level</a:t>
            </a:r>
            <a:r>
              <a:rPr lang="en-US" sz="2800" dirty="0" smtClean="0"/>
              <a:t>.</a:t>
            </a:r>
            <a:endParaRPr lang="en-US" sz="2800" dirty="0"/>
          </a:p>
          <a:p>
            <a:pPr marL="457200" indent="-457200">
              <a:spcBef>
                <a:spcPts val="800"/>
              </a:spcBef>
              <a:buFont typeface="Arial" panose="020B0604020202020204" pitchFamily="34" charset="0"/>
              <a:buChar char="•"/>
            </a:pPr>
            <a:r>
              <a:rPr lang="en-US" sz="2800" b="1" dirty="0"/>
              <a:t>Blueprint Read Only</a:t>
            </a:r>
            <a:r>
              <a:rPr lang="en-US" sz="2800" dirty="0"/>
              <a:t>: If checked, the variable cannot be changed by Blueprint nodes</a:t>
            </a:r>
            <a:r>
              <a:rPr lang="en-US" sz="2800" dirty="0" smtClean="0"/>
              <a:t>.</a:t>
            </a:r>
            <a:endParaRPr lang="en-US" sz="2800" dirty="0"/>
          </a:p>
          <a:p>
            <a:pPr marL="457200" indent="-457200">
              <a:spcBef>
                <a:spcPts val="800"/>
              </a:spcBef>
              <a:buFont typeface="Arial" panose="020B0604020202020204" pitchFamily="34" charset="0"/>
              <a:buChar char="•"/>
            </a:pPr>
            <a:r>
              <a:rPr lang="en-US" sz="2800" b="1" dirty="0"/>
              <a:t>Tooltip</a:t>
            </a:r>
            <a:r>
              <a:rPr lang="en-US" sz="2800" dirty="0"/>
              <a:t>: Contains information shown when the cursor hovers over the variable</a:t>
            </a:r>
            <a:r>
              <a:rPr lang="en-US" sz="2800" dirty="0" smtClean="0"/>
              <a:t>.</a:t>
            </a:r>
            <a:endParaRPr lang="en-US" sz="2800" dirty="0"/>
          </a:p>
          <a:p>
            <a:pPr marL="457200" indent="-457200">
              <a:spcBef>
                <a:spcPts val="800"/>
              </a:spcBef>
              <a:buFont typeface="Arial" panose="020B0604020202020204" pitchFamily="34" charset="0"/>
              <a:buChar char="•"/>
            </a:pPr>
            <a:r>
              <a:rPr lang="en-US" sz="2800" b="1" dirty="0"/>
              <a:t>Expose on Spawn</a:t>
            </a:r>
            <a:r>
              <a:rPr lang="en-US" sz="2800" dirty="0"/>
              <a:t>: If checked, the variable can be set when spawning the Blueprint</a:t>
            </a:r>
            <a:r>
              <a:rPr lang="en-US" sz="2800" dirty="0" smtClean="0"/>
              <a:t>.</a:t>
            </a:r>
            <a:endParaRPr lang="en-US" sz="2800" dirty="0"/>
          </a:p>
        </p:txBody>
      </p:sp>
      <p:pic>
        <p:nvPicPr>
          <p:cNvPr id="10" name="Espaço Reservado para Conteúdo 9">
            <a:extLst>
              <a:ext uri="{FF2B5EF4-FFF2-40B4-BE49-F238E27FC236}">
                <a16:creationId xmlns:a16="http://schemas.microsoft.com/office/drawing/2014/main" xmlns="" id="{4D7A252F-F3E6-47DE-AEE6-6A5D02C843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58303" y="916755"/>
            <a:ext cx="9045575" cy="11882490"/>
          </a:xfrm>
        </p:spPr>
      </p:pic>
    </p:spTree>
    <p:extLst>
      <p:ext uri="{BB962C8B-B14F-4D97-AF65-F5344CB8AC3E}">
        <p14:creationId xmlns:p14="http://schemas.microsoft.com/office/powerpoint/2010/main" val="4261811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73AFF16-F2F4-410F-8A6F-D05F3D1AA309}"/>
              </a:ext>
            </a:extLst>
          </p:cNvPr>
          <p:cNvSpPr>
            <a:spLocks noGrp="1"/>
          </p:cNvSpPr>
          <p:nvPr>
            <p:ph type="title"/>
          </p:nvPr>
        </p:nvSpPr>
        <p:spPr/>
        <p:txBody>
          <a:bodyPr/>
          <a:lstStyle/>
          <a:p>
            <a:r>
              <a:rPr lang="pt-BR" dirty="0" smtClean="0"/>
              <a:t>Array</a:t>
            </a:r>
            <a:r>
              <a:rPr lang="pt-BR" dirty="0"/>
              <a:t>, </a:t>
            </a:r>
            <a:r>
              <a:rPr lang="pt-BR" dirty="0" smtClean="0"/>
              <a:t>set, and map</a:t>
            </a:r>
            <a:endParaRPr lang="pt-BR" dirty="0"/>
          </a:p>
        </p:txBody>
      </p:sp>
      <p:pic>
        <p:nvPicPr>
          <p:cNvPr id="6" name="Espaço Reservado para Conteúdo 5">
            <a:extLst>
              <a:ext uri="{FF2B5EF4-FFF2-40B4-BE49-F238E27FC236}">
                <a16:creationId xmlns:a16="http://schemas.microsoft.com/office/drawing/2014/main" xmlns="" id="{7E91C9C3-2FBB-4208-8F11-EE9536BF4E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28636" y="3716413"/>
            <a:ext cx="10590188" cy="6283174"/>
          </a:xfrm>
        </p:spPr>
      </p:pic>
      <p:sp>
        <p:nvSpPr>
          <p:cNvPr id="4" name="Espaço Reservado para Texto 3">
            <a:extLst>
              <a:ext uri="{FF2B5EF4-FFF2-40B4-BE49-F238E27FC236}">
                <a16:creationId xmlns:a16="http://schemas.microsoft.com/office/drawing/2014/main" xmlns="" id="{36B80B42-C666-4E3C-9837-5D2BB05DDE98}"/>
              </a:ext>
            </a:extLst>
          </p:cNvPr>
          <p:cNvSpPr>
            <a:spLocks noGrp="1"/>
          </p:cNvSpPr>
          <p:nvPr>
            <p:ph type="body" sz="quarter" idx="10"/>
          </p:nvPr>
        </p:nvSpPr>
        <p:spPr/>
        <p:txBody>
          <a:bodyPr>
            <a:normAutofit/>
          </a:bodyPr>
          <a:lstStyle/>
          <a:p>
            <a:r>
              <a:rPr lang="en-US" sz="2800" dirty="0"/>
              <a:t>The </a:t>
            </a:r>
            <a:r>
              <a:rPr lang="en-US" sz="2800" b="1" dirty="0"/>
              <a:t>Variable Type</a:t>
            </a:r>
            <a:r>
              <a:rPr lang="en-US" sz="2800" dirty="0"/>
              <a:t> property includes a button</a:t>
            </a:r>
            <a:r>
              <a:rPr lang="en-US" sz="2800" b="1" dirty="0"/>
              <a:t> </a:t>
            </a:r>
            <a:r>
              <a:rPr lang="en-US" sz="2800" dirty="0"/>
              <a:t>that is used to convert the variable into a </a:t>
            </a:r>
            <a:r>
              <a:rPr lang="en-US" sz="2800" b="1" dirty="0"/>
              <a:t>container</a:t>
            </a:r>
            <a:r>
              <a:rPr lang="en-US" sz="2800" dirty="0"/>
              <a:t>.</a:t>
            </a:r>
          </a:p>
          <a:p>
            <a:r>
              <a:rPr lang="en-US" sz="2800" dirty="0" smtClean="0"/>
              <a:t>A </a:t>
            </a:r>
            <a:r>
              <a:rPr lang="en-US" sz="2800" dirty="0"/>
              <a:t>container can store several elements of the same type. Listed below are the types of containers </a:t>
            </a:r>
            <a:r>
              <a:rPr lang="en-US" sz="2800" dirty="0" smtClean="0"/>
              <a:t>available.</a:t>
            </a:r>
            <a:r>
              <a:rPr lang="pt-BR" sz="2800" dirty="0" smtClean="0"/>
              <a:t> </a:t>
            </a:r>
            <a:endParaRPr lang="pt-BR" sz="2800" dirty="0"/>
          </a:p>
          <a:p>
            <a:pPr marL="457200" indent="-457200">
              <a:buFont typeface="Arial" panose="020B0604020202020204" pitchFamily="34" charset="0"/>
              <a:buChar char="•"/>
            </a:pPr>
            <a:r>
              <a:rPr lang="pt-BR" sz="2800" b="1" dirty="0"/>
              <a:t>Array</a:t>
            </a:r>
            <a:r>
              <a:rPr lang="pt-BR" sz="2800" dirty="0"/>
              <a:t>: </a:t>
            </a:r>
            <a:r>
              <a:rPr lang="en-US" sz="2800" dirty="0"/>
              <a:t>An ordered list of values that are accessed using an index value</a:t>
            </a:r>
            <a:r>
              <a:rPr lang="en-US" sz="2800" dirty="0" smtClean="0"/>
              <a:t>.</a:t>
            </a:r>
            <a:endParaRPr lang="pt-BR" sz="2800" dirty="0"/>
          </a:p>
          <a:p>
            <a:pPr marL="457200" indent="-457200">
              <a:spcBef>
                <a:spcPts val="800"/>
              </a:spcBef>
              <a:buFont typeface="Arial" panose="020B0604020202020204" pitchFamily="34" charset="0"/>
              <a:buChar char="•"/>
            </a:pPr>
            <a:r>
              <a:rPr lang="pt-BR" sz="2800" b="1" dirty="0"/>
              <a:t>Set</a:t>
            </a:r>
            <a:r>
              <a:rPr lang="pt-BR" sz="2800" dirty="0"/>
              <a:t>: An unordered collection of values. </a:t>
            </a:r>
            <a:r>
              <a:rPr lang="en-US" sz="2800" dirty="0"/>
              <a:t>Duplicate values are not allowed</a:t>
            </a:r>
            <a:r>
              <a:rPr lang="en-US" sz="2800" dirty="0" smtClean="0"/>
              <a:t>.</a:t>
            </a:r>
            <a:endParaRPr lang="pt-BR" sz="2800" dirty="0"/>
          </a:p>
          <a:p>
            <a:pPr marL="457200" indent="-457200">
              <a:spcBef>
                <a:spcPts val="800"/>
              </a:spcBef>
              <a:buFont typeface="Arial" panose="020B0604020202020204" pitchFamily="34" charset="0"/>
              <a:buChar char="•"/>
            </a:pPr>
            <a:r>
              <a:rPr lang="pt-BR" sz="2800" b="1" dirty="0"/>
              <a:t>Map</a:t>
            </a:r>
            <a:r>
              <a:rPr lang="pt-BR" sz="2800" dirty="0"/>
              <a:t>: A list that uses a key-value pair to define each entry. </a:t>
            </a:r>
            <a:r>
              <a:rPr lang="en-US" sz="2800" dirty="0"/>
              <a:t>Duplicate key values are not allowed</a:t>
            </a:r>
            <a:r>
              <a:rPr lang="en-US" sz="2800" dirty="0" smtClean="0"/>
              <a:t>.</a:t>
            </a:r>
            <a:endParaRPr lang="en-US" sz="2800" dirty="0"/>
          </a:p>
        </p:txBody>
      </p:sp>
    </p:spTree>
    <p:extLst>
      <p:ext uri="{BB962C8B-B14F-4D97-AF65-F5344CB8AC3E}">
        <p14:creationId xmlns:p14="http://schemas.microsoft.com/office/powerpoint/2010/main" val="1444494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8DB8A23-B17D-48CC-BB06-EF34B208F633}"/>
              </a:ext>
            </a:extLst>
          </p:cNvPr>
          <p:cNvSpPr>
            <a:spLocks noGrp="1"/>
          </p:cNvSpPr>
          <p:nvPr>
            <p:ph type="title"/>
          </p:nvPr>
        </p:nvSpPr>
        <p:spPr/>
        <p:txBody>
          <a:bodyPr/>
          <a:lstStyle/>
          <a:p>
            <a:r>
              <a:rPr lang="pt-BR" dirty="0" smtClean="0"/>
              <a:t>Getters and setters</a:t>
            </a:r>
            <a:endParaRPr lang="pt-BR" dirty="0"/>
          </a:p>
        </p:txBody>
      </p:sp>
      <p:pic>
        <p:nvPicPr>
          <p:cNvPr id="6" name="Espaço Reservado para Conteúdo 5">
            <a:extLst>
              <a:ext uri="{FF2B5EF4-FFF2-40B4-BE49-F238E27FC236}">
                <a16:creationId xmlns:a16="http://schemas.microsoft.com/office/drawing/2014/main" xmlns="" id="{F508DFFA-9F51-4558-9948-63FAD68B1F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46280" y="914399"/>
            <a:ext cx="12237720" cy="12044615"/>
          </a:xfrm>
        </p:spPr>
      </p:pic>
      <p:sp>
        <p:nvSpPr>
          <p:cNvPr id="4" name="Espaço Reservado para Texto 3">
            <a:extLst>
              <a:ext uri="{FF2B5EF4-FFF2-40B4-BE49-F238E27FC236}">
                <a16:creationId xmlns:a16="http://schemas.microsoft.com/office/drawing/2014/main" xmlns="" id="{3795CF7B-AAC0-48D9-A124-BD4E62D9441C}"/>
              </a:ext>
            </a:extLst>
          </p:cNvPr>
          <p:cNvSpPr>
            <a:spLocks noGrp="1"/>
          </p:cNvSpPr>
          <p:nvPr>
            <p:ph type="body" sz="quarter" idx="10"/>
          </p:nvPr>
        </p:nvSpPr>
        <p:spPr/>
        <p:txBody>
          <a:bodyPr>
            <a:normAutofit/>
          </a:bodyPr>
          <a:lstStyle/>
          <a:p>
            <a:r>
              <a:rPr lang="en-US" sz="2800" dirty="0"/>
              <a:t>When a variable is dragged and dropped</a:t>
            </a:r>
            <a:r>
              <a:rPr lang="en-US" sz="2800" b="1" dirty="0"/>
              <a:t> </a:t>
            </a:r>
            <a:r>
              <a:rPr lang="en-US" sz="2800" dirty="0"/>
              <a:t>into the Event Graph,</a:t>
            </a:r>
            <a:r>
              <a:rPr lang="en-US" sz="2800" b="1" dirty="0"/>
              <a:t> </a:t>
            </a:r>
            <a:r>
              <a:rPr lang="en-US" sz="2800" dirty="0"/>
              <a:t>a context menu appears with the options </a:t>
            </a:r>
            <a:r>
              <a:rPr lang="en-US" sz="2800" b="1" dirty="0"/>
              <a:t>Get</a:t>
            </a:r>
            <a:r>
              <a:rPr lang="en-US" sz="2800" dirty="0"/>
              <a:t> and </a:t>
            </a:r>
            <a:r>
              <a:rPr lang="en-US" sz="2800" b="1" dirty="0"/>
              <a:t>Set</a:t>
            </a:r>
            <a:r>
              <a:rPr lang="en-US" sz="2800" dirty="0"/>
              <a:t>.</a:t>
            </a:r>
          </a:p>
          <a:p>
            <a:r>
              <a:rPr lang="en-US" sz="2800" b="1" dirty="0" smtClean="0"/>
              <a:t>Get</a:t>
            </a:r>
            <a:r>
              <a:rPr lang="en-US" sz="2800" dirty="0" smtClean="0"/>
              <a:t> </a:t>
            </a:r>
            <a:r>
              <a:rPr lang="en-US" sz="2800" dirty="0"/>
              <a:t>nodes are used to read the value of the variable.</a:t>
            </a:r>
          </a:p>
          <a:p>
            <a:r>
              <a:rPr lang="en-US" sz="2800" b="1" dirty="0" smtClean="0"/>
              <a:t>Set</a:t>
            </a:r>
            <a:r>
              <a:rPr lang="en-US" sz="2800" dirty="0" smtClean="0"/>
              <a:t> </a:t>
            </a:r>
            <a:r>
              <a:rPr lang="en-US" sz="2800" dirty="0"/>
              <a:t>nodes are used to store a new value in the variable.</a:t>
            </a:r>
          </a:p>
          <a:p>
            <a:r>
              <a:rPr lang="en-US" sz="2800" dirty="0" smtClean="0"/>
              <a:t>There </a:t>
            </a:r>
            <a:r>
              <a:rPr lang="en-US" sz="2800" dirty="0"/>
              <a:t>are useful shortcuts to create </a:t>
            </a:r>
            <a:r>
              <a:rPr lang="en-US" sz="2800" b="1" dirty="0"/>
              <a:t>Get</a:t>
            </a:r>
            <a:r>
              <a:rPr lang="en-US" sz="2800" dirty="0"/>
              <a:t> and </a:t>
            </a:r>
            <a:r>
              <a:rPr lang="en-US" sz="2800" b="1" dirty="0"/>
              <a:t>Set</a:t>
            </a:r>
            <a:r>
              <a:rPr lang="en-US" sz="2800" dirty="0"/>
              <a:t> nodes. To create a </a:t>
            </a:r>
            <a:r>
              <a:rPr lang="en-US" sz="2800" b="1" dirty="0"/>
              <a:t>Get</a:t>
            </a:r>
            <a:r>
              <a:rPr lang="en-US" sz="2800" dirty="0"/>
              <a:t> node, press the </a:t>
            </a:r>
            <a:r>
              <a:rPr lang="en-US" sz="2800" b="1" dirty="0"/>
              <a:t>Ctrl</a:t>
            </a:r>
            <a:r>
              <a:rPr lang="en-US" sz="2800" dirty="0"/>
              <a:t> key when dragging and dropping a variable. The </a:t>
            </a:r>
            <a:r>
              <a:rPr lang="en-US" sz="2800" b="1" dirty="0"/>
              <a:t>Set</a:t>
            </a:r>
            <a:r>
              <a:rPr lang="en-US" sz="2800" dirty="0"/>
              <a:t> node is created using the </a:t>
            </a:r>
            <a:r>
              <a:rPr lang="en-US" sz="2800" b="1" dirty="0"/>
              <a:t>Alt</a:t>
            </a:r>
            <a:r>
              <a:rPr lang="en-US" sz="2800" dirty="0"/>
              <a:t> key</a:t>
            </a:r>
            <a:r>
              <a:rPr lang="en-US" sz="2800" dirty="0" smtClean="0"/>
              <a:t>.</a:t>
            </a:r>
            <a:endParaRPr lang="pt-BR" sz="2800" dirty="0"/>
          </a:p>
        </p:txBody>
      </p:sp>
    </p:spTree>
    <p:extLst>
      <p:ext uri="{BB962C8B-B14F-4D97-AF65-F5344CB8AC3E}">
        <p14:creationId xmlns:p14="http://schemas.microsoft.com/office/powerpoint/2010/main" val="3700657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xmlns="" id="{14FE47AB-7591-4F42-9778-E5395EEA8E45}"/>
              </a:ext>
            </a:extLst>
          </p:cNvPr>
          <p:cNvSpPr>
            <a:spLocks noGrp="1"/>
          </p:cNvSpPr>
          <p:nvPr>
            <p:ph type="body" sz="quarter" idx="10"/>
          </p:nvPr>
        </p:nvSpPr>
        <p:spPr/>
        <p:txBody>
          <a:bodyPr/>
          <a:lstStyle/>
          <a:p>
            <a:r>
              <a:rPr lang="pt-BR" dirty="0" smtClean="0"/>
              <a:t> </a:t>
            </a:r>
            <a:endParaRPr lang="pt-BR" dirty="0"/>
          </a:p>
        </p:txBody>
      </p:sp>
      <p:sp>
        <p:nvSpPr>
          <p:cNvPr id="3" name="Título 2">
            <a:extLst>
              <a:ext uri="{FF2B5EF4-FFF2-40B4-BE49-F238E27FC236}">
                <a16:creationId xmlns:a16="http://schemas.microsoft.com/office/drawing/2014/main" xmlns="" id="{C32215DD-C6A6-4E71-9653-69802ED68C6C}"/>
              </a:ext>
            </a:extLst>
          </p:cNvPr>
          <p:cNvSpPr>
            <a:spLocks noGrp="1"/>
          </p:cNvSpPr>
          <p:nvPr>
            <p:ph type="title"/>
          </p:nvPr>
        </p:nvSpPr>
        <p:spPr/>
        <p:txBody>
          <a:bodyPr/>
          <a:lstStyle/>
          <a:p>
            <a:r>
              <a:rPr lang="pt-BR" dirty="0" smtClean="0"/>
              <a:t>Operators</a:t>
            </a:r>
            <a:endParaRPr lang="pt-BR" dirty="0"/>
          </a:p>
        </p:txBody>
      </p:sp>
    </p:spTree>
    <p:extLst>
      <p:ext uri="{BB962C8B-B14F-4D97-AF65-F5344CB8AC3E}">
        <p14:creationId xmlns:p14="http://schemas.microsoft.com/office/powerpoint/2010/main" val="2703586766"/>
      </p:ext>
    </p:extLst>
  </p:cSld>
  <p:clrMapOvr>
    <a:masterClrMapping/>
  </p:clrMapOvr>
</p:sld>
</file>

<file path=ppt/theme/theme1.xml><?xml version="1.0" encoding="utf-8"?>
<a:theme xmlns:a="http://schemas.openxmlformats.org/drawingml/2006/main" name="EpicTheme">
  <a:themeElements>
    <a:clrScheme name="Epic">
      <a:dk1>
        <a:srgbClr val="27292E"/>
      </a:dk1>
      <a:lt1>
        <a:srgbClr val="FFFFFF"/>
      </a:lt1>
      <a:dk2>
        <a:srgbClr val="323233"/>
      </a:dk2>
      <a:lt2>
        <a:srgbClr val="EDEFF3"/>
      </a:lt2>
      <a:accent1>
        <a:srgbClr val="F7941E"/>
      </a:accent1>
      <a:accent2>
        <a:srgbClr val="D9821D"/>
      </a:accent2>
      <a:accent3>
        <a:srgbClr val="A44724"/>
      </a:accent3>
      <a:accent4>
        <a:srgbClr val="F7941E"/>
      </a:accent4>
      <a:accent5>
        <a:srgbClr val="007EBF"/>
      </a:accent5>
      <a:accent6>
        <a:srgbClr val="00B0F0"/>
      </a:accent6>
      <a:hlink>
        <a:srgbClr val="F7941E"/>
      </a:hlink>
      <a:folHlink>
        <a:srgbClr val="A44724"/>
      </a:folHlink>
    </a:clrScheme>
    <a:fontScheme name="Epic Helvetic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3F3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13095</TotalTime>
  <Words>1913</Words>
  <Application>Microsoft Office PowerPoint</Application>
  <PresentationFormat>Custom</PresentationFormat>
  <Paragraphs>117</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EpicTheme</vt:lpstr>
      <vt:lpstr>PowerPoint Presentation</vt:lpstr>
      <vt:lpstr>Lecture Goals and Outcomes </vt:lpstr>
      <vt:lpstr>Variables</vt:lpstr>
      <vt:lpstr>Creating Variables</vt:lpstr>
      <vt:lpstr>Variable data Types</vt:lpstr>
      <vt:lpstr>Details panel</vt:lpstr>
      <vt:lpstr>Array, set, and map</vt:lpstr>
      <vt:lpstr>Getters and setters</vt:lpstr>
      <vt:lpstr>Operators</vt:lpstr>
      <vt:lpstr>Arithmetic operators</vt:lpstr>
      <vt:lpstr>Relational operators</vt:lpstr>
      <vt:lpstr>logical operators</vt:lpstr>
      <vt:lpstr>Functions, events, and macros</vt:lpstr>
      <vt:lpstr>Functions</vt:lpstr>
      <vt:lpstr>Functions:  Inputs and outputs</vt:lpstr>
      <vt:lpstr>Functions: local variables</vt:lpstr>
      <vt:lpstr>Functions: The Target parameter</vt:lpstr>
      <vt:lpstr>Custom events</vt:lpstr>
      <vt:lpstr>Custom events: input parameters</vt:lpstr>
      <vt:lpstr>Custom events: delegates</vt:lpstr>
      <vt:lpstr>Macros</vt:lpstr>
      <vt:lpstr>PowerPoint Presentation</vt:lpstr>
      <vt:lpstr>Program flow</vt:lpstr>
      <vt:lpstr>Branch node</vt:lpstr>
      <vt:lpstr>For Loop node</vt:lpstr>
      <vt:lpstr>Sequence node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Marcos Romero</dc:creator>
  <cp:lastModifiedBy>KBH</cp:lastModifiedBy>
  <cp:revision>222</cp:revision>
  <dcterms:modified xsi:type="dcterms:W3CDTF">2018-11-29T16:39:01Z</dcterms:modified>
</cp:coreProperties>
</file>