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8" r:id="rId1"/>
  </p:sldMasterIdLst>
  <p:notesMasterIdLst>
    <p:notesMasterId r:id="rId25"/>
  </p:notesMasterIdLst>
  <p:sldIdLst>
    <p:sldId id="256" r:id="rId2"/>
    <p:sldId id="257" r:id="rId3"/>
    <p:sldId id="392" r:id="rId4"/>
    <p:sldId id="393" r:id="rId5"/>
    <p:sldId id="394" r:id="rId6"/>
    <p:sldId id="406" r:id="rId7"/>
    <p:sldId id="258" r:id="rId8"/>
    <p:sldId id="395" r:id="rId9"/>
    <p:sldId id="407" r:id="rId10"/>
    <p:sldId id="261" r:id="rId11"/>
    <p:sldId id="396" r:id="rId12"/>
    <p:sldId id="265" r:id="rId13"/>
    <p:sldId id="401" r:id="rId14"/>
    <p:sldId id="400" r:id="rId15"/>
    <p:sldId id="399" r:id="rId16"/>
    <p:sldId id="398" r:id="rId17"/>
    <p:sldId id="259" r:id="rId18"/>
    <p:sldId id="402" r:id="rId19"/>
    <p:sldId id="403" r:id="rId20"/>
    <p:sldId id="404" r:id="rId21"/>
    <p:sldId id="405" r:id="rId22"/>
    <p:sldId id="408" r:id="rId23"/>
    <p:sldId id="391" r:id="rId2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 Shannon" initials="TS" lastIdx="6" clrIdx="0">
    <p:extLst/>
  </p:cmAuthor>
  <p:cmAuthor id="2" name="Marcos" initials="M" lastIdx="5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929"/>
    <a:srgbClr val="3F3F3F"/>
    <a:srgbClr val="FFD966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6" autoAdjust="0"/>
    <p:restoredTop sz="94291" autoAdjust="0"/>
  </p:normalViewPr>
  <p:slideViewPr>
    <p:cSldViewPr snapToGrid="0" showGuides="1">
      <p:cViewPr varScale="1">
        <p:scale>
          <a:sx n="44" d="100"/>
          <a:sy n="44" d="100"/>
        </p:scale>
        <p:origin x="-374" y="-86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1" name="Shape 4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5744947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1676400" y="10845298"/>
            <a:ext cx="21031200" cy="1387475"/>
          </a:xfrm>
        </p:spPr>
        <p:txBody>
          <a:bodyPr anchor="t" anchorCtr="1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US" sz="8500" baseline="0" dirty="0" smtClean="0">
                <a:solidFill>
                  <a:schemeClr val="bg2"/>
                </a:solidFill>
                <a:latin typeface="+mj-lt"/>
                <a:sym typeface="Arial"/>
              </a:defRPr>
            </a:lvl1pPr>
          </a:lstStyle>
          <a:p>
            <a:pPr algn="ctr"/>
            <a:endParaRPr lang="en-US" sz="8000" dirty="0">
              <a:solidFill>
                <a:srgbClr val="FFFFFF"/>
              </a:solidFill>
              <a:latin typeface="+mn-lt"/>
              <a:cs typeface="Arial"/>
              <a:sym typeface="Arial"/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1"/>
          </p:nvPr>
        </p:nvSpPr>
        <p:spPr>
          <a:xfrm>
            <a:off x="1676400" y="7094538"/>
            <a:ext cx="21031199" cy="3750760"/>
          </a:xfrm>
        </p:spPr>
        <p:txBody>
          <a:bodyPr anchor="b">
            <a:normAutofit/>
          </a:bodyPr>
          <a:lstStyle>
            <a:lvl1pPr marL="0" indent="0" algn="ctr">
              <a:buNone/>
              <a:defRPr sz="12000" cap="all" baseline="0">
                <a:solidFill>
                  <a:srgbClr val="FFD966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120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676400" y="7550515"/>
            <a:ext cx="21031200" cy="2217738"/>
          </a:xfrm>
        </p:spPr>
        <p:txBody>
          <a:bodyPr>
            <a:noAutofit/>
          </a:bodyPr>
          <a:lstStyle>
            <a:lvl1pPr algn="ctr">
              <a:defRPr kumimoji="0" lang="en-US" sz="6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1pPr>
            <a:lvl2pPr algn="ctr">
              <a:defRPr kumimoji="0" lang="en-US" sz="6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algn="ctr">
              <a:defRPr kumimoji="0" lang="en-US" sz="6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algn="ctr">
              <a:defRPr kumimoji="0" lang="en-US" sz="6000" b="0" i="0" u="none" strike="noStrike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algn="ctr">
              <a:defRPr kumimoji="0" lang="en-US" sz="6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5pPr>
          </a:lstStyle>
          <a:p>
            <a:pPr lvl="0"/>
            <a:r>
              <a:rPr lang="en-US" dirty="0"/>
              <a:t>Subtitle (optional)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88288"/>
            <a:ext cx="21031200" cy="2651126"/>
          </a:xfrm>
        </p:spPr>
        <p:txBody>
          <a:bodyPr anchor="b" anchorCtr="1">
            <a:normAutofit/>
          </a:bodyPr>
          <a:lstStyle>
            <a:lvl1pPr algn="ctr">
              <a:defRPr kumimoji="0" lang="en-US" sz="8000" b="1" i="0" u="none" strike="noStrike" cap="all" spc="1800" normalizeH="0" baseline="0" dirty="0">
                <a:ln>
                  <a:noFill/>
                </a:ln>
                <a:solidFill>
                  <a:srgbClr val="FFD966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01244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2129796" y="0"/>
            <a:ext cx="12254204" cy="1371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79576" y="914399"/>
            <a:ext cx="9046123" cy="4365523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000" b="1" cap="all" baseline="0"/>
            </a:lvl1pPr>
          </a:lstStyle>
          <a:p>
            <a:r>
              <a:rPr lang="en-US" dirty="0"/>
              <a:t>One Picture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29796" y="0"/>
            <a:ext cx="12254204" cy="13716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400"/>
            </a:lvl4pPr>
            <a:lvl5pPr>
              <a:defRPr sz="14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"/>
          <p:cNvSpPr/>
          <p:nvPr userDrawn="1"/>
        </p:nvSpPr>
        <p:spPr>
          <a:xfrm>
            <a:off x="1752108" y="5586815"/>
            <a:ext cx="8973592" cy="127365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 hangingPunct="0"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 kern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6" t="8536" r="16029" b="30822"/>
          <a:stretch/>
        </p:blipFill>
        <p:spPr>
          <a:xfrm>
            <a:off x="4693243" y="403083"/>
            <a:ext cx="2626729" cy="2683625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679575" y="5943600"/>
            <a:ext cx="9045575" cy="8002587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400"/>
            </a:lvl1pPr>
            <a:lvl2pPr marL="746125" indent="-288925">
              <a:lnSpc>
                <a:spcPct val="100000"/>
              </a:lnSpc>
              <a:defRPr sz="2400"/>
            </a:lvl2pPr>
            <a:lvl3pPr marL="1143000" indent="-228600">
              <a:lnSpc>
                <a:spcPct val="100000"/>
              </a:lnSpc>
              <a:defRPr sz="1800"/>
            </a:lvl3pPr>
            <a:lvl4pPr marL="1600200" indent="-228600">
              <a:lnSpc>
                <a:spcPct val="100000"/>
              </a:lnSpc>
              <a:defRPr sz="1600"/>
            </a:lvl4pPr>
            <a:lvl5pPr marL="2057400" indent="-228600">
              <a:lnSpc>
                <a:spcPct val="100000"/>
              </a:lnSpc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7714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Typ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24384000" cy="137160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Rectangle"/>
          <p:cNvSpPr/>
          <p:nvPr userDrawn="1"/>
        </p:nvSpPr>
        <p:spPr>
          <a:xfrm>
            <a:off x="1400175" y="-1"/>
            <a:ext cx="7765125" cy="13716001"/>
          </a:xfrm>
          <a:prstGeom prst="rect">
            <a:avLst/>
          </a:prstGeom>
          <a:solidFill>
            <a:srgbClr val="FFD966">
              <a:alpha val="77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6" t="8536" r="16029" b="30822"/>
          <a:stretch/>
        </p:blipFill>
        <p:spPr>
          <a:xfrm>
            <a:off x="3969372" y="386276"/>
            <a:ext cx="2626729" cy="2683625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003755" y="4183930"/>
            <a:ext cx="6557962" cy="9135028"/>
          </a:xfrm>
        </p:spPr>
        <p:txBody>
          <a:bodyPr wrap="square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4800" b="1" cap="all" baseline="0"/>
            </a:lvl1pPr>
          </a:lstStyle>
          <a:p>
            <a:r>
              <a:rPr lang="en-US" sz="3600" dirty="0"/>
              <a:t>Important point, approximately one or two sentences. </a:t>
            </a:r>
          </a:p>
        </p:txBody>
      </p:sp>
    </p:spTree>
    <p:extLst>
      <p:ext uri="{BB962C8B-B14F-4D97-AF65-F5344CB8AC3E}">
        <p14:creationId xmlns:p14="http://schemas.microsoft.com/office/powerpoint/2010/main" val="2462388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Type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13"/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3" y="0"/>
            <a:ext cx="15079790" cy="13716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rgbClr val="3F3F3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defTabSz="1828800" hangingPunct="1"/>
            <a:endParaRPr lang="en-US" sz="3600" kern="1200">
              <a:solidFill>
                <a:prstClr val="white"/>
              </a:solidFill>
            </a:endParaRPr>
          </a:p>
        </p:txBody>
      </p:sp>
      <p:sp>
        <p:nvSpPr>
          <p:cNvPr id="10" name="Freeform: Shape 15"/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V="1">
            <a:off x="1" y="0"/>
            <a:ext cx="14185970" cy="13716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defTabSz="1828800" hangingPunct="1"/>
            <a:endParaRPr lang="en-US" sz="3600" kern="1200">
              <a:solidFill>
                <a:prstClr val="white"/>
              </a:solidFill>
            </a:endParaRPr>
          </a:p>
        </p:txBody>
      </p:sp>
      <p:sp>
        <p:nvSpPr>
          <p:cNvPr id="13" name="Rectangle"/>
          <p:cNvSpPr/>
          <p:nvPr userDrawn="1"/>
        </p:nvSpPr>
        <p:spPr>
          <a:xfrm>
            <a:off x="756714" y="4841453"/>
            <a:ext cx="7008270" cy="127365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6" t="8536" r="16029" b="30822"/>
          <a:stretch/>
        </p:blipFill>
        <p:spPr>
          <a:xfrm>
            <a:off x="2910162" y="387999"/>
            <a:ext cx="2626729" cy="2683625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756714" y="387999"/>
            <a:ext cx="9395380" cy="4365523"/>
          </a:xfrm>
        </p:spPr>
        <p:txBody>
          <a:bodyPr anchor="b">
            <a:normAutofit/>
          </a:bodyPr>
          <a:lstStyle>
            <a:lvl1pPr algn="l">
              <a:defRPr sz="5000" b="1" cap="all" baseline="0"/>
            </a:lvl1pPr>
          </a:lstStyle>
          <a:p>
            <a:r>
              <a:rPr lang="en-US" dirty="0"/>
              <a:t>One Picture Slide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756714" y="5233467"/>
            <a:ext cx="9045575" cy="8002587"/>
          </a:xfrm>
        </p:spPr>
        <p:txBody>
          <a:bodyPr>
            <a:normAutofit/>
          </a:bodyPr>
          <a:lstStyle>
            <a:lvl1pPr>
              <a:defRPr sz="2400"/>
            </a:lvl1pPr>
            <a:lvl2pPr marL="746125" indent="-288925">
              <a:defRPr sz="2400"/>
            </a:lvl2pPr>
            <a:lvl3pPr marL="1143000" indent="-228600">
              <a:defRPr sz="1800"/>
            </a:lvl3pPr>
            <a:lvl4pPr marL="1600200" indent="-228600">
              <a:defRPr sz="1600"/>
            </a:lvl4pPr>
            <a:lvl5pPr marL="2057400" indent="-228600"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5105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Content Slide"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/>
          <p:cNvSpPr/>
          <p:nvPr userDrawn="1"/>
        </p:nvSpPr>
        <p:spPr>
          <a:xfrm>
            <a:off x="2154252" y="0"/>
            <a:ext cx="8364042" cy="13716000"/>
          </a:xfrm>
          <a:prstGeom prst="rect">
            <a:avLst/>
          </a:prstGeom>
          <a:solidFill>
            <a:schemeClr val="bg1">
              <a:alpha val="8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" name="Rectangle"/>
          <p:cNvSpPr/>
          <p:nvPr userDrawn="1"/>
        </p:nvSpPr>
        <p:spPr>
          <a:xfrm>
            <a:off x="2869459" y="4420829"/>
            <a:ext cx="7008270" cy="127365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869459" y="2178424"/>
            <a:ext cx="7008270" cy="2070682"/>
          </a:xfrm>
        </p:spPr>
        <p:txBody>
          <a:bodyPr wrap="square" anchor="b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5000" b="1" cap="all" baseline="0"/>
            </a:lvl1pPr>
          </a:lstStyle>
          <a:p>
            <a:r>
              <a:rPr lang="en-US" sz="3600" dirty="0"/>
              <a:t>Small Volume of Content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2869460" y="4719918"/>
            <a:ext cx="7008270" cy="899608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746125" indent="-288925">
              <a:lnSpc>
                <a:spcPct val="100000"/>
              </a:lnSpc>
              <a:defRPr sz="2400"/>
            </a:lvl2pPr>
            <a:lvl3pPr marL="1143000" indent="-228600">
              <a:lnSpc>
                <a:spcPct val="100000"/>
              </a:lnSpc>
              <a:defRPr sz="1800"/>
            </a:lvl3pPr>
            <a:lvl4pPr marL="1600200" indent="-228600">
              <a:lnSpc>
                <a:spcPct val="100000"/>
              </a:lnSpc>
              <a:defRPr sz="1600"/>
            </a:lvl4pPr>
            <a:lvl5pPr marL="2057400" indent="-228600">
              <a:lnSpc>
                <a:spcPct val="100000"/>
              </a:lnSpc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6" t="8536" r="16029" b="30822"/>
          <a:stretch/>
        </p:blipFill>
        <p:spPr>
          <a:xfrm>
            <a:off x="21757271" y="11032375"/>
            <a:ext cx="2626729" cy="268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992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al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105786"/>
            <a:ext cx="21031200" cy="2651126"/>
          </a:xfrm>
        </p:spPr>
        <p:txBody>
          <a:bodyPr>
            <a:normAutofit/>
          </a:bodyPr>
          <a:lstStyle>
            <a:lvl1pPr>
              <a:defRPr kumimoji="0" lang="en-US" sz="2500" b="1" i="0" u="none" strike="noStrike" cap="all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he Picture slide"/>
          <p:cNvSpPr txBox="1"/>
          <p:nvPr userDrawn="1"/>
        </p:nvSpPr>
        <p:spPr>
          <a:xfrm>
            <a:off x="13454825" y="3658325"/>
            <a:ext cx="2611292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l"/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Outcomes</a:t>
            </a:r>
            <a:endParaRPr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he Picture slide"/>
          <p:cNvSpPr txBox="1"/>
          <p:nvPr userDrawn="1"/>
        </p:nvSpPr>
        <p:spPr>
          <a:xfrm>
            <a:off x="1752109" y="3658325"/>
            <a:ext cx="1527662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t">
            <a:spAutoFit/>
          </a:bodyPr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algn="l"/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Goals</a:t>
            </a:r>
            <a:endParaRPr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"/>
          <p:cNvSpPr/>
          <p:nvPr userDrawn="1"/>
        </p:nvSpPr>
        <p:spPr>
          <a:xfrm>
            <a:off x="1752108" y="4475797"/>
            <a:ext cx="9438184" cy="127366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/>
          </a:p>
        </p:txBody>
      </p:sp>
      <p:sp>
        <p:nvSpPr>
          <p:cNvPr id="9" name="Rectangle"/>
          <p:cNvSpPr/>
          <p:nvPr userDrawn="1"/>
        </p:nvSpPr>
        <p:spPr>
          <a:xfrm>
            <a:off x="13454824" y="4480560"/>
            <a:ext cx="9438184" cy="127366"/>
          </a:xfrm>
          <a:prstGeom prst="rect">
            <a:avLst/>
          </a:prstGeom>
          <a:solidFill>
            <a:srgbClr val="FFD966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320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6" t="8536" r="16029" b="30822"/>
          <a:stretch/>
        </p:blipFill>
        <p:spPr>
          <a:xfrm>
            <a:off x="21757273" y="11032377"/>
            <a:ext cx="2626730" cy="2683626"/>
          </a:xfrm>
          <a:prstGeom prst="rect">
            <a:avLst/>
          </a:prstGeom>
        </p:spPr>
      </p:pic>
      <p:sp>
        <p:nvSpPr>
          <p:cNvPr id="11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752108" y="4766538"/>
            <a:ext cx="9438184" cy="8949462"/>
          </a:xfrm>
        </p:spPr>
        <p:txBody>
          <a:bodyPr>
            <a:normAutofit/>
          </a:bodyPr>
          <a:lstStyle>
            <a:lvl1pPr>
              <a:defRPr sz="2400"/>
            </a:lvl1pPr>
            <a:lvl2pPr marL="746125" indent="-288925">
              <a:defRPr sz="2400"/>
            </a:lvl2pPr>
            <a:lvl3pPr marL="1143000" indent="-228600">
              <a:defRPr sz="1800"/>
            </a:lvl3pPr>
            <a:lvl4pPr marL="1600200" indent="-228600">
              <a:defRPr sz="1600"/>
            </a:lvl4pPr>
            <a:lvl5pPr marL="2057400" indent="-228600"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13454824" y="4766538"/>
            <a:ext cx="9438184" cy="8949462"/>
          </a:xfrm>
        </p:spPr>
        <p:txBody>
          <a:bodyPr>
            <a:normAutofit/>
          </a:bodyPr>
          <a:lstStyle>
            <a:lvl1pPr>
              <a:defRPr sz="2400"/>
            </a:lvl1pPr>
            <a:lvl2pPr marL="746125" indent="-288925">
              <a:defRPr sz="2400"/>
            </a:lvl2pPr>
            <a:lvl3pPr marL="1143000" indent="-228600">
              <a:defRPr sz="1800"/>
            </a:lvl3pPr>
            <a:lvl4pPr marL="1600200" indent="-228600">
              <a:defRPr sz="1600"/>
            </a:lvl4pPr>
            <a:lvl5pPr marL="2057400" indent="-228600"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94359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2400" smtClea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24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5890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2415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706" r:id="rId2"/>
    <p:sldLayoutId id="2147483696" r:id="rId3"/>
    <p:sldLayoutId id="2147483703" r:id="rId4"/>
    <p:sldLayoutId id="2147483704" r:id="rId5"/>
    <p:sldLayoutId id="2147483705" r:id="rId6"/>
    <p:sldLayoutId id="2147483707" r:id="rId7"/>
    <p:sldLayoutId id="2147483697" r:id="rId8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xmlns="" id="{E1C16217-3FB1-4CB8-B2E2-90F5FEDF23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6400" y="10923675"/>
            <a:ext cx="21031200" cy="1387475"/>
          </a:xfrm>
        </p:spPr>
        <p:txBody>
          <a:bodyPr/>
          <a:lstStyle/>
          <a:p>
            <a:r>
              <a:rPr lang="pt-BR" dirty="0"/>
              <a:t>Building and Using Actor Classes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A208DEC6-5900-40DD-B805-728145240F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76400" y="7094538"/>
            <a:ext cx="21031199" cy="2911611"/>
          </a:xfrm>
        </p:spPr>
        <p:txBody>
          <a:bodyPr/>
          <a:lstStyle/>
          <a:p>
            <a:r>
              <a:rPr lang="pt-BR" dirty="0" smtClean="0"/>
              <a:t>Lecture </a:t>
            </a:r>
            <a:r>
              <a:rPr lang="pt-B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70376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B7AC15B-9D1F-484B-AE94-B54DE08E3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Collision events</a:t>
            </a:r>
            <a:endParaRPr lang="pt-BR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xmlns="" id="{23C595A2-AD17-4F6C-88C3-19FEA776B4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0720" y="365759"/>
            <a:ext cx="10553125" cy="6492241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63EBD96F-2C4B-4FF9-9BEB-041A4156D0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80124" y="5943600"/>
            <a:ext cx="9045575" cy="7662952"/>
          </a:xfrm>
        </p:spPr>
        <p:txBody>
          <a:bodyPr>
            <a:normAutofit/>
          </a:bodyPr>
          <a:lstStyle/>
          <a:p>
            <a:r>
              <a:rPr lang="en-US" sz="2800" b="1" dirty="0"/>
              <a:t>Collision events </a:t>
            </a:r>
            <a:r>
              <a:rPr lang="en-US" sz="2800" dirty="0"/>
              <a:t>are triggered when two Actors collide or overlap.</a:t>
            </a:r>
          </a:p>
          <a:p>
            <a:r>
              <a:rPr lang="en-US" sz="2800" b="1" dirty="0" smtClean="0"/>
              <a:t>Event</a:t>
            </a:r>
            <a:r>
              <a:rPr lang="en-US" sz="2800" dirty="0" smtClean="0"/>
              <a:t> </a:t>
            </a:r>
            <a:r>
              <a:rPr lang="en-US" sz="2800" b="1" dirty="0" err="1"/>
              <a:t>ActorBeginOverlap</a:t>
            </a:r>
            <a:r>
              <a:rPr lang="en-US" sz="2800" dirty="0"/>
              <a:t> will execute when two Actors start overlapping and the </a:t>
            </a:r>
            <a:r>
              <a:rPr lang="en-US" sz="2800" b="1" dirty="0"/>
              <a:t>Generate Overlap Events</a:t>
            </a:r>
            <a:r>
              <a:rPr lang="en-US" sz="2800" dirty="0"/>
              <a:t> property of both Actors is set to “</a:t>
            </a:r>
            <a:r>
              <a:rPr lang="en-US" sz="2800" b="1" dirty="0"/>
              <a:t>true</a:t>
            </a:r>
            <a:r>
              <a:rPr lang="en-US" sz="2800" dirty="0"/>
              <a:t>”.</a:t>
            </a:r>
          </a:p>
          <a:p>
            <a:r>
              <a:rPr lang="en-US" sz="2800" b="1" dirty="0" smtClean="0"/>
              <a:t>Event </a:t>
            </a:r>
            <a:r>
              <a:rPr lang="en-US" sz="2800" b="1" dirty="0" err="1"/>
              <a:t>ActorEndOverlap</a:t>
            </a:r>
            <a:r>
              <a:rPr lang="en-US" sz="2800" b="1" dirty="0"/>
              <a:t> </a:t>
            </a:r>
            <a:r>
              <a:rPr lang="en-US" sz="2800" dirty="0"/>
              <a:t>will execute when two Actors stop overlapping.</a:t>
            </a:r>
          </a:p>
          <a:p>
            <a:r>
              <a:rPr lang="en-US" sz="2800" b="1" dirty="0" smtClean="0"/>
              <a:t>Event </a:t>
            </a:r>
            <a:r>
              <a:rPr lang="en-US" sz="2800" b="1" dirty="0"/>
              <a:t>Hit </a:t>
            </a:r>
            <a:r>
              <a:rPr lang="en-US" sz="2800" dirty="0"/>
              <a:t>will execute if the </a:t>
            </a:r>
            <a:r>
              <a:rPr lang="en-US" sz="2800" b="1" dirty="0"/>
              <a:t>Simulation Generates Hit Events</a:t>
            </a:r>
            <a:r>
              <a:rPr lang="en-US" sz="2800" dirty="0"/>
              <a:t> property of one of the Actors in the collision is set to “</a:t>
            </a:r>
            <a:r>
              <a:rPr lang="en-US" sz="2800" b="1" dirty="0"/>
              <a:t>true</a:t>
            </a:r>
            <a:r>
              <a:rPr lang="en-US" sz="2800" dirty="0"/>
              <a:t>”</a:t>
            </a:r>
            <a:r>
              <a:rPr lang="en-US" sz="2800" dirty="0" smtClean="0"/>
              <a:t>.</a:t>
            </a:r>
            <a:endParaRPr lang="en-US" sz="2800" dirty="0"/>
          </a:p>
          <a:p>
            <a:endParaRPr lang="pt-BR" sz="28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1E1B4BAA-85B2-4CD9-9DFA-B79E02E2BC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0720" y="7357589"/>
            <a:ext cx="10557586" cy="570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314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B7AC15B-9D1F-484B-AE94-B54DE08E3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Mouse </a:t>
            </a:r>
            <a:r>
              <a:rPr lang="pt-BR" dirty="0" smtClean="0"/>
              <a:t>Interaction</a:t>
            </a:r>
            <a:endParaRPr lang="pt-BR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xmlns="" id="{23C595A2-AD17-4F6C-88C3-19FEA776B4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9125" y="686198"/>
            <a:ext cx="10131316" cy="7151517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63EBD96F-2C4B-4FF9-9BEB-041A4156D0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80124" y="5943600"/>
            <a:ext cx="9045575" cy="7662952"/>
          </a:xfrm>
        </p:spPr>
        <p:txBody>
          <a:bodyPr>
            <a:normAutofit/>
          </a:bodyPr>
          <a:lstStyle/>
          <a:p>
            <a:r>
              <a:rPr lang="en-US" sz="2800" dirty="0"/>
              <a:t>There are some events related to </a:t>
            </a:r>
            <a:r>
              <a:rPr lang="en-US" sz="2800" b="1" dirty="0"/>
              <a:t>mouse interaction</a:t>
            </a:r>
            <a:r>
              <a:rPr lang="en-US" sz="2800" dirty="0"/>
              <a:t> with an Actor.</a:t>
            </a:r>
          </a:p>
          <a:p>
            <a:r>
              <a:rPr lang="en-US" sz="2800" b="1" dirty="0" smtClean="0"/>
              <a:t>Event </a:t>
            </a:r>
            <a:r>
              <a:rPr lang="en-US" sz="2800" b="1" dirty="0" err="1"/>
              <a:t>ActorBeginCursorOver</a:t>
            </a:r>
            <a:r>
              <a:rPr lang="en-US" sz="2800" b="1" dirty="0"/>
              <a:t> </a:t>
            </a:r>
            <a:r>
              <a:rPr lang="en-US" sz="2800" dirty="0"/>
              <a:t>is called when the mouse cursor moves over the Actor.</a:t>
            </a:r>
          </a:p>
          <a:p>
            <a:r>
              <a:rPr lang="en-US" sz="2800" b="1" dirty="0" smtClean="0"/>
              <a:t>Event </a:t>
            </a:r>
            <a:r>
              <a:rPr lang="en-US" sz="2800" b="1" dirty="0" err="1"/>
              <a:t>ActorEndCursorOver</a:t>
            </a:r>
            <a:r>
              <a:rPr lang="en-US" sz="2800" b="1" dirty="0"/>
              <a:t> </a:t>
            </a:r>
            <a:r>
              <a:rPr lang="en-US" sz="2800" dirty="0"/>
              <a:t>is called when the mouse cursor moves off the Actor.</a:t>
            </a:r>
          </a:p>
          <a:p>
            <a:r>
              <a:rPr lang="en-US" sz="2800" b="1" dirty="0" smtClean="0"/>
              <a:t>Event </a:t>
            </a:r>
            <a:r>
              <a:rPr lang="en-US" sz="2800" b="1" dirty="0" err="1"/>
              <a:t>ActorOnClicked</a:t>
            </a:r>
            <a:r>
              <a:rPr lang="en-US" sz="2800" dirty="0"/>
              <a:t> is called when the mouse clicks on the Actor.</a:t>
            </a:r>
          </a:p>
          <a:p>
            <a:r>
              <a:rPr lang="en-US" sz="2800" b="1" dirty="0" smtClean="0"/>
              <a:t>Event </a:t>
            </a:r>
            <a:r>
              <a:rPr lang="en-US" sz="2800" b="1" dirty="0" err="1"/>
              <a:t>ActorOnReleased</a:t>
            </a:r>
            <a:r>
              <a:rPr lang="en-US" sz="2800" b="1" dirty="0"/>
              <a:t> </a:t>
            </a:r>
            <a:r>
              <a:rPr lang="en-US" sz="2800" dirty="0"/>
              <a:t>is called when the mouse button is released and the mouse cursor is still </a:t>
            </a:r>
            <a:r>
              <a:rPr lang="en-US" sz="2800" dirty="0" smtClean="0"/>
              <a:t>over </a:t>
            </a:r>
            <a:r>
              <a:rPr lang="en-US" sz="2800" dirty="0"/>
              <a:t>the Actor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E05D813D-BB9B-4280-B3C1-91D2ACADF5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2862" y="8793198"/>
            <a:ext cx="10187579" cy="404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059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xmlns="" id="{97757EDD-D879-451B-8578-6FA345B0F9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xmlns="" id="{CDF5CBAB-AE23-47D5-A10E-DA83B20E8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Actor </a:t>
            </a:r>
            <a:r>
              <a:rPr lang="pt-BR" dirty="0" smtClean="0"/>
              <a:t>Instances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5829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B7AC15B-9D1F-484B-AE94-B54DE08E3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Spawning actors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xmlns="" id="{23C595A2-AD17-4F6C-88C3-19FEA776B4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6280" y="4375916"/>
            <a:ext cx="12237720" cy="4964168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63EBD96F-2C4B-4FF9-9BEB-041A4156D0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80124" y="5943600"/>
            <a:ext cx="9045575" cy="7662952"/>
          </a:xfrm>
        </p:spPr>
        <p:txBody>
          <a:bodyPr>
            <a:normAutofit/>
          </a:bodyPr>
          <a:lstStyle/>
          <a:p>
            <a:r>
              <a:rPr lang="en-US" sz="2800" b="1" dirty="0"/>
              <a:t>Spawn Actor from Class</a:t>
            </a:r>
            <a:r>
              <a:rPr lang="en-US" sz="2800" dirty="0"/>
              <a:t> is a function that creates an Actor instance using the class and transform specified.</a:t>
            </a:r>
          </a:p>
          <a:p>
            <a:r>
              <a:rPr lang="en-US" sz="2800" dirty="0" smtClean="0"/>
              <a:t>The </a:t>
            </a:r>
            <a:r>
              <a:rPr lang="en-US" sz="2800" b="1" dirty="0"/>
              <a:t>Collision Handling Override</a:t>
            </a:r>
            <a:r>
              <a:rPr lang="en-US" sz="2800" dirty="0"/>
              <a:t> input defines how to handle the collision at the time of creation. The output parameter </a:t>
            </a:r>
            <a:r>
              <a:rPr lang="en-US" sz="2800" b="1" dirty="0"/>
              <a:t>Return Value</a:t>
            </a:r>
            <a:r>
              <a:rPr lang="en-US" sz="2800" dirty="0"/>
              <a:t> is a reference to the newly created instance</a:t>
            </a:r>
            <a:r>
              <a:rPr lang="en-US" sz="2800" dirty="0" smtClean="0"/>
              <a:t>.</a:t>
            </a:r>
            <a:endParaRPr lang="en-US" sz="2800" dirty="0"/>
          </a:p>
          <a:p>
            <a:r>
              <a:rPr lang="en-US" sz="2800" dirty="0"/>
              <a:t>In the example on the right, when the </a:t>
            </a:r>
            <a:r>
              <a:rPr lang="en-US" sz="2800" b="1" dirty="0" smtClean="0"/>
              <a:t>space bar </a:t>
            </a:r>
            <a:r>
              <a:rPr lang="en-US" sz="2800" dirty="0"/>
              <a:t>is pressed, an instance of the </a:t>
            </a:r>
            <a:r>
              <a:rPr lang="en-US" sz="2800" b="1" dirty="0"/>
              <a:t>Blueprint Effect Explosion</a:t>
            </a:r>
            <a:r>
              <a:rPr lang="en-US" sz="2800" dirty="0"/>
              <a:t> class is created at the same location (transform) of the current Blueprint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0195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B7AC15B-9D1F-484B-AE94-B54DE08E3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Destroying actors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xmlns="" id="{23C595A2-AD17-4F6C-88C3-19FEA776B4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0090" y="4594937"/>
            <a:ext cx="12233910" cy="4526126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63EBD96F-2C4B-4FF9-9BEB-041A4156D0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80124" y="5943600"/>
            <a:ext cx="9045575" cy="7662952"/>
          </a:xfrm>
        </p:spPr>
        <p:txBody>
          <a:bodyPr>
            <a:normAutofit/>
          </a:bodyPr>
          <a:lstStyle/>
          <a:p>
            <a:r>
              <a:rPr lang="en-US" sz="2800" dirty="0"/>
              <a:t>The </a:t>
            </a:r>
            <a:r>
              <a:rPr lang="en-US" sz="2800" b="1" dirty="0" err="1" smtClean="0"/>
              <a:t>DestroyActor</a:t>
            </a:r>
            <a:r>
              <a:rPr lang="en-US" sz="2800" dirty="0" smtClean="0"/>
              <a:t> function removes </a:t>
            </a:r>
            <a:r>
              <a:rPr lang="en-US" sz="2800" dirty="0"/>
              <a:t>an Actor instance from the Level at runtime. The instance to be removed must be specified in the </a:t>
            </a:r>
            <a:r>
              <a:rPr lang="en-US" sz="2800" b="1" dirty="0"/>
              <a:t>Target</a:t>
            </a:r>
            <a:r>
              <a:rPr lang="en-US" sz="2800" dirty="0"/>
              <a:t> parameter.</a:t>
            </a:r>
          </a:p>
          <a:p>
            <a:r>
              <a:rPr lang="en-US" sz="2800" dirty="0" smtClean="0"/>
              <a:t>The </a:t>
            </a:r>
            <a:r>
              <a:rPr lang="en-US" sz="2800" dirty="0"/>
              <a:t>image on the right shows a function named “</a:t>
            </a:r>
            <a:r>
              <a:rPr lang="en-US" sz="2800" b="1" dirty="0"/>
              <a:t>Test Health</a:t>
            </a:r>
            <a:r>
              <a:rPr lang="en-US" sz="2800" dirty="0"/>
              <a:t>” that will check if the value of the </a:t>
            </a:r>
            <a:r>
              <a:rPr lang="en-US" sz="2800" b="1" dirty="0"/>
              <a:t>Health</a:t>
            </a:r>
            <a:r>
              <a:rPr lang="en-US" sz="2800" dirty="0"/>
              <a:t> variable is less than </a:t>
            </a:r>
            <a:r>
              <a:rPr lang="en-US" sz="2800" dirty="0" smtClean="0"/>
              <a:t>zero. </a:t>
            </a:r>
            <a:r>
              <a:rPr lang="en-US" sz="2800" dirty="0"/>
              <a:t>If “</a:t>
            </a:r>
            <a:r>
              <a:rPr lang="en-US" sz="2800" b="1" dirty="0"/>
              <a:t>true</a:t>
            </a:r>
            <a:r>
              <a:rPr lang="en-US" sz="2800" dirty="0"/>
              <a:t>”, the current instance of this Blueprint, which is represented by “</a:t>
            </a:r>
            <a:r>
              <a:rPr lang="en-US" sz="2800" b="1" dirty="0"/>
              <a:t>self</a:t>
            </a:r>
            <a:r>
              <a:rPr lang="en-US" sz="2800" dirty="0"/>
              <a:t>”, will be </a:t>
            </a:r>
            <a:r>
              <a:rPr lang="en-US" sz="2800" dirty="0" smtClean="0"/>
              <a:t>destroyed.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794310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B7AC15B-9D1F-484B-AE94-B54DE08E3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6" y="914399"/>
            <a:ext cx="9240973" cy="4365523"/>
          </a:xfrm>
        </p:spPr>
        <p:txBody>
          <a:bodyPr/>
          <a:lstStyle/>
          <a:p>
            <a:r>
              <a:rPr lang="en-US" dirty="0"/>
              <a:t>Get all actors of class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xmlns="" id="{23C595A2-AD17-4F6C-88C3-19FEA776B4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8660" y="4667251"/>
            <a:ext cx="12245340" cy="4381499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63EBD96F-2C4B-4FF9-9BEB-041A4156D0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80124" y="5852160"/>
            <a:ext cx="9045575" cy="7662952"/>
          </a:xfrm>
        </p:spPr>
        <p:txBody>
          <a:bodyPr>
            <a:normAutofit/>
          </a:bodyPr>
          <a:lstStyle/>
          <a:p>
            <a:r>
              <a:rPr lang="en-US" sz="2800" b="1" dirty="0"/>
              <a:t>Get All Actors Of Class</a:t>
            </a:r>
            <a:r>
              <a:rPr lang="en-US" sz="2800" dirty="0"/>
              <a:t> is a function that gets the references of all the Actors in the current Level who belong to a specified class.</a:t>
            </a:r>
          </a:p>
          <a:p>
            <a:r>
              <a:rPr lang="en-US" sz="2800" dirty="0" smtClean="0"/>
              <a:t>The </a:t>
            </a:r>
            <a:r>
              <a:rPr lang="en-US" sz="2800" b="1" dirty="0"/>
              <a:t>Actor Class </a:t>
            </a:r>
            <a:r>
              <a:rPr lang="en-US" sz="2800" dirty="0"/>
              <a:t>parameter specifies the class that will be used in the search.</a:t>
            </a:r>
          </a:p>
          <a:p>
            <a:r>
              <a:rPr lang="en-US" sz="2800" dirty="0" smtClean="0"/>
              <a:t>The </a:t>
            </a:r>
            <a:r>
              <a:rPr lang="en-US" sz="2800" b="1" dirty="0"/>
              <a:t>Out Actors</a:t>
            </a:r>
            <a:r>
              <a:rPr lang="en-US" sz="2800" dirty="0"/>
              <a:t> output parameter is an array containing references to the Actor instances of the specified class found in the Level.</a:t>
            </a:r>
          </a:p>
          <a:p>
            <a:r>
              <a:rPr lang="en-US" sz="2800" dirty="0" smtClean="0"/>
              <a:t>In </a:t>
            </a:r>
            <a:r>
              <a:rPr lang="en-US" sz="2800" dirty="0"/>
              <a:t>the image on the right, </a:t>
            </a:r>
            <a:r>
              <a:rPr lang="en-US" sz="2800" b="1" dirty="0"/>
              <a:t>Get All Actors Of Class</a:t>
            </a:r>
            <a:r>
              <a:rPr lang="en-US" sz="2800" dirty="0"/>
              <a:t> returns an array of </a:t>
            </a:r>
            <a:r>
              <a:rPr lang="en-US" sz="2800" b="1" dirty="0" err="1"/>
              <a:t>BP_Coin</a:t>
            </a:r>
            <a:r>
              <a:rPr lang="en-US" sz="2800" dirty="0"/>
              <a:t> Actors, then uses a </a:t>
            </a:r>
            <a:r>
              <a:rPr lang="en-US" sz="2800" b="1" dirty="0" err="1"/>
              <a:t>ForEachLoop</a:t>
            </a:r>
            <a:r>
              <a:rPr lang="en-US" sz="2800" dirty="0"/>
              <a:t> node to set the </a:t>
            </a:r>
            <a:r>
              <a:rPr lang="en-US" sz="2800" b="1" dirty="0"/>
              <a:t>New Hidden</a:t>
            </a:r>
            <a:r>
              <a:rPr lang="en-US" sz="2800" dirty="0"/>
              <a:t> property to “</a:t>
            </a:r>
            <a:r>
              <a:rPr lang="en-US" sz="2800" b="1" dirty="0"/>
              <a:t>true</a:t>
            </a:r>
            <a:r>
              <a:rPr lang="en-US" sz="2800" dirty="0"/>
              <a:t>” in the </a:t>
            </a:r>
            <a:r>
              <a:rPr lang="en-US" sz="2800" b="1" dirty="0"/>
              <a:t>Set Actor Hidden In Game</a:t>
            </a:r>
            <a:r>
              <a:rPr lang="en-US" sz="2800" dirty="0"/>
              <a:t> function for each Actor in the array.</a:t>
            </a:r>
          </a:p>
          <a:p>
            <a:r>
              <a:rPr lang="en-US" sz="2800" dirty="0"/>
              <a:t>This can be a costly operation. Do not use it in the Tick event</a:t>
            </a:r>
            <a:r>
              <a:rPr lang="en-US" sz="2800" dirty="0" smtClean="0"/>
              <a:t>.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629404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B7AC15B-9D1F-484B-AE94-B54DE08E3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Referencing</a:t>
            </a:r>
            <a:r>
              <a:rPr lang="pt-BR" dirty="0"/>
              <a:t> </a:t>
            </a:r>
            <a:r>
              <a:rPr lang="en-US" dirty="0"/>
              <a:t>actors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xmlns="" id="{23C595A2-AD17-4F6C-88C3-19FEA776B4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2263" y="2921302"/>
            <a:ext cx="11190514" cy="7873395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63EBD96F-2C4B-4FF9-9BEB-041A4156D0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80124" y="5943600"/>
            <a:ext cx="9045575" cy="7662952"/>
          </a:xfrm>
        </p:spPr>
        <p:txBody>
          <a:bodyPr>
            <a:normAutofit/>
          </a:bodyPr>
          <a:lstStyle/>
          <a:p>
            <a:r>
              <a:rPr lang="en-US" sz="2800" dirty="0"/>
              <a:t>In a Blueprint, it is possible to create a variable that references an </a:t>
            </a:r>
            <a:r>
              <a:rPr lang="en-US" sz="2800" dirty="0" smtClean="0"/>
              <a:t>Object / Actor.</a:t>
            </a:r>
            <a:endParaRPr lang="en-US" sz="2800" dirty="0"/>
          </a:p>
          <a:p>
            <a:r>
              <a:rPr lang="en-US" sz="2800" dirty="0" smtClean="0"/>
              <a:t>The </a:t>
            </a:r>
            <a:r>
              <a:rPr lang="en-US" sz="2800" dirty="0"/>
              <a:t>example on the right shows the creation of a variable that references an </a:t>
            </a:r>
            <a:r>
              <a:rPr lang="en-US" sz="2800" dirty="0" smtClean="0"/>
              <a:t>instance </a:t>
            </a:r>
            <a:r>
              <a:rPr lang="en-US" sz="2800" dirty="0"/>
              <a:t>of </a:t>
            </a:r>
            <a:r>
              <a:rPr lang="en-US" sz="2800" dirty="0" smtClean="0"/>
              <a:t>the </a:t>
            </a:r>
            <a:r>
              <a:rPr lang="en-US" sz="2800" b="1" dirty="0" err="1"/>
              <a:t>Blueprint_Chair</a:t>
            </a:r>
            <a:r>
              <a:rPr lang="en-US" sz="2800" dirty="0"/>
              <a:t> class. An </a:t>
            </a:r>
            <a:r>
              <a:rPr lang="en-US" sz="2800" b="1" dirty="0"/>
              <a:t>Object Reference</a:t>
            </a:r>
            <a:r>
              <a:rPr lang="en-US" sz="2800" dirty="0"/>
              <a:t> points to an Actor that is in the Level.</a:t>
            </a:r>
          </a:p>
          <a:p>
            <a:r>
              <a:rPr lang="en-US" sz="2800" dirty="0" smtClean="0"/>
              <a:t>When </a:t>
            </a:r>
            <a:r>
              <a:rPr lang="en-US" sz="2800" dirty="0"/>
              <a:t>created, the variable is empty. A way to set an instance to this variable is to check the </a:t>
            </a:r>
            <a:r>
              <a:rPr lang="en-US" sz="2800" b="1" dirty="0"/>
              <a:t>Instance Editable</a:t>
            </a:r>
            <a:r>
              <a:rPr lang="en-US" sz="2800" dirty="0"/>
              <a:t> property, add the Blueprint to the Level, and in the </a:t>
            </a:r>
            <a:r>
              <a:rPr lang="en-US" sz="2800" dirty="0" smtClean="0"/>
              <a:t>Details panel select </a:t>
            </a:r>
            <a:r>
              <a:rPr lang="en-US" sz="2800" dirty="0"/>
              <a:t>an Actor that is in the Level</a:t>
            </a:r>
            <a:r>
              <a:rPr lang="en-US" sz="2800" dirty="0" smtClean="0"/>
              <a:t>.</a:t>
            </a:r>
            <a:endParaRPr lang="en-US" sz="2800" dirty="0"/>
          </a:p>
          <a:p>
            <a:r>
              <a:rPr lang="en-US" sz="2800" dirty="0" smtClean="0"/>
              <a:t>Another </a:t>
            </a:r>
            <a:r>
              <a:rPr lang="en-US" sz="2800" dirty="0"/>
              <a:t>way is to use the return value of the </a:t>
            </a:r>
            <a:r>
              <a:rPr lang="en-US" sz="2800" b="1" dirty="0"/>
              <a:t>Spawn Actor from Class</a:t>
            </a:r>
            <a:r>
              <a:rPr lang="en-US" sz="2800" dirty="0"/>
              <a:t> function</a:t>
            </a:r>
            <a:r>
              <a:rPr lang="en-US" sz="2800" dirty="0" smtClean="0"/>
              <a:t>.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79467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xmlns="" id="{03BC0184-E6C2-4090-BB49-935C789259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xmlns="" id="{54A4F7C0-94E8-4E7C-9880-B07A791EB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Player Input</a:t>
            </a:r>
          </a:p>
        </p:txBody>
      </p:sp>
    </p:spTree>
    <p:extLst>
      <p:ext uri="{BB962C8B-B14F-4D97-AF65-F5344CB8AC3E}">
        <p14:creationId xmlns:p14="http://schemas.microsoft.com/office/powerpoint/2010/main" val="2398345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B7AC15B-9D1F-484B-AE94-B54DE08E3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Mappings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xmlns="" id="{23C595A2-AD17-4F6C-88C3-19FEA776B4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9383" y="2664540"/>
            <a:ext cx="11451771" cy="8386920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63EBD96F-2C4B-4FF9-9BEB-041A4156D0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80124" y="5943600"/>
            <a:ext cx="9045575" cy="7662952"/>
          </a:xfrm>
        </p:spPr>
        <p:txBody>
          <a:bodyPr>
            <a:normAutofit/>
          </a:bodyPr>
          <a:lstStyle/>
          <a:p>
            <a:r>
              <a:rPr lang="en-US" sz="2800" dirty="0"/>
              <a:t>It is possible to create new input events that represent actions that make sense in the game.</a:t>
            </a:r>
          </a:p>
          <a:p>
            <a:r>
              <a:rPr lang="en-US" sz="2800" dirty="0" smtClean="0"/>
              <a:t>For </a:t>
            </a:r>
            <a:r>
              <a:rPr lang="en-US" sz="2800" dirty="0"/>
              <a:t>example, instead of creating an input event for the left mouse button that will trigger a gun, it is better to create an action event</a:t>
            </a:r>
            <a:r>
              <a:rPr lang="en-US" sz="2800" b="1" dirty="0"/>
              <a:t> </a:t>
            </a:r>
            <a:r>
              <a:rPr lang="en-US" sz="2800" dirty="0"/>
              <a:t>called “</a:t>
            </a:r>
            <a:r>
              <a:rPr lang="en-US" sz="2800" b="1" dirty="0"/>
              <a:t>Fire</a:t>
            </a:r>
            <a:r>
              <a:rPr lang="en-US" sz="2800" dirty="0"/>
              <a:t>” and map all keys and buttons that can trigger this event.</a:t>
            </a:r>
          </a:p>
          <a:p>
            <a:r>
              <a:rPr lang="en-US" sz="2800" dirty="0" smtClean="0"/>
              <a:t>To </a:t>
            </a:r>
            <a:r>
              <a:rPr lang="en-US" sz="2800" dirty="0"/>
              <a:t>access the </a:t>
            </a:r>
            <a:r>
              <a:rPr lang="en-US" sz="2800" b="1" dirty="0"/>
              <a:t>input mappings</a:t>
            </a:r>
            <a:r>
              <a:rPr lang="en-US" sz="2800" dirty="0"/>
              <a:t>, in the </a:t>
            </a:r>
            <a:r>
              <a:rPr lang="en-US" sz="2800" b="1" dirty="0"/>
              <a:t>Level Editor</a:t>
            </a:r>
            <a:r>
              <a:rPr lang="en-US" sz="2800" dirty="0"/>
              <a:t> menu, go to </a:t>
            </a:r>
            <a:r>
              <a:rPr lang="en-US" sz="2800" b="1" dirty="0"/>
              <a:t>Edit &gt; Project Settings... </a:t>
            </a:r>
            <a:r>
              <a:rPr lang="en-US" sz="2800" dirty="0"/>
              <a:t>and in the </a:t>
            </a:r>
            <a:r>
              <a:rPr lang="en-US" sz="2800" b="1" dirty="0"/>
              <a:t>Engine</a:t>
            </a:r>
            <a:r>
              <a:rPr lang="en-US" sz="2800" dirty="0"/>
              <a:t> category select the </a:t>
            </a:r>
            <a:r>
              <a:rPr lang="en-US" sz="2800" b="1" dirty="0"/>
              <a:t>Input</a:t>
            </a:r>
            <a:r>
              <a:rPr lang="en-US" sz="2800" dirty="0"/>
              <a:t> option</a:t>
            </a:r>
            <a:r>
              <a:rPr lang="en-US" sz="2800" dirty="0" smtClean="0"/>
              <a:t>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69070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B7AC15B-9D1F-484B-AE94-B54DE08E3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mappings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xmlns="" id="{23C595A2-AD17-4F6C-88C3-19FEA776B4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6875" y="3537912"/>
            <a:ext cx="11191304" cy="6640175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63EBD96F-2C4B-4FF9-9BEB-041A4156D0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80124" y="5943600"/>
            <a:ext cx="9045575" cy="7662952"/>
          </a:xfrm>
        </p:spPr>
        <p:txBody>
          <a:bodyPr>
            <a:normAutofit/>
          </a:bodyPr>
          <a:lstStyle/>
          <a:p>
            <a:r>
              <a:rPr lang="pt-BR" sz="2800" b="1" dirty="0"/>
              <a:t>Action mappings </a:t>
            </a:r>
            <a:r>
              <a:rPr lang="pt-BR" sz="2800" dirty="0"/>
              <a:t>are for key and button presses and releases.</a:t>
            </a:r>
            <a:endParaRPr lang="en-US" sz="2800" dirty="0"/>
          </a:p>
          <a:p>
            <a:r>
              <a:rPr lang="pt-BR" sz="2800" dirty="0" smtClean="0"/>
              <a:t>The </a:t>
            </a:r>
            <a:r>
              <a:rPr lang="pt-BR" sz="2800" dirty="0"/>
              <a:t>image on the right shows </a:t>
            </a:r>
            <a:r>
              <a:rPr lang="en-US" sz="2800" dirty="0"/>
              <a:t>an example of action mappings from the First Person template.</a:t>
            </a:r>
          </a:p>
          <a:p>
            <a:r>
              <a:rPr lang="en-US" sz="2800" dirty="0" smtClean="0"/>
              <a:t>In </a:t>
            </a:r>
            <a:r>
              <a:rPr lang="en-US" sz="2800" dirty="0"/>
              <a:t>this example, an action named “</a:t>
            </a:r>
            <a:r>
              <a:rPr lang="en-US" sz="2800" b="1" dirty="0"/>
              <a:t>Jump</a:t>
            </a:r>
            <a:r>
              <a:rPr lang="en-US" sz="2800" dirty="0"/>
              <a:t>” has been created that can be triggered by the </a:t>
            </a:r>
            <a:r>
              <a:rPr lang="en-US" sz="2800" b="1" dirty="0" smtClean="0"/>
              <a:t>space bar</a:t>
            </a:r>
            <a:r>
              <a:rPr lang="en-US" sz="2800" dirty="0"/>
              <a:t>, the </a:t>
            </a:r>
            <a:r>
              <a:rPr lang="en-US" sz="2800" b="1" dirty="0"/>
              <a:t>bottom face button </a:t>
            </a:r>
            <a:r>
              <a:rPr lang="en-US" sz="2800" dirty="0"/>
              <a:t>of a</a:t>
            </a:r>
            <a:r>
              <a:rPr lang="en-US" sz="2800" b="1" dirty="0"/>
              <a:t> gamepad</a:t>
            </a:r>
            <a:r>
              <a:rPr lang="en-US" sz="2800" dirty="0"/>
              <a:t>, or the</a:t>
            </a:r>
            <a:r>
              <a:rPr lang="en-US" sz="2800" b="1" dirty="0"/>
              <a:t> left trigger </a:t>
            </a:r>
            <a:r>
              <a:rPr lang="en-US" sz="2800" dirty="0"/>
              <a:t>of a</a:t>
            </a:r>
            <a:r>
              <a:rPr lang="en-US" sz="2800" b="1" dirty="0"/>
              <a:t> motion controller</a:t>
            </a:r>
            <a:r>
              <a:rPr lang="en-US" sz="2800" dirty="0" smtClean="0"/>
              <a:t>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137163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D948139-B1BB-4ECE-B0C5-622E568DB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Goals and Outcomes</a:t>
            </a:r>
            <a:br>
              <a:rPr lang="en-US" dirty="0"/>
            </a:b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5E4D1664-8F04-4728-A9C9-9FA53A9085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</a:rPr>
              <a:t>The goals of this lecture are </a:t>
            </a:r>
            <a:r>
              <a:rPr lang="en-US" sz="2800" dirty="0" smtClean="0">
                <a:solidFill>
                  <a:srgbClr val="000000"/>
                </a:solidFill>
              </a:rPr>
              <a:t>to</a:t>
            </a:r>
            <a:endParaRPr lang="pt-BR" sz="2800" dirty="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Show how to add </a:t>
            </a:r>
            <a:r>
              <a:rPr lang="en-US" sz="2800" dirty="0" smtClean="0"/>
              <a:t>components to a Blueprint </a:t>
            </a:r>
            <a:endParaRPr lang="en-US" sz="2800" dirty="0"/>
          </a:p>
          <a:p>
            <a:pPr marL="457200" indent="-4572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Introduce the Construction </a:t>
            </a:r>
            <a:r>
              <a:rPr lang="en-US" sz="2800" dirty="0" smtClean="0"/>
              <a:t>Script</a:t>
            </a:r>
            <a:endParaRPr lang="en-US" sz="2800" dirty="0"/>
          </a:p>
          <a:p>
            <a:pPr marL="457200" indent="-4572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Present various types of </a:t>
            </a:r>
            <a:r>
              <a:rPr lang="en-US" sz="2800" dirty="0" smtClean="0"/>
              <a:t>events</a:t>
            </a:r>
            <a:endParaRPr lang="en-US" sz="2800" dirty="0"/>
          </a:p>
          <a:p>
            <a:pPr marL="457200" indent="-4572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Demonstrate how to spawn, destroy, and reference Actor </a:t>
            </a:r>
            <a:r>
              <a:rPr lang="en-US" sz="2800" dirty="0" smtClean="0"/>
              <a:t>instances</a:t>
            </a:r>
            <a:endParaRPr lang="en-US" sz="2800" dirty="0"/>
          </a:p>
          <a:p>
            <a:pPr marL="457200" indent="-4572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Show how to do input </a:t>
            </a:r>
            <a:r>
              <a:rPr lang="en-US" sz="2800" dirty="0" smtClean="0"/>
              <a:t>mappings</a:t>
            </a:r>
            <a:endParaRPr lang="pt-BR" sz="2800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B145EC5F-3630-498D-A025-C09BB84A7E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rgbClr val="000000"/>
                </a:solidFill>
              </a:rPr>
              <a:t>By the end of this lecture you will be able </a:t>
            </a:r>
            <a:r>
              <a:rPr lang="en-US" sz="2800" dirty="0" smtClean="0">
                <a:solidFill>
                  <a:srgbClr val="000000"/>
                </a:solidFill>
              </a:rPr>
              <a:t>to</a:t>
            </a:r>
            <a:endParaRPr lang="pt-BR" sz="2800" dirty="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Add various types of components to a </a:t>
            </a:r>
            <a:r>
              <a:rPr lang="en-US" sz="2800" dirty="0" smtClean="0"/>
              <a:t>Blueprint</a:t>
            </a:r>
            <a:endParaRPr lang="en-US" sz="2800" dirty="0"/>
          </a:p>
          <a:p>
            <a:pPr marL="457200" indent="-4572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Manage Actor </a:t>
            </a:r>
            <a:r>
              <a:rPr lang="en-US" sz="2800" dirty="0" smtClean="0"/>
              <a:t>instances</a:t>
            </a:r>
            <a:endParaRPr lang="en-US" sz="2800" dirty="0"/>
          </a:p>
          <a:p>
            <a:pPr marL="457200" indent="-4572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Create collision and mouse </a:t>
            </a:r>
            <a:r>
              <a:rPr lang="en-US" sz="2800" dirty="0" smtClean="0"/>
              <a:t>events</a:t>
            </a:r>
            <a:endParaRPr lang="en-US" sz="2800" dirty="0"/>
          </a:p>
          <a:p>
            <a:pPr marL="457200" indent="-4572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Create input events and map keys and </a:t>
            </a:r>
            <a:r>
              <a:rPr lang="en-US" sz="2800" dirty="0" smtClean="0"/>
              <a:t>axes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114930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B7AC15B-9D1F-484B-AE94-B54DE08E3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axis mappings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xmlns="" id="{23C595A2-AD17-4F6C-88C3-19FEA776B4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3397" y="2734828"/>
            <a:ext cx="10856499" cy="8241846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63EBD96F-2C4B-4FF9-9BEB-041A4156D0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80124" y="5943600"/>
            <a:ext cx="9045575" cy="7662952"/>
          </a:xfrm>
        </p:spPr>
        <p:txBody>
          <a:bodyPr>
            <a:normAutofit/>
          </a:bodyPr>
          <a:lstStyle/>
          <a:p>
            <a:r>
              <a:rPr lang="en-US" sz="2800" b="1" dirty="0"/>
              <a:t>Axis mappings </a:t>
            </a:r>
            <a:r>
              <a:rPr lang="en-US" sz="2800" dirty="0"/>
              <a:t>allow for inputs that have a continuous range, such as the movement of a mouse or the analog sticks</a:t>
            </a:r>
            <a:r>
              <a:rPr lang="en-US" sz="2800" b="1" dirty="0"/>
              <a:t> </a:t>
            </a:r>
            <a:r>
              <a:rPr lang="en-US" sz="2800" dirty="0"/>
              <a:t>of a gamepad.</a:t>
            </a:r>
          </a:p>
          <a:p>
            <a:r>
              <a:rPr lang="en-US" sz="2800" dirty="0" smtClean="0"/>
              <a:t>Keys </a:t>
            </a:r>
            <a:r>
              <a:rPr lang="en-US" sz="2800" dirty="0"/>
              <a:t>and buttons can also be used in the axis mapping. In the example on the right, the </a:t>
            </a:r>
            <a:r>
              <a:rPr lang="en-US" sz="2800" b="1" dirty="0" err="1"/>
              <a:t>MoveRight</a:t>
            </a:r>
            <a:r>
              <a:rPr lang="en-US" sz="2800" dirty="0"/>
              <a:t> action is mapped to the “</a:t>
            </a:r>
            <a:r>
              <a:rPr lang="en-US" sz="2800" b="1" dirty="0"/>
              <a:t>D</a:t>
            </a:r>
            <a:r>
              <a:rPr lang="en-US" sz="2800" dirty="0"/>
              <a:t>” key, with the value of the </a:t>
            </a:r>
            <a:r>
              <a:rPr lang="en-US" sz="2800" b="1" dirty="0"/>
              <a:t>Scale</a:t>
            </a:r>
            <a:r>
              <a:rPr lang="en-US" sz="2800" dirty="0"/>
              <a:t> property set to “</a:t>
            </a:r>
            <a:r>
              <a:rPr lang="en-US" sz="2800" b="1" dirty="0"/>
              <a:t>1.0</a:t>
            </a:r>
            <a:r>
              <a:rPr lang="en-US" sz="2800" dirty="0"/>
              <a:t>”, and </a:t>
            </a:r>
            <a:r>
              <a:rPr lang="en-US" sz="2800" dirty="0" smtClean="0"/>
              <a:t>to </a:t>
            </a:r>
            <a:r>
              <a:rPr lang="en-US" sz="2800" dirty="0"/>
              <a:t>the “</a:t>
            </a:r>
            <a:r>
              <a:rPr lang="en-US" sz="2800" b="1" dirty="0"/>
              <a:t>A</a:t>
            </a:r>
            <a:r>
              <a:rPr lang="en-US" sz="2800" dirty="0"/>
              <a:t>” key, with the value set to “</a:t>
            </a:r>
            <a:r>
              <a:rPr lang="en-US" sz="2800" b="1" dirty="0"/>
              <a:t>–1.0”,</a:t>
            </a:r>
            <a:r>
              <a:rPr lang="en-US" sz="2800" dirty="0"/>
              <a:t> which represents the reverse direction</a:t>
            </a:r>
            <a:r>
              <a:rPr lang="en-US" sz="2800" dirty="0" smtClean="0"/>
              <a:t>.</a:t>
            </a:r>
            <a:endParaRPr lang="en-US" sz="2800" dirty="0"/>
          </a:p>
          <a:p>
            <a:endParaRPr lang="en-US" sz="2800" dirty="0"/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7839404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B7AC15B-9D1F-484B-AE94-B54DE08E3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input </a:t>
            </a:r>
            <a:r>
              <a:rPr lang="pt-BR" dirty="0" smtClean="0"/>
              <a:t>action </a:t>
            </a:r>
            <a:r>
              <a:rPr lang="en-US" dirty="0"/>
              <a:t>events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xmlns="" id="{23C595A2-AD17-4F6C-88C3-19FEA776B4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2607" y="2560557"/>
            <a:ext cx="7169748" cy="3872710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63EBD96F-2C4B-4FF9-9BEB-041A4156D0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80124" y="5943600"/>
            <a:ext cx="9045575" cy="7662952"/>
          </a:xfrm>
        </p:spPr>
        <p:txBody>
          <a:bodyPr>
            <a:normAutofit/>
          </a:bodyPr>
          <a:lstStyle/>
          <a:p>
            <a:r>
              <a:rPr lang="en-US" sz="2800" dirty="0"/>
              <a:t>All </a:t>
            </a:r>
            <a:r>
              <a:rPr lang="en-US" sz="2800" b="1" dirty="0"/>
              <a:t>action mappings</a:t>
            </a:r>
            <a:r>
              <a:rPr lang="en-US" sz="2800" dirty="0"/>
              <a:t> are available in the Blueprint Editor under </a:t>
            </a:r>
            <a:r>
              <a:rPr lang="en-US" sz="2800" b="1" dirty="0"/>
              <a:t>Input &gt; Action Events</a:t>
            </a:r>
            <a:r>
              <a:rPr lang="en-US" sz="2800" dirty="0"/>
              <a:t> in the context menu.</a:t>
            </a:r>
          </a:p>
          <a:p>
            <a:r>
              <a:rPr lang="en-US" sz="2800" dirty="0" smtClean="0"/>
              <a:t>An </a:t>
            </a:r>
            <a:r>
              <a:rPr lang="en-US" sz="2800" b="1" dirty="0" err="1"/>
              <a:t>InputAction</a:t>
            </a:r>
            <a:r>
              <a:rPr lang="en-US" sz="2800" dirty="0"/>
              <a:t> event is generated when the keys or buttons associated with it are pressed or released.</a:t>
            </a:r>
          </a:p>
          <a:p>
            <a:r>
              <a:rPr lang="pt-BR" sz="2800" dirty="0" smtClean="0"/>
              <a:t>T</a:t>
            </a:r>
            <a:r>
              <a:rPr lang="en-US" sz="2800" dirty="0"/>
              <a:t>he bottom image on the right shows an example of an </a:t>
            </a:r>
            <a:r>
              <a:rPr lang="en-US" sz="2800" dirty="0" err="1"/>
              <a:t>InputAction</a:t>
            </a:r>
            <a:r>
              <a:rPr lang="en-US" sz="2800" dirty="0"/>
              <a:t> event</a:t>
            </a:r>
            <a:r>
              <a:rPr lang="en-US" sz="2800" dirty="0" smtClean="0"/>
              <a:t>.</a:t>
            </a:r>
            <a:endParaRPr lang="pt-BR" sz="28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F3CC0893-BCC2-49FC-B155-0BC8FEE051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4474" y="7282733"/>
            <a:ext cx="10134565" cy="578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240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B7AC15B-9D1F-484B-AE94-B54DE08E3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input </a:t>
            </a:r>
            <a:r>
              <a:rPr lang="pt-BR" dirty="0" smtClean="0"/>
              <a:t>axis </a:t>
            </a:r>
            <a:r>
              <a:rPr lang="en-US" dirty="0"/>
              <a:t>events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xmlns="" id="{23C595A2-AD17-4F6C-88C3-19FEA776B4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2607" y="2658177"/>
            <a:ext cx="7169748" cy="3677470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63EBD96F-2C4B-4FF9-9BEB-041A4156D0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80124" y="5943600"/>
            <a:ext cx="9045575" cy="7662952"/>
          </a:xfrm>
        </p:spPr>
        <p:txBody>
          <a:bodyPr>
            <a:normAutofit/>
          </a:bodyPr>
          <a:lstStyle/>
          <a:p>
            <a:r>
              <a:rPr lang="en-US" sz="2800" dirty="0"/>
              <a:t>All </a:t>
            </a:r>
            <a:r>
              <a:rPr lang="en-US" sz="2800" b="1" dirty="0"/>
              <a:t>axis mappings</a:t>
            </a:r>
            <a:r>
              <a:rPr lang="en-US" sz="2800" dirty="0"/>
              <a:t> are available in the Blueprint Editor under</a:t>
            </a:r>
            <a:r>
              <a:rPr lang="en-US" sz="2800" b="1" dirty="0"/>
              <a:t> Input &gt; Axis Events</a:t>
            </a:r>
            <a:r>
              <a:rPr lang="en-US" sz="2800" dirty="0"/>
              <a:t> in the context menu</a:t>
            </a:r>
            <a:r>
              <a:rPr lang="en-US" sz="2800" dirty="0" smtClean="0"/>
              <a:t>.</a:t>
            </a:r>
            <a:endParaRPr lang="en-US" sz="2800" dirty="0"/>
          </a:p>
          <a:p>
            <a:r>
              <a:rPr lang="en-US" sz="2800" dirty="0" smtClean="0"/>
              <a:t>An </a:t>
            </a:r>
            <a:r>
              <a:rPr lang="en-US" sz="2800" b="1" dirty="0" err="1"/>
              <a:t>InputAxis</a:t>
            </a:r>
            <a:r>
              <a:rPr lang="en-US" sz="2800" dirty="0"/>
              <a:t> event continuously reports the current value of the axis.</a:t>
            </a:r>
          </a:p>
          <a:p>
            <a:r>
              <a:rPr lang="pt-BR" sz="2800" dirty="0" smtClean="0"/>
              <a:t>T</a:t>
            </a:r>
            <a:r>
              <a:rPr lang="en-US" sz="2800" dirty="0"/>
              <a:t>he bottom image on the right shows an example of an </a:t>
            </a:r>
            <a:r>
              <a:rPr lang="en-US" sz="2800" dirty="0" err="1"/>
              <a:t>InputAxis</a:t>
            </a:r>
            <a:r>
              <a:rPr lang="en-US" sz="2800" dirty="0"/>
              <a:t> event</a:t>
            </a:r>
            <a:r>
              <a:rPr lang="en-US" sz="2800" dirty="0" smtClean="0"/>
              <a:t>.</a:t>
            </a:r>
            <a:endParaRPr lang="pt-BR" sz="28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xmlns="" id="{F3CC0893-BCC2-49FC-B155-0BC8FEE051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3693" y="7835367"/>
            <a:ext cx="11133990" cy="477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7616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xmlns="" id="{B08DF393-5412-4718-B85E-F2A28D722D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SUMMARY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8FA8F8F2-4259-4380-A88A-5E8926522D9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69459" y="4846320"/>
            <a:ext cx="7008270" cy="8996082"/>
          </a:xfrm>
        </p:spPr>
        <p:txBody>
          <a:bodyPr>
            <a:normAutofit/>
          </a:bodyPr>
          <a:lstStyle/>
          <a:p>
            <a:r>
              <a:rPr lang="en-US" sz="2800" dirty="0"/>
              <a:t>This lecture presented components and the Construction Script and showed how to add various types of </a:t>
            </a:r>
            <a:r>
              <a:rPr lang="en-US" sz="2800" dirty="0" smtClean="0"/>
              <a:t>events to a Blueprint.</a:t>
            </a:r>
            <a:endParaRPr lang="en-US" sz="2800" dirty="0"/>
          </a:p>
          <a:p>
            <a:r>
              <a:rPr lang="en-US" sz="2800" dirty="0" smtClean="0"/>
              <a:t>It </a:t>
            </a:r>
            <a:r>
              <a:rPr lang="en-US" sz="2800" dirty="0"/>
              <a:t>also explained how to manage Actor instances and how to do input mappings</a:t>
            </a:r>
            <a:r>
              <a:rPr lang="en-US" sz="2800" dirty="0" smtClean="0"/>
              <a:t>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776610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B7AC15B-9D1F-484B-AE94-B54DE08E3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components</a:t>
            </a:r>
            <a:endParaRPr lang="pt-BR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xmlns="" id="{23C595A2-AD17-4F6C-88C3-19FEA776B4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3281" y="1673024"/>
            <a:ext cx="7112374" cy="10369952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63EBD96F-2C4B-4FF9-9BEB-041A4156D0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80124" y="5943600"/>
            <a:ext cx="9045575" cy="7662952"/>
          </a:xfrm>
        </p:spPr>
        <p:txBody>
          <a:bodyPr>
            <a:normAutofit/>
          </a:bodyPr>
          <a:lstStyle/>
          <a:p>
            <a:r>
              <a:rPr lang="en-US" sz="2800" b="1" dirty="0"/>
              <a:t>Components</a:t>
            </a:r>
            <a:r>
              <a:rPr lang="en-US" sz="2800" dirty="0"/>
              <a:t> are ready-to-use classes that can be used inside Blueprints. Several features can be included in a Blueprint using only components.</a:t>
            </a:r>
          </a:p>
          <a:p>
            <a:r>
              <a:rPr lang="en-US" sz="2800" dirty="0" smtClean="0"/>
              <a:t>To </a:t>
            </a:r>
            <a:r>
              <a:rPr lang="en-US" sz="2800" dirty="0"/>
              <a:t>add components to a Blueprint, use the </a:t>
            </a:r>
            <a:r>
              <a:rPr lang="en-US" sz="2800" b="1" dirty="0"/>
              <a:t>Components</a:t>
            </a:r>
            <a:r>
              <a:rPr lang="en-US" sz="2800" dirty="0"/>
              <a:t> panel in the </a:t>
            </a:r>
            <a:r>
              <a:rPr lang="en-US" sz="2800" b="1" dirty="0"/>
              <a:t>Blueprint Editor</a:t>
            </a:r>
            <a:r>
              <a:rPr lang="en-US" sz="2800" dirty="0"/>
              <a:t>.</a:t>
            </a:r>
          </a:p>
          <a:p>
            <a:r>
              <a:rPr lang="en-US" sz="2800" dirty="0" smtClean="0"/>
              <a:t>The </a:t>
            </a:r>
            <a:r>
              <a:rPr lang="en-US" sz="2800" dirty="0"/>
              <a:t>image on the right shows the </a:t>
            </a:r>
            <a:r>
              <a:rPr lang="en-US" sz="2800" b="1" dirty="0"/>
              <a:t>Components</a:t>
            </a:r>
            <a:r>
              <a:rPr lang="en-US" sz="2800" dirty="0"/>
              <a:t> </a:t>
            </a:r>
            <a:r>
              <a:rPr lang="en-US" sz="2800"/>
              <a:t>panel </a:t>
            </a:r>
            <a:r>
              <a:rPr lang="en-US" sz="2800" smtClean="0"/>
              <a:t>for </a:t>
            </a:r>
            <a:r>
              <a:rPr lang="en-US" sz="2800" dirty="0"/>
              <a:t>a new Blueprint with some component options that are displayed when the </a:t>
            </a:r>
            <a:r>
              <a:rPr lang="en-US" sz="2800" b="1" dirty="0"/>
              <a:t>Add Component</a:t>
            </a:r>
            <a:r>
              <a:rPr lang="en-US" sz="2800" dirty="0"/>
              <a:t> button is pressed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96009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B7AC15B-9D1F-484B-AE94-B54DE08E3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Components</a:t>
            </a:r>
            <a:r>
              <a:rPr lang="pt-BR" dirty="0"/>
              <a:t>: </a:t>
            </a:r>
            <a:br>
              <a:rPr lang="pt-BR" dirty="0"/>
            </a:br>
            <a:r>
              <a:rPr lang="pt-BR" dirty="0" smtClean="0"/>
              <a:t>viewport</a:t>
            </a:r>
            <a:endParaRPr lang="pt-BR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xmlns="" id="{23C595A2-AD17-4F6C-88C3-19FEA776B4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2470" y="2483390"/>
            <a:ext cx="12241530" cy="8749219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63EBD96F-2C4B-4FF9-9BEB-041A4156D0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80124" y="5852160"/>
            <a:ext cx="9045575" cy="8186468"/>
          </a:xfrm>
        </p:spPr>
        <p:txBody>
          <a:bodyPr>
            <a:normAutofit/>
          </a:bodyPr>
          <a:lstStyle/>
          <a:p>
            <a:r>
              <a:rPr lang="en-US" sz="2800" dirty="0"/>
              <a:t>The visual representation of the components can be seen in the </a:t>
            </a:r>
            <a:r>
              <a:rPr lang="en-US" sz="2800" b="1" dirty="0"/>
              <a:t>Viewport</a:t>
            </a:r>
            <a:r>
              <a:rPr lang="en-US" sz="2800" dirty="0"/>
              <a:t>.</a:t>
            </a:r>
          </a:p>
          <a:p>
            <a:pPr>
              <a:spcBef>
                <a:spcPts val="1400"/>
              </a:spcBef>
            </a:pPr>
            <a:r>
              <a:rPr lang="en-US" sz="2800" dirty="0" smtClean="0"/>
              <a:t>The </a:t>
            </a:r>
            <a:r>
              <a:rPr lang="en-US" sz="2800" dirty="0"/>
              <a:t>image on the right shows the components that are part of the </a:t>
            </a:r>
            <a:r>
              <a:rPr lang="en-US" sz="2800" b="1" dirty="0" err="1"/>
              <a:t>ThirdPersonCharacter</a:t>
            </a:r>
            <a:r>
              <a:rPr lang="en-US" sz="2800" dirty="0"/>
              <a:t> Blueprint from the Third Person template. The components that have “(Inherited)” next to the name were inherited from the Character class</a:t>
            </a:r>
            <a:r>
              <a:rPr lang="en-US" sz="2800" dirty="0" smtClean="0"/>
              <a:t>.</a:t>
            </a:r>
            <a:endParaRPr lang="en-US" sz="2800" dirty="0"/>
          </a:p>
          <a:p>
            <a:pPr marL="457200" indent="-457200">
              <a:spcBef>
                <a:spcPts val="14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The </a:t>
            </a:r>
            <a:r>
              <a:rPr lang="en-US" sz="2800" b="1" dirty="0" err="1"/>
              <a:t>CapsuleComponent</a:t>
            </a:r>
            <a:r>
              <a:rPr lang="en-US" sz="2800" dirty="0"/>
              <a:t> is used for collision </a:t>
            </a:r>
            <a:r>
              <a:rPr lang="en-US" sz="2800" dirty="0" smtClean="0"/>
              <a:t>testing</a:t>
            </a:r>
            <a:r>
              <a:rPr lang="en-US" sz="2800" dirty="0"/>
              <a:t>.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The </a:t>
            </a:r>
            <a:r>
              <a:rPr lang="en-US" sz="2800" b="1" dirty="0"/>
              <a:t>Mesh</a:t>
            </a:r>
            <a:r>
              <a:rPr lang="en-US" sz="2800" dirty="0"/>
              <a:t> component is the Skeletal Mesh that visually represents the </a:t>
            </a:r>
            <a:r>
              <a:rPr lang="en-US" sz="2800" dirty="0" smtClean="0"/>
              <a:t>character.</a:t>
            </a:r>
            <a:endParaRPr lang="en-US" sz="2800" dirty="0"/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The</a:t>
            </a:r>
            <a:r>
              <a:rPr lang="en-US" sz="2800" b="1" dirty="0"/>
              <a:t> </a:t>
            </a:r>
            <a:r>
              <a:rPr lang="en-US" sz="2800" b="1" dirty="0" err="1"/>
              <a:t>FollowCamera</a:t>
            </a:r>
            <a:r>
              <a:rPr lang="en-US" sz="2800" dirty="0"/>
              <a:t> component is the camera that will be used to view the game</a:t>
            </a:r>
            <a:r>
              <a:rPr lang="en-US" sz="2800" dirty="0" smtClean="0"/>
              <a:t>.</a:t>
            </a:r>
            <a:endParaRPr lang="en-US" sz="2800" dirty="0"/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The </a:t>
            </a:r>
            <a:r>
              <a:rPr lang="en-US" sz="2800" b="1" dirty="0" err="1"/>
              <a:t>CharacterMovement</a:t>
            </a:r>
            <a:r>
              <a:rPr lang="en-US" sz="2800" dirty="0"/>
              <a:t> component contains various properties that are used to define the movement</a:t>
            </a:r>
            <a:r>
              <a:rPr lang="en-US" sz="2800" dirty="0" smtClean="0"/>
              <a:t>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177861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B7AC15B-9D1F-484B-AE94-B54DE08E3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Construction Script</a:t>
            </a:r>
            <a:endParaRPr lang="pt-BR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xmlns="" id="{23C595A2-AD17-4F6C-88C3-19FEA776B4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6280" y="4108268"/>
            <a:ext cx="12237720" cy="5430721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63EBD96F-2C4B-4FF9-9BEB-041A4156D0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80124" y="5943600"/>
            <a:ext cx="9045575" cy="7662952"/>
          </a:xfrm>
        </p:spPr>
        <p:txBody>
          <a:bodyPr>
            <a:normAutofit/>
          </a:bodyPr>
          <a:lstStyle/>
          <a:p>
            <a:r>
              <a:rPr lang="en-US" sz="2800" dirty="0"/>
              <a:t>The </a:t>
            </a:r>
            <a:r>
              <a:rPr lang="en-US" sz="2800" b="1" dirty="0"/>
              <a:t>Construction Script</a:t>
            </a:r>
            <a:r>
              <a:rPr lang="en-US" sz="2800" dirty="0"/>
              <a:t> is a special function that all Actor Blueprints perform when the Blueprint is first added to the Level, when there is a change to its properties, or when the class is spawned at runtime. The Construction Script has a separate graph where the actions to be performed can be placed.</a:t>
            </a:r>
          </a:p>
          <a:p>
            <a:r>
              <a:rPr lang="en-US" sz="2800" dirty="0" smtClean="0"/>
              <a:t>It </a:t>
            </a:r>
            <a:r>
              <a:rPr lang="en-US" sz="2800" dirty="0"/>
              <a:t>is important to note that the Construction Script won’t run on placed Actors when the game starts</a:t>
            </a:r>
            <a:r>
              <a:rPr lang="en-US" sz="2800" dirty="0" smtClean="0"/>
              <a:t>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101632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B7AC15B-9D1F-484B-AE94-B54DE08E3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Construction </a:t>
            </a:r>
            <a:r>
              <a:rPr lang="pt-BR" dirty="0"/>
              <a:t>Script: </a:t>
            </a:r>
            <a:r>
              <a:rPr lang="pt-BR" dirty="0" smtClean="0"/>
              <a:t>example</a:t>
            </a:r>
            <a:endParaRPr lang="pt-BR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xmlns="" id="{23C595A2-AD17-4F6C-88C3-19FEA776B4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2470" y="3353727"/>
            <a:ext cx="12241530" cy="6939803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63EBD96F-2C4B-4FF9-9BEB-041A4156D0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80124" y="5943600"/>
            <a:ext cx="9045575" cy="7662952"/>
          </a:xfrm>
        </p:spPr>
        <p:txBody>
          <a:bodyPr>
            <a:normAutofit/>
          </a:bodyPr>
          <a:lstStyle/>
          <a:p>
            <a:r>
              <a:rPr lang="en-US" sz="2800" dirty="0"/>
              <a:t>The Construction Script seen on the right uses the </a:t>
            </a:r>
            <a:r>
              <a:rPr lang="en-US" sz="2800" b="1" dirty="0"/>
              <a:t>Set Material</a:t>
            </a:r>
            <a:r>
              <a:rPr lang="en-US" sz="2800" dirty="0"/>
              <a:t> function to define a </a:t>
            </a:r>
            <a:r>
              <a:rPr lang="en-US" sz="2800" b="1" dirty="0"/>
              <a:t>Static Mesh</a:t>
            </a:r>
            <a:r>
              <a:rPr lang="en-US" sz="2800" dirty="0"/>
              <a:t> component’s Material type according to the Material selected in the editable variable </a:t>
            </a:r>
            <a:r>
              <a:rPr lang="en-US" sz="2800" b="1" dirty="0"/>
              <a:t>Material Type</a:t>
            </a:r>
            <a:r>
              <a:rPr lang="en-US" sz="2800" dirty="0"/>
              <a:t>.</a:t>
            </a:r>
          </a:p>
          <a:p>
            <a:r>
              <a:rPr lang="en-US" sz="2800" dirty="0" smtClean="0"/>
              <a:t>Whenever </a:t>
            </a:r>
            <a:r>
              <a:rPr lang="en-US" sz="2800" dirty="0"/>
              <a:t>the </a:t>
            </a:r>
            <a:r>
              <a:rPr lang="en-US" sz="2800" b="1" dirty="0"/>
              <a:t>Material Type</a:t>
            </a:r>
            <a:r>
              <a:rPr lang="en-US" sz="2800" dirty="0"/>
              <a:t> variable is modified, the </a:t>
            </a:r>
            <a:r>
              <a:rPr lang="en-US" sz="2800" b="1" dirty="0"/>
              <a:t>Construction Script</a:t>
            </a:r>
            <a:r>
              <a:rPr lang="en-US" sz="2800" dirty="0"/>
              <a:t> runs again, updating the object with the new Material</a:t>
            </a:r>
            <a:r>
              <a:rPr lang="en-US" sz="2800" dirty="0" smtClean="0"/>
              <a:t>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735435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xmlns="" id="{809A6201-71A1-4E7D-AB06-4AAACB653E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xmlns="" id="{969577E9-A73B-42F4-887E-DE94A2380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Events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3154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B7AC15B-9D1F-484B-AE94-B54DE08E3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Begin play </a:t>
            </a:r>
            <a:r>
              <a:rPr lang="pt-BR" dirty="0" smtClean="0"/>
              <a:t>event</a:t>
            </a:r>
            <a:endParaRPr lang="pt-BR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xmlns="" id="{23C595A2-AD17-4F6C-88C3-19FEA776B4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0091" y="3639127"/>
            <a:ext cx="12233910" cy="6437746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63EBD96F-2C4B-4FF9-9BEB-041A4156D0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80124" y="5943600"/>
            <a:ext cx="9045575" cy="7662952"/>
          </a:xfrm>
        </p:spPr>
        <p:txBody>
          <a:bodyPr>
            <a:normAutofit/>
          </a:bodyPr>
          <a:lstStyle/>
          <a:p>
            <a:r>
              <a:rPr lang="en-US" sz="2800" b="1" dirty="0"/>
              <a:t>Events</a:t>
            </a:r>
            <a:r>
              <a:rPr lang="en-US" sz="2800" dirty="0"/>
              <a:t> allow communication between Unreal Engine and Actors. A common example is the </a:t>
            </a:r>
            <a:r>
              <a:rPr lang="en-US" sz="2800" b="1" dirty="0" err="1"/>
              <a:t>BeginPlay</a:t>
            </a:r>
            <a:r>
              <a:rPr lang="en-US" sz="2800" dirty="0"/>
              <a:t> event.</a:t>
            </a:r>
          </a:p>
          <a:p>
            <a:r>
              <a:rPr lang="en-US" sz="2800" dirty="0" smtClean="0"/>
              <a:t>The </a:t>
            </a:r>
            <a:r>
              <a:rPr lang="en-US" sz="2800" dirty="0" err="1"/>
              <a:t>BeginPlay</a:t>
            </a:r>
            <a:r>
              <a:rPr lang="en-US" sz="2800" dirty="0"/>
              <a:t> event is triggered when the game starts for an Actor. If the Actor is spawned in the middle of the game, then this event is triggered immediately</a:t>
            </a:r>
            <a:r>
              <a:rPr lang="en-US" sz="2800" dirty="0" smtClean="0"/>
              <a:t>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390615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B7AC15B-9D1F-484B-AE94-B54DE08E3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tick event</a:t>
            </a:r>
            <a:endParaRPr lang="pt-BR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xmlns="" id="{23C595A2-AD17-4F6C-88C3-19FEA776B4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0090" y="4149745"/>
            <a:ext cx="12233910" cy="5416510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63EBD96F-2C4B-4FF9-9BEB-041A4156D0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80124" y="5943600"/>
            <a:ext cx="9045575" cy="7662952"/>
          </a:xfrm>
        </p:spPr>
        <p:txBody>
          <a:bodyPr>
            <a:normAutofit/>
          </a:bodyPr>
          <a:lstStyle/>
          <a:p>
            <a:r>
              <a:rPr lang="en-US" sz="2800" dirty="0"/>
              <a:t>There is an event </a:t>
            </a:r>
            <a:r>
              <a:rPr lang="en-US" sz="2800" dirty="0" smtClean="0"/>
              <a:t>named “</a:t>
            </a:r>
            <a:r>
              <a:rPr lang="en-US" sz="2800" b="1" dirty="0" smtClean="0"/>
              <a:t>Tick</a:t>
            </a:r>
            <a:r>
              <a:rPr lang="en-US" sz="2800" dirty="0" smtClean="0"/>
              <a:t>” </a:t>
            </a:r>
            <a:r>
              <a:rPr lang="en-US" sz="2800" dirty="0"/>
              <a:t>that is called every frame of the game. For example, in a game that is running at 60 frames per second, the Tick event is called 60 times in a second.</a:t>
            </a:r>
          </a:p>
          <a:p>
            <a:r>
              <a:rPr lang="en-US" sz="2800" dirty="0"/>
              <a:t>The Tick event has a parameter known as </a:t>
            </a:r>
            <a:r>
              <a:rPr lang="en-US" sz="2800" b="1" dirty="0"/>
              <a:t>Delta Seconds</a:t>
            </a:r>
            <a:r>
              <a:rPr lang="en-US" sz="2800" dirty="0"/>
              <a:t>, which contains the amount of time that has elapsed since the last frame.</a:t>
            </a:r>
          </a:p>
          <a:p>
            <a:r>
              <a:rPr lang="en-US" sz="2800" dirty="0" smtClean="0"/>
              <a:t>In </a:t>
            </a:r>
            <a:r>
              <a:rPr lang="en-US" sz="2800" dirty="0"/>
              <a:t>the Tick event illustrated on the right, an Actor moves along the X axis at the speed of 100 centimeters per second.</a:t>
            </a:r>
          </a:p>
          <a:p>
            <a:r>
              <a:rPr lang="en-US" sz="2800" dirty="0" smtClean="0"/>
              <a:t>Use </a:t>
            </a:r>
            <a:r>
              <a:rPr lang="en-US" sz="2800" dirty="0"/>
              <a:t>the Tick event only when necessary, as it can affect performance</a:t>
            </a:r>
            <a:r>
              <a:rPr lang="en-US" sz="2800" dirty="0" smtClean="0"/>
              <a:t>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172967483"/>
      </p:ext>
    </p:extLst>
  </p:cSld>
  <p:clrMapOvr>
    <a:masterClrMapping/>
  </p:clrMapOvr>
</p:sld>
</file>

<file path=ppt/theme/theme1.xml><?xml version="1.0" encoding="utf-8"?>
<a:theme xmlns:a="http://schemas.openxmlformats.org/drawingml/2006/main" name="EpicTheme">
  <a:themeElements>
    <a:clrScheme name="Epic">
      <a:dk1>
        <a:srgbClr val="27292E"/>
      </a:dk1>
      <a:lt1>
        <a:srgbClr val="FFFFFF"/>
      </a:lt1>
      <a:dk2>
        <a:srgbClr val="323233"/>
      </a:dk2>
      <a:lt2>
        <a:srgbClr val="EDEFF3"/>
      </a:lt2>
      <a:accent1>
        <a:srgbClr val="F7941E"/>
      </a:accent1>
      <a:accent2>
        <a:srgbClr val="D9821D"/>
      </a:accent2>
      <a:accent3>
        <a:srgbClr val="A44724"/>
      </a:accent3>
      <a:accent4>
        <a:srgbClr val="F7941E"/>
      </a:accent4>
      <a:accent5>
        <a:srgbClr val="007EBF"/>
      </a:accent5>
      <a:accent6>
        <a:srgbClr val="00B0F0"/>
      </a:accent6>
      <a:hlink>
        <a:srgbClr val="F7941E"/>
      </a:hlink>
      <a:folHlink>
        <a:srgbClr val="A44724"/>
      </a:folHlink>
    </a:clrScheme>
    <a:fontScheme name="Epic Helvetica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F3F3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15641</TotalTime>
  <Words>1520</Words>
  <Application>Microsoft Office PowerPoint</Application>
  <PresentationFormat>Custom</PresentationFormat>
  <Paragraphs>98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EpicTheme</vt:lpstr>
      <vt:lpstr>PowerPoint Presentation</vt:lpstr>
      <vt:lpstr>Lecture Goals and Outcomes </vt:lpstr>
      <vt:lpstr>components</vt:lpstr>
      <vt:lpstr>Components:  viewport</vt:lpstr>
      <vt:lpstr>Construction Script</vt:lpstr>
      <vt:lpstr>Construction Script: example</vt:lpstr>
      <vt:lpstr>Events</vt:lpstr>
      <vt:lpstr>Begin play event</vt:lpstr>
      <vt:lpstr>tick event</vt:lpstr>
      <vt:lpstr>Collision events</vt:lpstr>
      <vt:lpstr>Mouse Interaction</vt:lpstr>
      <vt:lpstr>Actor Instances</vt:lpstr>
      <vt:lpstr>Spawning actors</vt:lpstr>
      <vt:lpstr>Destroying actors</vt:lpstr>
      <vt:lpstr>Get all actors of class</vt:lpstr>
      <vt:lpstr>Referencing actors</vt:lpstr>
      <vt:lpstr>Player Input</vt:lpstr>
      <vt:lpstr>Input Mappings</vt:lpstr>
      <vt:lpstr>Action mappings</vt:lpstr>
      <vt:lpstr>axis mappings</vt:lpstr>
      <vt:lpstr>input action events</vt:lpstr>
      <vt:lpstr>input axis events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Marcos Romero</dc:creator>
  <cp:lastModifiedBy>KBH</cp:lastModifiedBy>
  <cp:revision>219</cp:revision>
  <dcterms:modified xsi:type="dcterms:W3CDTF">2018-11-29T16:50:25Z</dcterms:modified>
</cp:coreProperties>
</file>