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310" r:id="rId4"/>
    <p:sldId id="314" r:id="rId5"/>
    <p:sldId id="271" r:id="rId6"/>
    <p:sldId id="317" r:id="rId7"/>
    <p:sldId id="318" r:id="rId8"/>
    <p:sldId id="319" r:id="rId9"/>
    <p:sldId id="321" r:id="rId10"/>
    <p:sldId id="322" r:id="rId11"/>
    <p:sldId id="323" r:id="rId12"/>
    <p:sldId id="268" r:id="rId13"/>
    <p:sldId id="303" r:id="rId14"/>
    <p:sldId id="306" r:id="rId15"/>
    <p:sldId id="320" r:id="rId16"/>
    <p:sldId id="305" r:id="rId17"/>
    <p:sldId id="326" r:id="rId18"/>
    <p:sldId id="313" r:id="rId19"/>
    <p:sldId id="324" r:id="rId20"/>
    <p:sldId id="325" r:id="rId21"/>
    <p:sldId id="309" r:id="rId22"/>
    <p:sldId id="304" r:id="rId23"/>
    <p:sldId id="294" r:id="rId24"/>
    <p:sldId id="295" r:id="rId25"/>
    <p:sldId id="29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young kim" initials="Gk" lastIdx="1" clrIdx="0">
    <p:extLst>
      <p:ext uri="{19B8F6BF-5375-455C-9EA6-DF929625EA0E}">
        <p15:presenceInfo xmlns:p15="http://schemas.microsoft.com/office/powerpoint/2012/main" userId="Gunyoung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5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A25B5-DFC1-4548-81D7-CED4F530AEA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D7745-4758-4F3D-A1D3-A465E3BF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0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Will learn concepts found in various languages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D7745-4758-4F3D-A1D3-A465E3BFD0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83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Will be like reviewing already known concepts differ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D7745-4758-4F3D-A1D3-A465E3BFD0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73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Will learn concepts found in various languages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D7745-4758-4F3D-A1D3-A465E3BFD0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2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Will learn concepts found in various languages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D7745-4758-4F3D-A1D3-A465E3BFD0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02AB-5EDF-44F9-B57E-50317006310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DCCB-9AA2-4ECC-AD40-FCF92CB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5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02AB-5EDF-44F9-B57E-50317006310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DCCB-9AA2-4ECC-AD40-FCF92CB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2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02AB-5EDF-44F9-B57E-50317006310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DCCB-9AA2-4ECC-AD40-FCF92CB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2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02AB-5EDF-44F9-B57E-50317006310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DCCB-9AA2-4ECC-AD40-FCF92CB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9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02AB-5EDF-44F9-B57E-50317006310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DCCB-9AA2-4ECC-AD40-FCF92CB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1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02AB-5EDF-44F9-B57E-50317006310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DCCB-9AA2-4ECC-AD40-FCF92CB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02AB-5EDF-44F9-B57E-50317006310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DCCB-9AA2-4ECC-AD40-FCF92CB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0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02AB-5EDF-44F9-B57E-50317006310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DCCB-9AA2-4ECC-AD40-FCF92CB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7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02AB-5EDF-44F9-B57E-50317006310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DCCB-9AA2-4ECC-AD40-FCF92CB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02AB-5EDF-44F9-B57E-50317006310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DCCB-9AA2-4ECC-AD40-FCF92CB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6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02AB-5EDF-44F9-B57E-50317006310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DCCB-9AA2-4ECC-AD40-FCF92CB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8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02AB-5EDF-44F9-B57E-50317006310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DDCCB-9AA2-4ECC-AD40-FCF92CB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4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12D9-C87E-4872-9ED2-7CBBDB8F8A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0A08B-FFC3-40DF-8593-9A01BC808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Kim</a:t>
            </a:r>
          </a:p>
        </p:txBody>
      </p:sp>
    </p:spTree>
    <p:extLst>
      <p:ext uri="{BB962C8B-B14F-4D97-AF65-F5344CB8AC3E}">
        <p14:creationId xmlns:p14="http://schemas.microsoft.com/office/powerpoint/2010/main" val="2354121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8CE0-98B5-487A-89BD-5ABF7F12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0F4B-BD59-42F4-AE5D-84D8F82DB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50915" cy="4351338"/>
          </a:xfrm>
        </p:spPr>
        <p:txBody>
          <a:bodyPr/>
          <a:lstStyle/>
          <a:p>
            <a:r>
              <a:rPr lang="en-US" dirty="0"/>
              <a:t>Overview of Covered Topics</a:t>
            </a:r>
          </a:p>
          <a:p>
            <a:r>
              <a:rPr lang="en-US" dirty="0"/>
              <a:t>This course has three parts</a:t>
            </a:r>
          </a:p>
          <a:p>
            <a:r>
              <a:rPr lang="en-US" sz="2800" b="1" dirty="0"/>
              <a:t>Part 2: Different Programming Paradigms</a:t>
            </a:r>
            <a:endParaRPr lang="en-US" b="1" dirty="0"/>
          </a:p>
          <a:p>
            <a:pPr lvl="1"/>
            <a:r>
              <a:rPr lang="en-US" dirty="0"/>
              <a:t>Functional Programming (Racket)</a:t>
            </a:r>
          </a:p>
          <a:p>
            <a:pPr lvl="1"/>
            <a:r>
              <a:rPr lang="en-US" dirty="0"/>
              <a:t>Logic Programming (Prolog)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334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8CE0-98B5-487A-89BD-5ABF7F12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0F4B-BD59-42F4-AE5D-84D8F82DB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50915" cy="4351338"/>
          </a:xfrm>
        </p:spPr>
        <p:txBody>
          <a:bodyPr/>
          <a:lstStyle/>
          <a:p>
            <a:r>
              <a:rPr lang="en-US" dirty="0"/>
              <a:t>Overview of Covered Topics</a:t>
            </a:r>
          </a:p>
          <a:p>
            <a:r>
              <a:rPr lang="en-US" dirty="0"/>
              <a:t>This course has three parts</a:t>
            </a:r>
          </a:p>
          <a:p>
            <a:r>
              <a:rPr lang="en-US" sz="2800" b="1" dirty="0"/>
              <a:t>Part 3: Studying of how computer executes source code</a:t>
            </a:r>
            <a:endParaRPr lang="en-US" b="1" dirty="0"/>
          </a:p>
          <a:p>
            <a:pPr lvl="1"/>
            <a:r>
              <a:rPr lang="en-US" dirty="0"/>
              <a:t>Syntax Analysis</a:t>
            </a:r>
          </a:p>
          <a:p>
            <a:pPr lvl="1"/>
            <a:r>
              <a:rPr lang="en-US" dirty="0"/>
              <a:t>Semantic Analysis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372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B983-9ECA-4D52-B0C8-E1E36AA3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 (Tentative)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8EBCA-FEE6-4EC4-A85B-4F5E70A4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  <a:p>
            <a:r>
              <a:rPr lang="en-US" dirty="0"/>
              <a:t>Exams</a:t>
            </a:r>
          </a:p>
          <a:p>
            <a:r>
              <a:rPr lang="en-US" dirty="0"/>
              <a:t>Final Project</a:t>
            </a:r>
          </a:p>
          <a:p>
            <a:r>
              <a:rPr lang="en-US" dirty="0"/>
              <a:t>Grading Policy</a:t>
            </a:r>
          </a:p>
        </p:txBody>
      </p:sp>
    </p:spTree>
    <p:extLst>
      <p:ext uri="{BB962C8B-B14F-4D97-AF65-F5344CB8AC3E}">
        <p14:creationId xmlns:p14="http://schemas.microsoft.com/office/powerpoint/2010/main" val="1190068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B983-9ECA-4D52-B0C8-E1E36AA3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8EBCA-FEE6-4EC4-A85B-4F5E70A4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Seven Homework</a:t>
            </a:r>
          </a:p>
          <a:p>
            <a:pPr lvl="1"/>
            <a:r>
              <a:rPr lang="en-US" dirty="0"/>
              <a:t>Combination of various type of questions</a:t>
            </a:r>
          </a:p>
          <a:p>
            <a:pPr lvl="2"/>
            <a:r>
              <a:rPr lang="en-US" dirty="0"/>
              <a:t>True/False questions </a:t>
            </a:r>
          </a:p>
          <a:p>
            <a:pPr lvl="2"/>
            <a:r>
              <a:rPr lang="en-US" dirty="0"/>
              <a:t>Short answer questions </a:t>
            </a:r>
          </a:p>
          <a:p>
            <a:pPr lvl="2"/>
            <a:r>
              <a:rPr lang="en-US" dirty="0"/>
              <a:t>Programming exercises</a:t>
            </a:r>
          </a:p>
          <a:p>
            <a:endParaRPr lang="en-US" dirty="0"/>
          </a:p>
          <a:p>
            <a:r>
              <a:rPr lang="en-US" dirty="0"/>
              <a:t>No late submissions!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A82E8-62A9-40C4-ABA2-1CC84BD48F58}"/>
              </a:ext>
            </a:extLst>
          </p:cNvPr>
          <p:cNvSpPr txBox="1"/>
          <p:nvPr/>
        </p:nvSpPr>
        <p:spPr>
          <a:xfrm>
            <a:off x="2749603" y="3727791"/>
            <a:ext cx="461665" cy="3776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b="1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61447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B983-9ECA-4D52-B0C8-E1E36AA3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8EBCA-FEE6-4EC4-A85B-4F5E70A4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Midterms</a:t>
            </a:r>
          </a:p>
          <a:p>
            <a:pPr lvl="1"/>
            <a:r>
              <a:rPr lang="en-US" dirty="0"/>
              <a:t>For each, one day to work on</a:t>
            </a:r>
          </a:p>
        </p:txBody>
      </p:sp>
    </p:spTree>
    <p:extLst>
      <p:ext uri="{BB962C8B-B14F-4D97-AF65-F5344CB8AC3E}">
        <p14:creationId xmlns:p14="http://schemas.microsoft.com/office/powerpoint/2010/main" val="2048858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9099-E394-45BB-A66E-36929D29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80FE1-FC4D-4134-A7E0-B6ACEF53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very </a:t>
            </a:r>
            <a:r>
              <a:rPr lang="en-US" dirty="0" err="1"/>
              <a:t>very</a:t>
            </a:r>
            <a:r>
              <a:rPr lang="en-US" dirty="0"/>
              <a:t> </a:t>
            </a:r>
            <a:r>
              <a:rPr lang="en-US" dirty="0" err="1"/>
              <a:t>very</a:t>
            </a:r>
            <a:r>
              <a:rPr lang="en-US" dirty="0"/>
              <a:t> </a:t>
            </a:r>
            <a:r>
              <a:rPr lang="en-US" dirty="0" err="1"/>
              <a:t>very</a:t>
            </a:r>
            <a:r>
              <a:rPr lang="en-US" dirty="0"/>
              <a:t> simple </a:t>
            </a:r>
            <a:r>
              <a:rPr lang="en-US" dirty="0" err="1"/>
              <a:t>simple</a:t>
            </a:r>
            <a:r>
              <a:rPr lang="en-US" dirty="0"/>
              <a:t> </a:t>
            </a:r>
            <a:r>
              <a:rPr lang="en-US" dirty="0" err="1"/>
              <a:t>simple</a:t>
            </a:r>
            <a:r>
              <a:rPr lang="en-US" dirty="0"/>
              <a:t> mini </a:t>
            </a:r>
            <a:r>
              <a:rPr lang="en-US" dirty="0" err="1"/>
              <a:t>mini</a:t>
            </a:r>
            <a:r>
              <a:rPr lang="en-US" dirty="0"/>
              <a:t> </a:t>
            </a:r>
            <a:r>
              <a:rPr lang="en-US" dirty="0" err="1"/>
              <a:t>mini</a:t>
            </a:r>
            <a:r>
              <a:rPr lang="en-US" dirty="0"/>
              <a:t> language</a:t>
            </a:r>
          </a:p>
          <a:p>
            <a:r>
              <a:rPr lang="en-US" dirty="0"/>
              <a:t>One month to work on</a:t>
            </a:r>
          </a:p>
          <a:p>
            <a:endParaRPr lang="en-US" dirty="0"/>
          </a:p>
          <a:p>
            <a:r>
              <a:rPr lang="en-US" dirty="0"/>
              <a:t>No late submission!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98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1EBA-E6A3-455E-9B9E-705CD4CA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3E10-D487-4DB9-BFE0-961D7520D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(40%)</a:t>
            </a:r>
          </a:p>
          <a:p>
            <a:r>
              <a:rPr lang="en-US" dirty="0"/>
              <a:t>Midterms (30%)</a:t>
            </a:r>
          </a:p>
          <a:p>
            <a:r>
              <a:rPr lang="en-US" dirty="0"/>
              <a:t>Final Project (30%)</a:t>
            </a:r>
          </a:p>
          <a:p>
            <a:r>
              <a:rPr lang="en-US" dirty="0"/>
              <a:t>+ Attendance (2%) (maybe…)</a:t>
            </a:r>
          </a:p>
        </p:txBody>
      </p:sp>
    </p:spTree>
    <p:extLst>
      <p:ext uri="{BB962C8B-B14F-4D97-AF65-F5344CB8AC3E}">
        <p14:creationId xmlns:p14="http://schemas.microsoft.com/office/powerpoint/2010/main" val="297417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9EB2-FE42-4D07-B2A3-F3BD2405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Dishonesty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52B67-6741-4E5E-AEF5-8C02EF275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 should be your own work</a:t>
            </a:r>
          </a:p>
          <a:p>
            <a:pPr lvl="1"/>
            <a:r>
              <a:rPr lang="en-US" sz="2800" dirty="0"/>
              <a:t>Do NOT share your assignments with others</a:t>
            </a:r>
          </a:p>
          <a:p>
            <a:pPr lvl="1"/>
            <a:r>
              <a:rPr lang="en-US" sz="2800" dirty="0"/>
              <a:t>Do NOT copy others’ assignments</a:t>
            </a:r>
          </a:p>
          <a:p>
            <a:r>
              <a:rPr lang="en-US" dirty="0"/>
              <a:t>Discussion should be limited to IDEA not answers</a:t>
            </a:r>
          </a:p>
          <a:p>
            <a:endParaRPr lang="en-US" dirty="0"/>
          </a:p>
          <a:p>
            <a:r>
              <a:rPr lang="en-US" dirty="0"/>
              <a:t>VERY IMPORTANT!!!!</a:t>
            </a:r>
          </a:p>
        </p:txBody>
      </p:sp>
    </p:spTree>
    <p:extLst>
      <p:ext uri="{BB962C8B-B14F-4D97-AF65-F5344CB8AC3E}">
        <p14:creationId xmlns:p14="http://schemas.microsoft.com/office/powerpoint/2010/main" val="2465930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6619-E0A7-4962-A6C8-DA206386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760F8-2DD1-4C8B-B01E-53F182A5A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specific textbook</a:t>
            </a:r>
          </a:p>
          <a:p>
            <a:r>
              <a:rPr lang="en-US" dirty="0"/>
              <a:t>Necessary reading resources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2411620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6619-E0A7-4962-A6C8-DA206386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760F8-2DD1-4C8B-B01E-53F182A5A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  <a:p>
            <a:pPr lvl="1"/>
            <a:r>
              <a:rPr lang="en-US" dirty="0"/>
              <a:t>Programming Language Pragmatics 4th Edition</a:t>
            </a:r>
          </a:p>
          <a:p>
            <a:pPr lvl="1"/>
            <a:r>
              <a:rPr lang="en-US" dirty="0"/>
              <a:t>by Michael L. Scott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97B38-DC41-4D0F-9E57-03C9E2CD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267" y="3168673"/>
            <a:ext cx="2673212" cy="33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4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A86D-021F-4150-A5AD-900EEF11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BDB78-4EEF-4B7E-A2F4-DD273557F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Paul </a:t>
            </a:r>
            <a:r>
              <a:rPr lang="en-US" dirty="0" err="1"/>
              <a:t>Hyunjin</a:t>
            </a:r>
            <a:r>
              <a:rPr lang="en-US" dirty="0"/>
              <a:t> Kim</a:t>
            </a:r>
          </a:p>
          <a:p>
            <a:r>
              <a:rPr lang="en-US" dirty="0"/>
              <a:t>Assistant Professor at Bridgewater State University</a:t>
            </a:r>
          </a:p>
          <a:p>
            <a:r>
              <a:rPr lang="en-US" dirty="0"/>
              <a:t>Ph.D. from The Ohio State University</a:t>
            </a:r>
          </a:p>
          <a:p>
            <a:pPr lvl="1"/>
            <a:r>
              <a:rPr lang="en-US" dirty="0"/>
              <a:t>Research about maze generation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F6279A-AB53-4ACF-93AF-3CFCC0093E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69" y="4990068"/>
            <a:ext cx="2895600" cy="149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550804-581F-46AE-96F8-1E3190FFC8C0}"/>
              </a:ext>
            </a:extLst>
          </p:cNvPr>
          <p:cNvSpPr txBox="1"/>
          <p:nvPr/>
        </p:nvSpPr>
        <p:spPr>
          <a:xfrm>
            <a:off x="1919469" y="648866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Maze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A7321-39DB-4861-A1B9-6611D811CD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269" y="3797055"/>
            <a:ext cx="4467387" cy="26916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56D29E-0E6A-4B43-A37D-5893EB79325C}"/>
              </a:ext>
            </a:extLst>
          </p:cNvPr>
          <p:cNvSpPr txBox="1"/>
          <p:nvPr/>
        </p:nvSpPr>
        <p:spPr>
          <a:xfrm>
            <a:off x="5648664" y="64886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Level</a:t>
            </a:r>
          </a:p>
        </p:txBody>
      </p:sp>
    </p:spTree>
    <p:extLst>
      <p:ext uri="{BB962C8B-B14F-4D97-AF65-F5344CB8AC3E}">
        <p14:creationId xmlns:p14="http://schemas.microsoft.com/office/powerpoint/2010/main" val="750510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12CF-631E-4900-A1FA-50933278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1C9E-2A51-47EE-ADF5-C1EF62B50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 (Integrated Development Environment)</a:t>
            </a:r>
          </a:p>
          <a:p>
            <a:pPr lvl="1"/>
            <a:r>
              <a:rPr lang="en-US" dirty="0"/>
              <a:t>Can use whatever you want</a:t>
            </a:r>
          </a:p>
          <a:p>
            <a:r>
              <a:rPr lang="en-US" dirty="0"/>
              <a:t>Command-Line Tool</a:t>
            </a:r>
          </a:p>
          <a:p>
            <a:pPr lvl="1"/>
            <a:r>
              <a:rPr lang="en-US" dirty="0"/>
              <a:t>Used to run program</a:t>
            </a:r>
          </a:p>
          <a:p>
            <a:r>
              <a:rPr lang="en-US" dirty="0"/>
              <a:t>Git</a:t>
            </a:r>
          </a:p>
          <a:p>
            <a:pPr lvl="1"/>
            <a:r>
              <a:rPr lang="en-US" dirty="0"/>
              <a:t>Used to submit programming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1422764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EEDD-629C-4BB7-97E9-14E608CE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E9E8-44C9-4A2A-A5FC-2CA40730E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2A663-166F-42EA-B230-380F21B59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967" y="1401052"/>
            <a:ext cx="5294066" cy="520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6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182-4713-468C-A91E-8BF7B678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Blackboard &amp;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12D5-180E-4F1F-976A-1CA567185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83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B516-7E76-4711-B9FB-5EF6AD96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here to help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77C0-3599-4A39-B9F8-AEC3E516B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questions as many times as possible </a:t>
            </a:r>
            <a:br>
              <a:rPr lang="en-US" dirty="0"/>
            </a:br>
            <a:r>
              <a:rPr lang="en-US" dirty="0"/>
              <a:t>(during class and via email)</a:t>
            </a:r>
          </a:p>
          <a:p>
            <a:pPr lvl="1"/>
            <a:r>
              <a:rPr lang="en-US" dirty="0"/>
              <a:t>Don’t feel afraid…</a:t>
            </a:r>
          </a:p>
          <a:p>
            <a:r>
              <a:rPr lang="en-US" dirty="0"/>
              <a:t>Come to office hours as many times as possible</a:t>
            </a:r>
          </a:p>
          <a:p>
            <a:pPr lvl="1"/>
            <a:r>
              <a:rPr lang="en-US" dirty="0"/>
              <a:t>Don’t feel afraid…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107AE68-9EA0-49FB-92C5-81DB47404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1" b="11361"/>
          <a:stretch/>
        </p:blipFill>
        <p:spPr>
          <a:xfrm>
            <a:off x="5440170" y="4248393"/>
            <a:ext cx="3305175" cy="252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6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B516-7E76-4711-B9FB-5EF6AD96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here to help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77C0-3599-4A39-B9F8-AEC3E516B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  <a:p>
            <a:pPr lvl="1"/>
            <a:r>
              <a:rPr lang="en-US" dirty="0"/>
              <a:t>MTWR 3:30pm-4:30pm</a:t>
            </a:r>
          </a:p>
          <a:p>
            <a:pPr lvl="1"/>
            <a:r>
              <a:rPr lang="en-US" dirty="0"/>
              <a:t>Zoom meeting room (link is on Blackboard)</a:t>
            </a:r>
          </a:p>
          <a:p>
            <a:r>
              <a:rPr lang="en-US" dirty="0"/>
              <a:t>Email: p2kim@bridgew.edu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A2140D8-73EE-4197-AB48-115A6D87A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1" b="11361"/>
          <a:stretch/>
        </p:blipFill>
        <p:spPr>
          <a:xfrm>
            <a:off x="5440170" y="4248393"/>
            <a:ext cx="3305175" cy="252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59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3CDD-F483-433E-AE4C-0BB8409D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30C74-13F0-464F-81CC-18305D78E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8FD42-070D-47E4-AF32-C279AFE09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082" y="1647376"/>
            <a:ext cx="4707835" cy="4707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4C9AD5-6CED-408C-9298-9DC1642CCE75}"/>
              </a:ext>
            </a:extLst>
          </p:cNvPr>
          <p:cNvSpPr txBox="1"/>
          <p:nvPr/>
        </p:nvSpPr>
        <p:spPr>
          <a:xfrm>
            <a:off x="2285999" y="631189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https://memegenerator.net/instance/66586132/game-of-thrones-brace-yourselves-spring-semester-is-coming</a:t>
            </a:r>
          </a:p>
        </p:txBody>
      </p:sp>
    </p:spTree>
    <p:extLst>
      <p:ext uri="{BB962C8B-B14F-4D97-AF65-F5344CB8AC3E}">
        <p14:creationId xmlns:p14="http://schemas.microsoft.com/office/powerpoint/2010/main" val="186219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4910-26CA-4148-B988-9CB8175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DEF93-B6AF-4496-B8F0-4E6B822E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Family Picture</a:t>
            </a:r>
          </a:p>
        </p:txBody>
      </p:sp>
      <p:pic>
        <p:nvPicPr>
          <p:cNvPr id="5" name="Picture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208DFF26-6EB0-4F5A-B615-AD18961AB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388" y="2324420"/>
            <a:ext cx="3379240" cy="435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7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8CE0-98B5-487A-89BD-5ABF7F12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0F4B-BD59-42F4-AE5D-84D8F82DB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50915" cy="4351338"/>
          </a:xfrm>
        </p:spPr>
        <p:txBody>
          <a:bodyPr/>
          <a:lstStyle/>
          <a:p>
            <a:r>
              <a:rPr lang="en-US" dirty="0"/>
              <a:t>COMP 340: Organization of Programming Languages</a:t>
            </a:r>
          </a:p>
          <a:p>
            <a:r>
              <a:rPr lang="en-US" dirty="0"/>
              <a:t>Class Time</a:t>
            </a:r>
          </a:p>
          <a:p>
            <a:pPr lvl="1"/>
            <a:r>
              <a:rPr lang="en-US" dirty="0"/>
              <a:t>MW 12:20 pm – 01:35 pm </a:t>
            </a:r>
          </a:p>
          <a:p>
            <a:r>
              <a:rPr lang="en-US" dirty="0"/>
              <a:t>Classroom</a:t>
            </a:r>
          </a:p>
          <a:p>
            <a:pPr lvl="1"/>
            <a:r>
              <a:rPr lang="en-US" dirty="0"/>
              <a:t>Zoom meeting room (link is on Blackboard)</a:t>
            </a:r>
          </a:p>
        </p:txBody>
      </p:sp>
    </p:spTree>
    <p:extLst>
      <p:ext uri="{BB962C8B-B14F-4D97-AF65-F5344CB8AC3E}">
        <p14:creationId xmlns:p14="http://schemas.microsoft.com/office/powerpoint/2010/main" val="261892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1020-D1C5-42E2-8689-A58F1E63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727B-04DB-4ABC-AB2A-2510C16C4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learn in this course? </a:t>
            </a:r>
          </a:p>
          <a:p>
            <a:pPr lvl="1"/>
            <a:r>
              <a:rPr lang="en-US" b="1" dirty="0"/>
              <a:t>Programming Language </a:t>
            </a:r>
            <a:r>
              <a:rPr lang="en-US" b="1" i="1" dirty="0"/>
              <a:t>Itself</a:t>
            </a:r>
          </a:p>
          <a:p>
            <a:r>
              <a:rPr lang="en-US" dirty="0"/>
              <a:t>What is programming language?</a:t>
            </a:r>
          </a:p>
          <a:p>
            <a:pPr lvl="1"/>
            <a:r>
              <a:rPr lang="en-US" dirty="0"/>
              <a:t>Language that enables us to communicate with computer</a:t>
            </a:r>
          </a:p>
          <a:p>
            <a:endParaRPr lang="en-US" b="1" dirty="0"/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807C85-7CA7-4B3F-A612-D87D7CB7D719}"/>
              </a:ext>
            </a:extLst>
          </p:cNvPr>
          <p:cNvGrpSpPr/>
          <p:nvPr/>
        </p:nvGrpSpPr>
        <p:grpSpPr>
          <a:xfrm>
            <a:off x="2054884" y="4747977"/>
            <a:ext cx="5553546" cy="1211029"/>
            <a:chOff x="2054884" y="4747977"/>
            <a:chExt cx="5553546" cy="1211029"/>
          </a:xfrm>
        </p:grpSpPr>
        <p:pic>
          <p:nvPicPr>
            <p:cNvPr id="4" name="Graphic 3" descr="Computer">
              <a:extLst>
                <a:ext uri="{FF2B5EF4-FFF2-40B4-BE49-F238E27FC236}">
                  <a16:creationId xmlns:a16="http://schemas.microsoft.com/office/drawing/2014/main" id="{2C52EED4-5934-4BD8-8E85-259AB84FA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97401" y="4747977"/>
              <a:ext cx="1211029" cy="1211029"/>
            </a:xfrm>
            <a:prstGeom prst="rect">
              <a:avLst/>
            </a:prstGeom>
          </p:spPr>
        </p:pic>
        <p:pic>
          <p:nvPicPr>
            <p:cNvPr id="5" name="Graphic 4" descr="Smiling face outline">
              <a:extLst>
                <a:ext uri="{FF2B5EF4-FFF2-40B4-BE49-F238E27FC236}">
                  <a16:creationId xmlns:a16="http://schemas.microsoft.com/office/drawing/2014/main" id="{6FD770DA-04B4-49AD-B7E1-57D9D4F95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54884" y="4899191"/>
              <a:ext cx="914400" cy="914400"/>
            </a:xfrm>
            <a:prstGeom prst="rect">
              <a:avLst/>
            </a:prstGeom>
          </p:spPr>
        </p:pic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9A0E65E8-3EEA-4BEB-AF71-F4E266EC44D4}"/>
                </a:ext>
              </a:extLst>
            </p:cNvPr>
            <p:cNvSpPr/>
            <p:nvPr/>
          </p:nvSpPr>
          <p:spPr>
            <a:xfrm>
              <a:off x="3054626" y="5049078"/>
              <a:ext cx="3226903" cy="2385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530863FA-5711-4D52-B24F-62DA79F8C785}"/>
                </a:ext>
              </a:extLst>
            </p:cNvPr>
            <p:cNvSpPr/>
            <p:nvPr/>
          </p:nvSpPr>
          <p:spPr>
            <a:xfrm rot="10800000">
              <a:off x="3054627" y="5353490"/>
              <a:ext cx="3226902" cy="2385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002F97-13D3-4B2A-9C43-347F4B13A779}"/>
              </a:ext>
            </a:extLst>
          </p:cNvPr>
          <p:cNvGrpSpPr/>
          <p:nvPr/>
        </p:nvGrpSpPr>
        <p:grpSpPr>
          <a:xfrm>
            <a:off x="2917338" y="3713112"/>
            <a:ext cx="2970059" cy="2646962"/>
            <a:chOff x="2917338" y="3713112"/>
            <a:chExt cx="2970059" cy="26469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136611-6D14-44F2-BC0F-C7A025283D47}"/>
                </a:ext>
              </a:extLst>
            </p:cNvPr>
            <p:cNvSpPr txBox="1"/>
            <p:nvPr/>
          </p:nvSpPr>
          <p:spPr>
            <a:xfrm>
              <a:off x="2917338" y="3713112"/>
              <a:ext cx="1367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Source Code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591271-B49F-4B80-9AEF-E4ED995082C8}"/>
                </a:ext>
              </a:extLst>
            </p:cNvPr>
            <p:cNvSpPr/>
            <p:nvPr/>
          </p:nvSpPr>
          <p:spPr>
            <a:xfrm>
              <a:off x="3453480" y="4163975"/>
              <a:ext cx="2433917" cy="21960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03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1020-D1C5-42E2-8689-A58F1E63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727B-04DB-4ABC-AB2A-2510C16C4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learn in this course? </a:t>
            </a:r>
          </a:p>
          <a:p>
            <a:pPr lvl="1"/>
            <a:r>
              <a:rPr lang="en-US" b="1" dirty="0"/>
              <a:t>Programming Language </a:t>
            </a:r>
            <a:r>
              <a:rPr lang="en-US" b="1" i="1" dirty="0"/>
              <a:t>Itself</a:t>
            </a:r>
          </a:p>
          <a:p>
            <a:r>
              <a:rPr lang="en-US" dirty="0"/>
              <a:t>What is programming language?</a:t>
            </a:r>
          </a:p>
          <a:p>
            <a:pPr lvl="1"/>
            <a:r>
              <a:rPr lang="en-US" dirty="0"/>
              <a:t>Language that enables us to communicate with computer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2C52EED4-5934-4BD8-8E85-259AB84FA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7401" y="4747977"/>
            <a:ext cx="1211029" cy="1211029"/>
          </a:xfrm>
          <a:prstGeom prst="rect">
            <a:avLst/>
          </a:prstGeom>
        </p:spPr>
      </p:pic>
      <p:pic>
        <p:nvPicPr>
          <p:cNvPr id="5" name="Graphic 4" descr="Smiling face outline">
            <a:extLst>
              <a:ext uri="{FF2B5EF4-FFF2-40B4-BE49-F238E27FC236}">
                <a16:creationId xmlns:a16="http://schemas.microsoft.com/office/drawing/2014/main" id="{6FD770DA-04B4-49AD-B7E1-57D9D4F95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4884" y="4899191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136611-6D14-44F2-BC0F-C7A025283D47}"/>
              </a:ext>
            </a:extLst>
          </p:cNvPr>
          <p:cNvSpPr txBox="1"/>
          <p:nvPr/>
        </p:nvSpPr>
        <p:spPr>
          <a:xfrm>
            <a:off x="2917338" y="3713112"/>
            <a:ext cx="136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Source Code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A0E65E8-3EEA-4BEB-AF71-F4E266EC44D4}"/>
              </a:ext>
            </a:extLst>
          </p:cNvPr>
          <p:cNvSpPr/>
          <p:nvPr/>
        </p:nvSpPr>
        <p:spPr>
          <a:xfrm>
            <a:off x="3054626" y="5049078"/>
            <a:ext cx="3226903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30863FA-5711-4D52-B24F-62DA79F8C785}"/>
              </a:ext>
            </a:extLst>
          </p:cNvPr>
          <p:cNvSpPr/>
          <p:nvPr/>
        </p:nvSpPr>
        <p:spPr>
          <a:xfrm rot="10800000">
            <a:off x="3054627" y="5353490"/>
            <a:ext cx="3226902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591271-B49F-4B80-9AEF-E4ED995082C8}"/>
              </a:ext>
            </a:extLst>
          </p:cNvPr>
          <p:cNvSpPr/>
          <p:nvPr/>
        </p:nvSpPr>
        <p:spPr>
          <a:xfrm>
            <a:off x="3453480" y="4163975"/>
            <a:ext cx="2433917" cy="219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95CF4-7808-48DC-A021-BD70983357F4}"/>
              </a:ext>
            </a:extLst>
          </p:cNvPr>
          <p:cNvSpPr txBox="1"/>
          <p:nvPr/>
        </p:nvSpPr>
        <p:spPr>
          <a:xfrm>
            <a:off x="4120191" y="4320031"/>
            <a:ext cx="11004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  <a:p>
            <a:pPr algn="ctr"/>
            <a:r>
              <a:rPr lang="en-US" sz="2400" dirty="0"/>
              <a:t>C++</a:t>
            </a:r>
          </a:p>
          <a:p>
            <a:pPr algn="ctr"/>
            <a:r>
              <a:rPr lang="en-US" sz="2400" dirty="0"/>
              <a:t>Java</a:t>
            </a:r>
          </a:p>
          <a:p>
            <a:pPr algn="ctr"/>
            <a:r>
              <a:rPr lang="en-US" sz="2400" dirty="0"/>
              <a:t>Python</a:t>
            </a:r>
          </a:p>
          <a:p>
            <a:pPr algn="ctr"/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11904-4AD5-4599-B46E-DB73B2880611}"/>
              </a:ext>
            </a:extLst>
          </p:cNvPr>
          <p:cNvSpPr txBox="1"/>
          <p:nvPr/>
        </p:nvSpPr>
        <p:spPr>
          <a:xfrm>
            <a:off x="3453480" y="6377805"/>
            <a:ext cx="242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Programming Language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17BDCD9-4DB7-435F-A09D-4F769185524D}"/>
              </a:ext>
            </a:extLst>
          </p:cNvPr>
          <p:cNvSpPr/>
          <p:nvPr/>
        </p:nvSpPr>
        <p:spPr>
          <a:xfrm>
            <a:off x="3453480" y="3969221"/>
            <a:ext cx="2459725" cy="2505909"/>
          </a:xfrm>
          <a:prstGeom prst="ellipse">
            <a:avLst/>
          </a:prstGeom>
          <a:noFill/>
          <a:ln w="41275"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59725"/>
                      <a:gd name="connsiteY0" fmla="*/ 1252955 h 2505909"/>
                      <a:gd name="connsiteX1" fmla="*/ 1229863 w 2459725"/>
                      <a:gd name="connsiteY1" fmla="*/ 0 h 2505909"/>
                      <a:gd name="connsiteX2" fmla="*/ 2459726 w 2459725"/>
                      <a:gd name="connsiteY2" fmla="*/ 1252955 h 2505909"/>
                      <a:gd name="connsiteX3" fmla="*/ 1229863 w 2459725"/>
                      <a:gd name="connsiteY3" fmla="*/ 2505910 h 2505909"/>
                      <a:gd name="connsiteX4" fmla="*/ 0 w 2459725"/>
                      <a:gd name="connsiteY4" fmla="*/ 1252955 h 2505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59725" h="2505909" extrusionOk="0">
                        <a:moveTo>
                          <a:pt x="0" y="1252955"/>
                        </a:moveTo>
                        <a:cubicBezTo>
                          <a:pt x="-62541" y="522390"/>
                          <a:pt x="534720" y="5970"/>
                          <a:pt x="1229863" y="0"/>
                        </a:cubicBezTo>
                        <a:cubicBezTo>
                          <a:pt x="1978461" y="14603"/>
                          <a:pt x="2437495" y="561674"/>
                          <a:pt x="2459726" y="1252955"/>
                        </a:cubicBezTo>
                        <a:cubicBezTo>
                          <a:pt x="2415987" y="1987657"/>
                          <a:pt x="1906794" y="2518643"/>
                          <a:pt x="1229863" y="2505910"/>
                        </a:cubicBezTo>
                        <a:cubicBezTo>
                          <a:pt x="465999" y="2459608"/>
                          <a:pt x="13128" y="1951215"/>
                          <a:pt x="0" y="12529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613E2-E248-43AC-818E-E130FA96AB49}"/>
              </a:ext>
            </a:extLst>
          </p:cNvPr>
          <p:cNvSpPr txBox="1"/>
          <p:nvPr/>
        </p:nvSpPr>
        <p:spPr>
          <a:xfrm>
            <a:off x="4545273" y="5848139"/>
            <a:ext cx="461665" cy="3776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b="1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27168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8CE0-98B5-487A-89BD-5ABF7F12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0F4B-BD59-42F4-AE5D-84D8F82DB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50915" cy="4351338"/>
          </a:xfrm>
        </p:spPr>
        <p:txBody>
          <a:bodyPr/>
          <a:lstStyle/>
          <a:p>
            <a:r>
              <a:rPr lang="en-US" dirty="0"/>
              <a:t>Why do we learn programming language </a:t>
            </a:r>
            <a:r>
              <a:rPr lang="en-US" i="1" dirty="0"/>
              <a:t>itself</a:t>
            </a:r>
            <a:r>
              <a:rPr lang="en-US" dirty="0"/>
              <a:t>?</a:t>
            </a:r>
          </a:p>
          <a:p>
            <a:pPr lvl="1"/>
            <a:r>
              <a:rPr lang="en-US" sz="2800" dirty="0"/>
              <a:t>Better understanding of tool </a:t>
            </a:r>
          </a:p>
          <a:p>
            <a:pPr lvl="2"/>
            <a:r>
              <a:rPr lang="en-US" sz="2800" dirty="0">
                <a:sym typeface="Wingdings" panose="05000000000000000000" pitchFamily="2" charset="2"/>
              </a:rPr>
              <a:t>Better usage of tool</a:t>
            </a:r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B26381-B6F0-40AE-8A1D-06029725CBC5}"/>
              </a:ext>
            </a:extLst>
          </p:cNvPr>
          <p:cNvGrpSpPr/>
          <p:nvPr/>
        </p:nvGrpSpPr>
        <p:grpSpPr>
          <a:xfrm>
            <a:off x="0" y="3288658"/>
            <a:ext cx="9011894" cy="3118493"/>
            <a:chOff x="0" y="3288658"/>
            <a:chExt cx="9011894" cy="31184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C4228D1-915E-44F5-8F1E-24A013269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784" y="3288658"/>
              <a:ext cx="3856383" cy="256449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9CC773-238E-45CA-AD8C-7DBB51E05DDC}"/>
                </a:ext>
              </a:extLst>
            </p:cNvPr>
            <p:cNvSpPr txBox="1"/>
            <p:nvPr/>
          </p:nvSpPr>
          <p:spPr>
            <a:xfrm>
              <a:off x="0" y="5853153"/>
              <a:ext cx="45720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/>
                <a:t>Mario Fusco 🇪🇺 on Twitter: "Using the wrong algorithm or an inappropriate data structure is like cutting a steak with a screwdriver: the result will require a much bigger effort and won't be aesthetically pleasant https://t.co/FX4dkb6rqB" / Twitter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071795-9CF0-4EE2-AE2F-79C9CF1C5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9894" y="3509844"/>
              <a:ext cx="4572000" cy="234330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F1E747-7D93-4786-B217-27CCAFF12A93}"/>
                </a:ext>
              </a:extLst>
            </p:cNvPr>
            <p:cNvSpPr txBox="1"/>
            <p:nvPr/>
          </p:nvSpPr>
          <p:spPr>
            <a:xfrm>
              <a:off x="4439894" y="5853153"/>
              <a:ext cx="45720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http://www.defininghopes.com/using-the-wrong-tools-or-the-right-tools-the-wrong-way/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965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8CE0-98B5-487A-89BD-5ABF7F12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0F4B-BD59-42F4-AE5D-84D8F82DB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50915" cy="4351338"/>
          </a:xfrm>
        </p:spPr>
        <p:txBody>
          <a:bodyPr/>
          <a:lstStyle/>
          <a:p>
            <a:r>
              <a:rPr lang="en-US" dirty="0"/>
              <a:t>Why do we learn programming language </a:t>
            </a:r>
            <a:r>
              <a:rPr lang="en-US" i="1" dirty="0"/>
              <a:t>itself</a:t>
            </a:r>
            <a:r>
              <a:rPr lang="en-US" dirty="0"/>
              <a:t>?</a:t>
            </a:r>
          </a:p>
          <a:p>
            <a:pPr lvl="1"/>
            <a:r>
              <a:rPr lang="en-US" sz="2800" dirty="0"/>
              <a:t>Establishing common knowledge over programming languages</a:t>
            </a:r>
          </a:p>
          <a:p>
            <a:pPr lvl="2"/>
            <a:r>
              <a:rPr lang="en-US" sz="2800" dirty="0"/>
              <a:t>Being confident at learning new programming languages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DE9573-7028-47A7-995D-67413F42349A}"/>
              </a:ext>
            </a:extLst>
          </p:cNvPr>
          <p:cNvGrpSpPr/>
          <p:nvPr/>
        </p:nvGrpSpPr>
        <p:grpSpPr>
          <a:xfrm>
            <a:off x="3115634" y="3869635"/>
            <a:ext cx="5292872" cy="2988365"/>
            <a:chOff x="3115634" y="3869635"/>
            <a:chExt cx="5292872" cy="29883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ACD2A1-275A-4B13-9239-8965465EC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022"/>
            <a:stretch/>
          </p:blipFill>
          <p:spPr>
            <a:xfrm>
              <a:off x="3115634" y="3869635"/>
              <a:ext cx="5292872" cy="291225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7F344C-6C67-4004-81CE-8B2CDFA816BC}"/>
                </a:ext>
              </a:extLst>
            </p:cNvPr>
            <p:cNvSpPr txBox="1"/>
            <p:nvPr/>
          </p:nvSpPr>
          <p:spPr>
            <a:xfrm>
              <a:off x="3766553" y="6427113"/>
              <a:ext cx="45720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https://medium.com/javarevisited/70-years-of-hello-world-with-50-programming-languages-2400de893a97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288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8CE0-98B5-487A-89BD-5ABF7F12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0F4B-BD59-42F4-AE5D-84D8F82DB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50915" cy="4351338"/>
          </a:xfrm>
        </p:spPr>
        <p:txBody>
          <a:bodyPr/>
          <a:lstStyle/>
          <a:p>
            <a:r>
              <a:rPr lang="en-US" dirty="0"/>
              <a:t>Overview of Covered Topics</a:t>
            </a:r>
          </a:p>
          <a:p>
            <a:r>
              <a:rPr lang="en-US" dirty="0"/>
              <a:t>This course has three parts</a:t>
            </a:r>
          </a:p>
          <a:p>
            <a:r>
              <a:rPr lang="en-US" sz="2800" b="1" dirty="0"/>
              <a:t>Part 1: General Con</a:t>
            </a:r>
            <a:r>
              <a:rPr lang="en-US" b="1" dirty="0"/>
              <a:t>cepts in Programming Languages </a:t>
            </a:r>
            <a:r>
              <a:rPr lang="en-US" dirty="0"/>
              <a:t>(handle Python &amp; Java especially)</a:t>
            </a:r>
          </a:p>
          <a:p>
            <a:pPr lvl="1"/>
            <a:r>
              <a:rPr lang="en-US" dirty="0"/>
              <a:t>Type (ex. </a:t>
            </a:r>
            <a:r>
              <a:rPr lang="en-US"/>
              <a:t>data types: </a:t>
            </a:r>
            <a:r>
              <a:rPr lang="en-US" dirty="0"/>
              <a:t>int, string…)</a:t>
            </a:r>
          </a:p>
          <a:p>
            <a:pPr lvl="1"/>
            <a:r>
              <a:rPr lang="en-US" dirty="0"/>
              <a:t>Control Flow (ex. while, if …)</a:t>
            </a:r>
          </a:p>
          <a:p>
            <a:pPr lvl="1"/>
            <a:r>
              <a:rPr lang="en-US" dirty="0"/>
              <a:t>Object-Oriented Programming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398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893</TotalTime>
  <Words>628</Words>
  <Application>Microsoft Office PowerPoint</Application>
  <PresentationFormat>On-screen Show (4:3)</PresentationFormat>
  <Paragraphs>135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Course Introduction</vt:lpstr>
      <vt:lpstr>About Me</vt:lpstr>
      <vt:lpstr>About Me</vt:lpstr>
      <vt:lpstr>About this Course</vt:lpstr>
      <vt:lpstr>About this Course</vt:lpstr>
      <vt:lpstr>About this Course</vt:lpstr>
      <vt:lpstr>About this Course</vt:lpstr>
      <vt:lpstr>About this Course</vt:lpstr>
      <vt:lpstr>About this Course</vt:lpstr>
      <vt:lpstr>About this Course</vt:lpstr>
      <vt:lpstr>About this Course</vt:lpstr>
      <vt:lpstr>Course Overview (Tentative)</vt:lpstr>
      <vt:lpstr>Homework</vt:lpstr>
      <vt:lpstr>Exams</vt:lpstr>
      <vt:lpstr>Final Project</vt:lpstr>
      <vt:lpstr>Grading Policy</vt:lpstr>
      <vt:lpstr>Academic Dishonesty</vt:lpstr>
      <vt:lpstr>Textbook</vt:lpstr>
      <vt:lpstr>Textbook</vt:lpstr>
      <vt:lpstr>Programming Environment</vt:lpstr>
      <vt:lpstr>Course Schedule</vt:lpstr>
      <vt:lpstr>Blackboard &amp; Syllabus</vt:lpstr>
      <vt:lpstr>I am here to help you</vt:lpstr>
      <vt:lpstr>I am here to help you</vt:lpstr>
      <vt:lpstr>Welcome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Gunyoung kim</dc:creator>
  <cp:lastModifiedBy>Gunyoung kim</cp:lastModifiedBy>
  <cp:revision>334</cp:revision>
  <dcterms:created xsi:type="dcterms:W3CDTF">2020-06-22T18:55:17Z</dcterms:created>
  <dcterms:modified xsi:type="dcterms:W3CDTF">2021-01-27T15:16:26Z</dcterms:modified>
</cp:coreProperties>
</file>