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303" r:id="rId3"/>
    <p:sldId id="257" r:id="rId4"/>
    <p:sldId id="258" r:id="rId5"/>
    <p:sldId id="283" r:id="rId6"/>
    <p:sldId id="260" r:id="rId7"/>
    <p:sldId id="268" r:id="rId8"/>
    <p:sldId id="261" r:id="rId9"/>
    <p:sldId id="275" r:id="rId10"/>
    <p:sldId id="267" r:id="rId11"/>
    <p:sldId id="269" r:id="rId12"/>
    <p:sldId id="265" r:id="rId13"/>
    <p:sldId id="263" r:id="rId14"/>
    <p:sldId id="264" r:id="rId15"/>
    <p:sldId id="266" r:id="rId16"/>
    <p:sldId id="270" r:id="rId17"/>
    <p:sldId id="272" r:id="rId18"/>
    <p:sldId id="273" r:id="rId19"/>
    <p:sldId id="274" r:id="rId20"/>
    <p:sldId id="277" r:id="rId21"/>
    <p:sldId id="278" r:id="rId22"/>
    <p:sldId id="279" r:id="rId23"/>
    <p:sldId id="276" r:id="rId24"/>
    <p:sldId id="281" r:id="rId25"/>
    <p:sldId id="282" r:id="rId26"/>
    <p:sldId id="284" r:id="rId27"/>
    <p:sldId id="259" r:id="rId28"/>
    <p:sldId id="287" r:id="rId29"/>
    <p:sldId id="286" r:id="rId30"/>
    <p:sldId id="288" r:id="rId31"/>
    <p:sldId id="289" r:id="rId32"/>
    <p:sldId id="290" r:id="rId33"/>
    <p:sldId id="291" r:id="rId34"/>
    <p:sldId id="293" r:id="rId35"/>
    <p:sldId id="294" r:id="rId36"/>
    <p:sldId id="295" r:id="rId37"/>
    <p:sldId id="296" r:id="rId38"/>
    <p:sldId id="298" r:id="rId39"/>
    <p:sldId id="299" r:id="rId40"/>
    <p:sldId id="300" r:id="rId41"/>
    <p:sldId id="301" r:id="rId42"/>
    <p:sldId id="302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9C4E3-0005-4DD5-9411-7EB915D0B14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3B4AC-C3C4-4A9E-9302-9BE0B0023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1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3B4AC-C3C4-4A9E-9302-9BE0B0023A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1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3B4AC-C3C4-4A9E-9302-9BE0B0023A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0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3B4AC-C3C4-4A9E-9302-9BE0B0023A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6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3B4AC-C3C4-4A9E-9302-9BE0B0023A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59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3B4AC-C3C4-4A9E-9302-9BE0B0023A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3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3B4AC-C3C4-4A9E-9302-9BE0B0023A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84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3B4AC-C3C4-4A9E-9302-9BE0B0023AC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8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3B4AC-C3C4-4A9E-9302-9BE0B0023AC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72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3B4AC-C3C4-4A9E-9302-9BE0B0023AC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56B9-710F-4AA9-BE49-F6425541619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0FB9-8B92-4E80-982A-B3E16D8D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7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56B9-710F-4AA9-BE49-F6425541619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0FB9-8B92-4E80-982A-B3E16D8D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56B9-710F-4AA9-BE49-F6425541619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0FB9-8B92-4E80-982A-B3E16D8D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2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56B9-710F-4AA9-BE49-F6425541619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0FB9-8B92-4E80-982A-B3E16D8D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8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56B9-710F-4AA9-BE49-F6425541619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0FB9-8B92-4E80-982A-B3E16D8D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9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56B9-710F-4AA9-BE49-F6425541619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0FB9-8B92-4E80-982A-B3E16D8D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2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56B9-710F-4AA9-BE49-F6425541619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0FB9-8B92-4E80-982A-B3E16D8D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4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56B9-710F-4AA9-BE49-F6425541619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0FB9-8B92-4E80-982A-B3E16D8D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4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56B9-710F-4AA9-BE49-F6425541619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0FB9-8B92-4E80-982A-B3E16D8D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2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56B9-710F-4AA9-BE49-F6425541619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0FB9-8B92-4E80-982A-B3E16D8D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5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56B9-710F-4AA9-BE49-F6425541619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0FB9-8B92-4E80-982A-B3E16D8D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7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D56B9-710F-4AA9-BE49-F6425541619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0FB9-8B92-4E80-982A-B3E16D8D8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6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DDEB-2FDC-461D-AB79-5754101D1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3AB3C-E2A2-4639-81BF-F20BA4AF7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Kim</a:t>
            </a:r>
          </a:p>
        </p:txBody>
      </p:sp>
    </p:spTree>
    <p:extLst>
      <p:ext uri="{BB962C8B-B14F-4D97-AF65-F5344CB8AC3E}">
        <p14:creationId xmlns:p14="http://schemas.microsoft.com/office/powerpoint/2010/main" val="394017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E21E-9BC2-4F38-81C6-2F3CC232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116D-8450-48AD-923B-226907AE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Count-based loop statement</a:t>
            </a:r>
          </a:p>
          <a:p>
            <a:pPr lvl="1"/>
            <a:r>
              <a:rPr lang="en-US" dirty="0"/>
              <a:t>Repeats until it counts number up to upper limit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ym typeface="Wingdings" panose="05000000000000000000" pitchFamily="2" charset="2"/>
              </a:rPr>
              <a:t> 2  3  4  5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BC43D-0890-4E51-BF9E-8ED724F3B030}"/>
              </a:ext>
            </a:extLst>
          </p:cNvPr>
          <p:cNvSpPr/>
          <p:nvPr/>
        </p:nvSpPr>
        <p:spPr>
          <a:xfrm>
            <a:off x="1616765" y="3429000"/>
            <a:ext cx="5817705" cy="2491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D73C7-C098-454D-B201-842F89926A6D}"/>
              </a:ext>
            </a:extLst>
          </p:cNvPr>
          <p:cNvSpPr txBox="1"/>
          <p:nvPr/>
        </p:nvSpPr>
        <p:spPr>
          <a:xfrm>
            <a:off x="1930892" y="3665677"/>
            <a:ext cx="28552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sum = 0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1.upto 5 do |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|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sum = sum + 1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177E9-3747-4679-AB64-4C2AE3240CA2}"/>
              </a:ext>
            </a:extLst>
          </p:cNvPr>
          <p:cNvSpPr txBox="1"/>
          <p:nvPr/>
        </p:nvSpPr>
        <p:spPr>
          <a:xfrm>
            <a:off x="1534789" y="5920580"/>
            <a:ext cx="918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Ruby</a:t>
            </a:r>
          </a:p>
        </p:txBody>
      </p:sp>
    </p:spTree>
    <p:extLst>
      <p:ext uri="{BB962C8B-B14F-4D97-AF65-F5344CB8AC3E}">
        <p14:creationId xmlns:p14="http://schemas.microsoft.com/office/powerpoint/2010/main" val="253209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1CA4-8C81-4B88-9BED-FC059E55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CBC8-C721-4245-B1D8-36D33190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Count-based loop statement</a:t>
            </a:r>
          </a:p>
          <a:p>
            <a:r>
              <a:rPr lang="en-US" b="1" dirty="0"/>
              <a:t>Collection-based loop statement</a:t>
            </a:r>
          </a:p>
          <a:p>
            <a:r>
              <a:rPr lang="en-US" dirty="0"/>
              <a:t>Condition-based loop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1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E21E-9BC2-4F38-81C6-2F3CC232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116D-8450-48AD-923B-226907AE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Collection-based loop statement</a:t>
            </a:r>
          </a:p>
          <a:p>
            <a:pPr lvl="1"/>
            <a:r>
              <a:rPr lang="en-US" dirty="0"/>
              <a:t>Repeats until it iterates over all elements of collection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BC43D-0890-4E51-BF9E-8ED724F3B030}"/>
              </a:ext>
            </a:extLst>
          </p:cNvPr>
          <p:cNvSpPr/>
          <p:nvPr/>
        </p:nvSpPr>
        <p:spPr>
          <a:xfrm>
            <a:off x="1534789" y="3429000"/>
            <a:ext cx="5817705" cy="2640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D73C7-C098-454D-B201-842F89926A6D}"/>
              </a:ext>
            </a:extLst>
          </p:cNvPr>
          <p:cNvSpPr txBox="1"/>
          <p:nvPr/>
        </p:nvSpPr>
        <p:spPr>
          <a:xfrm>
            <a:off x="1930892" y="3665677"/>
            <a:ext cx="3413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sum = 0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</a:rPr>
              <a:t> = [1,2,3,4,5]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for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in </a:t>
            </a:r>
            <a:r>
              <a:rPr lang="en-US" sz="2400" dirty="0" err="1">
                <a:latin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sum = sum +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12533-ECE2-49AE-8401-9605B1A18B01}"/>
              </a:ext>
            </a:extLst>
          </p:cNvPr>
          <p:cNvSpPr txBox="1"/>
          <p:nvPr/>
        </p:nvSpPr>
        <p:spPr>
          <a:xfrm>
            <a:off x="1534789" y="6044563"/>
            <a:ext cx="1224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Python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3B9A1-DE0D-4803-B20A-424B73782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049294"/>
              </p:ext>
            </p:extLst>
          </p:nvPr>
        </p:nvGraphicFramePr>
        <p:xfrm>
          <a:off x="2146815" y="2624862"/>
          <a:ext cx="508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56475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88793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579212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169222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681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541494"/>
                  </a:ext>
                </a:extLst>
              </a:tr>
            </a:tbl>
          </a:graphicData>
        </a:graphic>
      </p:graphicFrame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348CAB90-E336-4E12-8340-B7EEF6FA2936}"/>
              </a:ext>
            </a:extLst>
          </p:cNvPr>
          <p:cNvSpPr/>
          <p:nvPr/>
        </p:nvSpPr>
        <p:spPr>
          <a:xfrm>
            <a:off x="2690392" y="3057741"/>
            <a:ext cx="947057" cy="2458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664216BC-5CC9-42C9-A963-BA6C795BEF0D}"/>
              </a:ext>
            </a:extLst>
          </p:cNvPr>
          <p:cNvSpPr/>
          <p:nvPr/>
        </p:nvSpPr>
        <p:spPr>
          <a:xfrm>
            <a:off x="3739758" y="3082215"/>
            <a:ext cx="947057" cy="2458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6CF793B7-D525-4AD7-BAAD-C2D7A83A2075}"/>
              </a:ext>
            </a:extLst>
          </p:cNvPr>
          <p:cNvSpPr/>
          <p:nvPr/>
        </p:nvSpPr>
        <p:spPr>
          <a:xfrm>
            <a:off x="4789124" y="3075637"/>
            <a:ext cx="947057" cy="2458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A0708493-4D01-4055-8DE6-BCE4AB461EDD}"/>
              </a:ext>
            </a:extLst>
          </p:cNvPr>
          <p:cNvSpPr/>
          <p:nvPr/>
        </p:nvSpPr>
        <p:spPr>
          <a:xfrm>
            <a:off x="5838490" y="3093564"/>
            <a:ext cx="947057" cy="2458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88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E21E-9BC2-4F38-81C6-2F3CC232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116D-8450-48AD-923B-226907AE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Collection-based loop statement</a:t>
            </a:r>
          </a:p>
          <a:p>
            <a:pPr lvl="1"/>
            <a:r>
              <a:rPr lang="en-US" dirty="0"/>
              <a:t>Repeats until it iterates over all elements of collection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BC43D-0890-4E51-BF9E-8ED724F3B030}"/>
              </a:ext>
            </a:extLst>
          </p:cNvPr>
          <p:cNvSpPr/>
          <p:nvPr/>
        </p:nvSpPr>
        <p:spPr>
          <a:xfrm>
            <a:off x="1616765" y="3429000"/>
            <a:ext cx="5817705" cy="2640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D73C7-C098-454D-B201-842F89926A6D}"/>
              </a:ext>
            </a:extLst>
          </p:cNvPr>
          <p:cNvSpPr txBox="1"/>
          <p:nvPr/>
        </p:nvSpPr>
        <p:spPr>
          <a:xfrm>
            <a:off x="1930892" y="3665677"/>
            <a:ext cx="4262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 sum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latin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</a:rPr>
              <a:t> = {1,2,3,4,5};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for (int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sum = sum +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12533-ECE2-49AE-8401-9605B1A18B01}"/>
              </a:ext>
            </a:extLst>
          </p:cNvPr>
          <p:cNvSpPr txBox="1"/>
          <p:nvPr/>
        </p:nvSpPr>
        <p:spPr>
          <a:xfrm>
            <a:off x="1534789" y="6044563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Java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9C2A8BA-D10F-4950-A744-62B9D79C7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19434"/>
              </p:ext>
            </p:extLst>
          </p:nvPr>
        </p:nvGraphicFramePr>
        <p:xfrm>
          <a:off x="2146815" y="2624862"/>
          <a:ext cx="508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56475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88793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579212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169222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681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541494"/>
                  </a:ext>
                </a:extLst>
              </a:tr>
            </a:tbl>
          </a:graphicData>
        </a:graphic>
      </p:graphicFrame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F4336A83-C7BB-4867-8707-95380D466483}"/>
              </a:ext>
            </a:extLst>
          </p:cNvPr>
          <p:cNvSpPr/>
          <p:nvPr/>
        </p:nvSpPr>
        <p:spPr>
          <a:xfrm>
            <a:off x="2690392" y="3057741"/>
            <a:ext cx="947057" cy="2458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BFD47CC2-B10C-4D78-B42C-02380E282EF5}"/>
              </a:ext>
            </a:extLst>
          </p:cNvPr>
          <p:cNvSpPr/>
          <p:nvPr/>
        </p:nvSpPr>
        <p:spPr>
          <a:xfrm>
            <a:off x="3739758" y="3082215"/>
            <a:ext cx="947057" cy="2458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C4B63236-5258-4135-BB3A-FA4305FA1CE0}"/>
              </a:ext>
            </a:extLst>
          </p:cNvPr>
          <p:cNvSpPr/>
          <p:nvPr/>
        </p:nvSpPr>
        <p:spPr>
          <a:xfrm>
            <a:off x="4789124" y="3075637"/>
            <a:ext cx="947057" cy="2458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9CB59CDB-915F-4F38-A77F-82EFD5266388}"/>
              </a:ext>
            </a:extLst>
          </p:cNvPr>
          <p:cNvSpPr/>
          <p:nvPr/>
        </p:nvSpPr>
        <p:spPr>
          <a:xfrm>
            <a:off x="5838490" y="3093564"/>
            <a:ext cx="947057" cy="2458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380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E21E-9BC2-4F38-81C6-2F3CC232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116D-8450-48AD-923B-226907AE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Collection-based loop statement</a:t>
            </a:r>
          </a:p>
          <a:p>
            <a:pPr lvl="1"/>
            <a:r>
              <a:rPr lang="en-US" dirty="0"/>
              <a:t>Repeats until it iterates over all elements of collection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BC43D-0890-4E51-BF9E-8ED724F3B030}"/>
              </a:ext>
            </a:extLst>
          </p:cNvPr>
          <p:cNvSpPr/>
          <p:nvPr/>
        </p:nvSpPr>
        <p:spPr>
          <a:xfrm>
            <a:off x="1616765" y="3429000"/>
            <a:ext cx="5817705" cy="2640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D73C7-C098-454D-B201-842F89926A6D}"/>
              </a:ext>
            </a:extLst>
          </p:cNvPr>
          <p:cNvSpPr txBox="1"/>
          <p:nvPr/>
        </p:nvSpPr>
        <p:spPr>
          <a:xfrm>
            <a:off x="1930892" y="3665677"/>
            <a:ext cx="4262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 sum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latin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</a:rPr>
              <a:t> = {1,2,3,4,5};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>
                <a:latin typeface="Consolas" panose="020B0609020204030204" pitchFamily="49" charset="0"/>
              </a:rPr>
              <a:t>foreach </a:t>
            </a:r>
            <a:r>
              <a:rPr lang="en-US" sz="2400" dirty="0">
                <a:latin typeface="Consolas" panose="020B0609020204030204" pitchFamily="49" charset="0"/>
              </a:rPr>
              <a:t>(int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in </a:t>
            </a:r>
            <a:r>
              <a:rPr lang="en-US" sz="2400" dirty="0" err="1">
                <a:latin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sum = sum +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12533-ECE2-49AE-8401-9605B1A18B01}"/>
              </a:ext>
            </a:extLst>
          </p:cNvPr>
          <p:cNvSpPr txBox="1"/>
          <p:nvPr/>
        </p:nvSpPr>
        <p:spPr>
          <a:xfrm>
            <a:off x="1534789" y="6044563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C#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83BCB48-31B8-43B7-BC65-D18412EA5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19434"/>
              </p:ext>
            </p:extLst>
          </p:nvPr>
        </p:nvGraphicFramePr>
        <p:xfrm>
          <a:off x="2146815" y="2624862"/>
          <a:ext cx="508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56475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88793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579212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169222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681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541494"/>
                  </a:ext>
                </a:extLst>
              </a:tr>
            </a:tbl>
          </a:graphicData>
        </a:graphic>
      </p:graphicFrame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B014ECAE-3578-40DE-AB2F-D8A3C602D278}"/>
              </a:ext>
            </a:extLst>
          </p:cNvPr>
          <p:cNvSpPr/>
          <p:nvPr/>
        </p:nvSpPr>
        <p:spPr>
          <a:xfrm>
            <a:off x="2690392" y="3057741"/>
            <a:ext cx="947057" cy="2458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A7EE8D86-340B-4910-8B96-1625F87BDD60}"/>
              </a:ext>
            </a:extLst>
          </p:cNvPr>
          <p:cNvSpPr/>
          <p:nvPr/>
        </p:nvSpPr>
        <p:spPr>
          <a:xfrm>
            <a:off x="3739758" y="3082215"/>
            <a:ext cx="947057" cy="2458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0870FEFB-B82B-483E-8B47-C2AE65B4CAD2}"/>
              </a:ext>
            </a:extLst>
          </p:cNvPr>
          <p:cNvSpPr/>
          <p:nvPr/>
        </p:nvSpPr>
        <p:spPr>
          <a:xfrm>
            <a:off x="4789124" y="3075637"/>
            <a:ext cx="947057" cy="2458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05440AF4-5128-4A58-8AB8-284E0C61A6BC}"/>
              </a:ext>
            </a:extLst>
          </p:cNvPr>
          <p:cNvSpPr/>
          <p:nvPr/>
        </p:nvSpPr>
        <p:spPr>
          <a:xfrm>
            <a:off x="5838490" y="3093564"/>
            <a:ext cx="947057" cy="2458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064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E21E-9BC2-4F38-81C6-2F3CC232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116D-8450-48AD-923B-226907AE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Collection-based loop statement</a:t>
            </a:r>
          </a:p>
          <a:p>
            <a:pPr lvl="1"/>
            <a:r>
              <a:rPr lang="en-US" dirty="0"/>
              <a:t>Repeats until it iterates over all elements of collection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BC43D-0890-4E51-BF9E-8ED724F3B030}"/>
              </a:ext>
            </a:extLst>
          </p:cNvPr>
          <p:cNvSpPr/>
          <p:nvPr/>
        </p:nvSpPr>
        <p:spPr>
          <a:xfrm>
            <a:off x="1616765" y="3429000"/>
            <a:ext cx="5817705" cy="2640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D73C7-C098-454D-B201-842F89926A6D}"/>
              </a:ext>
            </a:extLst>
          </p:cNvPr>
          <p:cNvSpPr txBox="1"/>
          <p:nvPr/>
        </p:nvSpPr>
        <p:spPr>
          <a:xfrm>
            <a:off x="1930892" y="3665677"/>
            <a:ext cx="30732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sum = 0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</a:rPr>
              <a:t> = [1,2,3,4,5]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arr.each</a:t>
            </a:r>
            <a:r>
              <a:rPr lang="en-US" sz="2400" dirty="0">
                <a:latin typeface="Consolas" panose="020B0609020204030204" pitchFamily="49" charset="0"/>
              </a:rPr>
              <a:t> do |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|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sum = sum +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12533-ECE2-49AE-8401-9605B1A18B01}"/>
              </a:ext>
            </a:extLst>
          </p:cNvPr>
          <p:cNvSpPr txBox="1"/>
          <p:nvPr/>
        </p:nvSpPr>
        <p:spPr>
          <a:xfrm>
            <a:off x="1534789" y="6044563"/>
            <a:ext cx="918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Ruby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8200AB6-EE77-421E-BA9D-FE1EDDED1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19434"/>
              </p:ext>
            </p:extLst>
          </p:nvPr>
        </p:nvGraphicFramePr>
        <p:xfrm>
          <a:off x="2146815" y="2624862"/>
          <a:ext cx="508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56475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88793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579212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169222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681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541494"/>
                  </a:ext>
                </a:extLst>
              </a:tr>
            </a:tbl>
          </a:graphicData>
        </a:graphic>
      </p:graphicFrame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B5E229FE-579D-4BB3-A6F3-B05085276A3E}"/>
              </a:ext>
            </a:extLst>
          </p:cNvPr>
          <p:cNvSpPr/>
          <p:nvPr/>
        </p:nvSpPr>
        <p:spPr>
          <a:xfrm>
            <a:off x="2690392" y="3057741"/>
            <a:ext cx="947057" cy="2458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701465DF-D9F1-476B-8B7F-AB3DCDCA5868}"/>
              </a:ext>
            </a:extLst>
          </p:cNvPr>
          <p:cNvSpPr/>
          <p:nvPr/>
        </p:nvSpPr>
        <p:spPr>
          <a:xfrm>
            <a:off x="3739758" y="3082215"/>
            <a:ext cx="947057" cy="2458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C474F18E-8E55-4D3F-A835-27ED16F7C88D}"/>
              </a:ext>
            </a:extLst>
          </p:cNvPr>
          <p:cNvSpPr/>
          <p:nvPr/>
        </p:nvSpPr>
        <p:spPr>
          <a:xfrm>
            <a:off x="4789124" y="3075637"/>
            <a:ext cx="947057" cy="2458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1B815E7E-8DEB-48D1-8982-04D16539D00A}"/>
              </a:ext>
            </a:extLst>
          </p:cNvPr>
          <p:cNvSpPr/>
          <p:nvPr/>
        </p:nvSpPr>
        <p:spPr>
          <a:xfrm>
            <a:off x="5838490" y="3093564"/>
            <a:ext cx="947057" cy="2458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2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1CA4-8C81-4B88-9BED-FC059E55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CBC8-C721-4245-B1D8-36D33190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Count-based loop statement</a:t>
            </a:r>
          </a:p>
          <a:p>
            <a:r>
              <a:rPr lang="en-US" dirty="0"/>
              <a:t>Collection-based loop statement</a:t>
            </a:r>
          </a:p>
          <a:p>
            <a:r>
              <a:rPr lang="en-US" b="1" dirty="0"/>
              <a:t>Condition-based loop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6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E21E-9BC2-4F38-81C6-2F3CC232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116D-8450-48AD-923B-226907AE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Condition-based loop statement</a:t>
            </a:r>
          </a:p>
          <a:p>
            <a:pPr lvl="1"/>
            <a:r>
              <a:rPr lang="en-US" dirty="0"/>
              <a:t>Repeats based on given condition</a:t>
            </a:r>
          </a:p>
          <a:p>
            <a:pPr lvl="1"/>
            <a:r>
              <a:rPr lang="en-US" dirty="0"/>
              <a:t>Pre-test loop (while (condition)…)</a:t>
            </a:r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BC43D-0890-4E51-BF9E-8ED724F3B030}"/>
              </a:ext>
            </a:extLst>
          </p:cNvPr>
          <p:cNvSpPr/>
          <p:nvPr/>
        </p:nvSpPr>
        <p:spPr>
          <a:xfrm>
            <a:off x="1616765" y="3080253"/>
            <a:ext cx="5817705" cy="291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D73C7-C098-454D-B201-842F89926A6D}"/>
              </a:ext>
            </a:extLst>
          </p:cNvPr>
          <p:cNvSpPr txBox="1"/>
          <p:nvPr/>
        </p:nvSpPr>
        <p:spPr>
          <a:xfrm>
            <a:off x="1930892" y="3316931"/>
            <a:ext cx="30251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 sum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1;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while(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6){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sum = sum +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12533-ECE2-49AE-8401-9605B1A18B01}"/>
              </a:ext>
            </a:extLst>
          </p:cNvPr>
          <p:cNvSpPr txBox="1"/>
          <p:nvPr/>
        </p:nvSpPr>
        <p:spPr>
          <a:xfrm>
            <a:off x="1534789" y="5969654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C, Java, C#</a:t>
            </a:r>
          </a:p>
        </p:txBody>
      </p:sp>
    </p:spTree>
    <p:extLst>
      <p:ext uri="{BB962C8B-B14F-4D97-AF65-F5344CB8AC3E}">
        <p14:creationId xmlns:p14="http://schemas.microsoft.com/office/powerpoint/2010/main" val="2663598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E21E-9BC2-4F38-81C6-2F3CC232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116D-8450-48AD-923B-226907AE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Condition-based loop statement</a:t>
            </a:r>
          </a:p>
          <a:p>
            <a:pPr lvl="1"/>
            <a:r>
              <a:rPr lang="en-US" dirty="0"/>
              <a:t>Repeats based on given condition</a:t>
            </a:r>
          </a:p>
          <a:p>
            <a:pPr lvl="1"/>
            <a:r>
              <a:rPr lang="en-US" dirty="0"/>
              <a:t>Pre-test loop (while (condition)…)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BC43D-0890-4E51-BF9E-8ED724F3B030}"/>
              </a:ext>
            </a:extLst>
          </p:cNvPr>
          <p:cNvSpPr/>
          <p:nvPr/>
        </p:nvSpPr>
        <p:spPr>
          <a:xfrm>
            <a:off x="1616765" y="3080253"/>
            <a:ext cx="5817705" cy="291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D73C7-C098-454D-B201-842F89926A6D}"/>
              </a:ext>
            </a:extLst>
          </p:cNvPr>
          <p:cNvSpPr txBox="1"/>
          <p:nvPr/>
        </p:nvSpPr>
        <p:spPr>
          <a:xfrm>
            <a:off x="1930892" y="3316931"/>
            <a:ext cx="28552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sum = 0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while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6: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sum = sum +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12533-ECE2-49AE-8401-9605B1A18B01}"/>
              </a:ext>
            </a:extLst>
          </p:cNvPr>
          <p:cNvSpPr txBox="1"/>
          <p:nvPr/>
        </p:nvSpPr>
        <p:spPr>
          <a:xfrm>
            <a:off x="1534789" y="5969654"/>
            <a:ext cx="1224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492055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E21E-9BC2-4F38-81C6-2F3CC232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116D-8450-48AD-923B-226907AE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Condition-based loop statement</a:t>
            </a:r>
          </a:p>
          <a:p>
            <a:pPr lvl="1"/>
            <a:r>
              <a:rPr lang="en-US" dirty="0"/>
              <a:t>Repeats based on given condition</a:t>
            </a:r>
          </a:p>
          <a:p>
            <a:pPr lvl="1"/>
            <a:r>
              <a:rPr lang="en-US" dirty="0"/>
              <a:t>Pre-test loop (while (condition)…)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BC43D-0890-4E51-BF9E-8ED724F3B030}"/>
              </a:ext>
            </a:extLst>
          </p:cNvPr>
          <p:cNvSpPr/>
          <p:nvPr/>
        </p:nvSpPr>
        <p:spPr>
          <a:xfrm>
            <a:off x="1616765" y="3080253"/>
            <a:ext cx="5817705" cy="3652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D73C7-C098-454D-B201-842F89926A6D}"/>
              </a:ext>
            </a:extLst>
          </p:cNvPr>
          <p:cNvSpPr txBox="1"/>
          <p:nvPr/>
        </p:nvSpPr>
        <p:spPr>
          <a:xfrm>
            <a:off x="1930892" y="3316931"/>
            <a:ext cx="40206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program Summation;</a:t>
            </a:r>
          </a:p>
          <a:p>
            <a:r>
              <a:rPr lang="en-US" dirty="0">
                <a:latin typeface="Consolas" panose="020B0609020204030204" pitchFamily="49" charset="0"/>
              </a:rPr>
              <a:t>var    </a:t>
            </a:r>
          </a:p>
          <a:p>
            <a:r>
              <a:rPr lang="en-US" dirty="0">
                <a:latin typeface="Consolas" panose="020B0609020204030204" pitchFamily="49" charset="0"/>
              </a:rPr>
              <a:t>	sum, i: integer;</a:t>
            </a:r>
          </a:p>
          <a:p>
            <a:r>
              <a:rPr lang="en-US" dirty="0">
                <a:latin typeface="Consolas" panose="020B0609020204030204" pitchFamily="49" charset="0"/>
              </a:rPr>
              <a:t>begin    </a:t>
            </a:r>
          </a:p>
          <a:p>
            <a:r>
              <a:rPr lang="en-US" dirty="0">
                <a:latin typeface="Consolas" panose="020B0609020204030204" pitchFamily="49" charset="0"/>
              </a:rPr>
              <a:t>	sum := 0;   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:= 1;    </a:t>
            </a:r>
          </a:p>
          <a:p>
            <a:r>
              <a:rPr lang="en-US" dirty="0">
                <a:latin typeface="Consolas" panose="020B0609020204030204" pitchFamily="49" charset="0"/>
              </a:rPr>
              <a:t>	while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6 do     </a:t>
            </a:r>
          </a:p>
          <a:p>
            <a:r>
              <a:rPr lang="en-US" dirty="0">
                <a:latin typeface="Consolas" panose="020B0609020204030204" pitchFamily="49" charset="0"/>
              </a:rPr>
              <a:t>	begin        </a:t>
            </a:r>
          </a:p>
          <a:p>
            <a:r>
              <a:rPr lang="en-US" dirty="0">
                <a:latin typeface="Consolas" panose="020B0609020204030204" pitchFamily="49" charset="0"/>
              </a:rPr>
              <a:t>		sum := sum +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        </a:t>
            </a:r>
          </a:p>
          <a:p>
            <a:r>
              <a:rPr lang="en-US" dirty="0">
                <a:latin typeface="Consolas" panose="020B0609020204030204" pitchFamily="49" charset="0"/>
              </a:rPr>
              <a:t>		i:=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+ 1;    </a:t>
            </a:r>
          </a:p>
          <a:p>
            <a:r>
              <a:rPr lang="en-US" dirty="0">
                <a:latin typeface="Consolas" panose="020B0609020204030204" pitchFamily="49" charset="0"/>
              </a:rPr>
              <a:t>	end; </a:t>
            </a:r>
          </a:p>
          <a:p>
            <a:r>
              <a:rPr lang="en-US" dirty="0">
                <a:latin typeface="Consolas" panose="020B0609020204030204" pitchFamily="49" charset="0"/>
              </a:rPr>
              <a:t>end.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12533-ECE2-49AE-8401-9605B1A18B01}"/>
              </a:ext>
            </a:extLst>
          </p:cNvPr>
          <p:cNvSpPr txBox="1"/>
          <p:nvPr/>
        </p:nvSpPr>
        <p:spPr>
          <a:xfrm>
            <a:off x="7437234" y="6231264"/>
            <a:ext cx="1078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Pascal</a:t>
            </a:r>
          </a:p>
        </p:txBody>
      </p:sp>
    </p:spTree>
    <p:extLst>
      <p:ext uri="{BB962C8B-B14F-4D97-AF65-F5344CB8AC3E}">
        <p14:creationId xmlns:p14="http://schemas.microsoft.com/office/powerpoint/2010/main" val="409590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0AE8-108F-416C-90C6-DA9FFAC3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EDC0E-D059-4D0F-AF1B-E185ACFF0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Flow: Order (flow) of execution in program (source code)</a:t>
            </a:r>
          </a:p>
          <a:p>
            <a:pPr lvl="1"/>
            <a:r>
              <a:rPr lang="en-US" dirty="0"/>
              <a:t>Shows which part is executed first and which part is executed next</a:t>
            </a:r>
          </a:p>
          <a:p>
            <a:r>
              <a:rPr lang="en-US" dirty="0"/>
              <a:t>Control Flow Statement: Statement that manipulate (control) order of execution in program</a:t>
            </a:r>
          </a:p>
          <a:p>
            <a:r>
              <a:rPr lang="en-US" dirty="0"/>
              <a:t>In this slide, we will look at kinds of control flow statement and how they manipulate order of execution</a:t>
            </a:r>
          </a:p>
        </p:txBody>
      </p:sp>
    </p:spTree>
    <p:extLst>
      <p:ext uri="{BB962C8B-B14F-4D97-AF65-F5344CB8AC3E}">
        <p14:creationId xmlns:p14="http://schemas.microsoft.com/office/powerpoint/2010/main" val="1346408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E21E-9BC2-4F38-81C6-2F3CC232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116D-8450-48AD-923B-226907AE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Condition-based loop statement</a:t>
            </a:r>
          </a:p>
          <a:p>
            <a:pPr lvl="1"/>
            <a:r>
              <a:rPr lang="en-US" dirty="0"/>
              <a:t>Repeats based on given condition</a:t>
            </a:r>
          </a:p>
          <a:p>
            <a:pPr lvl="1"/>
            <a:r>
              <a:rPr lang="en-US" dirty="0"/>
              <a:t>Post-test loop (Do….while(condition))</a:t>
            </a:r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BC43D-0890-4E51-BF9E-8ED724F3B030}"/>
              </a:ext>
            </a:extLst>
          </p:cNvPr>
          <p:cNvSpPr/>
          <p:nvPr/>
        </p:nvSpPr>
        <p:spPr>
          <a:xfrm>
            <a:off x="1616765" y="3080253"/>
            <a:ext cx="5817705" cy="291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D73C7-C098-454D-B201-842F89926A6D}"/>
              </a:ext>
            </a:extLst>
          </p:cNvPr>
          <p:cNvSpPr txBox="1"/>
          <p:nvPr/>
        </p:nvSpPr>
        <p:spPr>
          <a:xfrm>
            <a:off x="1930892" y="3316931"/>
            <a:ext cx="30251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 sum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1;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do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sum = sum +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 while (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6);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12533-ECE2-49AE-8401-9605B1A18B01}"/>
              </a:ext>
            </a:extLst>
          </p:cNvPr>
          <p:cNvSpPr txBox="1"/>
          <p:nvPr/>
        </p:nvSpPr>
        <p:spPr>
          <a:xfrm>
            <a:off x="1534789" y="5969654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C, Java, C#</a:t>
            </a:r>
          </a:p>
        </p:txBody>
      </p:sp>
    </p:spTree>
    <p:extLst>
      <p:ext uri="{BB962C8B-B14F-4D97-AF65-F5344CB8AC3E}">
        <p14:creationId xmlns:p14="http://schemas.microsoft.com/office/powerpoint/2010/main" val="198456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E21E-9BC2-4F38-81C6-2F3CC232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116D-8450-48AD-923B-226907AE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Condition-based loop statement</a:t>
            </a:r>
          </a:p>
          <a:p>
            <a:pPr lvl="1"/>
            <a:r>
              <a:rPr lang="en-US" dirty="0"/>
              <a:t>Repeats based on given condition</a:t>
            </a:r>
          </a:p>
          <a:p>
            <a:pPr lvl="1"/>
            <a:r>
              <a:rPr lang="en-US" dirty="0"/>
              <a:t>Post-test loop (Do….while(condition))</a:t>
            </a:r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BC43D-0890-4E51-BF9E-8ED724F3B030}"/>
              </a:ext>
            </a:extLst>
          </p:cNvPr>
          <p:cNvSpPr/>
          <p:nvPr/>
        </p:nvSpPr>
        <p:spPr>
          <a:xfrm>
            <a:off x="1616765" y="3080253"/>
            <a:ext cx="5817705" cy="291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D73C7-C098-454D-B201-842F89926A6D}"/>
              </a:ext>
            </a:extLst>
          </p:cNvPr>
          <p:cNvSpPr txBox="1"/>
          <p:nvPr/>
        </p:nvSpPr>
        <p:spPr>
          <a:xfrm>
            <a:off x="1930892" y="3316931"/>
            <a:ext cx="290335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var sum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var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repeat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sum = sum +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+ 1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 while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12533-ECE2-49AE-8401-9605B1A18B01}"/>
              </a:ext>
            </a:extLst>
          </p:cNvPr>
          <p:cNvSpPr txBox="1"/>
          <p:nvPr/>
        </p:nvSpPr>
        <p:spPr>
          <a:xfrm>
            <a:off x="1534789" y="5969654"/>
            <a:ext cx="91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Swift</a:t>
            </a:r>
          </a:p>
        </p:txBody>
      </p:sp>
    </p:spTree>
    <p:extLst>
      <p:ext uri="{BB962C8B-B14F-4D97-AF65-F5344CB8AC3E}">
        <p14:creationId xmlns:p14="http://schemas.microsoft.com/office/powerpoint/2010/main" val="1241272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E21E-9BC2-4F38-81C6-2F3CC232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116D-8450-48AD-923B-226907AE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Condition-based loop statement</a:t>
            </a:r>
          </a:p>
          <a:p>
            <a:pPr lvl="1"/>
            <a:r>
              <a:rPr lang="en-US" dirty="0"/>
              <a:t>Repeats based on given condition</a:t>
            </a:r>
          </a:p>
          <a:p>
            <a:pPr lvl="1"/>
            <a:r>
              <a:rPr lang="en-US" dirty="0"/>
              <a:t>Post-test loop (Do….while(condition))</a:t>
            </a:r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BC43D-0890-4E51-BF9E-8ED724F3B030}"/>
              </a:ext>
            </a:extLst>
          </p:cNvPr>
          <p:cNvSpPr/>
          <p:nvPr/>
        </p:nvSpPr>
        <p:spPr>
          <a:xfrm>
            <a:off x="1616765" y="3080253"/>
            <a:ext cx="5817705" cy="291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D73C7-C098-454D-B201-842F89926A6D}"/>
              </a:ext>
            </a:extLst>
          </p:cNvPr>
          <p:cNvSpPr txBox="1"/>
          <p:nvPr/>
        </p:nvSpPr>
        <p:spPr>
          <a:xfrm>
            <a:off x="1930892" y="3316931"/>
            <a:ext cx="290335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sum = 0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begin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sum = sum +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+ 1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end while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12533-ECE2-49AE-8401-9605B1A18B01}"/>
              </a:ext>
            </a:extLst>
          </p:cNvPr>
          <p:cNvSpPr txBox="1"/>
          <p:nvPr/>
        </p:nvSpPr>
        <p:spPr>
          <a:xfrm>
            <a:off x="1534789" y="5969654"/>
            <a:ext cx="918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Ruby</a:t>
            </a:r>
          </a:p>
        </p:txBody>
      </p:sp>
    </p:spTree>
    <p:extLst>
      <p:ext uri="{BB962C8B-B14F-4D97-AF65-F5344CB8AC3E}">
        <p14:creationId xmlns:p14="http://schemas.microsoft.com/office/powerpoint/2010/main" val="3095984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E21E-9BC2-4F38-81C6-2F3CC232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116D-8450-48AD-923B-226907AE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Condition-based loop statement</a:t>
            </a:r>
          </a:p>
          <a:p>
            <a:pPr lvl="1"/>
            <a:r>
              <a:rPr lang="en-US" dirty="0"/>
              <a:t>Repeats based on given condition</a:t>
            </a:r>
          </a:p>
          <a:p>
            <a:pPr lvl="1"/>
            <a:r>
              <a:rPr lang="en-US" dirty="0"/>
              <a:t>Post-test loop (Do….while(condition))</a:t>
            </a:r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BC43D-0890-4E51-BF9E-8ED724F3B030}"/>
              </a:ext>
            </a:extLst>
          </p:cNvPr>
          <p:cNvSpPr/>
          <p:nvPr/>
        </p:nvSpPr>
        <p:spPr>
          <a:xfrm>
            <a:off x="1616765" y="3080253"/>
            <a:ext cx="5817705" cy="3231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D73C7-C098-454D-B201-842F89926A6D}"/>
              </a:ext>
            </a:extLst>
          </p:cNvPr>
          <p:cNvSpPr txBox="1"/>
          <p:nvPr/>
        </p:nvSpPr>
        <p:spPr>
          <a:xfrm>
            <a:off x="1909121" y="3094230"/>
            <a:ext cx="40206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program Summation;</a:t>
            </a:r>
          </a:p>
          <a:p>
            <a:r>
              <a:rPr lang="en-US" dirty="0">
                <a:latin typeface="Consolas" panose="020B0609020204030204" pitchFamily="49" charset="0"/>
              </a:rPr>
              <a:t>var   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sum,i</a:t>
            </a:r>
            <a:r>
              <a:rPr lang="en-US" dirty="0">
                <a:latin typeface="Consolas" panose="020B0609020204030204" pitchFamily="49" charset="0"/>
              </a:rPr>
              <a:t>: integer;</a:t>
            </a:r>
          </a:p>
          <a:p>
            <a:r>
              <a:rPr lang="en-US" dirty="0">
                <a:latin typeface="Consolas" panose="020B0609020204030204" pitchFamily="49" charset="0"/>
              </a:rPr>
              <a:t>begin    </a:t>
            </a:r>
          </a:p>
          <a:p>
            <a:r>
              <a:rPr lang="en-US" dirty="0">
                <a:latin typeface="Consolas" panose="020B0609020204030204" pitchFamily="49" charset="0"/>
              </a:rPr>
              <a:t>	sum := 0;   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:= 1;    </a:t>
            </a:r>
          </a:p>
          <a:p>
            <a:r>
              <a:rPr lang="en-US" dirty="0">
                <a:latin typeface="Consolas" panose="020B0609020204030204" pitchFamily="49" charset="0"/>
              </a:rPr>
              <a:t>	repeat         </a:t>
            </a:r>
          </a:p>
          <a:p>
            <a:r>
              <a:rPr lang="en-US" dirty="0">
                <a:latin typeface="Consolas" panose="020B0609020204030204" pitchFamily="49" charset="0"/>
              </a:rPr>
              <a:t>		sum := sum +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        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:=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+ 1;    </a:t>
            </a:r>
          </a:p>
          <a:p>
            <a:r>
              <a:rPr lang="en-US" dirty="0">
                <a:latin typeface="Consolas" panose="020B0609020204030204" pitchFamily="49" charset="0"/>
              </a:rPr>
              <a:t>	until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6;  </a:t>
            </a:r>
          </a:p>
          <a:p>
            <a:r>
              <a:rPr lang="en-US" dirty="0">
                <a:latin typeface="Consolas" panose="020B0609020204030204" pitchFamily="49" charset="0"/>
              </a:rPr>
              <a:t>end.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12533-ECE2-49AE-8401-9605B1A18B01}"/>
              </a:ext>
            </a:extLst>
          </p:cNvPr>
          <p:cNvSpPr txBox="1"/>
          <p:nvPr/>
        </p:nvSpPr>
        <p:spPr>
          <a:xfrm>
            <a:off x="1616765" y="6247528"/>
            <a:ext cx="1078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Pascal</a:t>
            </a:r>
          </a:p>
        </p:txBody>
      </p:sp>
    </p:spTree>
    <p:extLst>
      <p:ext uri="{BB962C8B-B14F-4D97-AF65-F5344CB8AC3E}">
        <p14:creationId xmlns:p14="http://schemas.microsoft.com/office/powerpoint/2010/main" val="139911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4BD6-1368-430A-950B-8540E83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47C5A-0076-499B-827E-652574DE6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Condition-based loop statement</a:t>
            </a:r>
          </a:p>
          <a:p>
            <a:pPr lvl="1"/>
            <a:r>
              <a:rPr lang="en-US" dirty="0"/>
              <a:t>Pre-test loop vs post-test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5AA3A1-65E4-4D76-AD04-C103DBB9B16F}"/>
              </a:ext>
            </a:extLst>
          </p:cNvPr>
          <p:cNvSpPr/>
          <p:nvPr/>
        </p:nvSpPr>
        <p:spPr>
          <a:xfrm>
            <a:off x="628650" y="2875044"/>
            <a:ext cx="5817705" cy="2732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FD003-42F2-428A-B01E-0895A901C839}"/>
              </a:ext>
            </a:extLst>
          </p:cNvPr>
          <p:cNvSpPr txBox="1"/>
          <p:nvPr/>
        </p:nvSpPr>
        <p:spPr>
          <a:xfrm>
            <a:off x="921006" y="2889021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  int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while 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!= 0){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("I am here at 1.");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do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("I am here at 2.");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}while(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!= 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CDE28-C26F-4D3D-9375-82AE0B6A69F5}"/>
              </a:ext>
            </a:extLst>
          </p:cNvPr>
          <p:cNvSpPr txBox="1"/>
          <p:nvPr/>
        </p:nvSpPr>
        <p:spPr>
          <a:xfrm>
            <a:off x="6625308" y="5181956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0830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4BD6-1368-430A-950B-8540E83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47C5A-0076-499B-827E-652574DE6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Condition-based loop statement</a:t>
            </a:r>
          </a:p>
          <a:p>
            <a:pPr lvl="1"/>
            <a:r>
              <a:rPr lang="en-US" dirty="0"/>
              <a:t>Pre-test loop vs post-test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5AA3A1-65E4-4D76-AD04-C103DBB9B16F}"/>
              </a:ext>
            </a:extLst>
          </p:cNvPr>
          <p:cNvSpPr/>
          <p:nvPr/>
        </p:nvSpPr>
        <p:spPr>
          <a:xfrm>
            <a:off x="628650" y="2875044"/>
            <a:ext cx="5817705" cy="2732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FD003-42F2-428A-B01E-0895A901C839}"/>
              </a:ext>
            </a:extLst>
          </p:cNvPr>
          <p:cNvSpPr txBox="1"/>
          <p:nvPr/>
        </p:nvSpPr>
        <p:spPr>
          <a:xfrm>
            <a:off x="921006" y="2889021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  int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while 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!= 0){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("I am here at 1.");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do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("I am here at 2.");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}while(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!= 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CDE28-C26F-4D3D-9375-82AE0B6A69F5}"/>
              </a:ext>
            </a:extLst>
          </p:cNvPr>
          <p:cNvSpPr txBox="1"/>
          <p:nvPr/>
        </p:nvSpPr>
        <p:spPr>
          <a:xfrm>
            <a:off x="6625308" y="5181956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9C8A3D-8434-4C0A-A923-6D54A9D4F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926563"/>
            <a:ext cx="3126921" cy="598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0389D1-F3B7-4CA9-B064-C45F0CD1953C}"/>
              </a:ext>
            </a:extLst>
          </p:cNvPr>
          <p:cNvSpPr txBox="1"/>
          <p:nvPr/>
        </p:nvSpPr>
        <p:spPr>
          <a:xfrm>
            <a:off x="3828340" y="5843563"/>
            <a:ext cx="5236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Post-test loop calls its statement at least once.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1712A3-47B5-4071-AFDF-C000881B911C}"/>
              </a:ext>
            </a:extLst>
          </p:cNvPr>
          <p:cNvCxnSpPr/>
          <p:nvPr/>
        </p:nvCxnSpPr>
        <p:spPr>
          <a:xfrm flipH="1">
            <a:off x="5257801" y="4953000"/>
            <a:ext cx="598714" cy="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667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7F24-45FF-44C7-925F-D9E0420D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F878-D465-4FC8-9371-AA10F4252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  <a:p>
            <a:r>
              <a:rPr lang="en-US" dirty="0"/>
              <a:t>Loop</a:t>
            </a:r>
          </a:p>
          <a:p>
            <a:r>
              <a:rPr lang="en-US" b="1" dirty="0"/>
              <a:t>Choice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9A74-5293-421C-ACD3-E1B85FA8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4443-34DA-4948-98CC-6FCA39867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situation, jumps to corresponding part of source code</a:t>
            </a:r>
          </a:p>
          <a:p>
            <a:endParaRPr lang="en-US" dirty="0"/>
          </a:p>
          <a:p>
            <a:r>
              <a:rPr lang="en-US" dirty="0"/>
              <a:t>If statement, If expression</a:t>
            </a:r>
          </a:p>
          <a:p>
            <a:r>
              <a:rPr lang="en-US" dirty="0"/>
              <a:t>Switch (Case) statement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show various examples that showing traffic-light color change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8C672A-FC36-4DB2-B282-3A89FDB25300}"/>
              </a:ext>
            </a:extLst>
          </p:cNvPr>
          <p:cNvSpPr/>
          <p:nvPr/>
        </p:nvSpPr>
        <p:spPr>
          <a:xfrm>
            <a:off x="6228522" y="2451651"/>
            <a:ext cx="2001078" cy="2308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01409-A817-4430-A5B6-933AAE55BC37}"/>
              </a:ext>
            </a:extLst>
          </p:cNvPr>
          <p:cNvSpPr txBox="1"/>
          <p:nvPr/>
        </p:nvSpPr>
        <p:spPr>
          <a:xfrm>
            <a:off x="6168058" y="4739672"/>
            <a:ext cx="222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 (Python)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45C1F-9D0F-4F7F-9A30-8B8C9E736F2D}"/>
              </a:ext>
            </a:extLst>
          </p:cNvPr>
          <p:cNvSpPr txBox="1"/>
          <p:nvPr/>
        </p:nvSpPr>
        <p:spPr>
          <a:xfrm>
            <a:off x="6321286" y="2451652"/>
            <a:ext cx="11641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15</a:t>
            </a:r>
          </a:p>
          <a:p>
            <a:r>
              <a:rPr lang="en-US" dirty="0"/>
              <a:t>y = 0</a:t>
            </a:r>
          </a:p>
          <a:p>
            <a:endParaRPr lang="en-US" dirty="0"/>
          </a:p>
          <a:p>
            <a:r>
              <a:rPr lang="en-US" dirty="0"/>
              <a:t>if  x == 0:</a:t>
            </a:r>
          </a:p>
          <a:p>
            <a:r>
              <a:rPr lang="en-US" dirty="0"/>
              <a:t>    y = y + 1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y = y - 1</a:t>
            </a:r>
          </a:p>
          <a:p>
            <a:endParaRPr lang="en-US" dirty="0"/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0C4B3B31-F0BF-4B03-8D91-A8386A9B00BD}"/>
              </a:ext>
            </a:extLst>
          </p:cNvPr>
          <p:cNvSpPr/>
          <p:nvPr/>
        </p:nvSpPr>
        <p:spPr>
          <a:xfrm>
            <a:off x="5942772" y="3429000"/>
            <a:ext cx="450573" cy="9640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0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3E72-97C8-4F34-AFE3-AC2A0B96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DD6E-181B-41FF-857B-58AB59495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traffic-light color change: shows next color depending on current color</a:t>
            </a:r>
          </a:p>
          <a:p>
            <a:r>
              <a:rPr lang="en-US" dirty="0"/>
              <a:t>Ex. if red </a:t>
            </a:r>
            <a:r>
              <a:rPr lang="en-US" dirty="0">
                <a:sym typeface="Wingdings" panose="05000000000000000000" pitchFamily="2" charset="2"/>
              </a:rPr>
              <a:t> yellow, if yellow  green,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if green  red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19AC64-23D4-445C-993F-614E4BEA3C58}"/>
              </a:ext>
            </a:extLst>
          </p:cNvPr>
          <p:cNvGrpSpPr/>
          <p:nvPr/>
        </p:nvGrpSpPr>
        <p:grpSpPr>
          <a:xfrm>
            <a:off x="1895060" y="3581400"/>
            <a:ext cx="5714173" cy="3190461"/>
            <a:chOff x="1895060" y="3581400"/>
            <a:chExt cx="5714173" cy="319046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C1587DC-1A95-4119-B426-3C9C9F5EAF3A}"/>
                </a:ext>
              </a:extLst>
            </p:cNvPr>
            <p:cNvSpPr/>
            <p:nvPr/>
          </p:nvSpPr>
          <p:spPr>
            <a:xfrm>
              <a:off x="1895060" y="3581400"/>
              <a:ext cx="1265584" cy="266996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756746-6DDA-477D-AA7D-1CFD73516809}"/>
                </a:ext>
              </a:extLst>
            </p:cNvPr>
            <p:cNvSpPr/>
            <p:nvPr/>
          </p:nvSpPr>
          <p:spPr>
            <a:xfrm>
              <a:off x="2156791" y="3696457"/>
              <a:ext cx="742121" cy="742121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FE859D-EC87-40A0-AEF0-34FE9268B9B8}"/>
                </a:ext>
              </a:extLst>
            </p:cNvPr>
            <p:cNvSpPr/>
            <p:nvPr/>
          </p:nvSpPr>
          <p:spPr>
            <a:xfrm>
              <a:off x="2156791" y="4553634"/>
              <a:ext cx="742121" cy="74212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270BC6-326B-43F6-8C8F-7FB14236E479}"/>
                </a:ext>
              </a:extLst>
            </p:cNvPr>
            <p:cNvSpPr/>
            <p:nvPr/>
          </p:nvSpPr>
          <p:spPr>
            <a:xfrm>
              <a:off x="2156791" y="5410811"/>
              <a:ext cx="742121" cy="74212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5BE686C-9953-4B44-B087-1DDABCFE4D82}"/>
                </a:ext>
              </a:extLst>
            </p:cNvPr>
            <p:cNvSpPr/>
            <p:nvPr/>
          </p:nvSpPr>
          <p:spPr>
            <a:xfrm>
              <a:off x="4167809" y="3581400"/>
              <a:ext cx="1265584" cy="266996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3AC5D37-DF35-4BB5-B785-C17BCF51BF61}"/>
                </a:ext>
              </a:extLst>
            </p:cNvPr>
            <p:cNvSpPr/>
            <p:nvPr/>
          </p:nvSpPr>
          <p:spPr>
            <a:xfrm>
              <a:off x="4429540" y="3696457"/>
              <a:ext cx="742121" cy="74212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9A59E16-C335-428A-90BA-0FF7AD886826}"/>
                </a:ext>
              </a:extLst>
            </p:cNvPr>
            <p:cNvSpPr/>
            <p:nvPr/>
          </p:nvSpPr>
          <p:spPr>
            <a:xfrm>
              <a:off x="4429540" y="4553634"/>
              <a:ext cx="742121" cy="742121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37D678-539E-4F6A-A16F-9093F54935C8}"/>
                </a:ext>
              </a:extLst>
            </p:cNvPr>
            <p:cNvSpPr/>
            <p:nvPr/>
          </p:nvSpPr>
          <p:spPr>
            <a:xfrm>
              <a:off x="4429540" y="5410811"/>
              <a:ext cx="742121" cy="74212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4CDDD56-E85D-4CFD-A37C-581FC9C485C4}"/>
                </a:ext>
              </a:extLst>
            </p:cNvPr>
            <p:cNvSpPr/>
            <p:nvPr/>
          </p:nvSpPr>
          <p:spPr>
            <a:xfrm>
              <a:off x="6343649" y="3581400"/>
              <a:ext cx="1265584" cy="266996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CA7736-3200-4DB9-BFDA-584A824A5BD9}"/>
                </a:ext>
              </a:extLst>
            </p:cNvPr>
            <p:cNvSpPr/>
            <p:nvPr/>
          </p:nvSpPr>
          <p:spPr>
            <a:xfrm>
              <a:off x="6605380" y="3696457"/>
              <a:ext cx="742121" cy="74212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D623DF-5E59-49F1-91AB-A7103BD7CDB4}"/>
                </a:ext>
              </a:extLst>
            </p:cNvPr>
            <p:cNvSpPr/>
            <p:nvPr/>
          </p:nvSpPr>
          <p:spPr>
            <a:xfrm>
              <a:off x="6605380" y="4553634"/>
              <a:ext cx="742121" cy="74212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2757DD6-C545-48BB-9922-EC055923B770}"/>
                </a:ext>
              </a:extLst>
            </p:cNvPr>
            <p:cNvSpPr/>
            <p:nvPr/>
          </p:nvSpPr>
          <p:spPr>
            <a:xfrm>
              <a:off x="6605380" y="5410811"/>
              <a:ext cx="742121" cy="74212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C64B93A1-A63D-40CC-A848-823F80DA9357}"/>
                </a:ext>
              </a:extLst>
            </p:cNvPr>
            <p:cNvSpPr/>
            <p:nvPr/>
          </p:nvSpPr>
          <p:spPr>
            <a:xfrm>
              <a:off x="3419886" y="4723502"/>
              <a:ext cx="540024" cy="3445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B3728205-8A8A-4100-B1C6-40FD317E7414}"/>
                </a:ext>
              </a:extLst>
            </p:cNvPr>
            <p:cNvSpPr/>
            <p:nvPr/>
          </p:nvSpPr>
          <p:spPr>
            <a:xfrm>
              <a:off x="5616020" y="4744105"/>
              <a:ext cx="540024" cy="3445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C954106D-96AE-42F8-83FB-82AF6B244D96}"/>
                </a:ext>
              </a:extLst>
            </p:cNvPr>
            <p:cNvSpPr/>
            <p:nvPr/>
          </p:nvSpPr>
          <p:spPr>
            <a:xfrm rot="10800000">
              <a:off x="2372138" y="6322631"/>
              <a:ext cx="4704522" cy="449230"/>
            </a:xfrm>
            <a:prstGeom prst="curvedDownArrow">
              <a:avLst>
                <a:gd name="adj1" fmla="val 17926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418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8889-7650-4ED8-9584-EEEE130D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EE17-604E-45BE-971D-8321C5B1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  <a:p>
            <a:pPr lvl="1"/>
            <a:r>
              <a:rPr lang="en-US" dirty="0"/>
              <a:t>Uses keywords if, else if, else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B22B32-FBA9-46D9-9311-A7EA0228A802}"/>
              </a:ext>
            </a:extLst>
          </p:cNvPr>
          <p:cNvSpPr/>
          <p:nvPr/>
        </p:nvSpPr>
        <p:spPr>
          <a:xfrm>
            <a:off x="1616765" y="3080253"/>
            <a:ext cx="5817705" cy="291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A15C85-9DD7-4899-BB00-11C6E1FA7C95}"/>
              </a:ext>
            </a:extLst>
          </p:cNvPr>
          <p:cNvSpPr txBox="1"/>
          <p:nvPr/>
        </p:nvSpPr>
        <p:spPr>
          <a:xfrm>
            <a:off x="1930892" y="3177783"/>
            <a:ext cx="51219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</a:t>
            </a:r>
            <a:r>
              <a:rPr lang="en-US" sz="1600" dirty="0" err="1">
                <a:latin typeface="Consolas" panose="020B0609020204030204" pitchFamily="49" charset="0"/>
              </a:rPr>
              <a:t>curColor</a:t>
            </a:r>
            <a:r>
              <a:rPr lang="en-US" sz="1600" dirty="0">
                <a:latin typeface="Consolas" panose="020B0609020204030204" pitchFamily="49" charset="0"/>
              </a:rPr>
              <a:t> has </a:t>
            </a:r>
            <a:r>
              <a:rPr lang="en-US" sz="1600" dirty="0" err="1">
                <a:latin typeface="Consolas" panose="020B0609020204030204" pitchFamily="49" charset="0"/>
              </a:rPr>
              <a:t>currentColor</a:t>
            </a:r>
            <a:r>
              <a:rPr lang="en-US" sz="1600" dirty="0">
                <a:latin typeface="Consolas" panose="020B0609020204030204" pitchFamily="49" charset="0"/>
              </a:rPr>
              <a:t> of traffic light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if(</a:t>
            </a:r>
            <a:r>
              <a:rPr lang="en-US" sz="1600" dirty="0" err="1">
                <a:latin typeface="Consolas" panose="020B0609020204030204" pitchFamily="49" charset="0"/>
              </a:rPr>
              <a:t>curColor</a:t>
            </a:r>
            <a:r>
              <a:rPr lang="en-US" sz="1600" dirty="0">
                <a:latin typeface="Consolas" panose="020B0609020204030204" pitchFamily="49" charset="0"/>
              </a:rPr>
              <a:t> == “red”){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curColor</a:t>
            </a:r>
            <a:r>
              <a:rPr lang="en-US" sz="1600" dirty="0">
                <a:latin typeface="Consolas" panose="020B0609020204030204" pitchFamily="49" charset="0"/>
              </a:rPr>
              <a:t> = “yellow”;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else if(</a:t>
            </a:r>
            <a:r>
              <a:rPr lang="en-US" sz="1600" dirty="0" err="1">
                <a:latin typeface="Consolas" panose="020B0609020204030204" pitchFamily="49" charset="0"/>
              </a:rPr>
              <a:t>curColor</a:t>
            </a:r>
            <a:r>
              <a:rPr lang="en-US" sz="1600" dirty="0">
                <a:latin typeface="Consolas" panose="020B0609020204030204" pitchFamily="49" charset="0"/>
              </a:rPr>
              <a:t> == “yellow”){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 </a:t>
            </a:r>
            <a:r>
              <a:rPr lang="en-US" sz="1600" dirty="0" err="1">
                <a:latin typeface="Consolas" panose="020B0609020204030204" pitchFamily="49" charset="0"/>
              </a:rPr>
              <a:t>curColor</a:t>
            </a:r>
            <a:r>
              <a:rPr lang="en-US" sz="1600" dirty="0">
                <a:latin typeface="Consolas" panose="020B0609020204030204" pitchFamily="49" charset="0"/>
              </a:rPr>
              <a:t> = “green”;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else{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curColor</a:t>
            </a:r>
            <a:r>
              <a:rPr lang="en-US" sz="1600" dirty="0">
                <a:latin typeface="Consolas" panose="020B0609020204030204" pitchFamily="49" charset="0"/>
              </a:rPr>
              <a:t> = “red”;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419BA8-5B03-47DA-A451-45C6A8447939}"/>
              </a:ext>
            </a:extLst>
          </p:cNvPr>
          <p:cNvSpPr txBox="1"/>
          <p:nvPr/>
        </p:nvSpPr>
        <p:spPr>
          <a:xfrm>
            <a:off x="1534789" y="5969654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Java, C#</a:t>
            </a:r>
          </a:p>
        </p:txBody>
      </p:sp>
    </p:spTree>
    <p:extLst>
      <p:ext uri="{BB962C8B-B14F-4D97-AF65-F5344CB8AC3E}">
        <p14:creationId xmlns:p14="http://schemas.microsoft.com/office/powerpoint/2010/main" val="396117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7F24-45FF-44C7-925F-D9E0420D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F878-D465-4FC8-9371-AA10F4252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Sequence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Choice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05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8889-7650-4ED8-9584-EEEE130D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EE17-604E-45BE-971D-8321C5B1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  <a:p>
            <a:pPr lvl="1"/>
            <a:r>
              <a:rPr lang="en-US" dirty="0"/>
              <a:t>Uses keywords if, else if, else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B22B32-FBA9-46D9-9311-A7EA0228A802}"/>
              </a:ext>
            </a:extLst>
          </p:cNvPr>
          <p:cNvSpPr/>
          <p:nvPr/>
        </p:nvSpPr>
        <p:spPr>
          <a:xfrm>
            <a:off x="1616765" y="3080253"/>
            <a:ext cx="5817705" cy="2914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A15C85-9DD7-4899-BB00-11C6E1FA7C95}"/>
              </a:ext>
            </a:extLst>
          </p:cNvPr>
          <p:cNvSpPr txBox="1"/>
          <p:nvPr/>
        </p:nvSpPr>
        <p:spPr>
          <a:xfrm>
            <a:off x="1756966" y="3283800"/>
            <a:ext cx="56300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#curColor has </a:t>
            </a:r>
            <a:r>
              <a:rPr lang="en-US" dirty="0" err="1">
                <a:latin typeface="Consolas" panose="020B0609020204030204" pitchFamily="49" charset="0"/>
              </a:rPr>
              <a:t>currentColor</a:t>
            </a:r>
            <a:r>
              <a:rPr lang="en-US" dirty="0">
                <a:latin typeface="Consolas" panose="020B0609020204030204" pitchFamily="49" charset="0"/>
              </a:rPr>
              <a:t> of traffic light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curColor</a:t>
            </a:r>
            <a:r>
              <a:rPr lang="en-US" dirty="0">
                <a:latin typeface="Consolas" panose="020B0609020204030204" pitchFamily="49" charset="0"/>
              </a:rPr>
              <a:t> == “red”: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curColor</a:t>
            </a:r>
            <a:r>
              <a:rPr lang="en-US" dirty="0">
                <a:latin typeface="Consolas" panose="020B0609020204030204" pitchFamily="49" charset="0"/>
              </a:rPr>
              <a:t> = “yellow”</a:t>
            </a:r>
          </a:p>
          <a:p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curColor</a:t>
            </a:r>
            <a:r>
              <a:rPr lang="en-US" dirty="0">
                <a:latin typeface="Consolas" panose="020B0609020204030204" pitchFamily="49" charset="0"/>
              </a:rPr>
              <a:t> == “yellow”:</a:t>
            </a:r>
          </a:p>
          <a:p>
            <a:r>
              <a:rPr lang="en-US" dirty="0">
                <a:latin typeface="Consolas" panose="020B0609020204030204" pitchFamily="49" charset="0"/>
              </a:rPr>
              <a:t>	 </a:t>
            </a:r>
            <a:r>
              <a:rPr lang="en-US" dirty="0" err="1">
                <a:latin typeface="Consolas" panose="020B0609020204030204" pitchFamily="49" charset="0"/>
              </a:rPr>
              <a:t>curColor</a:t>
            </a:r>
            <a:r>
              <a:rPr lang="en-US" dirty="0">
                <a:latin typeface="Consolas" panose="020B0609020204030204" pitchFamily="49" charset="0"/>
              </a:rPr>
              <a:t> = “green”</a:t>
            </a:r>
          </a:p>
          <a:p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curColor</a:t>
            </a:r>
            <a:r>
              <a:rPr lang="en-US" dirty="0">
                <a:latin typeface="Consolas" panose="020B0609020204030204" pitchFamily="49" charset="0"/>
              </a:rPr>
              <a:t> = “red”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419BA8-5B03-47DA-A451-45C6A8447939}"/>
              </a:ext>
            </a:extLst>
          </p:cNvPr>
          <p:cNvSpPr txBox="1"/>
          <p:nvPr/>
        </p:nvSpPr>
        <p:spPr>
          <a:xfrm>
            <a:off x="1534789" y="5969654"/>
            <a:ext cx="1224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50256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8889-7650-4ED8-9584-EEEE130D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EE17-604E-45BE-971D-8321C5B1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expression</a:t>
            </a:r>
          </a:p>
          <a:p>
            <a:pPr lvl="1"/>
            <a:r>
              <a:rPr lang="en-US" dirty="0"/>
              <a:t>Consider if expression as if statement which returns value and can be used in assignment statement </a:t>
            </a:r>
            <a:br>
              <a:rPr lang="en-US" dirty="0"/>
            </a:br>
            <a:r>
              <a:rPr lang="en-US" dirty="0"/>
              <a:t>(ex. </a:t>
            </a:r>
            <a:r>
              <a:rPr lang="en-US" dirty="0" err="1"/>
              <a:t>testVar</a:t>
            </a:r>
            <a:r>
              <a:rPr lang="en-US" dirty="0"/>
              <a:t> = if(..){..})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B22B32-FBA9-46D9-9311-A7EA0228A802}"/>
              </a:ext>
            </a:extLst>
          </p:cNvPr>
          <p:cNvSpPr/>
          <p:nvPr/>
        </p:nvSpPr>
        <p:spPr>
          <a:xfrm>
            <a:off x="1616765" y="3397566"/>
            <a:ext cx="5817705" cy="3294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A15C85-9DD7-4899-BB00-11C6E1FA7C95}"/>
              </a:ext>
            </a:extLst>
          </p:cNvPr>
          <p:cNvSpPr txBox="1"/>
          <p:nvPr/>
        </p:nvSpPr>
        <p:spPr>
          <a:xfrm>
            <a:off x="1756966" y="3480355"/>
            <a:ext cx="53543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Consolas" panose="020B0609020204030204" pitchFamily="49" charset="0"/>
              </a:rPr>
              <a:t>#curcolor has </a:t>
            </a:r>
            <a:r>
              <a:rPr lang="en-US" sz="1700" dirty="0" err="1">
                <a:latin typeface="Consolas" panose="020B0609020204030204" pitchFamily="49" charset="0"/>
              </a:rPr>
              <a:t>currentColor</a:t>
            </a:r>
            <a:r>
              <a:rPr lang="en-US" sz="1700" dirty="0">
                <a:latin typeface="Consolas" panose="020B0609020204030204" pitchFamily="49" charset="0"/>
              </a:rPr>
              <a:t> of traffic light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let </a:t>
            </a:r>
            <a:r>
              <a:rPr lang="en-US" sz="1700" dirty="0" err="1">
                <a:latin typeface="Consolas" panose="020B0609020204030204" pitchFamily="49" charset="0"/>
              </a:rPr>
              <a:t>curcolor</a:t>
            </a:r>
            <a:r>
              <a:rPr lang="en-US" sz="1700" dirty="0">
                <a:latin typeface="Consolas" panose="020B0609020204030204" pitchFamily="49" charset="0"/>
              </a:rPr>
              <a:t> =         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	if </a:t>
            </a:r>
            <a:r>
              <a:rPr lang="en-US" sz="1700" dirty="0" err="1">
                <a:latin typeface="Consolas" panose="020B0609020204030204" pitchFamily="49" charset="0"/>
              </a:rPr>
              <a:t>curcolor</a:t>
            </a:r>
            <a:r>
              <a:rPr lang="en-US" sz="1700" dirty="0">
                <a:latin typeface="Consolas" panose="020B0609020204030204" pitchFamily="49" charset="0"/>
              </a:rPr>
              <a:t> == "red"{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       "yellow"        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	}        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	else if </a:t>
            </a:r>
            <a:r>
              <a:rPr lang="en-US" sz="1700" dirty="0" err="1">
                <a:latin typeface="Consolas" panose="020B0609020204030204" pitchFamily="49" charset="0"/>
              </a:rPr>
              <a:t>curcolor</a:t>
            </a:r>
            <a:r>
              <a:rPr lang="en-US" sz="1700" dirty="0">
                <a:latin typeface="Consolas" panose="020B0609020204030204" pitchFamily="49" charset="0"/>
              </a:rPr>
              <a:t> == "yellow"{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       "green"        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	}        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	else{            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		"red"         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	};    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419BA8-5B03-47DA-A451-45C6A8447939}"/>
              </a:ext>
            </a:extLst>
          </p:cNvPr>
          <p:cNvSpPr txBox="1"/>
          <p:nvPr/>
        </p:nvSpPr>
        <p:spPr>
          <a:xfrm>
            <a:off x="7387034" y="6231264"/>
            <a:ext cx="826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245721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8889-7650-4ED8-9584-EEEE130D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EE17-604E-45BE-971D-8321C5B1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expression with ternary operator</a:t>
            </a:r>
          </a:p>
          <a:p>
            <a:pPr lvl="1"/>
            <a:r>
              <a:rPr lang="en-US" dirty="0"/>
              <a:t>Ternary operator gives in-line if expression</a:t>
            </a:r>
          </a:p>
          <a:p>
            <a:pPr lvl="1"/>
            <a:r>
              <a:rPr lang="en-US" dirty="0"/>
              <a:t>Python: &lt;a&gt; if &lt;condition&gt; else &lt;b&gt;</a:t>
            </a:r>
          </a:p>
          <a:p>
            <a:pPr lvl="2"/>
            <a:r>
              <a:rPr lang="en-US" sz="2400" dirty="0"/>
              <a:t>If &lt;condition&gt; is true, returns &lt;a&gt;</a:t>
            </a:r>
          </a:p>
          <a:p>
            <a:pPr lvl="2"/>
            <a:r>
              <a:rPr lang="en-US" sz="2400" dirty="0"/>
              <a:t>If not, returns &lt;b&gt;</a:t>
            </a:r>
          </a:p>
          <a:p>
            <a:pPr lvl="2"/>
            <a:r>
              <a:rPr lang="en-US" sz="2400" dirty="0" err="1"/>
              <a:t>testVar</a:t>
            </a:r>
            <a:r>
              <a:rPr lang="en-US" sz="2400" dirty="0"/>
              <a:t> =  1 if True else 2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testVar</a:t>
            </a:r>
            <a:r>
              <a:rPr lang="en-US" sz="2400" dirty="0">
                <a:sym typeface="Wingdings" panose="05000000000000000000" pitchFamily="2" charset="2"/>
              </a:rPr>
              <a:t> has 1</a:t>
            </a:r>
            <a:endParaRPr lang="en-US" sz="2400" dirty="0"/>
          </a:p>
          <a:p>
            <a:pPr lvl="2"/>
            <a:r>
              <a:rPr lang="en-US" sz="2400" dirty="0" err="1"/>
              <a:t>testVar</a:t>
            </a:r>
            <a:r>
              <a:rPr lang="en-US" sz="2400" dirty="0"/>
              <a:t> =  1 if False else 2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testVar</a:t>
            </a:r>
            <a:r>
              <a:rPr lang="en-US" sz="2400" dirty="0">
                <a:sym typeface="Wingdings" panose="05000000000000000000" pitchFamily="2" charset="2"/>
              </a:rPr>
              <a:t> has 2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31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8889-7650-4ED8-9584-EEEE130D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EE17-604E-45BE-971D-8321C5B1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expression with ternary operator</a:t>
            </a:r>
          </a:p>
          <a:p>
            <a:pPr lvl="1"/>
            <a:r>
              <a:rPr lang="en-US" dirty="0"/>
              <a:t>Ternary operator gives in-line if expression</a:t>
            </a:r>
          </a:p>
          <a:p>
            <a:pPr lvl="1"/>
            <a:r>
              <a:rPr lang="en-US" dirty="0"/>
              <a:t>Python: &lt;a&gt; if &lt;condition&gt; else &lt;b&gt;</a:t>
            </a:r>
          </a:p>
          <a:p>
            <a:pPr lvl="2"/>
            <a:r>
              <a:rPr lang="en-US" dirty="0"/>
              <a:t>Ternary operator with multiple conditions</a:t>
            </a:r>
          </a:p>
          <a:p>
            <a:pPr lvl="2"/>
            <a:r>
              <a:rPr lang="en-US" dirty="0"/>
              <a:t>&lt;a&gt; if &lt;condition1&gt; else &lt;b&gt; if &lt;condition2&gt; else &lt;c&gt;</a:t>
            </a:r>
          </a:p>
          <a:p>
            <a:pPr lvl="3"/>
            <a:r>
              <a:rPr lang="en-US" dirty="0"/>
              <a:t>If &lt;condition1&gt; is true, returns a.</a:t>
            </a:r>
          </a:p>
          <a:p>
            <a:pPr lvl="3"/>
            <a:r>
              <a:rPr lang="en-US" dirty="0"/>
              <a:t>If &lt;condition1&gt; is false and &lt;condition2&gt; is true, returns b</a:t>
            </a:r>
          </a:p>
          <a:p>
            <a:pPr lvl="3"/>
            <a:r>
              <a:rPr lang="en-US" dirty="0"/>
              <a:t>If not, returns c</a:t>
            </a:r>
          </a:p>
        </p:txBody>
      </p:sp>
    </p:spTree>
    <p:extLst>
      <p:ext uri="{BB962C8B-B14F-4D97-AF65-F5344CB8AC3E}">
        <p14:creationId xmlns:p14="http://schemas.microsoft.com/office/powerpoint/2010/main" val="2972888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8889-7650-4ED8-9584-EEEE130D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EE17-604E-45BE-971D-8321C5B1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expression with ternary operator</a:t>
            </a:r>
          </a:p>
          <a:p>
            <a:pPr lvl="1"/>
            <a:r>
              <a:rPr lang="en-US" dirty="0"/>
              <a:t>Ternary operator gives in-line if expression</a:t>
            </a:r>
          </a:p>
          <a:p>
            <a:pPr lvl="1"/>
            <a:r>
              <a:rPr lang="en-US" dirty="0"/>
              <a:t>Python: &lt;a&gt; if &lt;condition&gt; else &lt;b&gt;</a:t>
            </a:r>
          </a:p>
          <a:p>
            <a:pPr lvl="2"/>
            <a:r>
              <a:rPr lang="en-US" dirty="0"/>
              <a:t>Ternary operator with multiple conditions</a:t>
            </a:r>
          </a:p>
          <a:p>
            <a:pPr lvl="2"/>
            <a:r>
              <a:rPr lang="en-US" dirty="0"/>
              <a:t>&lt;a&gt; if &lt;condition1&gt; else &lt;b&gt; if &lt;condition2&gt; else &lt;c&gt;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0DDCC-4C15-4837-B1AA-6675162D7F57}"/>
              </a:ext>
            </a:extLst>
          </p:cNvPr>
          <p:cNvSpPr/>
          <p:nvPr/>
        </p:nvSpPr>
        <p:spPr>
          <a:xfrm>
            <a:off x="135981" y="4097155"/>
            <a:ext cx="8632490" cy="1375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4B97-71A7-44A5-81B6-8543B4BBDD52}"/>
              </a:ext>
            </a:extLst>
          </p:cNvPr>
          <p:cNvSpPr txBox="1"/>
          <p:nvPr/>
        </p:nvSpPr>
        <p:spPr>
          <a:xfrm>
            <a:off x="276182" y="4300702"/>
            <a:ext cx="8632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#curColor has </a:t>
            </a:r>
            <a:r>
              <a:rPr lang="en-US" sz="1400" dirty="0" err="1">
                <a:latin typeface="Consolas" panose="020B0609020204030204" pitchFamily="49" charset="0"/>
              </a:rPr>
              <a:t>currentColor</a:t>
            </a:r>
            <a:r>
              <a:rPr lang="en-US" sz="1400" dirty="0">
                <a:latin typeface="Consolas" panose="020B0609020204030204" pitchFamily="49" charset="0"/>
              </a:rPr>
              <a:t> of traffic light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curColor</a:t>
            </a:r>
            <a:r>
              <a:rPr lang="en-US" sz="1400" dirty="0">
                <a:latin typeface="Consolas" panose="020B0609020204030204" pitchFamily="49" charset="0"/>
              </a:rPr>
              <a:t> = “yellow” if </a:t>
            </a:r>
            <a:r>
              <a:rPr lang="en-US" sz="1400" dirty="0" err="1">
                <a:latin typeface="Consolas" panose="020B0609020204030204" pitchFamily="49" charset="0"/>
              </a:rPr>
              <a:t>curColor</a:t>
            </a:r>
            <a:r>
              <a:rPr lang="en-US" sz="1400" dirty="0">
                <a:latin typeface="Consolas" panose="020B0609020204030204" pitchFamily="49" charset="0"/>
              </a:rPr>
              <a:t>==“red” else “green” if </a:t>
            </a:r>
            <a:r>
              <a:rPr lang="en-US" sz="1400" dirty="0" err="1">
                <a:latin typeface="Consolas" panose="020B0609020204030204" pitchFamily="49" charset="0"/>
              </a:rPr>
              <a:t>curColor</a:t>
            </a:r>
            <a:r>
              <a:rPr lang="en-US" sz="1400" dirty="0">
                <a:latin typeface="Consolas" panose="020B0609020204030204" pitchFamily="49" charset="0"/>
              </a:rPr>
              <a:t>==“yellow” else “red”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3FCD9-2B66-4514-A44C-248613A31B78}"/>
              </a:ext>
            </a:extLst>
          </p:cNvPr>
          <p:cNvSpPr txBox="1"/>
          <p:nvPr/>
        </p:nvSpPr>
        <p:spPr>
          <a:xfrm>
            <a:off x="16623" y="5451670"/>
            <a:ext cx="1224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544536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8889-7650-4ED8-9584-EEEE130D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EE17-604E-45BE-971D-8321C5B1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expression with ternary operator</a:t>
            </a:r>
          </a:p>
          <a:p>
            <a:pPr lvl="1"/>
            <a:r>
              <a:rPr lang="en-US" dirty="0"/>
              <a:t>Ternary operator gives in-line if expression</a:t>
            </a:r>
          </a:p>
          <a:p>
            <a:pPr lvl="1"/>
            <a:r>
              <a:rPr lang="en-US" dirty="0"/>
              <a:t>Java, C#: &lt;condition&gt; ? &lt;a&gt; : &lt;b&gt;</a:t>
            </a:r>
          </a:p>
          <a:p>
            <a:pPr lvl="2"/>
            <a:r>
              <a:rPr lang="en-US" sz="2400" dirty="0"/>
              <a:t>If &lt;condition&gt; is true, returns &lt;a&gt;</a:t>
            </a:r>
          </a:p>
          <a:p>
            <a:pPr lvl="2"/>
            <a:r>
              <a:rPr lang="en-US" sz="2400" dirty="0"/>
              <a:t>If not, returns &lt;b&gt;</a:t>
            </a:r>
          </a:p>
          <a:p>
            <a:pPr lvl="2"/>
            <a:r>
              <a:rPr lang="en-US" sz="2400" dirty="0"/>
              <a:t>int </a:t>
            </a:r>
            <a:r>
              <a:rPr lang="en-US" sz="2400" dirty="0" err="1"/>
              <a:t>testVar</a:t>
            </a:r>
            <a:r>
              <a:rPr lang="en-US" sz="2400" dirty="0"/>
              <a:t> = true ? 1 : 2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testVar</a:t>
            </a:r>
            <a:r>
              <a:rPr lang="en-US" sz="2400" dirty="0">
                <a:sym typeface="Wingdings" panose="05000000000000000000" pitchFamily="2" charset="2"/>
              </a:rPr>
              <a:t> has 1</a:t>
            </a:r>
            <a:endParaRPr lang="en-US" sz="2400" dirty="0"/>
          </a:p>
          <a:p>
            <a:pPr lvl="2"/>
            <a:r>
              <a:rPr lang="en-US" sz="2400" dirty="0"/>
              <a:t>int </a:t>
            </a:r>
            <a:r>
              <a:rPr lang="en-US" sz="2400" dirty="0" err="1"/>
              <a:t>testVar</a:t>
            </a:r>
            <a:r>
              <a:rPr lang="en-US" sz="2400" dirty="0"/>
              <a:t> = false ? 1 : 2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testVar</a:t>
            </a:r>
            <a:r>
              <a:rPr lang="en-US" sz="2400" dirty="0">
                <a:sym typeface="Wingdings" panose="05000000000000000000" pitchFamily="2" charset="2"/>
              </a:rPr>
              <a:t> has 2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18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8889-7650-4ED8-9584-EEEE130D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EE17-604E-45BE-971D-8321C5B1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expression with ternary operator</a:t>
            </a:r>
          </a:p>
          <a:p>
            <a:pPr lvl="1"/>
            <a:r>
              <a:rPr lang="en-US" dirty="0"/>
              <a:t>Ternary operator gives in-line if expression</a:t>
            </a:r>
          </a:p>
          <a:p>
            <a:pPr lvl="1"/>
            <a:r>
              <a:rPr lang="en-US" dirty="0"/>
              <a:t>Java, C#: &lt;condition&gt; ? &lt;a&gt; : &lt;b&gt;</a:t>
            </a:r>
          </a:p>
          <a:p>
            <a:pPr lvl="2"/>
            <a:r>
              <a:rPr lang="en-US" dirty="0"/>
              <a:t>Ternary operator with multiple conditions</a:t>
            </a:r>
          </a:p>
          <a:p>
            <a:pPr lvl="2"/>
            <a:r>
              <a:rPr lang="en-US" dirty="0"/>
              <a:t>&lt;condition1&gt; ? &lt;a&gt; : &lt;condition2&gt; ? &lt;b&gt; : &lt;c&gt;</a:t>
            </a:r>
          </a:p>
          <a:p>
            <a:pPr lvl="3"/>
            <a:r>
              <a:rPr lang="en-US" dirty="0"/>
              <a:t>If &lt;condition1&gt; is true, returns a.</a:t>
            </a:r>
          </a:p>
          <a:p>
            <a:pPr lvl="3"/>
            <a:r>
              <a:rPr lang="en-US" dirty="0"/>
              <a:t>If &lt;condition1&gt; is false and &lt;condition2&gt; is true, returns b</a:t>
            </a:r>
          </a:p>
          <a:p>
            <a:pPr lvl="3"/>
            <a:r>
              <a:rPr lang="en-US" dirty="0"/>
              <a:t>If not, returns c</a:t>
            </a:r>
          </a:p>
        </p:txBody>
      </p:sp>
    </p:spTree>
    <p:extLst>
      <p:ext uri="{BB962C8B-B14F-4D97-AF65-F5344CB8AC3E}">
        <p14:creationId xmlns:p14="http://schemas.microsoft.com/office/powerpoint/2010/main" val="4099958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8889-7650-4ED8-9584-EEEE130D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EE17-604E-45BE-971D-8321C5B1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expression with ternary operator</a:t>
            </a:r>
          </a:p>
          <a:p>
            <a:pPr lvl="1"/>
            <a:r>
              <a:rPr lang="en-US" dirty="0"/>
              <a:t>Ternary operator gives in-line if expression</a:t>
            </a:r>
          </a:p>
          <a:p>
            <a:pPr lvl="1"/>
            <a:r>
              <a:rPr lang="en-US" dirty="0"/>
              <a:t>Java, C#: &lt;condition&gt; ? &lt;a&gt; : &lt;b&gt;</a:t>
            </a:r>
          </a:p>
          <a:p>
            <a:pPr lvl="2"/>
            <a:r>
              <a:rPr lang="en-US" dirty="0"/>
              <a:t>Ternary operator with multiple conditions</a:t>
            </a:r>
          </a:p>
          <a:p>
            <a:pPr lvl="2"/>
            <a:r>
              <a:rPr lang="en-US" dirty="0"/>
              <a:t>&lt;condition1&gt; ? &lt;a&gt; : &lt;condition2&gt; ? &lt;b&gt; : &lt;c&gt;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0DDCC-4C15-4837-B1AA-6675162D7F57}"/>
              </a:ext>
            </a:extLst>
          </p:cNvPr>
          <p:cNvSpPr/>
          <p:nvPr/>
        </p:nvSpPr>
        <p:spPr>
          <a:xfrm>
            <a:off x="135981" y="4097155"/>
            <a:ext cx="8888276" cy="1375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4B97-71A7-44A5-81B6-8543B4BBDD52}"/>
              </a:ext>
            </a:extLst>
          </p:cNvPr>
          <p:cNvSpPr txBox="1"/>
          <p:nvPr/>
        </p:nvSpPr>
        <p:spPr>
          <a:xfrm>
            <a:off x="276182" y="4300702"/>
            <a:ext cx="8824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</a:t>
            </a:r>
            <a:r>
              <a:rPr lang="en-US" sz="1600" dirty="0" err="1">
                <a:latin typeface="Consolas" panose="020B0609020204030204" pitchFamily="49" charset="0"/>
              </a:rPr>
              <a:t>curColor</a:t>
            </a:r>
            <a:r>
              <a:rPr lang="en-US" sz="1600" dirty="0">
                <a:latin typeface="Consolas" panose="020B0609020204030204" pitchFamily="49" charset="0"/>
              </a:rPr>
              <a:t> has </a:t>
            </a:r>
            <a:r>
              <a:rPr lang="en-US" sz="1600" dirty="0" err="1">
                <a:latin typeface="Consolas" panose="020B0609020204030204" pitchFamily="49" charset="0"/>
              </a:rPr>
              <a:t>currentColor</a:t>
            </a:r>
            <a:r>
              <a:rPr lang="en-US" sz="1600" dirty="0">
                <a:latin typeface="Consolas" panose="020B0609020204030204" pitchFamily="49" charset="0"/>
              </a:rPr>
              <a:t> of traffic light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curColor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curColor</a:t>
            </a:r>
            <a:r>
              <a:rPr lang="en-US" sz="1600" dirty="0">
                <a:latin typeface="Consolas" panose="020B0609020204030204" pitchFamily="49" charset="0"/>
              </a:rPr>
              <a:t> == "red"? "yellow" : </a:t>
            </a:r>
            <a:r>
              <a:rPr lang="en-US" sz="1600" dirty="0" err="1">
                <a:latin typeface="Consolas" panose="020B0609020204030204" pitchFamily="49" charset="0"/>
              </a:rPr>
              <a:t>curColor</a:t>
            </a:r>
            <a:r>
              <a:rPr lang="en-US" sz="1600" dirty="0">
                <a:latin typeface="Consolas" panose="020B0609020204030204" pitchFamily="49" charset="0"/>
              </a:rPr>
              <a:t> == "yellow"? "</a:t>
            </a:r>
            <a:r>
              <a:rPr lang="en-US" sz="1600" dirty="0" err="1">
                <a:latin typeface="Consolas" panose="020B0609020204030204" pitchFamily="49" charset="0"/>
              </a:rPr>
              <a:t>green":"red</a:t>
            </a:r>
            <a:r>
              <a:rPr lang="en-US" sz="1600" dirty="0">
                <a:latin typeface="Consolas" panose="020B0609020204030204" pitchFamily="49" charset="0"/>
              </a:rPr>
              <a:t>";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3FCD9-2B66-4514-A44C-248613A31B78}"/>
              </a:ext>
            </a:extLst>
          </p:cNvPr>
          <p:cNvSpPr txBox="1"/>
          <p:nvPr/>
        </p:nvSpPr>
        <p:spPr>
          <a:xfrm>
            <a:off x="16623" y="5451670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Java, C#</a:t>
            </a:r>
          </a:p>
        </p:txBody>
      </p:sp>
    </p:spTree>
    <p:extLst>
      <p:ext uri="{BB962C8B-B14F-4D97-AF65-F5344CB8AC3E}">
        <p14:creationId xmlns:p14="http://schemas.microsoft.com/office/powerpoint/2010/main" val="740222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1CC9-FF9B-4ADE-AD6F-A94A72B5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11EA1-A9FC-4EA2-83E1-8BFFA9FD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(Case) statement</a:t>
            </a:r>
          </a:p>
          <a:p>
            <a:r>
              <a:rPr lang="en-US" dirty="0"/>
              <a:t>Based on given value, runs corresponding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29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1CC9-FF9B-4ADE-AD6F-A94A72B5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11EA1-A9FC-4EA2-83E1-8BFFA9FD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(Java, C#)</a:t>
            </a:r>
          </a:p>
          <a:p>
            <a:pPr lvl="1"/>
            <a:r>
              <a:rPr lang="en-US" dirty="0"/>
              <a:t>switch(&lt;a&gt;){</a:t>
            </a:r>
            <a:br>
              <a:rPr lang="en-US" dirty="0"/>
            </a:br>
            <a:r>
              <a:rPr lang="en-US" dirty="0"/>
              <a:t>	case &lt;b&gt;:</a:t>
            </a:r>
            <a:br>
              <a:rPr lang="en-US" dirty="0"/>
            </a:br>
            <a:r>
              <a:rPr lang="en-US" dirty="0"/>
              <a:t>		&lt;stmt1&gt;</a:t>
            </a:r>
            <a:br>
              <a:rPr lang="en-US" dirty="0"/>
            </a:br>
            <a:r>
              <a:rPr lang="en-US" dirty="0"/>
              <a:t>		break;</a:t>
            </a:r>
            <a:br>
              <a:rPr lang="en-US" dirty="0"/>
            </a:br>
            <a:r>
              <a:rPr lang="en-US" dirty="0"/>
              <a:t>	case &lt;c&gt;:</a:t>
            </a:r>
            <a:br>
              <a:rPr lang="en-US" dirty="0"/>
            </a:br>
            <a:r>
              <a:rPr lang="en-US" dirty="0"/>
              <a:t>		&lt;stmt2&gt;</a:t>
            </a:r>
            <a:br>
              <a:rPr lang="en-US" dirty="0"/>
            </a:br>
            <a:r>
              <a:rPr lang="en-US" dirty="0"/>
              <a:t>		break;</a:t>
            </a:r>
            <a:br>
              <a:rPr lang="en-US" dirty="0"/>
            </a:br>
            <a:r>
              <a:rPr lang="en-US" dirty="0"/>
              <a:t>	case &lt;d&gt;:</a:t>
            </a:r>
            <a:br>
              <a:rPr lang="en-US" dirty="0"/>
            </a:br>
            <a:r>
              <a:rPr lang="en-US" dirty="0"/>
              <a:t>		&lt;stmt3&gt;</a:t>
            </a:r>
            <a:br>
              <a:rPr lang="en-US" dirty="0"/>
            </a:br>
            <a:r>
              <a:rPr lang="en-US" dirty="0"/>
              <a:t>		break;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761AD-0EB5-4758-9CD5-84696BBF5D2F}"/>
              </a:ext>
            </a:extLst>
          </p:cNvPr>
          <p:cNvSpPr txBox="1"/>
          <p:nvPr/>
        </p:nvSpPr>
        <p:spPr>
          <a:xfrm>
            <a:off x="4844143" y="2667000"/>
            <a:ext cx="264213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&lt;a&gt; == &lt;b&gt;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runs &lt;stmt1&gt;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&lt;a&gt; == &lt;c&gt;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Runs &lt;stmt2&gt;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&lt;a&gt; == &lt;d&gt;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Runs &lt;stmt3&gt;</a:t>
            </a:r>
          </a:p>
        </p:txBody>
      </p:sp>
    </p:spTree>
    <p:extLst>
      <p:ext uri="{BB962C8B-B14F-4D97-AF65-F5344CB8AC3E}">
        <p14:creationId xmlns:p14="http://schemas.microsoft.com/office/powerpoint/2010/main" val="210937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1CA4-8C81-4B88-9BED-FC059E55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CBC8-C721-4245-B1D8-36D33190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Follows sequential order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First line is called</a:t>
            </a:r>
          </a:p>
          <a:p>
            <a:pPr lvl="1"/>
            <a:r>
              <a:rPr lang="en-US" dirty="0"/>
              <a:t>Then, second line is called</a:t>
            </a:r>
          </a:p>
          <a:p>
            <a:pPr lvl="1"/>
            <a:r>
              <a:rPr lang="en-US" dirty="0"/>
              <a:t>Then, third line is called</a:t>
            </a:r>
          </a:p>
          <a:p>
            <a:pPr lvl="1"/>
            <a:r>
              <a:rPr lang="en-US" dirty="0"/>
              <a:t>Then, fourth line is called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B8A559-4D84-42C0-A8F6-202704C34D85}"/>
              </a:ext>
            </a:extLst>
          </p:cNvPr>
          <p:cNvSpPr/>
          <p:nvPr/>
        </p:nvSpPr>
        <p:spPr>
          <a:xfrm>
            <a:off x="6023113" y="2206487"/>
            <a:ext cx="2001078" cy="1835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02310-8698-4229-B4FC-DABDA2D3E5C7}"/>
              </a:ext>
            </a:extLst>
          </p:cNvPr>
          <p:cNvSpPr txBox="1"/>
          <p:nvPr/>
        </p:nvSpPr>
        <p:spPr>
          <a:xfrm>
            <a:off x="5927331" y="4053443"/>
            <a:ext cx="222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 (Python)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EB7BF-42CD-4E2C-9BF2-D5C980431CBC}"/>
              </a:ext>
            </a:extLst>
          </p:cNvPr>
          <p:cNvSpPr txBox="1"/>
          <p:nvPr/>
        </p:nvSpPr>
        <p:spPr>
          <a:xfrm>
            <a:off x="2585303" y="4356521"/>
            <a:ext cx="461665" cy="4946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b="1" dirty="0"/>
              <a:t>. . .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0F909-1914-446D-95F1-B521A1C0345E}"/>
              </a:ext>
            </a:extLst>
          </p:cNvPr>
          <p:cNvSpPr txBox="1"/>
          <p:nvPr/>
        </p:nvSpPr>
        <p:spPr>
          <a:xfrm>
            <a:off x="6115877" y="2206487"/>
            <a:ext cx="922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0</a:t>
            </a:r>
          </a:p>
          <a:p>
            <a:r>
              <a:rPr lang="en-US" dirty="0"/>
              <a:t>y = 1</a:t>
            </a:r>
          </a:p>
          <a:p>
            <a:endParaRPr lang="en-US" dirty="0"/>
          </a:p>
          <a:p>
            <a:r>
              <a:rPr lang="en-US" dirty="0"/>
              <a:t>z = x +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C13C4-5E0B-488D-B16C-910621030720}"/>
              </a:ext>
            </a:extLst>
          </p:cNvPr>
          <p:cNvSpPr txBox="1"/>
          <p:nvPr/>
        </p:nvSpPr>
        <p:spPr>
          <a:xfrm>
            <a:off x="6561986" y="3392297"/>
            <a:ext cx="461665" cy="4946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b="1" dirty="0"/>
              <a:t>. . . 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9E3A21-881E-4330-9AE3-743B34C3AA0D}"/>
              </a:ext>
            </a:extLst>
          </p:cNvPr>
          <p:cNvSpPr/>
          <p:nvPr/>
        </p:nvSpPr>
        <p:spPr>
          <a:xfrm>
            <a:off x="7480852" y="2411896"/>
            <a:ext cx="222537" cy="1325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59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1CC9-FF9B-4ADE-AD6F-A94A72B5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11EA1-A9FC-4EA2-83E1-8BFFA9FD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(Case) statement</a:t>
            </a:r>
          </a:p>
          <a:p>
            <a:r>
              <a:rPr lang="en-US" dirty="0"/>
              <a:t>Based on given value, runs corresponding statement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7606F-6EFB-44F9-8EE9-A658F0436A2B}"/>
              </a:ext>
            </a:extLst>
          </p:cNvPr>
          <p:cNvSpPr/>
          <p:nvPr/>
        </p:nvSpPr>
        <p:spPr>
          <a:xfrm>
            <a:off x="1616765" y="3080253"/>
            <a:ext cx="5817705" cy="3693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E5A78-1B6F-4330-9F43-DD9480AC4E6D}"/>
              </a:ext>
            </a:extLst>
          </p:cNvPr>
          <p:cNvSpPr txBox="1"/>
          <p:nvPr/>
        </p:nvSpPr>
        <p:spPr>
          <a:xfrm>
            <a:off x="1751381" y="3080253"/>
            <a:ext cx="57567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 err="1">
                <a:latin typeface="Consolas" panose="020B0609020204030204" pitchFamily="49" charset="0"/>
              </a:rPr>
              <a:t>curColor</a:t>
            </a:r>
            <a:r>
              <a:rPr lang="en-US" dirty="0">
                <a:latin typeface="Consolas" panose="020B0609020204030204" pitchFamily="49" charset="0"/>
              </a:rPr>
              <a:t> has </a:t>
            </a:r>
            <a:r>
              <a:rPr lang="en-US" dirty="0" err="1">
                <a:latin typeface="Consolas" panose="020B0609020204030204" pitchFamily="49" charset="0"/>
              </a:rPr>
              <a:t>currentColor</a:t>
            </a:r>
            <a:r>
              <a:rPr lang="en-US" dirty="0">
                <a:latin typeface="Consolas" panose="020B0609020204030204" pitchFamily="49" charset="0"/>
              </a:rPr>
              <a:t> of traffic light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switch(</a:t>
            </a:r>
            <a:r>
              <a:rPr lang="en-US" dirty="0" err="1">
                <a:latin typeface="Consolas" panose="020B0609020204030204" pitchFamily="49" charset="0"/>
              </a:rPr>
              <a:t>curColor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	case "red":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curColor</a:t>
            </a:r>
            <a:r>
              <a:rPr lang="en-US" dirty="0">
                <a:latin typeface="Consolas" panose="020B0609020204030204" pitchFamily="49" charset="0"/>
              </a:rPr>
              <a:t> = "yellow";</a:t>
            </a:r>
          </a:p>
          <a:p>
            <a:r>
              <a:rPr lang="en-US" dirty="0">
                <a:latin typeface="Consolas" panose="020B0609020204030204" pitchFamily="49" charset="0"/>
              </a:rPr>
              <a:t>		break;</a:t>
            </a:r>
          </a:p>
          <a:p>
            <a:r>
              <a:rPr lang="en-US" dirty="0">
                <a:latin typeface="Consolas" panose="020B0609020204030204" pitchFamily="49" charset="0"/>
              </a:rPr>
              <a:t>	case "yellow":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curColor</a:t>
            </a:r>
            <a:r>
              <a:rPr lang="en-US" dirty="0">
                <a:latin typeface="Consolas" panose="020B0609020204030204" pitchFamily="49" charset="0"/>
              </a:rPr>
              <a:t> = "green";</a:t>
            </a:r>
          </a:p>
          <a:p>
            <a:r>
              <a:rPr lang="en-US" dirty="0">
                <a:latin typeface="Consolas" panose="020B0609020204030204" pitchFamily="49" charset="0"/>
              </a:rPr>
              <a:t>		break;</a:t>
            </a:r>
          </a:p>
          <a:p>
            <a:r>
              <a:rPr lang="en-US" dirty="0">
                <a:latin typeface="Consolas" panose="020B0609020204030204" pitchFamily="49" charset="0"/>
              </a:rPr>
              <a:t>	case "green":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curColor</a:t>
            </a:r>
            <a:r>
              <a:rPr lang="en-US" dirty="0">
                <a:latin typeface="Consolas" panose="020B0609020204030204" pitchFamily="49" charset="0"/>
              </a:rPr>
              <a:t> = "red";</a:t>
            </a:r>
          </a:p>
          <a:p>
            <a:r>
              <a:rPr lang="en-US" dirty="0">
                <a:latin typeface="Consolas" panose="020B0609020204030204" pitchFamily="49" charset="0"/>
              </a:rPr>
              <a:t>		break;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DB74C-F72B-4AF8-831B-BDB62CC813DF}"/>
              </a:ext>
            </a:extLst>
          </p:cNvPr>
          <p:cNvSpPr txBox="1"/>
          <p:nvPr/>
        </p:nvSpPr>
        <p:spPr>
          <a:xfrm>
            <a:off x="7434470" y="6250352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Java, C#</a:t>
            </a:r>
          </a:p>
        </p:txBody>
      </p:sp>
    </p:spTree>
    <p:extLst>
      <p:ext uri="{BB962C8B-B14F-4D97-AF65-F5344CB8AC3E}">
        <p14:creationId xmlns:p14="http://schemas.microsoft.com/office/powerpoint/2010/main" val="3763207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1CC9-FF9B-4ADE-AD6F-A94A72B5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11EA1-A9FC-4EA2-83E1-8BFFA9FD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(Case) statement</a:t>
            </a:r>
          </a:p>
          <a:p>
            <a:r>
              <a:rPr lang="en-US" dirty="0"/>
              <a:t>Based on given value, runs corresponding statement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7606F-6EFB-44F9-8EE9-A658F0436A2B}"/>
              </a:ext>
            </a:extLst>
          </p:cNvPr>
          <p:cNvSpPr/>
          <p:nvPr/>
        </p:nvSpPr>
        <p:spPr>
          <a:xfrm>
            <a:off x="1616765" y="3080253"/>
            <a:ext cx="5817705" cy="2787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E5A78-1B6F-4330-9F43-DD9480AC4E6D}"/>
              </a:ext>
            </a:extLst>
          </p:cNvPr>
          <p:cNvSpPr txBox="1"/>
          <p:nvPr/>
        </p:nvSpPr>
        <p:spPr>
          <a:xfrm>
            <a:off x="1751381" y="3080253"/>
            <a:ext cx="563006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#curColor has </a:t>
            </a:r>
            <a:r>
              <a:rPr lang="en-US" dirty="0" err="1">
                <a:latin typeface="Consolas" panose="020B0609020204030204" pitchFamily="49" charset="0"/>
              </a:rPr>
              <a:t>currentColor</a:t>
            </a:r>
            <a:r>
              <a:rPr lang="en-US" dirty="0">
                <a:latin typeface="Consolas" panose="020B0609020204030204" pitchFamily="49" charset="0"/>
              </a:rPr>
              <a:t> of traffic light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case </a:t>
            </a:r>
            <a:r>
              <a:rPr lang="en-US" sz="2000" dirty="0" err="1">
                <a:latin typeface="Consolas" panose="020B0609020204030204" pitchFamily="49" charset="0"/>
              </a:rPr>
              <a:t>curColor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when "red" then </a:t>
            </a:r>
            <a:r>
              <a:rPr lang="en-US" sz="2000" dirty="0" err="1">
                <a:latin typeface="Consolas" panose="020B0609020204030204" pitchFamily="49" charset="0"/>
              </a:rPr>
              <a:t>curColor</a:t>
            </a:r>
            <a:r>
              <a:rPr lang="en-US" sz="2000" dirty="0">
                <a:latin typeface="Consolas" panose="020B0609020204030204" pitchFamily="49" charset="0"/>
              </a:rPr>
              <a:t> = "yellow"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when "yellow" then </a:t>
            </a:r>
            <a:r>
              <a:rPr lang="en-US" sz="2000" dirty="0" err="1">
                <a:latin typeface="Consolas" panose="020B0609020204030204" pitchFamily="49" charset="0"/>
              </a:rPr>
              <a:t>curColor</a:t>
            </a:r>
            <a:r>
              <a:rPr lang="en-US" sz="2000" dirty="0">
                <a:latin typeface="Consolas" panose="020B0609020204030204" pitchFamily="49" charset="0"/>
              </a:rPr>
              <a:t> = "green"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when "green" then </a:t>
            </a:r>
            <a:r>
              <a:rPr lang="en-US" sz="2000" dirty="0" err="1">
                <a:latin typeface="Consolas" panose="020B0609020204030204" pitchFamily="49" charset="0"/>
              </a:rPr>
              <a:t>curColor</a:t>
            </a:r>
            <a:r>
              <a:rPr lang="en-US" sz="2000" dirty="0">
                <a:latin typeface="Consolas" panose="020B0609020204030204" pitchFamily="49" charset="0"/>
              </a:rPr>
              <a:t> = "red"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DB74C-F72B-4AF8-831B-BDB62CC813DF}"/>
              </a:ext>
            </a:extLst>
          </p:cNvPr>
          <p:cNvSpPr txBox="1"/>
          <p:nvPr/>
        </p:nvSpPr>
        <p:spPr>
          <a:xfrm>
            <a:off x="1616765" y="5936324"/>
            <a:ext cx="918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Ruby</a:t>
            </a:r>
          </a:p>
        </p:txBody>
      </p:sp>
    </p:spTree>
    <p:extLst>
      <p:ext uri="{BB962C8B-B14F-4D97-AF65-F5344CB8AC3E}">
        <p14:creationId xmlns:p14="http://schemas.microsoft.com/office/powerpoint/2010/main" val="2809164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1CC9-FF9B-4ADE-AD6F-A94A72B5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11EA1-A9FC-4EA2-83E1-8BFFA9FD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(Case) statement</a:t>
            </a:r>
          </a:p>
          <a:p>
            <a:r>
              <a:rPr lang="en-US" dirty="0"/>
              <a:t>Based on given value, runs corresponding statement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7606F-6EFB-44F9-8EE9-A658F0436A2B}"/>
              </a:ext>
            </a:extLst>
          </p:cNvPr>
          <p:cNvSpPr/>
          <p:nvPr/>
        </p:nvSpPr>
        <p:spPr>
          <a:xfrm>
            <a:off x="1616765" y="3080253"/>
            <a:ext cx="5817705" cy="2787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E5A78-1B6F-4330-9F43-DD9480AC4E6D}"/>
              </a:ext>
            </a:extLst>
          </p:cNvPr>
          <p:cNvSpPr txBox="1"/>
          <p:nvPr/>
        </p:nvSpPr>
        <p:spPr>
          <a:xfrm>
            <a:off x="1751381" y="3080253"/>
            <a:ext cx="575670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 err="1">
                <a:latin typeface="Consolas" panose="020B0609020204030204" pitchFamily="49" charset="0"/>
              </a:rPr>
              <a:t>curColor</a:t>
            </a:r>
            <a:r>
              <a:rPr lang="en-US" dirty="0">
                <a:latin typeface="Consolas" panose="020B0609020204030204" pitchFamily="49" charset="0"/>
              </a:rPr>
              <a:t> has </a:t>
            </a:r>
            <a:r>
              <a:rPr lang="en-US" dirty="0" err="1">
                <a:latin typeface="Consolas" panose="020B0609020204030204" pitchFamily="49" charset="0"/>
              </a:rPr>
              <a:t>currentColor</a:t>
            </a:r>
            <a:r>
              <a:rPr lang="en-US" dirty="0">
                <a:latin typeface="Consolas" panose="020B0609020204030204" pitchFamily="49" charset="0"/>
              </a:rPr>
              <a:t> of traffic light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case </a:t>
            </a:r>
            <a:r>
              <a:rPr lang="en-US" sz="2000" dirty="0" err="1">
                <a:latin typeface="Consolas" panose="020B0609020204030204" pitchFamily="49" charset="0"/>
              </a:rPr>
              <a:t>curColor</a:t>
            </a:r>
            <a:r>
              <a:rPr lang="en-US" sz="2000" dirty="0">
                <a:latin typeface="Consolas" panose="020B0609020204030204" pitchFamily="49" charset="0"/>
              </a:rPr>
              <a:t> of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'red': </a:t>
            </a:r>
            <a:r>
              <a:rPr lang="en-US" sz="2000" dirty="0" err="1">
                <a:latin typeface="Consolas" panose="020B0609020204030204" pitchFamily="49" charset="0"/>
              </a:rPr>
              <a:t>curColor</a:t>
            </a:r>
            <a:r>
              <a:rPr lang="en-US" sz="2000" dirty="0">
                <a:latin typeface="Consolas" panose="020B0609020204030204" pitchFamily="49" charset="0"/>
              </a:rPr>
              <a:t> := 'yellow';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'yellow': </a:t>
            </a:r>
            <a:r>
              <a:rPr lang="en-US" sz="2000" dirty="0" err="1">
                <a:latin typeface="Consolas" panose="020B0609020204030204" pitchFamily="49" charset="0"/>
              </a:rPr>
              <a:t>curColor</a:t>
            </a:r>
            <a:r>
              <a:rPr lang="en-US" sz="2000" dirty="0">
                <a:latin typeface="Consolas" panose="020B0609020204030204" pitchFamily="49" charset="0"/>
              </a:rPr>
              <a:t> := 'green';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'green': </a:t>
            </a:r>
            <a:r>
              <a:rPr lang="en-US" sz="2000" dirty="0" err="1">
                <a:latin typeface="Consolas" panose="020B0609020204030204" pitchFamily="49" charset="0"/>
              </a:rPr>
              <a:t>curColor</a:t>
            </a:r>
            <a:r>
              <a:rPr lang="en-US" sz="2000" dirty="0">
                <a:latin typeface="Consolas" panose="020B0609020204030204" pitchFamily="49" charset="0"/>
              </a:rPr>
              <a:t> := 'red’;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end;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DB74C-F72B-4AF8-831B-BDB62CC813DF}"/>
              </a:ext>
            </a:extLst>
          </p:cNvPr>
          <p:cNvSpPr txBox="1"/>
          <p:nvPr/>
        </p:nvSpPr>
        <p:spPr>
          <a:xfrm>
            <a:off x="1616765" y="5936324"/>
            <a:ext cx="1078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Pascal</a:t>
            </a:r>
          </a:p>
        </p:txBody>
      </p:sp>
    </p:spTree>
    <p:extLst>
      <p:ext uri="{BB962C8B-B14F-4D97-AF65-F5344CB8AC3E}">
        <p14:creationId xmlns:p14="http://schemas.microsoft.com/office/powerpoint/2010/main" val="3919439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839BF3-C165-46D6-8B2B-8262A60432C6}"/>
              </a:ext>
            </a:extLst>
          </p:cNvPr>
          <p:cNvSpPr/>
          <p:nvPr/>
        </p:nvSpPr>
        <p:spPr>
          <a:xfrm>
            <a:off x="4313812" y="2504476"/>
            <a:ext cx="4514372" cy="39162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715E6-CEB2-46EA-B011-220D832F8B6C}"/>
              </a:ext>
            </a:extLst>
          </p:cNvPr>
          <p:cNvSpPr txBox="1"/>
          <p:nvPr/>
        </p:nvSpPr>
        <p:spPr>
          <a:xfrm>
            <a:off x="4395560" y="2526247"/>
            <a:ext cx="443262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program </a:t>
            </a:r>
            <a:r>
              <a:rPr lang="en-US" sz="2400" dirty="0" err="1">
                <a:latin typeface="Consolas" panose="020B0609020204030204" pitchFamily="49" charset="0"/>
              </a:rPr>
              <a:t>LightColor</a:t>
            </a:r>
            <a:r>
              <a:rPr lang="en-US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N = 5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if (N) 10,20,30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10 Print *, "red"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GOTO 40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20 Print *, "green"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GOTO 40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30 Print *, "</a:t>
            </a:r>
            <a:r>
              <a:rPr lang="en-US" sz="2400" dirty="0" err="1">
                <a:latin typeface="Consolas" panose="020B0609020204030204" pitchFamily="49" charset="0"/>
              </a:rPr>
              <a:t>yello</a:t>
            </a:r>
            <a:r>
              <a:rPr lang="en-US" sz="2400" dirty="0">
                <a:latin typeface="Consolas" panose="020B0609020204030204" pitchFamily="49" charset="0"/>
              </a:rPr>
              <a:t>"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GOTO 40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40 end program </a:t>
            </a:r>
            <a:r>
              <a:rPr lang="en-US" sz="2400" dirty="0" err="1">
                <a:latin typeface="Consolas" panose="020B0609020204030204" pitchFamily="49" charset="0"/>
              </a:rPr>
              <a:t>LightColor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1B535-A56B-43E6-B8AC-4122158D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(Bonus)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9A0F-1D0C-4EE7-A575-A2BABB86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if in Fortran</a:t>
            </a:r>
          </a:p>
          <a:p>
            <a:r>
              <a:rPr lang="en-US" dirty="0"/>
              <a:t>if ( &lt;exp&gt; ) L1, L2, L3</a:t>
            </a:r>
          </a:p>
          <a:p>
            <a:pPr lvl="1"/>
            <a:r>
              <a:rPr lang="en-US" dirty="0"/>
              <a:t>if &lt;exp&gt; &lt; 0, </a:t>
            </a:r>
            <a:r>
              <a:rPr lang="en-US" dirty="0" err="1"/>
              <a:t>goto</a:t>
            </a:r>
            <a:r>
              <a:rPr lang="en-US" dirty="0"/>
              <a:t> L1</a:t>
            </a:r>
          </a:p>
          <a:p>
            <a:pPr lvl="1"/>
            <a:r>
              <a:rPr lang="en-US" dirty="0"/>
              <a:t>if &lt;exp&gt; == 0, </a:t>
            </a:r>
            <a:r>
              <a:rPr lang="en-US" dirty="0" err="1"/>
              <a:t>goto</a:t>
            </a:r>
            <a:r>
              <a:rPr lang="en-US" dirty="0"/>
              <a:t> L2</a:t>
            </a:r>
          </a:p>
          <a:p>
            <a:pPr lvl="1"/>
            <a:r>
              <a:rPr lang="en-US" dirty="0"/>
              <a:t>if &lt;exp&gt; &gt; 0, </a:t>
            </a:r>
            <a:r>
              <a:rPr lang="en-US" dirty="0" err="1"/>
              <a:t>goto</a:t>
            </a:r>
            <a:r>
              <a:rPr lang="en-US" dirty="0"/>
              <a:t> L3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34862-FB89-4769-AD30-4AE81DF5B6A1}"/>
              </a:ext>
            </a:extLst>
          </p:cNvPr>
          <p:cNvSpPr txBox="1"/>
          <p:nvPr/>
        </p:nvSpPr>
        <p:spPr>
          <a:xfrm>
            <a:off x="4182384" y="6386821"/>
            <a:ext cx="1257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Fortran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8DD12C-F5B5-4A3C-B0BB-11013EE8603C}"/>
              </a:ext>
            </a:extLst>
          </p:cNvPr>
          <p:cNvGrpSpPr/>
          <p:nvPr/>
        </p:nvGrpSpPr>
        <p:grpSpPr>
          <a:xfrm>
            <a:off x="4888633" y="3623607"/>
            <a:ext cx="3297195" cy="1952245"/>
            <a:chOff x="4888633" y="3623607"/>
            <a:chExt cx="3297195" cy="195224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1D1E32-2A7C-482B-B2B4-C0C0B504630F}"/>
                </a:ext>
              </a:extLst>
            </p:cNvPr>
            <p:cNvSpPr/>
            <p:nvPr/>
          </p:nvSpPr>
          <p:spPr>
            <a:xfrm>
              <a:off x="6412664" y="3623607"/>
              <a:ext cx="1054936" cy="44765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Curved Down 7">
              <a:extLst>
                <a:ext uri="{FF2B5EF4-FFF2-40B4-BE49-F238E27FC236}">
                  <a16:creationId xmlns:a16="http://schemas.microsoft.com/office/drawing/2014/main" id="{BA5F6A6C-4802-48C6-8BB7-E78B4D265137}"/>
                </a:ext>
              </a:extLst>
            </p:cNvPr>
            <p:cNvSpPr/>
            <p:nvPr/>
          </p:nvSpPr>
          <p:spPr>
            <a:xfrm rot="5400000">
              <a:off x="7079792" y="4425627"/>
              <a:ext cx="1804191" cy="40788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AE6A6FF-5E6C-4B59-BA9C-D9CFE0D19A65}"/>
                </a:ext>
              </a:extLst>
            </p:cNvPr>
            <p:cNvSpPr/>
            <p:nvPr/>
          </p:nvSpPr>
          <p:spPr>
            <a:xfrm>
              <a:off x="4888633" y="5128202"/>
              <a:ext cx="2807567" cy="447650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38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7F24-45FF-44C7-925F-D9E0420D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F878-D465-4FC8-9371-AA10F4252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  <a:p>
            <a:r>
              <a:rPr lang="en-US" b="1" dirty="0"/>
              <a:t>Loop</a:t>
            </a:r>
          </a:p>
          <a:p>
            <a:r>
              <a:rPr lang="en-US" dirty="0"/>
              <a:t>Choice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7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1CA4-8C81-4B88-9BED-FC059E55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CBC8-C721-4245-B1D8-36D33190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Repeats some part of source code</a:t>
            </a:r>
          </a:p>
          <a:p>
            <a:pPr lvl="1"/>
            <a:endParaRPr lang="en-US" dirty="0"/>
          </a:p>
          <a:p>
            <a:r>
              <a:rPr lang="en-US" dirty="0"/>
              <a:t>Count-based loop statement</a:t>
            </a:r>
          </a:p>
          <a:p>
            <a:r>
              <a:rPr lang="en-US" dirty="0"/>
              <a:t>Collection-based loop statement</a:t>
            </a:r>
          </a:p>
          <a:p>
            <a:r>
              <a:rPr lang="en-US" dirty="0"/>
              <a:t>Condition-based loop statement</a:t>
            </a:r>
          </a:p>
          <a:p>
            <a:endParaRPr lang="en-US" dirty="0"/>
          </a:p>
          <a:p>
            <a:r>
              <a:rPr lang="en-US" dirty="0"/>
              <a:t>On each type, will show various examples of loop structure that calculates 1+2+3+4+5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B8A559-4D84-42C0-A8F6-202704C34D85}"/>
              </a:ext>
            </a:extLst>
          </p:cNvPr>
          <p:cNvSpPr/>
          <p:nvPr/>
        </p:nvSpPr>
        <p:spPr>
          <a:xfrm>
            <a:off x="6023112" y="2206486"/>
            <a:ext cx="2365513" cy="2040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02310-8698-4229-B4FC-DABDA2D3E5C7}"/>
              </a:ext>
            </a:extLst>
          </p:cNvPr>
          <p:cNvSpPr txBox="1"/>
          <p:nvPr/>
        </p:nvSpPr>
        <p:spPr>
          <a:xfrm>
            <a:off x="5913059" y="4247322"/>
            <a:ext cx="222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 (Python)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0F909-1914-446D-95F1-B521A1C0345E}"/>
              </a:ext>
            </a:extLst>
          </p:cNvPr>
          <p:cNvSpPr txBox="1"/>
          <p:nvPr/>
        </p:nvSpPr>
        <p:spPr>
          <a:xfrm>
            <a:off x="6115877" y="2206487"/>
            <a:ext cx="16564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10</a:t>
            </a:r>
          </a:p>
          <a:p>
            <a:endParaRPr lang="en-US" dirty="0"/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&gt;= 0:</a:t>
            </a:r>
          </a:p>
          <a:p>
            <a:r>
              <a:rPr lang="en-US" dirty="0"/>
              <a:t>      print(“Hey”)</a:t>
            </a:r>
          </a:p>
          <a:p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- 1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C13C4-5E0B-488D-B16C-910621030720}"/>
              </a:ext>
            </a:extLst>
          </p:cNvPr>
          <p:cNvSpPr txBox="1"/>
          <p:nvPr/>
        </p:nvSpPr>
        <p:spPr>
          <a:xfrm>
            <a:off x="6792818" y="3683815"/>
            <a:ext cx="461665" cy="4946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b="1" dirty="0"/>
              <a:t>. . . 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0C00AF-4BA6-4F59-904E-7E925B1D21E8}"/>
              </a:ext>
            </a:extLst>
          </p:cNvPr>
          <p:cNvSpPr/>
          <p:nvPr/>
        </p:nvSpPr>
        <p:spPr>
          <a:xfrm>
            <a:off x="6049414" y="3205704"/>
            <a:ext cx="428373" cy="904033"/>
          </a:xfrm>
          <a:custGeom>
            <a:avLst/>
            <a:gdLst>
              <a:gd name="connsiteX0" fmla="*/ 324882 w 477417"/>
              <a:gd name="connsiteY0" fmla="*/ 0 h 1007534"/>
              <a:gd name="connsiteX1" fmla="*/ 457403 w 477417"/>
              <a:gd name="connsiteY1" fmla="*/ 450574 h 1007534"/>
              <a:gd name="connsiteX2" fmla="*/ 457403 w 477417"/>
              <a:gd name="connsiteY2" fmla="*/ 788505 h 1007534"/>
              <a:gd name="connsiteX3" fmla="*/ 271873 w 477417"/>
              <a:gd name="connsiteY3" fmla="*/ 1007166 h 1007534"/>
              <a:gd name="connsiteX4" fmla="*/ 79716 w 477417"/>
              <a:gd name="connsiteY4" fmla="*/ 821635 h 1007534"/>
              <a:gd name="connsiteX5" fmla="*/ 203 w 477417"/>
              <a:gd name="connsiteY5" fmla="*/ 198783 h 1007534"/>
              <a:gd name="connsiteX6" fmla="*/ 99595 w 477417"/>
              <a:gd name="connsiteY6" fmla="*/ 0 h 100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417" h="1007534">
                <a:moveTo>
                  <a:pt x="324882" y="0"/>
                </a:moveTo>
                <a:cubicBezTo>
                  <a:pt x="380099" y="159578"/>
                  <a:pt x="435316" y="319157"/>
                  <a:pt x="457403" y="450574"/>
                </a:cubicBezTo>
                <a:cubicBezTo>
                  <a:pt x="479490" y="581991"/>
                  <a:pt x="488325" y="695740"/>
                  <a:pt x="457403" y="788505"/>
                </a:cubicBezTo>
                <a:cubicBezTo>
                  <a:pt x="426481" y="881270"/>
                  <a:pt x="334821" y="1001644"/>
                  <a:pt x="271873" y="1007166"/>
                </a:cubicBezTo>
                <a:cubicBezTo>
                  <a:pt x="208925" y="1012688"/>
                  <a:pt x="124994" y="956365"/>
                  <a:pt x="79716" y="821635"/>
                </a:cubicBezTo>
                <a:cubicBezTo>
                  <a:pt x="34438" y="686905"/>
                  <a:pt x="-3110" y="335722"/>
                  <a:pt x="203" y="198783"/>
                </a:cubicBezTo>
                <a:cubicBezTo>
                  <a:pt x="3516" y="61844"/>
                  <a:pt x="83030" y="133626"/>
                  <a:pt x="9959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F8289B-7CC0-428C-A80C-F09C32705CAA}"/>
              </a:ext>
            </a:extLst>
          </p:cNvPr>
          <p:cNvCxnSpPr/>
          <p:nvPr/>
        </p:nvCxnSpPr>
        <p:spPr>
          <a:xfrm flipV="1">
            <a:off x="6122505" y="3043100"/>
            <a:ext cx="99391" cy="21428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3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1CA4-8C81-4B88-9BED-FC059E55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CBC8-C721-4245-B1D8-36D33190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Count-based loop statement</a:t>
            </a:r>
          </a:p>
          <a:p>
            <a:r>
              <a:rPr lang="en-US" dirty="0"/>
              <a:t>Collection-based loop statement</a:t>
            </a:r>
          </a:p>
          <a:p>
            <a:r>
              <a:rPr lang="en-US" dirty="0"/>
              <a:t>Condition-based loop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0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E21E-9BC2-4F38-81C6-2F3CC232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116D-8450-48AD-923B-226907AE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Count-based loop statement</a:t>
            </a:r>
          </a:p>
          <a:p>
            <a:pPr lvl="1"/>
            <a:r>
              <a:rPr lang="en-US" dirty="0"/>
              <a:t>Repeats until it counts number up to upper limit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ym typeface="Wingdings" panose="05000000000000000000" pitchFamily="2" charset="2"/>
              </a:rPr>
              <a:t> 2  3  4  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BC43D-0890-4E51-BF9E-8ED724F3B030}"/>
              </a:ext>
            </a:extLst>
          </p:cNvPr>
          <p:cNvSpPr/>
          <p:nvPr/>
        </p:nvSpPr>
        <p:spPr>
          <a:xfrm>
            <a:off x="1616765" y="3429000"/>
            <a:ext cx="5817705" cy="2491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D73C7-C098-454D-B201-842F89926A6D}"/>
              </a:ext>
            </a:extLst>
          </p:cNvPr>
          <p:cNvSpPr txBox="1"/>
          <p:nvPr/>
        </p:nvSpPr>
        <p:spPr>
          <a:xfrm>
            <a:off x="1930892" y="3665677"/>
            <a:ext cx="5112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 sum = 0;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for(int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1;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6;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++)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sum = sum +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177E9-3747-4679-AB64-4C2AE3240CA2}"/>
              </a:ext>
            </a:extLst>
          </p:cNvPr>
          <p:cNvSpPr txBox="1"/>
          <p:nvPr/>
        </p:nvSpPr>
        <p:spPr>
          <a:xfrm>
            <a:off x="1534789" y="5920580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C, Java, C#</a:t>
            </a:r>
          </a:p>
        </p:txBody>
      </p:sp>
    </p:spTree>
    <p:extLst>
      <p:ext uri="{BB962C8B-B14F-4D97-AF65-F5344CB8AC3E}">
        <p14:creationId xmlns:p14="http://schemas.microsoft.com/office/powerpoint/2010/main" val="321240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E21E-9BC2-4F38-81C6-2F3CC232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116D-8450-48AD-923B-226907AE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Count-based loop statement</a:t>
            </a:r>
          </a:p>
          <a:p>
            <a:pPr lvl="1"/>
            <a:r>
              <a:rPr lang="en-US" dirty="0"/>
              <a:t>Repeats until it counts number up to upper limit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ym typeface="Wingdings" panose="05000000000000000000" pitchFamily="2" charset="2"/>
              </a:rPr>
              <a:t> 2  3  4  5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BC43D-0890-4E51-BF9E-8ED724F3B030}"/>
              </a:ext>
            </a:extLst>
          </p:cNvPr>
          <p:cNvSpPr/>
          <p:nvPr/>
        </p:nvSpPr>
        <p:spPr>
          <a:xfrm>
            <a:off x="1616765" y="3429000"/>
            <a:ext cx="5817705" cy="306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D73C7-C098-454D-B201-842F89926A6D}"/>
              </a:ext>
            </a:extLst>
          </p:cNvPr>
          <p:cNvSpPr txBox="1"/>
          <p:nvPr/>
        </p:nvSpPr>
        <p:spPr>
          <a:xfrm>
            <a:off x="1854692" y="3429000"/>
            <a:ext cx="35589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program Summation;</a:t>
            </a:r>
          </a:p>
          <a:p>
            <a:r>
              <a:rPr lang="en-US" dirty="0">
                <a:latin typeface="Consolas" panose="020B0609020204030204" pitchFamily="49" charset="0"/>
              </a:rPr>
              <a:t>var   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sum,i</a:t>
            </a:r>
            <a:r>
              <a:rPr lang="en-US" dirty="0">
                <a:latin typeface="Consolas" panose="020B0609020204030204" pitchFamily="49" charset="0"/>
              </a:rPr>
              <a:t>: integer;</a:t>
            </a:r>
          </a:p>
          <a:p>
            <a:r>
              <a:rPr lang="en-US" dirty="0">
                <a:latin typeface="Consolas" panose="020B0609020204030204" pitchFamily="49" charset="0"/>
              </a:rPr>
              <a:t>begin    </a:t>
            </a:r>
          </a:p>
          <a:p>
            <a:r>
              <a:rPr lang="en-US" dirty="0">
                <a:latin typeface="Consolas" panose="020B0609020204030204" pitchFamily="49" charset="0"/>
              </a:rPr>
              <a:t>	sum := 0;    </a:t>
            </a:r>
          </a:p>
          <a:p>
            <a:r>
              <a:rPr lang="en-US" dirty="0">
                <a:latin typeface="Consolas" panose="020B0609020204030204" pitchFamily="49" charset="0"/>
              </a:rPr>
              <a:t>	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:= 1 to 5 do     </a:t>
            </a:r>
          </a:p>
          <a:p>
            <a:r>
              <a:rPr lang="en-US" dirty="0">
                <a:latin typeface="Consolas" panose="020B0609020204030204" pitchFamily="49" charset="0"/>
              </a:rPr>
              <a:t>	begin        </a:t>
            </a:r>
          </a:p>
          <a:p>
            <a:r>
              <a:rPr lang="en-US" dirty="0">
                <a:latin typeface="Consolas" panose="020B0609020204030204" pitchFamily="49" charset="0"/>
              </a:rPr>
              <a:t>		sum := sum +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    </a:t>
            </a:r>
          </a:p>
          <a:p>
            <a:r>
              <a:rPr lang="en-US" dirty="0">
                <a:latin typeface="Consolas" panose="020B0609020204030204" pitchFamily="49" charset="0"/>
              </a:rPr>
              <a:t>	end; </a:t>
            </a:r>
          </a:p>
          <a:p>
            <a:r>
              <a:rPr lang="en-US" dirty="0">
                <a:latin typeface="Consolas" panose="020B0609020204030204" pitchFamily="49" charset="0"/>
              </a:rPr>
              <a:t>end.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177E9-3747-4679-AB64-4C2AE3240CA2}"/>
              </a:ext>
            </a:extLst>
          </p:cNvPr>
          <p:cNvSpPr txBox="1"/>
          <p:nvPr/>
        </p:nvSpPr>
        <p:spPr>
          <a:xfrm>
            <a:off x="7437234" y="6050289"/>
            <a:ext cx="1078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Pascal</a:t>
            </a:r>
          </a:p>
        </p:txBody>
      </p:sp>
    </p:spTree>
    <p:extLst>
      <p:ext uri="{BB962C8B-B14F-4D97-AF65-F5344CB8AC3E}">
        <p14:creationId xmlns:p14="http://schemas.microsoft.com/office/powerpoint/2010/main" val="254114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2180</Words>
  <Application>Microsoft Office PowerPoint</Application>
  <PresentationFormat>On-screen Show (4:3)</PresentationFormat>
  <Paragraphs>463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Office Theme</vt:lpstr>
      <vt:lpstr>Control Flow</vt:lpstr>
      <vt:lpstr>Control Flow Statements</vt:lpstr>
      <vt:lpstr>Control Flow Statements</vt:lpstr>
      <vt:lpstr>Sequence</vt:lpstr>
      <vt:lpstr>Control Flow Statements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Loop</vt:lpstr>
      <vt:lpstr>Control Flow Statements</vt:lpstr>
      <vt:lpstr>Choice</vt:lpstr>
      <vt:lpstr>Choice</vt:lpstr>
      <vt:lpstr>Choice</vt:lpstr>
      <vt:lpstr>Choice</vt:lpstr>
      <vt:lpstr>Choice</vt:lpstr>
      <vt:lpstr>Choice</vt:lpstr>
      <vt:lpstr>Choice</vt:lpstr>
      <vt:lpstr>Choice</vt:lpstr>
      <vt:lpstr>Choice</vt:lpstr>
      <vt:lpstr>Choice</vt:lpstr>
      <vt:lpstr>Choice</vt:lpstr>
      <vt:lpstr>Choice</vt:lpstr>
      <vt:lpstr>Choice</vt:lpstr>
      <vt:lpstr>Choice</vt:lpstr>
      <vt:lpstr>Choice</vt:lpstr>
      <vt:lpstr>Choice</vt:lpstr>
      <vt:lpstr>Choice (Bonus)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</dc:title>
  <dc:creator>Gunyoung kim</dc:creator>
  <cp:lastModifiedBy>Gunyoung kim</cp:lastModifiedBy>
  <cp:revision>87</cp:revision>
  <dcterms:created xsi:type="dcterms:W3CDTF">2021-02-01T21:06:56Z</dcterms:created>
  <dcterms:modified xsi:type="dcterms:W3CDTF">2021-02-16T21:16:52Z</dcterms:modified>
</cp:coreProperties>
</file>