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7" r:id="rId20"/>
    <p:sldId id="269" r:id="rId21"/>
    <p:sldId id="278" r:id="rId22"/>
    <p:sldId id="279" r:id="rId23"/>
    <p:sldId id="280" r:id="rId24"/>
    <p:sldId id="276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5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4" r:id="rId50"/>
    <p:sldId id="306" r:id="rId51"/>
    <p:sldId id="328" r:id="rId52"/>
    <p:sldId id="308" r:id="rId53"/>
    <p:sldId id="309" r:id="rId54"/>
    <p:sldId id="310" r:id="rId55"/>
    <p:sldId id="311" r:id="rId56"/>
    <p:sldId id="313" r:id="rId57"/>
    <p:sldId id="314" r:id="rId58"/>
    <p:sldId id="312" r:id="rId59"/>
    <p:sldId id="315" r:id="rId60"/>
    <p:sldId id="316" r:id="rId61"/>
    <p:sldId id="317" r:id="rId62"/>
    <p:sldId id="318" r:id="rId63"/>
    <p:sldId id="319" r:id="rId64"/>
    <p:sldId id="329" r:id="rId65"/>
    <p:sldId id="321" r:id="rId66"/>
    <p:sldId id="323" r:id="rId67"/>
    <p:sldId id="322" r:id="rId68"/>
    <p:sldId id="324" r:id="rId69"/>
    <p:sldId id="325" r:id="rId70"/>
    <p:sldId id="326" r:id="rId71"/>
    <p:sldId id="327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7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6D941-5A9F-4286-A06B-046B5DF1B5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5AAC7-E127-4CA2-84D9-8D13064D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84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8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AAC7-E127-4CA2-84D9-8D13064D11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A000-B2E6-4035-994D-7CE57971D06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07F5-88FA-46F7-9FD9-7C3D478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B49D-B078-40E0-A424-CB0577E93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BC192-DB02-4A29-8504-47527D84B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Kim</a:t>
            </a:r>
          </a:p>
        </p:txBody>
      </p:sp>
    </p:spTree>
    <p:extLst>
      <p:ext uri="{BB962C8B-B14F-4D97-AF65-F5344CB8AC3E}">
        <p14:creationId xmlns:p14="http://schemas.microsoft.com/office/powerpoint/2010/main" val="281426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9EF-1403-4086-8AC5-EE8BE5DF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8650-DDB3-418A-9C0D-3895503E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classes with main program (class Program)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A3DA1-716E-492E-8C15-5546AA6C75FB}"/>
              </a:ext>
            </a:extLst>
          </p:cNvPr>
          <p:cNvSpPr txBox="1"/>
          <p:nvPr/>
        </p:nvSpPr>
        <p:spPr>
          <a:xfrm>
            <a:off x="2838590" y="2425789"/>
            <a:ext cx="26155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Goomba</a:t>
            </a:r>
            <a:endParaRPr lang="en-US" b="1" dirty="0"/>
          </a:p>
          <a:p>
            <a:r>
              <a:rPr lang="en-US" dirty="0" err="1"/>
              <a:t>posX</a:t>
            </a:r>
            <a:r>
              <a:rPr lang="en-US" dirty="0"/>
              <a:t>               </a:t>
            </a:r>
            <a:r>
              <a:rPr lang="en-US" dirty="0" err="1"/>
              <a:t>DrawSprite</a:t>
            </a:r>
            <a:r>
              <a:rPr lang="en-US" dirty="0"/>
              <a:t>()</a:t>
            </a:r>
          </a:p>
          <a:p>
            <a:r>
              <a:rPr lang="en-US" dirty="0"/>
              <a:t>speed             </a:t>
            </a:r>
            <a:r>
              <a:rPr lang="en-US" dirty="0" err="1"/>
              <a:t>UpdatePos</a:t>
            </a:r>
            <a:r>
              <a:rPr lang="en-US" dirty="0"/>
              <a:t>()</a:t>
            </a:r>
          </a:p>
          <a:p>
            <a:r>
              <a:rPr lang="en-US" dirty="0" err="1"/>
              <a:t>goombaSprite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6C03E-6D7D-4F4F-9A10-C00C140C64E7}"/>
              </a:ext>
            </a:extLst>
          </p:cNvPr>
          <p:cNvSpPr txBox="1"/>
          <p:nvPr/>
        </p:nvSpPr>
        <p:spPr>
          <a:xfrm>
            <a:off x="6610959" y="2425788"/>
            <a:ext cx="14079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Ground</a:t>
            </a:r>
          </a:p>
          <a:p>
            <a:r>
              <a:rPr lang="en-US" dirty="0"/>
              <a:t>length</a:t>
            </a:r>
          </a:p>
          <a:p>
            <a:r>
              <a:rPr lang="en-US" dirty="0" err="1"/>
              <a:t>groundSprite</a:t>
            </a:r>
            <a:endParaRPr lang="en-US" dirty="0"/>
          </a:p>
          <a:p>
            <a:r>
              <a:rPr lang="en-US" dirty="0" err="1"/>
              <a:t>DrawSprite</a:t>
            </a:r>
            <a:r>
              <a:rPr lang="en-US" dirty="0"/>
              <a:t>()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6CF8CF-2BC3-40F9-98DA-1E764EC8CAD2}"/>
              </a:ext>
            </a:extLst>
          </p:cNvPr>
          <p:cNvGrpSpPr/>
          <p:nvPr/>
        </p:nvGrpSpPr>
        <p:grpSpPr>
          <a:xfrm>
            <a:off x="839638" y="2425789"/>
            <a:ext cx="1368452" cy="1200329"/>
            <a:chOff x="839638" y="2425789"/>
            <a:chExt cx="1368452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08C330-B3C6-4A08-996E-190A5EA2F402}"/>
                </a:ext>
              </a:extLst>
            </p:cNvPr>
            <p:cNvSpPr txBox="1"/>
            <p:nvPr/>
          </p:nvSpPr>
          <p:spPr>
            <a:xfrm>
              <a:off x="839638" y="2425789"/>
              <a:ext cx="136845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Star</a:t>
              </a:r>
            </a:p>
            <a:p>
              <a:r>
                <a:rPr lang="en-US" dirty="0" err="1"/>
                <a:t>posX</a:t>
              </a:r>
              <a:endParaRPr lang="en-US" dirty="0"/>
            </a:p>
            <a:p>
              <a:r>
                <a:rPr lang="en-US" dirty="0" err="1"/>
                <a:t>starSprite</a:t>
              </a:r>
              <a:endParaRPr lang="en-US" dirty="0"/>
            </a:p>
            <a:p>
              <a:r>
                <a:rPr lang="en-US" dirty="0" err="1"/>
                <a:t>DrawSprite</a:t>
              </a:r>
              <a:r>
                <a:rPr lang="en-US" dirty="0"/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8FD506-50C1-400D-81BA-FA201C441488}"/>
                </a:ext>
              </a:extLst>
            </p:cNvPr>
            <p:cNvCxnSpPr/>
            <p:nvPr/>
          </p:nvCxnSpPr>
          <p:spPr>
            <a:xfrm>
              <a:off x="839638" y="2736574"/>
              <a:ext cx="1368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CF2AD-6CD4-4FC8-858F-FB1ADD12A5BE}"/>
              </a:ext>
            </a:extLst>
          </p:cNvPr>
          <p:cNvCxnSpPr>
            <a:cxnSpLocks/>
          </p:cNvCxnSpPr>
          <p:nvPr/>
        </p:nvCxnSpPr>
        <p:spPr>
          <a:xfrm>
            <a:off x="2838590" y="2736574"/>
            <a:ext cx="2615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9E20C6-90E8-4E08-B74B-A78E67DE9438}"/>
              </a:ext>
            </a:extLst>
          </p:cNvPr>
          <p:cNvCxnSpPr>
            <a:cxnSpLocks/>
          </p:cNvCxnSpPr>
          <p:nvPr/>
        </p:nvCxnSpPr>
        <p:spPr>
          <a:xfrm>
            <a:off x="6610959" y="2763078"/>
            <a:ext cx="1407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886AAA-D802-4F0D-B5F1-72CF3E650B11}"/>
              </a:ext>
            </a:extLst>
          </p:cNvPr>
          <p:cNvGrpSpPr/>
          <p:nvPr/>
        </p:nvGrpSpPr>
        <p:grpSpPr>
          <a:xfrm>
            <a:off x="463830" y="5383052"/>
            <a:ext cx="2712474" cy="1200329"/>
            <a:chOff x="3552112" y="4001294"/>
            <a:chExt cx="2712474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CCE633-6E20-422F-BC45-E653ED900B92}"/>
                </a:ext>
              </a:extLst>
            </p:cNvPr>
            <p:cNvSpPr txBox="1"/>
            <p:nvPr/>
          </p:nvSpPr>
          <p:spPr>
            <a:xfrm>
              <a:off x="3552112" y="4001294"/>
              <a:ext cx="271247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r>
                <a:rPr lang="en-US" dirty="0"/>
                <a:t>star           </a:t>
              </a:r>
              <a:r>
                <a:rPr lang="en-US" dirty="0" err="1"/>
                <a:t>DrawFrame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goomba</a:t>
              </a:r>
              <a:r>
                <a:rPr lang="en-US" dirty="0"/>
                <a:t>   </a:t>
              </a:r>
              <a:r>
                <a:rPr lang="en-US" dirty="0" err="1"/>
                <a:t>StartAnimation</a:t>
              </a:r>
              <a:r>
                <a:rPr lang="en-US" dirty="0"/>
                <a:t>()</a:t>
              </a:r>
            </a:p>
            <a:p>
              <a:r>
                <a:rPr lang="en-US" dirty="0"/>
                <a:t>ground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BD3D95-922C-49EE-8B15-3AE2A45138B0}"/>
                </a:ext>
              </a:extLst>
            </p:cNvPr>
            <p:cNvCxnSpPr>
              <a:cxnSpLocks/>
            </p:cNvCxnSpPr>
            <p:nvPr/>
          </p:nvCxnSpPr>
          <p:spPr>
            <a:xfrm>
              <a:off x="3552112" y="4333461"/>
              <a:ext cx="27124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5BAB5C-70F4-41D0-A090-F049D2EE5098}"/>
              </a:ext>
            </a:extLst>
          </p:cNvPr>
          <p:cNvGrpSpPr/>
          <p:nvPr/>
        </p:nvGrpSpPr>
        <p:grpSpPr>
          <a:xfrm>
            <a:off x="3682539" y="4108472"/>
            <a:ext cx="1771639" cy="1200329"/>
            <a:chOff x="3682539" y="4036109"/>
            <a:chExt cx="1771639" cy="1200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5308F6-6790-44DE-8B42-41C07B143870}"/>
                </a:ext>
              </a:extLst>
            </p:cNvPr>
            <p:cNvSpPr txBox="1"/>
            <p:nvPr/>
          </p:nvSpPr>
          <p:spPr>
            <a:xfrm>
              <a:off x="3682539" y="4036109"/>
              <a:ext cx="1771639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endParaRPr lang="en-US" b="1" dirty="0"/>
            </a:p>
            <a:p>
              <a:endParaRPr lang="en-US" b="1" dirty="0"/>
            </a:p>
            <a:p>
              <a:r>
                <a:rPr lang="en-US" b="1" dirty="0"/>
                <a:t>                             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AF7905-8611-4086-B8DD-7AFC9D03DB3C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17716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9C27231-D1EC-4D09-87F7-41D79D9B2053}"/>
              </a:ext>
            </a:extLst>
          </p:cNvPr>
          <p:cNvSpPr/>
          <p:nvPr/>
        </p:nvSpPr>
        <p:spPr>
          <a:xfrm rot="1979939">
            <a:off x="2181881" y="3955774"/>
            <a:ext cx="1399482" cy="288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D24F5E1-D37A-46C5-BDC7-04ADDA9CA7C0}"/>
              </a:ext>
            </a:extLst>
          </p:cNvPr>
          <p:cNvSpPr/>
          <p:nvPr/>
        </p:nvSpPr>
        <p:spPr>
          <a:xfrm rot="5400000">
            <a:off x="4536113" y="3734299"/>
            <a:ext cx="353111" cy="288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E1A2610-AED0-4989-9BBD-0177E4A88957}"/>
              </a:ext>
            </a:extLst>
          </p:cNvPr>
          <p:cNvSpPr/>
          <p:nvPr/>
        </p:nvSpPr>
        <p:spPr>
          <a:xfrm rot="9000000">
            <a:off x="5522853" y="3848169"/>
            <a:ext cx="1078182" cy="288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7F276CD-5960-4431-882A-2964521D9DDE}"/>
              </a:ext>
            </a:extLst>
          </p:cNvPr>
          <p:cNvSpPr/>
          <p:nvPr/>
        </p:nvSpPr>
        <p:spPr>
          <a:xfrm rot="19800000">
            <a:off x="3196270" y="5083206"/>
            <a:ext cx="482369" cy="288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306216-6FB2-45DC-A9A9-5E7B533A25F9}"/>
              </a:ext>
            </a:extLst>
          </p:cNvPr>
          <p:cNvSpPr txBox="1"/>
          <p:nvPr/>
        </p:nvSpPr>
        <p:spPr>
          <a:xfrm>
            <a:off x="4261480" y="6045780"/>
            <a:ext cx="4678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Will create these classes one by one</a:t>
            </a:r>
          </a:p>
        </p:txBody>
      </p:sp>
    </p:spTree>
    <p:extLst>
      <p:ext uri="{BB962C8B-B14F-4D97-AF65-F5344CB8AC3E}">
        <p14:creationId xmlns:p14="http://schemas.microsoft.com/office/powerpoint/2010/main" val="44358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29D2-2E96-41B3-9527-9246EDE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(Program)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DC3B-C176-426B-8DB6-979E1C57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 (</a:t>
            </a:r>
            <a:r>
              <a:rPr lang="en-US" dirty="0" err="1"/>
              <a:t>Program.cs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Let’s create Star class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588990-5DB0-4861-824B-BFFE3E21F20E}"/>
              </a:ext>
            </a:extLst>
          </p:cNvPr>
          <p:cNvGrpSpPr/>
          <p:nvPr/>
        </p:nvGrpSpPr>
        <p:grpSpPr>
          <a:xfrm>
            <a:off x="1555565" y="2571236"/>
            <a:ext cx="6130696" cy="2862321"/>
            <a:chOff x="3682539" y="4036109"/>
            <a:chExt cx="1771639" cy="9610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2F450-0EE9-4AE9-ADBE-ED2627535496}"/>
                </a:ext>
              </a:extLst>
            </p:cNvPr>
            <p:cNvSpPr txBox="1"/>
            <p:nvPr/>
          </p:nvSpPr>
          <p:spPr>
            <a:xfrm>
              <a:off x="3682539" y="4036109"/>
              <a:ext cx="1771639" cy="961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Star(0);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Ground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Ground(120);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					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(star,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ground);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gWalkAnimation.StartAnimation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4A1310-757A-4F39-BB55-69BB51E92612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164140"/>
              <a:ext cx="17716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5B7ECF-6607-4D03-8682-2A48F38B3C77}"/>
              </a:ext>
            </a:extLst>
          </p:cNvPr>
          <p:cNvSpPr/>
          <p:nvPr/>
        </p:nvSpPr>
        <p:spPr>
          <a:xfrm>
            <a:off x="1555565" y="3120888"/>
            <a:ext cx="3486887" cy="308112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EC9F-833F-42E1-9A56-A60D3F30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8BD-C680-4C1E-91D8-13C817AA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(</a:t>
            </a:r>
            <a:r>
              <a:rPr lang="en-US" dirty="0" err="1"/>
              <a:t>Star.cs</a:t>
            </a:r>
            <a:r>
              <a:rPr lang="en-US" dirty="0"/>
              <a:t>) – class variables &amp; constructor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FAE84-B481-4B9D-AB7F-1958801D5C3F}"/>
              </a:ext>
            </a:extLst>
          </p:cNvPr>
          <p:cNvSpPr txBox="1"/>
          <p:nvPr/>
        </p:nvSpPr>
        <p:spPr>
          <a:xfrm>
            <a:off x="1005600" y="2571236"/>
            <a:ext cx="613069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</a:t>
            </a:r>
          </a:p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string[6];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72F2A4-7CC5-45CA-8CBE-695B217AEAC9}"/>
              </a:ext>
            </a:extLst>
          </p:cNvPr>
          <p:cNvCxnSpPr>
            <a:cxnSpLocks/>
          </p:cNvCxnSpPr>
          <p:nvPr/>
        </p:nvCxnSpPr>
        <p:spPr>
          <a:xfrm>
            <a:off x="1005600" y="2952561"/>
            <a:ext cx="6130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09E28D-0885-4128-AA12-58718A70925C}"/>
              </a:ext>
            </a:extLst>
          </p:cNvPr>
          <p:cNvSpPr txBox="1"/>
          <p:nvPr/>
        </p:nvSpPr>
        <p:spPr>
          <a:xfrm>
            <a:off x="3609283" y="5726072"/>
            <a:ext cx="461665" cy="4946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. . . .</a:t>
            </a:r>
          </a:p>
        </p:txBody>
      </p:sp>
    </p:spTree>
    <p:extLst>
      <p:ext uri="{BB962C8B-B14F-4D97-AF65-F5344CB8AC3E}">
        <p14:creationId xmlns:p14="http://schemas.microsoft.com/office/powerpoint/2010/main" val="372771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EC9F-833F-42E1-9A56-A60D3F30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8BD-C680-4C1E-91D8-13C817AA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(</a:t>
            </a:r>
            <a:r>
              <a:rPr lang="en-US" dirty="0" err="1"/>
              <a:t>Star.cs</a:t>
            </a:r>
            <a:r>
              <a:rPr lang="en-US" dirty="0"/>
              <a:t>) – class variables &amp; constructor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FAE84-B481-4B9D-AB7F-1958801D5C3F}"/>
              </a:ext>
            </a:extLst>
          </p:cNvPr>
          <p:cNvSpPr txBox="1"/>
          <p:nvPr/>
        </p:nvSpPr>
        <p:spPr>
          <a:xfrm>
            <a:off x="1005600" y="2571236"/>
            <a:ext cx="613069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</a:t>
            </a:r>
          </a:p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string[6];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72F2A4-7CC5-45CA-8CBE-695B217AEAC9}"/>
              </a:ext>
            </a:extLst>
          </p:cNvPr>
          <p:cNvCxnSpPr>
            <a:cxnSpLocks/>
          </p:cNvCxnSpPr>
          <p:nvPr/>
        </p:nvCxnSpPr>
        <p:spPr>
          <a:xfrm>
            <a:off x="1005600" y="2952561"/>
            <a:ext cx="6130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09E28D-0885-4128-AA12-58718A70925C}"/>
              </a:ext>
            </a:extLst>
          </p:cNvPr>
          <p:cNvSpPr txBox="1"/>
          <p:nvPr/>
        </p:nvSpPr>
        <p:spPr>
          <a:xfrm>
            <a:off x="3609283" y="5726072"/>
            <a:ext cx="461665" cy="4946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. . . 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069A5C-2CBC-465D-A1B0-8608E6B3DB62}"/>
              </a:ext>
            </a:extLst>
          </p:cNvPr>
          <p:cNvSpPr/>
          <p:nvPr/>
        </p:nvSpPr>
        <p:spPr>
          <a:xfrm>
            <a:off x="1427921" y="3665599"/>
            <a:ext cx="1159566" cy="3511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8F0419-1CE0-4BE3-A9BF-F4BB9CC9B3A5}"/>
              </a:ext>
            </a:extLst>
          </p:cNvPr>
          <p:cNvSpPr/>
          <p:nvPr/>
        </p:nvSpPr>
        <p:spPr>
          <a:xfrm>
            <a:off x="1348408" y="4242306"/>
            <a:ext cx="1159566" cy="3511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27AED-8DF4-4C52-A0EB-233A9A25EC97}"/>
              </a:ext>
            </a:extLst>
          </p:cNvPr>
          <p:cNvSpPr txBox="1"/>
          <p:nvPr/>
        </p:nvSpPr>
        <p:spPr>
          <a:xfrm>
            <a:off x="2295419" y="34127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0FE93-6357-43D1-AB91-44650CDDD74F}"/>
              </a:ext>
            </a:extLst>
          </p:cNvPr>
          <p:cNvSpPr txBox="1"/>
          <p:nvPr/>
        </p:nvSpPr>
        <p:spPr>
          <a:xfrm>
            <a:off x="1202374" y="40485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515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72B3-3D61-474B-A5AC-5BE17FED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0254-1F32-4A5C-8901-5E3D7A3B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private: corresponding members (variables &amp; methods) cannot be accessed outside of class</a:t>
            </a:r>
          </a:p>
          <a:p>
            <a:r>
              <a:rPr lang="en-US" dirty="0"/>
              <a:t>public: corresponding members can be accessed outside of class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E133F-B694-4C16-BD54-6CBC8B2F6B44}"/>
              </a:ext>
            </a:extLst>
          </p:cNvPr>
          <p:cNvGrpSpPr/>
          <p:nvPr/>
        </p:nvGrpSpPr>
        <p:grpSpPr>
          <a:xfrm>
            <a:off x="939030" y="4340728"/>
            <a:ext cx="2528256" cy="646331"/>
            <a:chOff x="839638" y="2425789"/>
            <a:chExt cx="2528256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E2085B-44D1-4C7F-9908-B03DBE34A454}"/>
                </a:ext>
              </a:extLst>
            </p:cNvPr>
            <p:cNvSpPr txBox="1"/>
            <p:nvPr/>
          </p:nvSpPr>
          <p:spPr>
            <a:xfrm>
              <a:off x="839638" y="2425789"/>
              <a:ext cx="252825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Star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int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B462C3-DF6D-43E3-BB57-BBFB2E51580A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839638" y="2748955"/>
              <a:ext cx="2528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B8101A-209F-40A7-A5A4-97D06167E91E}"/>
              </a:ext>
            </a:extLst>
          </p:cNvPr>
          <p:cNvGrpSpPr/>
          <p:nvPr/>
        </p:nvGrpSpPr>
        <p:grpSpPr>
          <a:xfrm>
            <a:off x="3735548" y="4340728"/>
            <a:ext cx="3493264" cy="923330"/>
            <a:chOff x="3682539" y="4036109"/>
            <a:chExt cx="3493264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88716D-A012-4270-8E39-47201E02CB2B}"/>
                </a:ext>
              </a:extLst>
            </p:cNvPr>
            <p:cNvSpPr txBox="1"/>
            <p:nvPr/>
          </p:nvSpPr>
          <p:spPr>
            <a:xfrm>
              <a:off x="3682539" y="4036109"/>
              <a:ext cx="3493264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Star();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test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star.posX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en-US" b="1" dirty="0"/>
                <a:t>                             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25D1A4-45B6-4B4B-959D-EB68C98AB634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4932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160058-94D8-4275-AFED-F36C5074CD65}"/>
              </a:ext>
            </a:extLst>
          </p:cNvPr>
          <p:cNvCxnSpPr/>
          <p:nvPr/>
        </p:nvCxnSpPr>
        <p:spPr>
          <a:xfrm flipH="1">
            <a:off x="6698974" y="5088835"/>
            <a:ext cx="728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E255A8-6110-4429-95D6-CE7EE1C54BE3}"/>
              </a:ext>
            </a:extLst>
          </p:cNvPr>
          <p:cNvSpPr txBox="1"/>
          <p:nvPr/>
        </p:nvSpPr>
        <p:spPr>
          <a:xfrm>
            <a:off x="7407176" y="4904169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921462-CB62-46E2-B1C7-B84F436F8C2B}"/>
              </a:ext>
            </a:extLst>
          </p:cNvPr>
          <p:cNvCxnSpPr>
            <a:cxnSpLocks/>
          </p:cNvCxnSpPr>
          <p:nvPr/>
        </p:nvCxnSpPr>
        <p:spPr>
          <a:xfrm>
            <a:off x="1000540" y="4953929"/>
            <a:ext cx="9939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6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72B3-3D61-474B-A5AC-5BE17FED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0254-1F32-4A5C-8901-5E3D7A3B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private: corresponding members (variables &amp; methods) cannot be accessed outside of class</a:t>
            </a:r>
          </a:p>
          <a:p>
            <a:r>
              <a:rPr lang="en-US" dirty="0"/>
              <a:t>public: corresponding members can be accessed outside of class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E133F-B694-4C16-BD54-6CBC8B2F6B44}"/>
              </a:ext>
            </a:extLst>
          </p:cNvPr>
          <p:cNvGrpSpPr/>
          <p:nvPr/>
        </p:nvGrpSpPr>
        <p:grpSpPr>
          <a:xfrm>
            <a:off x="939030" y="4340728"/>
            <a:ext cx="2390398" cy="646331"/>
            <a:chOff x="839638" y="2425789"/>
            <a:chExt cx="2390398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E2085B-44D1-4C7F-9908-B03DBE34A454}"/>
                </a:ext>
              </a:extLst>
            </p:cNvPr>
            <p:cNvSpPr txBox="1"/>
            <p:nvPr/>
          </p:nvSpPr>
          <p:spPr>
            <a:xfrm>
              <a:off x="839638" y="2425789"/>
              <a:ext cx="239039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Star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int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B462C3-DF6D-43E3-BB57-BBFB2E51580A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839638" y="2748955"/>
              <a:ext cx="23903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B8101A-209F-40A7-A5A4-97D06167E91E}"/>
              </a:ext>
            </a:extLst>
          </p:cNvPr>
          <p:cNvGrpSpPr/>
          <p:nvPr/>
        </p:nvGrpSpPr>
        <p:grpSpPr>
          <a:xfrm>
            <a:off x="3735548" y="4340728"/>
            <a:ext cx="3493264" cy="923330"/>
            <a:chOff x="3682539" y="4036109"/>
            <a:chExt cx="3493264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88716D-A012-4270-8E39-47201E02CB2B}"/>
                </a:ext>
              </a:extLst>
            </p:cNvPr>
            <p:cNvSpPr txBox="1"/>
            <p:nvPr/>
          </p:nvSpPr>
          <p:spPr>
            <a:xfrm>
              <a:off x="3682539" y="4036109"/>
              <a:ext cx="3493264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Star();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test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star.posX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en-US" b="1" dirty="0"/>
                <a:t>                             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25D1A4-45B6-4B4B-959D-EB68C98AB634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4932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160058-94D8-4275-AFED-F36C5074CD65}"/>
              </a:ext>
            </a:extLst>
          </p:cNvPr>
          <p:cNvCxnSpPr/>
          <p:nvPr/>
        </p:nvCxnSpPr>
        <p:spPr>
          <a:xfrm flipH="1">
            <a:off x="6698974" y="5088835"/>
            <a:ext cx="728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E255A8-6110-4429-95D6-CE7EE1C54BE3}"/>
              </a:ext>
            </a:extLst>
          </p:cNvPr>
          <p:cNvSpPr txBox="1"/>
          <p:nvPr/>
        </p:nvSpPr>
        <p:spPr>
          <a:xfrm>
            <a:off x="7407176" y="4904169"/>
            <a:ext cx="10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921462-CB62-46E2-B1C7-B84F436F8C2B}"/>
              </a:ext>
            </a:extLst>
          </p:cNvPr>
          <p:cNvCxnSpPr>
            <a:cxnSpLocks/>
          </p:cNvCxnSpPr>
          <p:nvPr/>
        </p:nvCxnSpPr>
        <p:spPr>
          <a:xfrm>
            <a:off x="1000540" y="4953929"/>
            <a:ext cx="914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8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72B3-3D61-474B-A5AC-5BE17FED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0254-1F32-4A5C-8901-5E3D7A3B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modifiers (private, public) enable class </a:t>
            </a:r>
            <a:r>
              <a:rPr lang="en-US" b="1" dirty="0"/>
              <a:t>encapsulated</a:t>
            </a:r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Restricts access to members of class</a:t>
            </a:r>
          </a:p>
          <a:p>
            <a:pPr lvl="1"/>
            <a:r>
              <a:rPr lang="en-US" dirty="0"/>
              <a:t>Protect class members from outside (via private)</a:t>
            </a:r>
          </a:p>
          <a:p>
            <a:pPr lvl="1"/>
            <a:r>
              <a:rPr lang="en-US" dirty="0"/>
              <a:t>Class user cannot modify class’s variables</a:t>
            </a:r>
          </a:p>
          <a:p>
            <a:pPr lvl="1"/>
            <a:r>
              <a:rPr lang="en-US" dirty="0"/>
              <a:t>This leads to abstraction of class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72B3-3D61-474B-A5AC-5BE17FED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0254-1F32-4A5C-8901-5E3D7A3B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of class are hidden from outside via abstraction</a:t>
            </a:r>
          </a:p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Allows access to only few public members of class</a:t>
            </a:r>
          </a:p>
          <a:p>
            <a:pPr lvl="1"/>
            <a:r>
              <a:rPr lang="en-US" dirty="0"/>
              <a:t>All other details are hidden by restricting access to them (using private)</a:t>
            </a:r>
          </a:p>
          <a:p>
            <a:pPr lvl="1"/>
            <a:r>
              <a:rPr lang="en-US" dirty="0"/>
              <a:t>By abstraction, class user does not care about details inside class</a:t>
            </a:r>
          </a:p>
        </p:txBody>
      </p:sp>
    </p:spTree>
    <p:extLst>
      <p:ext uri="{BB962C8B-B14F-4D97-AF65-F5344CB8AC3E}">
        <p14:creationId xmlns:p14="http://schemas.microsoft.com/office/powerpoint/2010/main" val="219385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FAF3-F086-4CD2-9C71-A0953EAE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A915-22D4-4253-9AAD-4772CCB6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692CB7-8D86-4C68-BE95-0AE744FAB778}"/>
              </a:ext>
            </a:extLst>
          </p:cNvPr>
          <p:cNvGrpSpPr/>
          <p:nvPr/>
        </p:nvGrpSpPr>
        <p:grpSpPr>
          <a:xfrm>
            <a:off x="1058608" y="1385166"/>
            <a:ext cx="6130696" cy="2862321"/>
            <a:chOff x="3682539" y="4036109"/>
            <a:chExt cx="1771639" cy="9610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0A1F5E-0F49-47DB-9D07-4604D3360008}"/>
                </a:ext>
              </a:extLst>
            </p:cNvPr>
            <p:cNvSpPr txBox="1"/>
            <p:nvPr/>
          </p:nvSpPr>
          <p:spPr>
            <a:xfrm>
              <a:off x="3682539" y="4036109"/>
              <a:ext cx="1771639" cy="961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Star(0);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Ground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Ground(120);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					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(star,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ground);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gWalkAnimation.StartAnimation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7F55FF-118E-45B7-AF1D-96AA23B3768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164140"/>
              <a:ext cx="17716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154F50-EA8C-46F0-8509-11686B6B25B4}"/>
              </a:ext>
            </a:extLst>
          </p:cNvPr>
          <p:cNvSpPr/>
          <p:nvPr/>
        </p:nvSpPr>
        <p:spPr>
          <a:xfrm>
            <a:off x="1085113" y="3631097"/>
            <a:ext cx="4553687" cy="308112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6ED6B-C1C4-4174-BCB2-388A85F8032A}"/>
              </a:ext>
            </a:extLst>
          </p:cNvPr>
          <p:cNvSpPr txBox="1"/>
          <p:nvPr/>
        </p:nvSpPr>
        <p:spPr>
          <a:xfrm>
            <a:off x="736976" y="4565893"/>
            <a:ext cx="7724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Via encapsulation and abstraction,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Members of </a:t>
            </a:r>
            <a:r>
              <a:rPr lang="en-US" sz="2000" dirty="0" err="1"/>
              <a:t>GoombaWalk</a:t>
            </a:r>
            <a:r>
              <a:rPr lang="en-US" sz="2000" dirty="0"/>
              <a:t> class other than </a:t>
            </a:r>
            <a:r>
              <a:rPr lang="en-US" sz="2000" dirty="0" err="1"/>
              <a:t>StartAnimation</a:t>
            </a:r>
            <a:r>
              <a:rPr lang="en-US" sz="2000" dirty="0"/>
              <a:t>() is prohibited to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Details inside </a:t>
            </a:r>
            <a:r>
              <a:rPr lang="en-US" sz="2000" dirty="0" err="1"/>
              <a:t>GoombaWalk</a:t>
            </a:r>
            <a:r>
              <a:rPr lang="en-US" sz="2000" dirty="0"/>
              <a:t> class is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82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EC9F-833F-42E1-9A56-A60D3F30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8BD-C680-4C1E-91D8-13C817AA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(</a:t>
            </a:r>
            <a:r>
              <a:rPr lang="en-US" dirty="0" err="1"/>
              <a:t>Star.cs</a:t>
            </a:r>
            <a:r>
              <a:rPr lang="en-US" dirty="0"/>
              <a:t>) – class variables &amp; constructor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6664A4-0A9E-41A7-8541-E162E9A6F635}"/>
              </a:ext>
            </a:extLst>
          </p:cNvPr>
          <p:cNvGrpSpPr/>
          <p:nvPr/>
        </p:nvGrpSpPr>
        <p:grpSpPr>
          <a:xfrm>
            <a:off x="1005600" y="2571236"/>
            <a:ext cx="6130696" cy="3970318"/>
            <a:chOff x="1005600" y="2571236"/>
            <a:chExt cx="6130696" cy="3970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5FAE84-B481-4B9D-AB7F-1958801D5C3F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</a:t>
              </a:r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Star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int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string[]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Star(int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string[6];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SetSprite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272F2A4-7CC5-45CA-8CBE-695B217AE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D09E28D-0885-4128-AA12-58718A70925C}"/>
              </a:ext>
            </a:extLst>
          </p:cNvPr>
          <p:cNvSpPr txBox="1"/>
          <p:nvPr/>
        </p:nvSpPr>
        <p:spPr>
          <a:xfrm>
            <a:off x="3609283" y="5726072"/>
            <a:ext cx="461665" cy="4946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. . .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934C5-35EB-4E81-AF31-140D266DAF2A}"/>
              </a:ext>
            </a:extLst>
          </p:cNvPr>
          <p:cNvSpPr txBox="1"/>
          <p:nvPr/>
        </p:nvSpPr>
        <p:spPr>
          <a:xfrm>
            <a:off x="3609283" y="5312944"/>
            <a:ext cx="359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//for setting star image to </a:t>
            </a:r>
            <a:r>
              <a:rPr lang="en-US" b="1" i="1" dirty="0" err="1"/>
              <a:t>starSprite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5807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A3AD-2E29-4A3B-8EB7-558F92D8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EBE9-47C8-42E3-871D-38B38A5E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Manage program in terms of object</a:t>
            </a:r>
          </a:p>
          <a:p>
            <a:endParaRPr lang="en-US" dirty="0"/>
          </a:p>
          <a:p>
            <a:r>
              <a:rPr lang="en-US" dirty="0"/>
              <a:t>Object?</a:t>
            </a:r>
          </a:p>
          <a:p>
            <a:pPr lvl="1"/>
            <a:r>
              <a:rPr lang="en-US" dirty="0"/>
              <a:t>Instance of Class (Class: blueprint of object)</a:t>
            </a:r>
          </a:p>
          <a:p>
            <a:pPr lvl="1"/>
            <a:r>
              <a:rPr lang="en-US" dirty="0"/>
              <a:t>Group of data fields (variables) and methods (functions)</a:t>
            </a:r>
          </a:p>
        </p:txBody>
      </p:sp>
    </p:spTree>
    <p:extLst>
      <p:ext uri="{BB962C8B-B14F-4D97-AF65-F5344CB8AC3E}">
        <p14:creationId xmlns:p14="http://schemas.microsoft.com/office/powerpoint/2010/main" val="383077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EC9F-833F-42E1-9A56-A60D3F30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8BD-C680-4C1E-91D8-13C817AA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(</a:t>
            </a:r>
            <a:r>
              <a:rPr lang="en-US" dirty="0" err="1"/>
              <a:t>Star.cs</a:t>
            </a:r>
            <a:r>
              <a:rPr lang="en-US" dirty="0"/>
              <a:t>) – class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FAE84-B481-4B9D-AB7F-1958801D5C3F}"/>
              </a:ext>
            </a:extLst>
          </p:cNvPr>
          <p:cNvSpPr txBox="1"/>
          <p:nvPr/>
        </p:nvSpPr>
        <p:spPr>
          <a:xfrm>
            <a:off x="1005600" y="2571236"/>
            <a:ext cx="613069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</a:t>
            </a:r>
          </a:p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@"          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@"  ___/\___";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@"  \  ||  / 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= @"  /__  __\";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@"     \/   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= @"          "; 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72F2A4-7CC5-45CA-8CBE-695B217AEAC9}"/>
              </a:ext>
            </a:extLst>
          </p:cNvPr>
          <p:cNvCxnSpPr>
            <a:cxnSpLocks/>
          </p:cNvCxnSpPr>
          <p:nvPr/>
        </p:nvCxnSpPr>
        <p:spPr>
          <a:xfrm>
            <a:off x="1005600" y="2952561"/>
            <a:ext cx="6130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09E28D-0885-4128-AA12-58718A70925C}"/>
              </a:ext>
            </a:extLst>
          </p:cNvPr>
          <p:cNvSpPr txBox="1"/>
          <p:nvPr/>
        </p:nvSpPr>
        <p:spPr>
          <a:xfrm>
            <a:off x="3609283" y="5726072"/>
            <a:ext cx="461665" cy="4946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. . . .</a:t>
            </a:r>
          </a:p>
        </p:txBody>
      </p:sp>
    </p:spTree>
    <p:extLst>
      <p:ext uri="{BB962C8B-B14F-4D97-AF65-F5344CB8AC3E}">
        <p14:creationId xmlns:p14="http://schemas.microsoft.com/office/powerpoint/2010/main" val="57927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FA88-0DBB-4E1E-B2A9-A637AC7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52C8-EA52-418A-8AA1-0AE1BD92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place star sprite based on </a:t>
            </a:r>
            <a:r>
              <a:rPr lang="en-US" dirty="0" err="1"/>
              <a:t>posX</a:t>
            </a:r>
            <a:r>
              <a:rPr lang="en-US" dirty="0"/>
              <a:t>?</a:t>
            </a:r>
          </a:p>
          <a:p>
            <a:r>
              <a:rPr lang="en-US" dirty="0"/>
              <a:t>Add spaces (“ “) X times </a:t>
            </a:r>
            <a:r>
              <a:rPr lang="en-US" dirty="0">
                <a:sym typeface="Wingdings" panose="05000000000000000000" pitchFamily="2" charset="2"/>
              </a:rPr>
              <a:t> X == </a:t>
            </a:r>
            <a:r>
              <a:rPr lang="en-US" dirty="0" err="1">
                <a:sym typeface="Wingdings" panose="05000000000000000000" pitchFamily="2" charset="2"/>
              </a:rPr>
              <a:t>posX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posX</a:t>
            </a:r>
            <a:r>
              <a:rPr lang="en-US" dirty="0">
                <a:sym typeface="Wingdings" panose="05000000000000000000" pitchFamily="2" charset="2"/>
              </a:rPr>
              <a:t> = 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7803-0B27-4FC7-B60F-FC7749EDC6D7}"/>
              </a:ext>
            </a:extLst>
          </p:cNvPr>
          <p:cNvSpPr txBox="1"/>
          <p:nvPr/>
        </p:nvSpPr>
        <p:spPr>
          <a:xfrm>
            <a:off x="1005600" y="3429000"/>
            <a:ext cx="61306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___/\___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  ||  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/__  __\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\/ 		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FA88-0DBB-4E1E-B2A9-A637AC7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52C8-EA52-418A-8AA1-0AE1BD92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place star sprite based on </a:t>
            </a:r>
            <a:r>
              <a:rPr lang="en-US" dirty="0" err="1"/>
              <a:t>posX</a:t>
            </a:r>
            <a:r>
              <a:rPr lang="en-US" dirty="0"/>
              <a:t>?</a:t>
            </a:r>
          </a:p>
          <a:p>
            <a:r>
              <a:rPr lang="en-US" dirty="0"/>
              <a:t>Add spaces (“ “) X times </a:t>
            </a:r>
            <a:r>
              <a:rPr lang="en-US" dirty="0">
                <a:sym typeface="Wingdings" panose="05000000000000000000" pitchFamily="2" charset="2"/>
              </a:rPr>
              <a:t> X == </a:t>
            </a:r>
            <a:r>
              <a:rPr lang="en-US" dirty="0" err="1">
                <a:sym typeface="Wingdings" panose="05000000000000000000" pitchFamily="2" charset="2"/>
              </a:rPr>
              <a:t>posX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posX</a:t>
            </a:r>
            <a:r>
              <a:rPr lang="en-US" dirty="0">
                <a:sym typeface="Wingdings" panose="05000000000000000000" pitchFamily="2" charset="2"/>
              </a:rPr>
              <a:t> = 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7803-0B27-4FC7-B60F-FC7749EDC6D7}"/>
              </a:ext>
            </a:extLst>
          </p:cNvPr>
          <p:cNvSpPr txBox="1"/>
          <p:nvPr/>
        </p:nvSpPr>
        <p:spPr>
          <a:xfrm>
            <a:off x="1005600" y="3429000"/>
            <a:ext cx="61306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“___/\___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“\  ||  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“/__  __\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   \/ 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4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FA88-0DBB-4E1E-B2A9-A637AC7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52C8-EA52-418A-8AA1-0AE1BD92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/>
              <a:t>How to place star sprite based on </a:t>
            </a:r>
            <a:r>
              <a:rPr lang="en-US" dirty="0" err="1"/>
              <a:t>posX</a:t>
            </a:r>
            <a:r>
              <a:rPr lang="en-US" dirty="0"/>
              <a:t>?</a:t>
            </a:r>
          </a:p>
          <a:p>
            <a:r>
              <a:rPr lang="en-US" dirty="0"/>
              <a:t>Add spaces (“ “) X times </a:t>
            </a:r>
            <a:r>
              <a:rPr lang="en-US" dirty="0">
                <a:sym typeface="Wingdings" panose="05000000000000000000" pitchFamily="2" charset="2"/>
              </a:rPr>
              <a:t> X == </a:t>
            </a:r>
            <a:r>
              <a:rPr lang="en-US" dirty="0" err="1">
                <a:sym typeface="Wingdings" panose="05000000000000000000" pitchFamily="2" charset="2"/>
              </a:rPr>
              <a:t>posX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posX</a:t>
            </a:r>
            <a:r>
              <a:rPr lang="en-US" dirty="0">
                <a:sym typeface="Wingdings" panose="05000000000000000000" pitchFamily="2" charset="2"/>
              </a:rPr>
              <a:t> = 3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eachline</a:t>
            </a:r>
            <a:r>
              <a:rPr lang="en-US" dirty="0">
                <a:sym typeface="Wingdings" panose="05000000000000000000" pitchFamily="2" charset="2"/>
              </a:rPr>
              <a:t> of </a:t>
            </a:r>
            <a:r>
              <a:rPr lang="en-US" dirty="0" err="1">
                <a:sym typeface="Wingdings" panose="05000000000000000000" pitchFamily="2" charset="2"/>
              </a:rPr>
              <a:t>starstring</a:t>
            </a:r>
            <a:r>
              <a:rPr lang="en-US" dirty="0">
                <a:sym typeface="Wingdings" panose="05000000000000000000" pitchFamily="2" charset="2"/>
              </a:rPr>
              <a:t> = spaces + </a:t>
            </a:r>
            <a:r>
              <a:rPr lang="en-US" dirty="0" err="1">
                <a:sym typeface="Wingdings" panose="05000000000000000000" pitchFamily="2" charset="2"/>
              </a:rPr>
              <a:t>eachline</a:t>
            </a:r>
            <a:r>
              <a:rPr lang="en-US" dirty="0">
                <a:sym typeface="Wingdings" panose="05000000000000000000" pitchFamily="2" charset="2"/>
              </a:rPr>
              <a:t> of </a:t>
            </a:r>
            <a:r>
              <a:rPr lang="en-US" dirty="0" err="1">
                <a:sym typeface="Wingdings" panose="05000000000000000000" pitchFamily="2" charset="2"/>
              </a:rPr>
              <a:t>starstring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7803-0B27-4FC7-B60F-FC7749EDC6D7}"/>
              </a:ext>
            </a:extLst>
          </p:cNvPr>
          <p:cNvSpPr txBox="1"/>
          <p:nvPr/>
        </p:nvSpPr>
        <p:spPr>
          <a:xfrm>
            <a:off x="1005600" y="3429000"/>
            <a:ext cx="61306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 ___/\___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 \  ||  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 /__  __\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    \/ 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9B52FB-D19D-436E-BBA9-66EDD39D3595}"/>
              </a:ext>
            </a:extLst>
          </p:cNvPr>
          <p:cNvCxnSpPr/>
          <p:nvPr/>
        </p:nvCxnSpPr>
        <p:spPr>
          <a:xfrm>
            <a:off x="1005600" y="5116286"/>
            <a:ext cx="147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8FCE1C-468A-45B0-8453-1B6005B379C1}"/>
              </a:ext>
            </a:extLst>
          </p:cNvPr>
          <p:cNvSpPr txBox="1"/>
          <p:nvPr/>
        </p:nvSpPr>
        <p:spPr>
          <a:xfrm>
            <a:off x="1338852" y="507421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spaces</a:t>
            </a:r>
          </a:p>
        </p:txBody>
      </p:sp>
    </p:spTree>
    <p:extLst>
      <p:ext uri="{BB962C8B-B14F-4D97-AF65-F5344CB8AC3E}">
        <p14:creationId xmlns:p14="http://schemas.microsoft.com/office/powerpoint/2010/main" val="36105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EC9F-833F-42E1-9A56-A60D3F30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8BD-C680-4C1E-91D8-13C817AA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(</a:t>
            </a:r>
            <a:r>
              <a:rPr lang="en-US" dirty="0" err="1"/>
              <a:t>Star.cs</a:t>
            </a:r>
            <a:r>
              <a:rPr lang="en-US" dirty="0"/>
              <a:t>) – class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FAE84-B481-4B9D-AB7F-1958801D5C3F}"/>
              </a:ext>
            </a:extLst>
          </p:cNvPr>
          <p:cNvSpPr txBox="1"/>
          <p:nvPr/>
        </p:nvSpPr>
        <p:spPr>
          <a:xfrm>
            <a:off x="1005600" y="2571236"/>
            <a:ext cx="723488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</a:t>
            </a:r>
          </a:p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spaces = "";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spaces += " 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foreach(string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(spaces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72F2A4-7CC5-45CA-8CBE-695B217AEAC9}"/>
              </a:ext>
            </a:extLst>
          </p:cNvPr>
          <p:cNvCxnSpPr>
            <a:cxnSpLocks/>
          </p:cNvCxnSpPr>
          <p:nvPr/>
        </p:nvCxnSpPr>
        <p:spPr>
          <a:xfrm>
            <a:off x="1005600" y="2952561"/>
            <a:ext cx="7234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9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0F8A-D77A-4C53-BC4D-7891C5EC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 (Whole 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6D9B5-78C6-489B-BBA5-32B1EEDFC0A1}"/>
              </a:ext>
            </a:extLst>
          </p:cNvPr>
          <p:cNvSpPr txBox="1"/>
          <p:nvPr/>
        </p:nvSpPr>
        <p:spPr>
          <a:xfrm>
            <a:off x="772885" y="1312039"/>
            <a:ext cx="759822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Star(int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this.posX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string[6];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@"          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@"  ___/\___";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@"  \  ||  / 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= @"  /__  __\";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@"     \/   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= @"          "; 		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//continued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8379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0F8A-D77A-4C53-BC4D-7891C5EC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Class (Whole 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6D9B5-78C6-489B-BBA5-32B1EEDFC0A1}"/>
              </a:ext>
            </a:extLst>
          </p:cNvPr>
          <p:cNvSpPr txBox="1"/>
          <p:nvPr/>
        </p:nvSpPr>
        <p:spPr>
          <a:xfrm>
            <a:off x="772885" y="1312039"/>
            <a:ext cx="7598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E07E8-26B0-490C-8ABD-B37128E3BD9E}"/>
              </a:ext>
            </a:extLst>
          </p:cNvPr>
          <p:cNvSpPr txBox="1"/>
          <p:nvPr/>
        </p:nvSpPr>
        <p:spPr>
          <a:xfrm>
            <a:off x="1469571" y="1635204"/>
            <a:ext cx="72716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spaces = "";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spaces += " 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foreach(string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(spaces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72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29D2-2E96-41B3-9527-9246EDE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(Program)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DC3B-C176-426B-8DB6-979E1C57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 (</a:t>
            </a:r>
            <a:r>
              <a:rPr lang="en-US" dirty="0" err="1"/>
              <a:t>Program.cs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Let’s create Ground class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588990-5DB0-4861-824B-BFFE3E21F20E}"/>
              </a:ext>
            </a:extLst>
          </p:cNvPr>
          <p:cNvGrpSpPr/>
          <p:nvPr/>
        </p:nvGrpSpPr>
        <p:grpSpPr>
          <a:xfrm>
            <a:off x="1555565" y="2571236"/>
            <a:ext cx="6130696" cy="2862321"/>
            <a:chOff x="3682539" y="4036109"/>
            <a:chExt cx="1771639" cy="9610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2F450-0EE9-4AE9-ADBE-ED2627535496}"/>
                </a:ext>
              </a:extLst>
            </p:cNvPr>
            <p:cNvSpPr txBox="1"/>
            <p:nvPr/>
          </p:nvSpPr>
          <p:spPr>
            <a:xfrm>
              <a:off x="3682539" y="4036109"/>
              <a:ext cx="1771639" cy="961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Star(0);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Ground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Ground(120);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					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(star,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ground);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gWalkAnimation.StartAnimation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4A1310-757A-4F39-BB55-69BB51E92612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164140"/>
              <a:ext cx="17716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5B7ECF-6607-4D03-8682-2A48F38B3C77}"/>
              </a:ext>
            </a:extLst>
          </p:cNvPr>
          <p:cNvSpPr/>
          <p:nvPr/>
        </p:nvSpPr>
        <p:spPr>
          <a:xfrm>
            <a:off x="1555565" y="3698174"/>
            <a:ext cx="4594864" cy="304161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FEB6-57CC-4C86-B4CE-15463C46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BE98-BFEC-430A-848F-7BD4B755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(</a:t>
            </a:r>
            <a:r>
              <a:rPr lang="en-US" dirty="0" err="1"/>
              <a:t>Gound.cs</a:t>
            </a:r>
            <a:r>
              <a:rPr lang="en-US" dirty="0"/>
              <a:t>) – class variables &amp; constructor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5D5B36-571D-4C28-8A3F-11BFC610FA82}"/>
              </a:ext>
            </a:extLst>
          </p:cNvPr>
          <p:cNvGrpSpPr/>
          <p:nvPr/>
        </p:nvGrpSpPr>
        <p:grpSpPr>
          <a:xfrm>
            <a:off x="1005599" y="2571236"/>
            <a:ext cx="7180457" cy="3970318"/>
            <a:chOff x="1005600" y="2571236"/>
            <a:chExt cx="6130696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EA6B83-2739-4DEB-AD12-1A7E644EF106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Ground</a:t>
              </a:r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Ground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int length;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string[]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Ground(int length)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this.length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length;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string[2];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SetSprite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3A54F0-A4DB-4A17-825F-47BFCA40C4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721F3C-4EC8-439D-89EF-F47901985829}"/>
              </a:ext>
            </a:extLst>
          </p:cNvPr>
          <p:cNvSpPr txBox="1"/>
          <p:nvPr/>
        </p:nvSpPr>
        <p:spPr>
          <a:xfrm>
            <a:off x="3609283" y="5312944"/>
            <a:ext cx="42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//for setting ground image to </a:t>
            </a:r>
            <a:r>
              <a:rPr lang="en-US" b="1" i="1" dirty="0" err="1"/>
              <a:t>groundSprite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09465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9807-4AC4-4F04-8EE1-10623B3D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2DBC-20A7-4BF0-B4E4-2D6382E1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change length of ground image based on length value?</a:t>
            </a:r>
          </a:p>
          <a:p>
            <a:r>
              <a:rPr lang="en-US" dirty="0"/>
              <a:t>Add “/” X times </a:t>
            </a:r>
            <a:r>
              <a:rPr lang="en-US" dirty="0">
                <a:sym typeface="Wingdings" panose="05000000000000000000" pitchFamily="2" charset="2"/>
              </a:rPr>
              <a:t> X == length</a:t>
            </a:r>
          </a:p>
          <a:p>
            <a:r>
              <a:rPr lang="en-US" dirty="0">
                <a:sym typeface="Wingdings" panose="05000000000000000000" pitchFamily="2" charset="2"/>
              </a:rPr>
              <a:t>length = 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D35D7-AAEA-4B8D-B24A-EE35D5E2D631}"/>
              </a:ext>
            </a:extLst>
          </p:cNvPr>
          <p:cNvSpPr txBox="1"/>
          <p:nvPr/>
        </p:nvSpPr>
        <p:spPr>
          <a:xfrm>
            <a:off x="951172" y="3799114"/>
            <a:ext cx="61306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/////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/////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8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9C0-F5CF-41E2-A2E4-4F9681A8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Walking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099B-86E0-476C-AED4-62775CA8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implement </a:t>
            </a:r>
            <a:r>
              <a:rPr lang="en-US" dirty="0" err="1"/>
              <a:t>goomba</a:t>
            </a:r>
            <a:r>
              <a:rPr lang="en-US" dirty="0"/>
              <a:t> walking project. </a:t>
            </a:r>
          </a:p>
          <a:p>
            <a:r>
              <a:rPr lang="en-US" dirty="0"/>
              <a:t>C# on </a:t>
            </a:r>
            <a:r>
              <a:rPr lang="en-US" dirty="0" err="1"/>
              <a:t>.Net</a:t>
            </a:r>
            <a:r>
              <a:rPr lang="en-US" dirty="0"/>
              <a:t> 5.0</a:t>
            </a:r>
          </a:p>
          <a:p>
            <a:r>
              <a:rPr lang="en-US" dirty="0"/>
              <a:t>Visual Studio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D855A-01E3-4A6E-88CD-9EE68E4A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93" y="3664226"/>
            <a:ext cx="4084108" cy="24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7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9807-4AC4-4F04-8EE1-10623B3D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2DBC-20A7-4BF0-B4E4-2D6382E1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increase length of ground image based on length value?</a:t>
            </a:r>
          </a:p>
          <a:p>
            <a:r>
              <a:rPr lang="en-US" dirty="0"/>
              <a:t>Add “/” X times </a:t>
            </a:r>
            <a:r>
              <a:rPr lang="en-US" dirty="0">
                <a:sym typeface="Wingdings" panose="05000000000000000000" pitchFamily="2" charset="2"/>
              </a:rPr>
              <a:t> X == length</a:t>
            </a:r>
          </a:p>
          <a:p>
            <a:r>
              <a:rPr lang="en-US" dirty="0">
                <a:sym typeface="Wingdings" panose="05000000000000000000" pitchFamily="2" charset="2"/>
              </a:rPr>
              <a:t>length = 10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D35D7-AAEA-4B8D-B24A-EE35D5E2D631}"/>
              </a:ext>
            </a:extLst>
          </p:cNvPr>
          <p:cNvSpPr txBox="1"/>
          <p:nvPr/>
        </p:nvSpPr>
        <p:spPr>
          <a:xfrm>
            <a:off x="951172" y="3799114"/>
            <a:ext cx="61306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 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29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9807-4AC4-4F04-8EE1-10623B3D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2DBC-20A7-4BF0-B4E4-2D6382E1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increase length of ground image based on length value?</a:t>
            </a:r>
          </a:p>
          <a:p>
            <a:r>
              <a:rPr lang="en-US" dirty="0"/>
              <a:t>Add “/” X times </a:t>
            </a:r>
            <a:r>
              <a:rPr lang="en-US" dirty="0">
                <a:sym typeface="Wingdings" panose="05000000000000000000" pitchFamily="2" charset="2"/>
              </a:rPr>
              <a:t> X == length</a:t>
            </a:r>
          </a:p>
          <a:p>
            <a:r>
              <a:rPr lang="en-US" dirty="0">
                <a:sym typeface="Wingdings" panose="05000000000000000000" pitchFamily="2" charset="2"/>
              </a:rPr>
              <a:t>length = 20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D35D7-AAEA-4B8D-B24A-EE35D5E2D631}"/>
              </a:ext>
            </a:extLst>
          </p:cNvPr>
          <p:cNvSpPr txBox="1"/>
          <p:nvPr/>
        </p:nvSpPr>
        <p:spPr>
          <a:xfrm>
            <a:off x="951172" y="3799114"/>
            <a:ext cx="61306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 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0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FEB6-57CC-4C86-B4CE-15463C46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BE98-BFEC-430A-848F-7BD4B755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(</a:t>
            </a:r>
            <a:r>
              <a:rPr lang="en-US" dirty="0" err="1"/>
              <a:t>Gound.cs</a:t>
            </a:r>
            <a:r>
              <a:rPr lang="en-US" dirty="0"/>
              <a:t>) – class 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5D5B36-571D-4C28-8A3F-11BFC610FA82}"/>
              </a:ext>
            </a:extLst>
          </p:cNvPr>
          <p:cNvGrpSpPr/>
          <p:nvPr/>
        </p:nvGrpSpPr>
        <p:grpSpPr>
          <a:xfrm>
            <a:off x="1005599" y="2571236"/>
            <a:ext cx="7180457" cy="3416320"/>
            <a:chOff x="1005600" y="2571236"/>
            <a:chExt cx="613069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EA6B83-2739-4DEB-AD12-1A7E644EF106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Ground</a:t>
              </a:r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string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grassOneLayer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for(int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=0;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length;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grassOneLayer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@"/";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grassSprite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grassOneLayer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grassSprite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grassOneLayer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3A54F0-A4DB-4A17-825F-47BFCA40C4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5610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FEB6-57CC-4C86-B4CE-15463C46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BE98-BFEC-430A-848F-7BD4B755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(</a:t>
            </a:r>
            <a:r>
              <a:rPr lang="en-US" dirty="0" err="1"/>
              <a:t>Gound.cs</a:t>
            </a:r>
            <a:r>
              <a:rPr lang="en-US" dirty="0"/>
              <a:t>) – class 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5D5B36-571D-4C28-8A3F-11BFC610FA82}"/>
              </a:ext>
            </a:extLst>
          </p:cNvPr>
          <p:cNvGrpSpPr/>
          <p:nvPr/>
        </p:nvGrpSpPr>
        <p:grpSpPr>
          <a:xfrm>
            <a:off x="1005599" y="2571236"/>
            <a:ext cx="7180457" cy="2585323"/>
            <a:chOff x="1005600" y="2571236"/>
            <a:chExt cx="6130696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EA6B83-2739-4DEB-AD12-1A7E644EF106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Ground</a:t>
              </a:r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foreach(string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eachLine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grassSprite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Console.WriteLine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eachLine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	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3A54F0-A4DB-4A17-825F-47BFCA40C4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36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79B-31E0-416B-A72A-DAAB967E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Class (Whole 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C233C-7313-4F78-972B-15536BFFF0FA}"/>
              </a:ext>
            </a:extLst>
          </p:cNvPr>
          <p:cNvSpPr txBox="1"/>
          <p:nvPr/>
        </p:nvSpPr>
        <p:spPr>
          <a:xfrm>
            <a:off x="1068693" y="1265534"/>
            <a:ext cx="715191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Ground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 length;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Ground(int length)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length;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string[2];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grassOneLayer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length;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grassOneLayer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@"/";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grassSprite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grassOneLayer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grassSprite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grassOneLayer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//continued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86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79B-31E0-416B-A72A-DAAB967E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Class (Whole 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C233C-7313-4F78-972B-15536BFFF0FA}"/>
              </a:ext>
            </a:extLst>
          </p:cNvPr>
          <p:cNvSpPr txBox="1"/>
          <p:nvPr/>
        </p:nvSpPr>
        <p:spPr>
          <a:xfrm>
            <a:off x="1088572" y="1590212"/>
            <a:ext cx="71519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foreach(string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grassSprite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852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29D2-2E96-41B3-9527-9246EDE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(Program)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DC3B-C176-426B-8DB6-979E1C57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8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(</a:t>
            </a:r>
            <a:r>
              <a:rPr lang="en-US" dirty="0" err="1"/>
              <a:t>Program.cs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Let’s create </a:t>
            </a:r>
            <a:r>
              <a:rPr lang="en-US" dirty="0" err="1"/>
              <a:t>Goomba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First, will create one-way animation</a:t>
            </a:r>
          </a:p>
          <a:p>
            <a:pPr lvl="1"/>
            <a:r>
              <a:rPr lang="en-US" dirty="0"/>
              <a:t>Then, will create round-trip animation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588990-5DB0-4861-824B-BFFE3E21F20E}"/>
              </a:ext>
            </a:extLst>
          </p:cNvPr>
          <p:cNvGrpSpPr/>
          <p:nvPr/>
        </p:nvGrpSpPr>
        <p:grpSpPr>
          <a:xfrm>
            <a:off x="1555565" y="2571236"/>
            <a:ext cx="6130696" cy="2862321"/>
            <a:chOff x="3682539" y="4036109"/>
            <a:chExt cx="1771639" cy="9610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2F450-0EE9-4AE9-ADBE-ED2627535496}"/>
                </a:ext>
              </a:extLst>
            </p:cNvPr>
            <p:cNvSpPr txBox="1"/>
            <p:nvPr/>
          </p:nvSpPr>
          <p:spPr>
            <a:xfrm>
              <a:off x="3682539" y="4036109"/>
              <a:ext cx="1771639" cy="961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Star(0);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Ground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Ground(120);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					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(star,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ground);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gWalkAnimation.StartAnimation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4A1310-757A-4F39-BB55-69BB51E92612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164140"/>
              <a:ext cx="17716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5B7ECF-6607-4D03-8682-2A48F38B3C77}"/>
              </a:ext>
            </a:extLst>
          </p:cNvPr>
          <p:cNvSpPr/>
          <p:nvPr/>
        </p:nvSpPr>
        <p:spPr>
          <a:xfrm>
            <a:off x="1555565" y="3429001"/>
            <a:ext cx="4355378" cy="26917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2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(</a:t>
            </a:r>
            <a:r>
              <a:rPr lang="en-US" dirty="0" err="1"/>
              <a:t>Goomba.cs</a:t>
            </a:r>
            <a:r>
              <a:rPr lang="en-US" dirty="0"/>
              <a:t>) – class </a:t>
            </a:r>
            <a:r>
              <a:rPr lang="en-US" dirty="0" err="1"/>
              <a:t>variables&amp;constructor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981771" y="2333685"/>
            <a:ext cx="7180457" cy="4247317"/>
            <a:chOff x="1005600" y="2571236"/>
            <a:chExt cx="6130696" cy="42473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</a:t>
              </a:r>
              <a:endParaRPr lang="en-US" b="1" dirty="0"/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int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int speed;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string[]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Ground(int speed)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this.speed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speed;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string[10];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SetSprite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6F6CF5-DB1A-40C6-A12C-CF419AA1AE00}"/>
              </a:ext>
            </a:extLst>
          </p:cNvPr>
          <p:cNvSpPr txBox="1"/>
          <p:nvPr/>
        </p:nvSpPr>
        <p:spPr>
          <a:xfrm>
            <a:off x="3609283" y="5617744"/>
            <a:ext cx="444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//for setting </a:t>
            </a:r>
            <a:r>
              <a:rPr lang="en-US" i="1" dirty="0" err="1"/>
              <a:t>goomba</a:t>
            </a:r>
            <a:r>
              <a:rPr lang="en-US" i="1" dirty="0"/>
              <a:t> image to </a:t>
            </a:r>
            <a:r>
              <a:rPr lang="en-US" b="1" i="1" dirty="0" err="1"/>
              <a:t>goombaSprite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91902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(</a:t>
            </a:r>
            <a:r>
              <a:rPr lang="en-US" dirty="0" err="1"/>
              <a:t>Goomba.cs</a:t>
            </a:r>
            <a:r>
              <a:rPr lang="en-US" dirty="0"/>
              <a:t>) – class 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981771" y="2333685"/>
            <a:ext cx="7180457" cy="4247317"/>
            <a:chOff x="1005600" y="2571236"/>
            <a:chExt cx="6130696" cy="42473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</a:t>
              </a:r>
              <a:endParaRPr lang="en-US" b="1" dirty="0"/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 = @"     ________ 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= @"    /        \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 = @"   /  \    /  \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@"  /   |    |   \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[4] = @" /  -^------^-  \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[5] = @"|________________|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[6] = @"      /    \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[7] = @" ____|      |____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[8] = @"/____\ ==== /____\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[9] = @"                     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87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1AD2-5647-4867-8988-1CD6CCF1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13DB-6D44-4D60-BD32-5F9B2275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walk?</a:t>
            </a:r>
          </a:p>
          <a:p>
            <a:r>
              <a:rPr lang="en-US" dirty="0"/>
              <a:t>Need to two methods</a:t>
            </a:r>
          </a:p>
          <a:p>
            <a:pPr lvl="1"/>
            <a:r>
              <a:rPr lang="en-US" dirty="0" err="1"/>
              <a:t>DrawSprite</a:t>
            </a:r>
            <a:r>
              <a:rPr lang="en-US" dirty="0"/>
              <a:t>(): draw </a:t>
            </a:r>
            <a:r>
              <a:rPr lang="en-US" dirty="0" err="1"/>
              <a:t>goomba</a:t>
            </a:r>
            <a:r>
              <a:rPr lang="en-US" dirty="0"/>
              <a:t> based on </a:t>
            </a:r>
            <a:r>
              <a:rPr lang="en-US" dirty="0" err="1"/>
              <a:t>posX</a:t>
            </a:r>
            <a:endParaRPr lang="en-US" dirty="0"/>
          </a:p>
          <a:p>
            <a:pPr lvl="1"/>
            <a:r>
              <a:rPr lang="en-US" dirty="0" err="1"/>
              <a:t>UpdatePos</a:t>
            </a:r>
            <a:r>
              <a:rPr lang="en-US" dirty="0"/>
              <a:t>(): update </a:t>
            </a:r>
            <a:r>
              <a:rPr lang="en-US" dirty="0" err="1"/>
              <a:t>posX</a:t>
            </a:r>
            <a:r>
              <a:rPr lang="en-US" dirty="0"/>
              <a:t> by speed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1C0FA1-DC62-4A83-8B6E-E82E4E692140}"/>
              </a:ext>
            </a:extLst>
          </p:cNvPr>
          <p:cNvGrpSpPr/>
          <p:nvPr/>
        </p:nvGrpSpPr>
        <p:grpSpPr>
          <a:xfrm>
            <a:off x="2495523" y="3821053"/>
            <a:ext cx="4369103" cy="2308324"/>
            <a:chOff x="3682538" y="4036109"/>
            <a:chExt cx="4477986" cy="2308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238029-56E4-4F23-A5AC-6EFA8F133EF7}"/>
                </a:ext>
              </a:extLst>
            </p:cNvPr>
            <p:cNvSpPr txBox="1"/>
            <p:nvPr/>
          </p:nvSpPr>
          <p:spPr>
            <a:xfrm>
              <a:off x="3682538" y="4036109"/>
              <a:ext cx="4477986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r>
                <a:rPr lang="en-US" b="1" dirty="0"/>
                <a:t>                            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B7B6B25-8189-420C-A869-63FD66EBBDA5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44779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58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99C0-F5CF-41E2-A2E4-4F9681A8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Walking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099B-86E0-476C-AED4-62775CA8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implementing this project, concepts regarding object-oriented programming will be explained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D855A-01E3-4A6E-88CD-9EE68E4A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93" y="3664226"/>
            <a:ext cx="4084108" cy="24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0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B9A23-2A9B-4575-8D4C-805512CE1838}"/>
              </a:ext>
            </a:extLst>
          </p:cNvPr>
          <p:cNvGrpSpPr/>
          <p:nvPr/>
        </p:nvGrpSpPr>
        <p:grpSpPr>
          <a:xfrm>
            <a:off x="110132" y="2807262"/>
            <a:ext cx="3388441" cy="1938992"/>
            <a:chOff x="3682538" y="4036109"/>
            <a:chExt cx="3372371" cy="19389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A2F3-4E57-4BEC-8FD8-65698AEC7433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r>
                <a:rPr lang="en-US" b="1" dirty="0"/>
                <a:t>                            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309FC-B4A5-44DE-8071-D7F0CF2FF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661C7-C440-4E27-B8EF-C79A5ADF0FBD}"/>
              </a:ext>
            </a:extLst>
          </p:cNvPr>
          <p:cNvSpPr txBox="1"/>
          <p:nvPr/>
        </p:nvSpPr>
        <p:spPr>
          <a:xfrm>
            <a:off x="3750365" y="280726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0</a:t>
            </a:r>
          </a:p>
          <a:p>
            <a:r>
              <a:rPr lang="en-US" dirty="0"/>
              <a:t>speed = 4</a:t>
            </a:r>
          </a:p>
        </p:txBody>
      </p:sp>
    </p:spTree>
    <p:extLst>
      <p:ext uri="{BB962C8B-B14F-4D97-AF65-F5344CB8AC3E}">
        <p14:creationId xmlns:p14="http://schemas.microsoft.com/office/powerpoint/2010/main" val="3097530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661C7-C440-4E27-B8EF-C79A5ADF0FBD}"/>
              </a:ext>
            </a:extLst>
          </p:cNvPr>
          <p:cNvSpPr txBox="1"/>
          <p:nvPr/>
        </p:nvSpPr>
        <p:spPr>
          <a:xfrm>
            <a:off x="3750365" y="2807262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0 + speed = 4</a:t>
            </a:r>
          </a:p>
          <a:p>
            <a:r>
              <a:rPr lang="en-US" dirty="0"/>
              <a:t>speed = 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A8F7CA-458D-478C-AEFC-67C85CF0CB2F}"/>
              </a:ext>
            </a:extLst>
          </p:cNvPr>
          <p:cNvGrpSpPr/>
          <p:nvPr/>
        </p:nvGrpSpPr>
        <p:grpSpPr>
          <a:xfrm>
            <a:off x="110132" y="2807262"/>
            <a:ext cx="3388441" cy="1938992"/>
            <a:chOff x="3682538" y="4036109"/>
            <a:chExt cx="3372371" cy="19389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8E1677-E761-479F-921F-2D867F5D928E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r>
                <a:rPr lang="en-US" b="1" dirty="0"/>
                <a:t>                            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04B135-F124-43E6-A004-B6F7FB9AA82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6259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661C7-C440-4E27-B8EF-C79A5ADF0FBD}"/>
              </a:ext>
            </a:extLst>
          </p:cNvPr>
          <p:cNvSpPr txBox="1"/>
          <p:nvPr/>
        </p:nvSpPr>
        <p:spPr>
          <a:xfrm>
            <a:off x="3750365" y="280726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4</a:t>
            </a:r>
          </a:p>
          <a:p>
            <a:r>
              <a:rPr lang="en-US" dirty="0"/>
              <a:t>speed = 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02CFD7B-E8CB-455A-A957-01454161D660}"/>
              </a:ext>
            </a:extLst>
          </p:cNvPr>
          <p:cNvSpPr/>
          <p:nvPr/>
        </p:nvSpPr>
        <p:spPr>
          <a:xfrm rot="5400000">
            <a:off x="4105940" y="5604886"/>
            <a:ext cx="156868" cy="987286"/>
          </a:xfrm>
          <a:prstGeom prst="rightBrace">
            <a:avLst>
              <a:gd name="adj1" fmla="val 0"/>
              <a:gd name="adj2" fmla="val 4593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BCC75-A117-48CD-B66D-4375C45226D5}"/>
              </a:ext>
            </a:extLst>
          </p:cNvPr>
          <p:cNvSpPr txBox="1"/>
          <p:nvPr/>
        </p:nvSpPr>
        <p:spPr>
          <a:xfrm>
            <a:off x="3816626" y="62137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9D555C-A7D2-4853-8A5F-28E31FC342C2}"/>
              </a:ext>
            </a:extLst>
          </p:cNvPr>
          <p:cNvGrpSpPr/>
          <p:nvPr/>
        </p:nvGrpSpPr>
        <p:grpSpPr>
          <a:xfrm>
            <a:off x="110132" y="2807262"/>
            <a:ext cx="3388441" cy="1938992"/>
            <a:chOff x="3682538" y="4036109"/>
            <a:chExt cx="3372371" cy="19389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1CCA6-BEB0-4B66-BDA7-6AB6B2CB230E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r>
                <a:rPr lang="en-US" b="1" dirty="0"/>
                <a:t>                             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66F24C-C4F9-4267-86D9-5DE12774D059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331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661C7-C440-4E27-B8EF-C79A5ADF0FBD}"/>
              </a:ext>
            </a:extLst>
          </p:cNvPr>
          <p:cNvSpPr txBox="1"/>
          <p:nvPr/>
        </p:nvSpPr>
        <p:spPr>
          <a:xfrm>
            <a:off x="3750365" y="2807262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4 + speed = 8</a:t>
            </a:r>
          </a:p>
          <a:p>
            <a:r>
              <a:rPr lang="en-US" dirty="0"/>
              <a:t>speed = 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E3B347-32E8-4957-B3EE-1912BBA2EA4C}"/>
              </a:ext>
            </a:extLst>
          </p:cNvPr>
          <p:cNvGrpSpPr/>
          <p:nvPr/>
        </p:nvGrpSpPr>
        <p:grpSpPr>
          <a:xfrm>
            <a:off x="110132" y="2807262"/>
            <a:ext cx="3388441" cy="1938992"/>
            <a:chOff x="3682538" y="4036109"/>
            <a:chExt cx="3372371" cy="19389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FD80F-85FC-470F-9AAF-49998BE72293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r>
                <a:rPr lang="en-US" b="1" dirty="0"/>
                <a:t>                            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7A82B2-7A8F-4FEB-B4A8-4005F9486C52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80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661C7-C440-4E27-B8EF-C79A5ADF0FBD}"/>
              </a:ext>
            </a:extLst>
          </p:cNvPr>
          <p:cNvSpPr txBox="1"/>
          <p:nvPr/>
        </p:nvSpPr>
        <p:spPr>
          <a:xfrm>
            <a:off x="3750365" y="280726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8</a:t>
            </a:r>
          </a:p>
          <a:p>
            <a:r>
              <a:rPr lang="en-US" dirty="0"/>
              <a:t>speed = 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02CFD7B-E8CB-455A-A957-01454161D660}"/>
              </a:ext>
            </a:extLst>
          </p:cNvPr>
          <p:cNvSpPr/>
          <p:nvPr/>
        </p:nvSpPr>
        <p:spPr>
          <a:xfrm rot="5400000">
            <a:off x="4611822" y="5099005"/>
            <a:ext cx="178774" cy="2020956"/>
          </a:xfrm>
          <a:prstGeom prst="rightBrace">
            <a:avLst>
              <a:gd name="adj1" fmla="val 0"/>
              <a:gd name="adj2" fmla="val 4593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BCC75-A117-48CD-B66D-4375C45226D5}"/>
              </a:ext>
            </a:extLst>
          </p:cNvPr>
          <p:cNvSpPr txBox="1"/>
          <p:nvPr/>
        </p:nvSpPr>
        <p:spPr>
          <a:xfrm>
            <a:off x="4432603" y="626158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18D7F4-182F-4399-970B-9295D66AA423}"/>
              </a:ext>
            </a:extLst>
          </p:cNvPr>
          <p:cNvGrpSpPr/>
          <p:nvPr/>
        </p:nvGrpSpPr>
        <p:grpSpPr>
          <a:xfrm>
            <a:off x="110132" y="2807262"/>
            <a:ext cx="3388441" cy="1938992"/>
            <a:chOff x="3682538" y="4036109"/>
            <a:chExt cx="3372371" cy="19389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08A0C4-68A1-4BC2-8BC0-C64580C40D22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r>
                <a:rPr lang="en-US" dirty="0"/>
                <a:t>                             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92F7D8-2E0F-45CC-94D0-F58DA8A1C6D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557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661C7-C440-4E27-B8EF-C79A5ADF0FBD}"/>
              </a:ext>
            </a:extLst>
          </p:cNvPr>
          <p:cNvSpPr txBox="1"/>
          <p:nvPr/>
        </p:nvSpPr>
        <p:spPr>
          <a:xfrm>
            <a:off x="3750365" y="2807262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8 + speed = 12</a:t>
            </a:r>
          </a:p>
          <a:p>
            <a:r>
              <a:rPr lang="en-US" dirty="0"/>
              <a:t>speed 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BD61D-6E20-437C-906A-E98D7DA4086E}"/>
              </a:ext>
            </a:extLst>
          </p:cNvPr>
          <p:cNvSpPr txBox="1"/>
          <p:nvPr/>
        </p:nvSpPr>
        <p:spPr>
          <a:xfrm>
            <a:off x="159027" y="6077973"/>
            <a:ext cx="261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 err="1"/>
              <a:t>DrawSprite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UpdatePos</a:t>
            </a:r>
            <a:r>
              <a:rPr lang="en-US" altLang="ko-KR" dirty="0"/>
              <a:t>()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9FC457-4982-49E1-81FC-CF9948449702}"/>
              </a:ext>
            </a:extLst>
          </p:cNvPr>
          <p:cNvGrpSpPr/>
          <p:nvPr/>
        </p:nvGrpSpPr>
        <p:grpSpPr>
          <a:xfrm>
            <a:off x="110132" y="2807262"/>
            <a:ext cx="3388441" cy="1938992"/>
            <a:chOff x="3682538" y="4036109"/>
            <a:chExt cx="3372371" cy="19389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F64EB4-7603-4A65-9371-08A9DE5B2DDB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r>
                <a:rPr lang="en-US" b="1" dirty="0"/>
                <a:t>                             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5A39D3-5CB7-4138-845E-C85F38542759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415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(</a:t>
            </a:r>
            <a:r>
              <a:rPr lang="en-US" dirty="0" err="1"/>
              <a:t>Goomba.cs</a:t>
            </a:r>
            <a:r>
              <a:rPr lang="en-US" dirty="0"/>
              <a:t>) – class 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981771" y="2333685"/>
            <a:ext cx="7180457" cy="3416320"/>
            <a:chOff x="1005600" y="2571236"/>
            <a:chExt cx="613069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</a:t>
              </a:r>
              <a:endParaRPr lang="en-US" b="1" dirty="0"/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string spaces = "";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spaces += " ";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foreach(string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eachLine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Console.WriteLine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(spaces +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eachLine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		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149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(</a:t>
            </a:r>
            <a:r>
              <a:rPr lang="en-US" dirty="0" err="1"/>
              <a:t>Goomba.cs</a:t>
            </a:r>
            <a:r>
              <a:rPr lang="en-US" dirty="0"/>
              <a:t>) – class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will create round-trip animation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981771" y="2333685"/>
            <a:ext cx="7180457" cy="1754326"/>
            <a:chOff x="1005600" y="2571236"/>
            <a:chExt cx="6130696" cy="17543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</a:t>
              </a:r>
              <a:endParaRPr lang="en-US" b="1" dirty="0"/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UpdatePos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speed;		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3270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 back?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1292-CFC6-49F1-8D07-EC356CA47850}"/>
              </a:ext>
            </a:extLst>
          </p:cNvPr>
          <p:cNvSpPr txBox="1"/>
          <p:nvPr/>
        </p:nvSpPr>
        <p:spPr>
          <a:xfrm>
            <a:off x="3750365" y="280726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12</a:t>
            </a:r>
          </a:p>
          <a:p>
            <a:r>
              <a:rPr lang="en-US" dirty="0"/>
              <a:t>speed = 4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9B1778-05EC-4431-BFA9-7C0DB7D8BD0D}"/>
              </a:ext>
            </a:extLst>
          </p:cNvPr>
          <p:cNvSpPr/>
          <p:nvPr/>
        </p:nvSpPr>
        <p:spPr>
          <a:xfrm rot="10800000">
            <a:off x="3681205" y="4061710"/>
            <a:ext cx="1997351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37BE07-0986-47BD-B98B-83D4665F9EBF}"/>
              </a:ext>
            </a:extLst>
          </p:cNvPr>
          <p:cNvGrpSpPr/>
          <p:nvPr/>
        </p:nvGrpSpPr>
        <p:grpSpPr>
          <a:xfrm>
            <a:off x="110132" y="2807262"/>
            <a:ext cx="3388441" cy="1938992"/>
            <a:chOff x="3682538" y="4036109"/>
            <a:chExt cx="3372371" cy="19389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A5ABDE-1F36-4F9F-989D-F81AA575B220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r>
                <a:rPr lang="en-US" b="1" dirty="0"/>
                <a:t>                             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73EAC-3865-47F5-8525-4D28A8DBA1AE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02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 back?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B9A23-2A9B-4575-8D4C-805512CE1838}"/>
              </a:ext>
            </a:extLst>
          </p:cNvPr>
          <p:cNvGrpSpPr/>
          <p:nvPr/>
        </p:nvGrpSpPr>
        <p:grpSpPr>
          <a:xfrm>
            <a:off x="110132" y="2807262"/>
            <a:ext cx="3385683" cy="2154436"/>
            <a:chOff x="3682538" y="4036109"/>
            <a:chExt cx="3369626" cy="21544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A2F3-4E57-4BEC-8FD8-65698AEC7433}"/>
                </a:ext>
              </a:extLst>
            </p:cNvPr>
            <p:cNvSpPr txBox="1"/>
            <p:nvPr/>
          </p:nvSpPr>
          <p:spPr>
            <a:xfrm>
              <a:off x="3682538" y="4036109"/>
              <a:ext cx="3369626" cy="2154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</a:p>
            <a:p>
              <a:r>
                <a:rPr lang="en-US" b="1" dirty="0"/>
                <a:t>                            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309FC-B4A5-44DE-8071-D7F0CF2FF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69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1292-CFC6-49F1-8D07-EC356CA47850}"/>
              </a:ext>
            </a:extLst>
          </p:cNvPr>
          <p:cNvSpPr txBox="1"/>
          <p:nvPr/>
        </p:nvSpPr>
        <p:spPr>
          <a:xfrm>
            <a:off x="3750365" y="280726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12</a:t>
            </a:r>
          </a:p>
          <a:p>
            <a:r>
              <a:rPr lang="en-US" dirty="0"/>
              <a:t>speed =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BAAFD-0F85-4490-AE69-D2A96E8FC9DD}"/>
              </a:ext>
            </a:extLst>
          </p:cNvPr>
          <p:cNvSpPr txBox="1"/>
          <p:nvPr/>
        </p:nvSpPr>
        <p:spPr>
          <a:xfrm>
            <a:off x="213392" y="5481670"/>
            <a:ext cx="3282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calling </a:t>
            </a:r>
            <a:r>
              <a:rPr lang="en-US" dirty="0" err="1"/>
              <a:t>ChangeDir</a:t>
            </a:r>
            <a:r>
              <a:rPr lang="en-US" dirty="0"/>
              <a:t>(), </a:t>
            </a:r>
            <a:r>
              <a:rPr lang="en-US" dirty="0" err="1"/>
              <a:t>posX</a:t>
            </a:r>
            <a:r>
              <a:rPr lang="en-US" dirty="0"/>
              <a:t> will be decremented by speed inside </a:t>
            </a:r>
            <a:r>
              <a:rPr lang="en-US" dirty="0" err="1"/>
              <a:t>UpdatePos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1601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F0A4-AEDD-405C-935C-1713337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943-7918-4476-A61D-F97F741E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three levels</a:t>
            </a:r>
          </a:p>
          <a:p>
            <a:pPr lvl="1"/>
            <a:r>
              <a:rPr lang="en-US" dirty="0"/>
              <a:t>Top: Star</a:t>
            </a:r>
          </a:p>
          <a:p>
            <a:pPr lvl="1"/>
            <a:r>
              <a:rPr lang="en-US" dirty="0"/>
              <a:t>Middle: </a:t>
            </a:r>
            <a:r>
              <a:rPr lang="en-US" dirty="0" err="1"/>
              <a:t>Goomba</a:t>
            </a:r>
            <a:endParaRPr lang="en-US" dirty="0"/>
          </a:p>
          <a:p>
            <a:pPr lvl="1"/>
            <a:r>
              <a:rPr lang="en-US" dirty="0"/>
              <a:t>Bottom: 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7E853-432D-4943-9CA5-12BA74E2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93" y="3664226"/>
            <a:ext cx="4084108" cy="2425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9FB032-D901-41F5-BEAB-90DF92B844FB}"/>
              </a:ext>
            </a:extLst>
          </p:cNvPr>
          <p:cNvCxnSpPr>
            <a:cxnSpLocks/>
          </p:cNvCxnSpPr>
          <p:nvPr/>
        </p:nvCxnSpPr>
        <p:spPr>
          <a:xfrm>
            <a:off x="1252330" y="4399722"/>
            <a:ext cx="5015948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CBC3CA-B124-4C0E-9C89-0B92CF7487C3}"/>
              </a:ext>
            </a:extLst>
          </p:cNvPr>
          <p:cNvCxnSpPr>
            <a:cxnSpLocks/>
          </p:cNvCxnSpPr>
          <p:nvPr/>
        </p:nvCxnSpPr>
        <p:spPr>
          <a:xfrm>
            <a:off x="1252330" y="5718313"/>
            <a:ext cx="5015948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41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 back?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B9A23-2A9B-4575-8D4C-805512CE1838}"/>
              </a:ext>
            </a:extLst>
          </p:cNvPr>
          <p:cNvGrpSpPr/>
          <p:nvPr/>
        </p:nvGrpSpPr>
        <p:grpSpPr>
          <a:xfrm>
            <a:off x="110132" y="2807262"/>
            <a:ext cx="3385683" cy="2092881"/>
            <a:chOff x="3682538" y="4036109"/>
            <a:chExt cx="3369626" cy="20928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A2F3-4E57-4BEC-8FD8-65698AEC7433}"/>
                </a:ext>
              </a:extLst>
            </p:cNvPr>
            <p:cNvSpPr txBox="1"/>
            <p:nvPr/>
          </p:nvSpPr>
          <p:spPr>
            <a:xfrm>
              <a:off x="3682538" y="4036109"/>
              <a:ext cx="3369626" cy="209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309FC-B4A5-44DE-8071-D7F0CF2FF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69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1292-CFC6-49F1-8D07-EC356CA47850}"/>
              </a:ext>
            </a:extLst>
          </p:cNvPr>
          <p:cNvSpPr txBox="1"/>
          <p:nvPr/>
        </p:nvSpPr>
        <p:spPr>
          <a:xfrm>
            <a:off x="3750365" y="2807262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12 – speed = 8</a:t>
            </a:r>
          </a:p>
          <a:p>
            <a:r>
              <a:rPr lang="en-US" dirty="0"/>
              <a:t>speed =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BAAFD-0F85-4490-AE69-D2A96E8FC9DD}"/>
              </a:ext>
            </a:extLst>
          </p:cNvPr>
          <p:cNvSpPr txBox="1"/>
          <p:nvPr/>
        </p:nvSpPr>
        <p:spPr>
          <a:xfrm>
            <a:off x="213392" y="5481670"/>
            <a:ext cx="328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Makes </a:t>
            </a:r>
            <a:r>
              <a:rPr lang="en-US" dirty="0" err="1"/>
              <a:t>posX</a:t>
            </a:r>
            <a:r>
              <a:rPr lang="en-US" dirty="0"/>
              <a:t> to have 8 because currently there are 8 spaces.</a:t>
            </a:r>
          </a:p>
        </p:txBody>
      </p:sp>
    </p:spTree>
    <p:extLst>
      <p:ext uri="{BB962C8B-B14F-4D97-AF65-F5344CB8AC3E}">
        <p14:creationId xmlns:p14="http://schemas.microsoft.com/office/powerpoint/2010/main" val="2976887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 back?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B9A23-2A9B-4575-8D4C-805512CE1838}"/>
              </a:ext>
            </a:extLst>
          </p:cNvPr>
          <p:cNvGrpSpPr/>
          <p:nvPr/>
        </p:nvGrpSpPr>
        <p:grpSpPr>
          <a:xfrm>
            <a:off x="110132" y="2807262"/>
            <a:ext cx="3375189" cy="3385542"/>
            <a:chOff x="3682538" y="4036109"/>
            <a:chExt cx="3359182" cy="33855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A2F3-4E57-4BEC-8FD8-65698AEC7433}"/>
                </a:ext>
              </a:extLst>
            </p:cNvPr>
            <p:cNvSpPr txBox="1"/>
            <p:nvPr/>
          </p:nvSpPr>
          <p:spPr>
            <a:xfrm>
              <a:off x="3682538" y="4036109"/>
              <a:ext cx="3359182" cy="33855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309FC-B4A5-44DE-8071-D7F0CF2FF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591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1292-CFC6-49F1-8D07-EC356CA47850}"/>
              </a:ext>
            </a:extLst>
          </p:cNvPr>
          <p:cNvSpPr txBox="1"/>
          <p:nvPr/>
        </p:nvSpPr>
        <p:spPr>
          <a:xfrm>
            <a:off x="3750365" y="280726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8</a:t>
            </a:r>
          </a:p>
          <a:p>
            <a:r>
              <a:rPr lang="en-US" dirty="0"/>
              <a:t>speed = 4</a:t>
            </a:r>
          </a:p>
        </p:txBody>
      </p:sp>
    </p:spTree>
    <p:extLst>
      <p:ext uri="{BB962C8B-B14F-4D97-AF65-F5344CB8AC3E}">
        <p14:creationId xmlns:p14="http://schemas.microsoft.com/office/powerpoint/2010/main" val="3541576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 back?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B9A23-2A9B-4575-8D4C-805512CE1838}"/>
              </a:ext>
            </a:extLst>
          </p:cNvPr>
          <p:cNvGrpSpPr/>
          <p:nvPr/>
        </p:nvGrpSpPr>
        <p:grpSpPr>
          <a:xfrm>
            <a:off x="110132" y="2807262"/>
            <a:ext cx="3388441" cy="3385542"/>
            <a:chOff x="3682538" y="4036109"/>
            <a:chExt cx="3372371" cy="33855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A2F3-4E57-4BEC-8FD8-65698AEC7433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33855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309FC-B4A5-44DE-8071-D7F0CF2FF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1292-CFC6-49F1-8D07-EC356CA47850}"/>
              </a:ext>
            </a:extLst>
          </p:cNvPr>
          <p:cNvSpPr txBox="1"/>
          <p:nvPr/>
        </p:nvSpPr>
        <p:spPr>
          <a:xfrm>
            <a:off x="3750365" y="2807262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8 – speed = 4</a:t>
            </a:r>
          </a:p>
          <a:p>
            <a:r>
              <a:rPr lang="en-US" dirty="0"/>
              <a:t>speed = 4</a:t>
            </a:r>
          </a:p>
        </p:txBody>
      </p:sp>
    </p:spTree>
    <p:extLst>
      <p:ext uri="{BB962C8B-B14F-4D97-AF65-F5344CB8AC3E}">
        <p14:creationId xmlns:p14="http://schemas.microsoft.com/office/powerpoint/2010/main" val="3707261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 back?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B9A23-2A9B-4575-8D4C-805512CE1838}"/>
              </a:ext>
            </a:extLst>
          </p:cNvPr>
          <p:cNvGrpSpPr/>
          <p:nvPr/>
        </p:nvGrpSpPr>
        <p:grpSpPr>
          <a:xfrm>
            <a:off x="110132" y="2807262"/>
            <a:ext cx="3375189" cy="3385542"/>
            <a:chOff x="3682538" y="4036109"/>
            <a:chExt cx="3359182" cy="33855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A2F3-4E57-4BEC-8FD8-65698AEC7433}"/>
                </a:ext>
              </a:extLst>
            </p:cNvPr>
            <p:cNvSpPr txBox="1"/>
            <p:nvPr/>
          </p:nvSpPr>
          <p:spPr>
            <a:xfrm>
              <a:off x="3682538" y="4036109"/>
              <a:ext cx="3359182" cy="33855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309FC-B4A5-44DE-8071-D7F0CF2FF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591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1292-CFC6-49F1-8D07-EC356CA47850}"/>
              </a:ext>
            </a:extLst>
          </p:cNvPr>
          <p:cNvSpPr txBox="1"/>
          <p:nvPr/>
        </p:nvSpPr>
        <p:spPr>
          <a:xfrm>
            <a:off x="3750365" y="280726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4</a:t>
            </a:r>
          </a:p>
          <a:p>
            <a:r>
              <a:rPr lang="en-US" dirty="0"/>
              <a:t>speed = 4</a:t>
            </a:r>
          </a:p>
        </p:txBody>
      </p:sp>
    </p:spTree>
    <p:extLst>
      <p:ext uri="{BB962C8B-B14F-4D97-AF65-F5344CB8AC3E}">
        <p14:creationId xmlns:p14="http://schemas.microsoft.com/office/powerpoint/2010/main" val="168027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 back?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B9A23-2A9B-4575-8D4C-805512CE1838}"/>
              </a:ext>
            </a:extLst>
          </p:cNvPr>
          <p:cNvGrpSpPr/>
          <p:nvPr/>
        </p:nvGrpSpPr>
        <p:grpSpPr>
          <a:xfrm>
            <a:off x="110132" y="2807262"/>
            <a:ext cx="3381815" cy="3385542"/>
            <a:chOff x="3682538" y="4036109"/>
            <a:chExt cx="3365777" cy="33855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A2F3-4E57-4BEC-8FD8-65698AEC7433}"/>
                </a:ext>
              </a:extLst>
            </p:cNvPr>
            <p:cNvSpPr txBox="1"/>
            <p:nvPr/>
          </p:nvSpPr>
          <p:spPr>
            <a:xfrm>
              <a:off x="3682538" y="4036109"/>
              <a:ext cx="3365777" cy="33855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309FC-B4A5-44DE-8071-D7F0CF2FF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657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“” “” “” “/____\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1292-CFC6-49F1-8D07-EC356CA47850}"/>
              </a:ext>
            </a:extLst>
          </p:cNvPr>
          <p:cNvSpPr txBox="1"/>
          <p:nvPr/>
        </p:nvSpPr>
        <p:spPr>
          <a:xfrm>
            <a:off x="3750365" y="2807262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4 – speed = 0</a:t>
            </a:r>
          </a:p>
          <a:p>
            <a:r>
              <a:rPr lang="en-US" dirty="0"/>
              <a:t>speed = 4</a:t>
            </a:r>
          </a:p>
        </p:txBody>
      </p:sp>
    </p:spTree>
    <p:extLst>
      <p:ext uri="{BB962C8B-B14F-4D97-AF65-F5344CB8AC3E}">
        <p14:creationId xmlns:p14="http://schemas.microsoft.com/office/powerpoint/2010/main" val="1776979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 back?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B9A23-2A9B-4575-8D4C-805512CE1838}"/>
              </a:ext>
            </a:extLst>
          </p:cNvPr>
          <p:cNvGrpSpPr/>
          <p:nvPr/>
        </p:nvGrpSpPr>
        <p:grpSpPr>
          <a:xfrm>
            <a:off x="110132" y="2807262"/>
            <a:ext cx="3388441" cy="3385542"/>
            <a:chOff x="3682538" y="4036109"/>
            <a:chExt cx="3372371" cy="33855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A2F3-4E57-4BEC-8FD8-65698AEC7433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33855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309FC-B4A5-44DE-8071-D7F0CF2FF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1292-CFC6-49F1-8D07-EC356CA47850}"/>
              </a:ext>
            </a:extLst>
          </p:cNvPr>
          <p:cNvSpPr txBox="1"/>
          <p:nvPr/>
        </p:nvSpPr>
        <p:spPr>
          <a:xfrm>
            <a:off x="3750365" y="280726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= 0</a:t>
            </a:r>
          </a:p>
          <a:p>
            <a:r>
              <a:rPr lang="en-US" dirty="0"/>
              <a:t>speed 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7AD9B-BFC6-4145-80E6-9A8B7FADDD50}"/>
              </a:ext>
            </a:extLst>
          </p:cNvPr>
          <p:cNvSpPr txBox="1"/>
          <p:nvPr/>
        </p:nvSpPr>
        <p:spPr>
          <a:xfrm>
            <a:off x="192158" y="6211669"/>
            <a:ext cx="261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 err="1"/>
              <a:t>ChangeDir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update </a:t>
            </a:r>
            <a:r>
              <a:rPr lang="en-US" altLang="ko-KR" dirty="0" err="1"/>
              <a:t>UpdatePos</a:t>
            </a:r>
            <a:r>
              <a:rPr lang="en-US" altLang="ko-KR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42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(</a:t>
            </a:r>
            <a:r>
              <a:rPr lang="en-US" dirty="0" err="1"/>
              <a:t>Goomba.cs</a:t>
            </a:r>
            <a:r>
              <a:rPr lang="en-US" dirty="0"/>
              <a:t>) – class 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981771" y="2333685"/>
            <a:ext cx="7180457" cy="3970318"/>
            <a:chOff x="1005600" y="2571236"/>
            <a:chExt cx="6130696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</a:t>
              </a:r>
              <a:endParaRPr lang="en-US" b="1" dirty="0"/>
            </a:p>
            <a:p>
              <a:endParaRPr lang="en-US" b="1" dirty="0"/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int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int speed;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string[]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private bool direction;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Ground(int speed)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this.speed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speed;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goombaSprite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string[10];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SetSprite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direction = true;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//true: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, false: 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ChangeDir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direction = direction ? false : true;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9651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(</a:t>
            </a:r>
            <a:r>
              <a:rPr lang="en-US" dirty="0" err="1"/>
              <a:t>Goomba.cs</a:t>
            </a:r>
            <a:r>
              <a:rPr lang="en-US" dirty="0"/>
              <a:t>) – </a:t>
            </a:r>
            <a:r>
              <a:rPr lang="en-US"/>
              <a:t>class methods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981771" y="2333685"/>
            <a:ext cx="7180457" cy="2862322"/>
            <a:chOff x="1005600" y="2571236"/>
            <a:chExt cx="6130696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</a:t>
              </a:r>
              <a:endParaRPr lang="en-US" b="1" dirty="0"/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UpdatePos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if(direction)//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speed;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else	      //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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	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posX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 – speed;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3104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A1AF-1212-4336-999F-CE21D236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 (Whole Code)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A1AE1-3891-4A27-8996-8A06CA9ADF18}"/>
              </a:ext>
            </a:extLst>
          </p:cNvPr>
          <p:cNvSpPr txBox="1"/>
          <p:nvPr/>
        </p:nvSpPr>
        <p:spPr>
          <a:xfrm>
            <a:off x="715617" y="1315170"/>
            <a:ext cx="78866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 speed;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string[]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bool direction;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Ground(int speed)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speed;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string[10];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SetSprite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direction = true;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direction = direction ? false : true;	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//continued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37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A1AF-1212-4336-999F-CE21D236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Class (Whole Code)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A1AE1-3891-4A27-8996-8A06CA9ADF18}"/>
              </a:ext>
            </a:extLst>
          </p:cNvPr>
          <p:cNvSpPr txBox="1"/>
          <p:nvPr/>
        </p:nvSpPr>
        <p:spPr>
          <a:xfrm>
            <a:off x="715617" y="1315170"/>
            <a:ext cx="788669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@"     ________ 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@"    /        \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@"   /  \    /  \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= @"  /   |    |   \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@" /  -^------^-  \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= @"|________________|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[6] = @"      /    \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[7] = @" ____|      |____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[8] = @"/____\ ==== /____\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[9] = @"                     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spaces = "";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spaces += " ";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foreach(string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eachLine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goombaSprite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(spaces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eachLine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if(direction)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speed;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	   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speed;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640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F0A4-AEDD-405C-935C-1713337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943-7918-4476-A61D-F97F741E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three levels (each level contains object)</a:t>
            </a:r>
          </a:p>
          <a:p>
            <a:pPr lvl="1"/>
            <a:r>
              <a:rPr lang="en-US" b="1" dirty="0"/>
              <a:t>Top: Star</a:t>
            </a:r>
          </a:p>
          <a:p>
            <a:pPr lvl="1"/>
            <a:r>
              <a:rPr lang="en-US" dirty="0"/>
              <a:t>Middle: </a:t>
            </a:r>
            <a:r>
              <a:rPr lang="en-US" dirty="0" err="1"/>
              <a:t>Goomba</a:t>
            </a:r>
            <a:endParaRPr lang="en-US" dirty="0"/>
          </a:p>
          <a:p>
            <a:pPr lvl="1"/>
            <a:r>
              <a:rPr lang="en-US" dirty="0"/>
              <a:t>Bottom: 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7E853-432D-4943-9CA5-12BA74E2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93" y="3664226"/>
            <a:ext cx="4084108" cy="2425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9FB032-D901-41F5-BEAB-90DF92B844FB}"/>
              </a:ext>
            </a:extLst>
          </p:cNvPr>
          <p:cNvCxnSpPr>
            <a:cxnSpLocks/>
          </p:cNvCxnSpPr>
          <p:nvPr/>
        </p:nvCxnSpPr>
        <p:spPr>
          <a:xfrm>
            <a:off x="1252330" y="4399722"/>
            <a:ext cx="5879323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CBC3CA-B124-4C0E-9C89-0B92CF7487C3}"/>
              </a:ext>
            </a:extLst>
          </p:cNvPr>
          <p:cNvCxnSpPr>
            <a:cxnSpLocks/>
          </p:cNvCxnSpPr>
          <p:nvPr/>
        </p:nvCxnSpPr>
        <p:spPr>
          <a:xfrm>
            <a:off x="1252330" y="5718313"/>
            <a:ext cx="5806838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BF05C49-1E09-43B6-97E2-7BBF6EDFF85D}"/>
              </a:ext>
            </a:extLst>
          </p:cNvPr>
          <p:cNvSpPr/>
          <p:nvPr/>
        </p:nvSpPr>
        <p:spPr>
          <a:xfrm>
            <a:off x="2226364" y="3710608"/>
            <a:ext cx="695739" cy="60148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07A89-D633-4617-BE01-CB1BBEE11B2E}"/>
              </a:ext>
            </a:extLst>
          </p:cNvPr>
          <p:cNvSpPr txBox="1"/>
          <p:nvPr/>
        </p:nvSpPr>
        <p:spPr>
          <a:xfrm>
            <a:off x="5763201" y="3476392"/>
            <a:ext cx="1368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endParaRPr lang="en-US" dirty="0"/>
          </a:p>
          <a:p>
            <a:r>
              <a:rPr lang="en-US" dirty="0" err="1"/>
              <a:t>starSprite</a:t>
            </a:r>
            <a:endParaRPr lang="en-US" dirty="0"/>
          </a:p>
          <a:p>
            <a:r>
              <a:rPr lang="en-US" dirty="0" err="1"/>
              <a:t>DrawSprite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0397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29D2-2E96-41B3-9527-9246EDE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(Program)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DC3B-C176-426B-8DB6-979E1C57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8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(</a:t>
            </a:r>
            <a:r>
              <a:rPr lang="en-US" dirty="0" err="1"/>
              <a:t>Program.cs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Let’s create </a:t>
            </a:r>
            <a:r>
              <a:rPr lang="en-US" dirty="0" err="1"/>
              <a:t>GoombaWalk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class accepts objects of star, </a:t>
            </a:r>
            <a:r>
              <a:rPr lang="en-US" dirty="0" err="1"/>
              <a:t>goomba</a:t>
            </a:r>
            <a:r>
              <a:rPr lang="en-US" dirty="0"/>
              <a:t>, and ground</a:t>
            </a:r>
          </a:p>
          <a:p>
            <a:pPr lvl="1"/>
            <a:r>
              <a:rPr lang="en-US" dirty="0"/>
              <a:t>Using objects, it will create </a:t>
            </a:r>
            <a:r>
              <a:rPr lang="en-US" dirty="0" err="1"/>
              <a:t>goomba</a:t>
            </a:r>
            <a:r>
              <a:rPr lang="en-US" dirty="0"/>
              <a:t> walking animation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588990-5DB0-4861-824B-BFFE3E21F20E}"/>
              </a:ext>
            </a:extLst>
          </p:cNvPr>
          <p:cNvGrpSpPr/>
          <p:nvPr/>
        </p:nvGrpSpPr>
        <p:grpSpPr>
          <a:xfrm>
            <a:off x="1555565" y="2571236"/>
            <a:ext cx="6130696" cy="2862321"/>
            <a:chOff x="3682539" y="4036109"/>
            <a:chExt cx="1771639" cy="9610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2F450-0EE9-4AE9-ADBE-ED2627535496}"/>
                </a:ext>
              </a:extLst>
            </p:cNvPr>
            <p:cNvSpPr txBox="1"/>
            <p:nvPr/>
          </p:nvSpPr>
          <p:spPr>
            <a:xfrm>
              <a:off x="3682539" y="4036109"/>
              <a:ext cx="1771639" cy="961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Star(0);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Ground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Ground(120);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					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(star,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ground);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gWalkAnimation.StartAnimation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4A1310-757A-4F39-BB55-69BB51E92612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164140"/>
              <a:ext cx="17716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5B7ECF-6607-4D03-8682-2A48F38B3C77}"/>
              </a:ext>
            </a:extLst>
          </p:cNvPr>
          <p:cNvSpPr/>
          <p:nvPr/>
        </p:nvSpPr>
        <p:spPr>
          <a:xfrm>
            <a:off x="1595321" y="3985591"/>
            <a:ext cx="5993113" cy="553267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6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(</a:t>
            </a:r>
            <a:r>
              <a:rPr lang="en-US" dirty="0" err="1"/>
              <a:t>GoombaWalk.cs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– class </a:t>
            </a:r>
            <a:r>
              <a:rPr lang="en-US" dirty="0" err="1"/>
              <a:t>variables&amp;constructor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809493" y="2724623"/>
            <a:ext cx="8254994" cy="3693319"/>
            <a:chOff x="1005600" y="2571236"/>
            <a:chExt cx="6130696" cy="36933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3693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Star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Ground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Ground(Star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Ground, ground)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this.star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star;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this.ground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ground;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426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(</a:t>
            </a:r>
            <a:r>
              <a:rPr lang="en-US" dirty="0" err="1"/>
              <a:t>GoombaWalk.cs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– class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the code that showed how to make </a:t>
            </a:r>
            <a:r>
              <a:rPr lang="en-US" dirty="0" err="1"/>
              <a:t>goomba</a:t>
            </a:r>
            <a:r>
              <a:rPr lang="en-US" dirty="0"/>
              <a:t> walk in round-trip?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809493" y="2724623"/>
            <a:ext cx="8254994" cy="1754326"/>
            <a:chOff x="1005600" y="2571236"/>
            <a:chExt cx="6130696" cy="17543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endParaRPr lang="en-US" b="1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StartAnimation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581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0DE-DE56-4C7A-A4D6-87F7E7C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6113-4CFB-43A1-B258-586A2AB4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goomba</a:t>
            </a:r>
            <a:r>
              <a:rPr lang="en-US" dirty="0"/>
              <a:t> walk back?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B9A23-2A9B-4575-8D4C-805512CE1838}"/>
              </a:ext>
            </a:extLst>
          </p:cNvPr>
          <p:cNvGrpSpPr/>
          <p:nvPr/>
        </p:nvGrpSpPr>
        <p:grpSpPr>
          <a:xfrm>
            <a:off x="110132" y="2807262"/>
            <a:ext cx="3388441" cy="3385542"/>
            <a:chOff x="3682538" y="4036109"/>
            <a:chExt cx="3372371" cy="33855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A2F3-4E57-4BEC-8FD8-65698AEC7433}"/>
                </a:ext>
              </a:extLst>
            </p:cNvPr>
            <p:cNvSpPr txBox="1"/>
            <p:nvPr/>
          </p:nvSpPr>
          <p:spPr>
            <a:xfrm>
              <a:off x="3682538" y="4036109"/>
              <a:ext cx="3372371" cy="33855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for(int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	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309FC-B4A5-44DE-8071-D7F0CF2FF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82539" y="4366591"/>
              <a:ext cx="337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F359C-B88D-47B0-9B3A-27409715A751}"/>
              </a:ext>
            </a:extLst>
          </p:cNvPr>
          <p:cNvSpPr txBox="1"/>
          <p:nvPr/>
        </p:nvSpPr>
        <p:spPr>
          <a:xfrm>
            <a:off x="3599075" y="3692816"/>
            <a:ext cx="543479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________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     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  \    /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   |    | 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 -^------^-  \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|________________|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    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____|      |____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/____\ ==== /____\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F7D99-3BB8-4645-811D-F0A15D0202D5}"/>
              </a:ext>
            </a:extLst>
          </p:cNvPr>
          <p:cNvSpPr/>
          <p:nvPr/>
        </p:nvSpPr>
        <p:spPr>
          <a:xfrm>
            <a:off x="198783" y="3352800"/>
            <a:ext cx="3033065" cy="26305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C91F4D-9E3A-457D-AC18-3847DA94D0F0}"/>
              </a:ext>
            </a:extLst>
          </p:cNvPr>
          <p:cNvCxnSpPr/>
          <p:nvPr/>
        </p:nvCxnSpPr>
        <p:spPr>
          <a:xfrm flipH="1">
            <a:off x="3279913" y="2902226"/>
            <a:ext cx="808383" cy="526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4D0A94-FB4D-486F-84D9-9CF7FE1AA6E3}"/>
              </a:ext>
            </a:extLst>
          </p:cNvPr>
          <p:cNvSpPr txBox="1"/>
          <p:nvPr/>
        </p:nvSpPr>
        <p:spPr>
          <a:xfrm>
            <a:off x="4253948" y="2807262"/>
            <a:ext cx="489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be inside </a:t>
            </a:r>
            <a:r>
              <a:rPr lang="en-US" dirty="0" err="1"/>
              <a:t>StartAnimation</a:t>
            </a:r>
            <a:r>
              <a:rPr lang="en-US" dirty="0"/>
              <a:t>() with little modification</a:t>
            </a:r>
          </a:p>
        </p:txBody>
      </p:sp>
    </p:spTree>
    <p:extLst>
      <p:ext uri="{BB962C8B-B14F-4D97-AF65-F5344CB8AC3E}">
        <p14:creationId xmlns:p14="http://schemas.microsoft.com/office/powerpoint/2010/main" val="4080935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(</a:t>
            </a:r>
            <a:r>
              <a:rPr lang="en-US" dirty="0" err="1"/>
              <a:t>GoombaWalk.cs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– class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809493" y="2724623"/>
            <a:ext cx="8254994" cy="3185487"/>
            <a:chOff x="1005600" y="2571236"/>
            <a:chExt cx="6130696" cy="31854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3185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endParaRPr lang="en-US" b="1" dirty="0"/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StartAnimation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017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1973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GoombaWalk</a:t>
            </a:r>
            <a:r>
              <a:rPr lang="en-US" dirty="0"/>
              <a:t> (</a:t>
            </a:r>
            <a:r>
              <a:rPr lang="en-US" dirty="0" err="1"/>
              <a:t>GoombaWalk.cs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– class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write </a:t>
            </a:r>
            <a:r>
              <a:rPr lang="en-US" dirty="0" err="1"/>
              <a:t>DrawFrame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809493" y="2724623"/>
            <a:ext cx="8254994" cy="3185487"/>
            <a:chOff x="1005600" y="2571236"/>
            <a:chExt cx="6130696" cy="31854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3185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endParaRPr lang="en-US" b="1" dirty="0"/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StartAnimation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//Draw sprites of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star,goomba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ground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//Draw sprites of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star,goomba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ground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910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1973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GoombaWalk</a:t>
            </a:r>
            <a:r>
              <a:rPr lang="en-US" dirty="0"/>
              <a:t> (</a:t>
            </a:r>
            <a:r>
              <a:rPr lang="en-US" dirty="0" err="1"/>
              <a:t>GoombaWalk.cs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– class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modify </a:t>
            </a:r>
            <a:r>
              <a:rPr lang="en-US" dirty="0" err="1"/>
              <a:t>StartAnimation</a:t>
            </a:r>
            <a:r>
              <a:rPr lang="en-US" dirty="0"/>
              <a:t>() more to have ‘real’ animation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809493" y="2724623"/>
            <a:ext cx="8254994" cy="2492990"/>
            <a:chOff x="1005600" y="2571236"/>
            <a:chExt cx="6130696" cy="24929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2492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endParaRPr lang="en-US" b="1" dirty="0"/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star.DrawSprite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ground.DrawSprite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3715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(</a:t>
            </a:r>
            <a:r>
              <a:rPr lang="en-US" dirty="0" err="1"/>
              <a:t>GoombaWalk.cs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– class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809493" y="2724623"/>
            <a:ext cx="8254994" cy="3862596"/>
            <a:chOff x="1005600" y="2571236"/>
            <a:chExt cx="6130696" cy="38625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38625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endParaRPr lang="en-US" b="1" dirty="0"/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StartAnimation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Clear console window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Threads.Sleep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(200);  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Pause for 200ms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3;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   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Clear console window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Threads.Sleep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(200);  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Pause for 200ms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0648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A97-7F06-42CE-91EE-5A0D3F2B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(</a:t>
            </a:r>
            <a:r>
              <a:rPr lang="en-US" dirty="0" err="1"/>
              <a:t>GoombaWalk.cs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– class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809493" y="2630278"/>
            <a:ext cx="8254994" cy="4031873"/>
            <a:chOff x="1005600" y="2571236"/>
            <a:chExt cx="6130696" cy="40318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4031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r>
                <a:rPr lang="en-US" b="1" dirty="0"/>
                <a:t>	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void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StartAnimation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frameNumb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20;</a:t>
              </a:r>
            </a:p>
            <a:p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int 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sleepTime</a:t>
              </a:r>
              <a:r>
                <a:rPr lang="en-US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200;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frameNumb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Threads.Sleep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sleepTime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    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frameNumb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Threads.Sleep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sleepTime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     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	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0282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Class (Whole Code)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444503" y="1498797"/>
            <a:ext cx="8254994" cy="5170646"/>
            <a:chOff x="1005600" y="2571236"/>
            <a:chExt cx="6130696" cy="51706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5170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endParaRPr lang="en-US" b="1" dirty="0"/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using System;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using Threading;</a:t>
              </a:r>
            </a:p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GoombaWalk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Star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 Ground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Ground(Star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Ground, ground)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this.star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star;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this.goomba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this.ground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ground;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void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star.DrawSprite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goomba.DrawSprite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ground.DrawSprite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// continued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94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F0A4-AEDD-405C-935C-1713337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943-7918-4476-A61D-F97F741E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three levels (each level contains object)</a:t>
            </a:r>
          </a:p>
          <a:p>
            <a:pPr lvl="1"/>
            <a:r>
              <a:rPr lang="en-US" dirty="0"/>
              <a:t>Top: Star</a:t>
            </a:r>
          </a:p>
          <a:p>
            <a:pPr lvl="1"/>
            <a:r>
              <a:rPr lang="en-US" b="1" dirty="0"/>
              <a:t>Middle: </a:t>
            </a:r>
            <a:r>
              <a:rPr lang="en-US" b="1" dirty="0" err="1"/>
              <a:t>Goomba</a:t>
            </a:r>
            <a:endParaRPr lang="en-US" b="1" dirty="0"/>
          </a:p>
          <a:p>
            <a:pPr lvl="1"/>
            <a:r>
              <a:rPr lang="en-US" dirty="0"/>
              <a:t>Bottom: 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7E853-432D-4943-9CA5-12BA74E2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93" y="3664226"/>
            <a:ext cx="4084108" cy="2425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9FB032-D901-41F5-BEAB-90DF92B844FB}"/>
              </a:ext>
            </a:extLst>
          </p:cNvPr>
          <p:cNvCxnSpPr>
            <a:cxnSpLocks/>
          </p:cNvCxnSpPr>
          <p:nvPr/>
        </p:nvCxnSpPr>
        <p:spPr>
          <a:xfrm>
            <a:off x="1252330" y="4399722"/>
            <a:ext cx="5879323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CBC3CA-B124-4C0E-9C89-0B92CF7487C3}"/>
              </a:ext>
            </a:extLst>
          </p:cNvPr>
          <p:cNvCxnSpPr>
            <a:cxnSpLocks/>
          </p:cNvCxnSpPr>
          <p:nvPr/>
        </p:nvCxnSpPr>
        <p:spPr>
          <a:xfrm>
            <a:off x="1252330" y="5718313"/>
            <a:ext cx="5812934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BF05C49-1E09-43B6-97E2-7BBF6EDFF85D}"/>
              </a:ext>
            </a:extLst>
          </p:cNvPr>
          <p:cNvSpPr/>
          <p:nvPr/>
        </p:nvSpPr>
        <p:spPr>
          <a:xfrm>
            <a:off x="2226364" y="3710608"/>
            <a:ext cx="695739" cy="60148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C679B-8F9B-4919-B655-E30E62C92575}"/>
              </a:ext>
            </a:extLst>
          </p:cNvPr>
          <p:cNvSpPr/>
          <p:nvPr/>
        </p:nvSpPr>
        <p:spPr>
          <a:xfrm>
            <a:off x="1729407" y="4487350"/>
            <a:ext cx="1278836" cy="123096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E3A50-2540-415B-90A7-17BD6C16CF78}"/>
              </a:ext>
            </a:extLst>
          </p:cNvPr>
          <p:cNvSpPr txBox="1"/>
          <p:nvPr/>
        </p:nvSpPr>
        <p:spPr>
          <a:xfrm>
            <a:off x="5763201" y="3476392"/>
            <a:ext cx="1368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endParaRPr lang="en-US" dirty="0"/>
          </a:p>
          <a:p>
            <a:r>
              <a:rPr lang="en-US" dirty="0" err="1"/>
              <a:t>starSprite</a:t>
            </a:r>
            <a:endParaRPr lang="en-US" dirty="0"/>
          </a:p>
          <a:p>
            <a:r>
              <a:rPr lang="en-US" dirty="0" err="1"/>
              <a:t>DrawSprite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FF476-2931-434F-91BD-1CA3A7DA8F84}"/>
              </a:ext>
            </a:extLst>
          </p:cNvPr>
          <p:cNvSpPr txBox="1"/>
          <p:nvPr/>
        </p:nvSpPr>
        <p:spPr>
          <a:xfrm>
            <a:off x="5763201" y="4534658"/>
            <a:ext cx="2615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              </a:t>
            </a:r>
            <a:r>
              <a:rPr lang="en-US" dirty="0" err="1"/>
              <a:t>DrawSprite</a:t>
            </a:r>
            <a:r>
              <a:rPr lang="en-US" dirty="0"/>
              <a:t>()</a:t>
            </a:r>
          </a:p>
          <a:p>
            <a:r>
              <a:rPr lang="en-US" dirty="0"/>
              <a:t>speed             </a:t>
            </a:r>
            <a:r>
              <a:rPr lang="en-US" dirty="0" err="1"/>
              <a:t>UpdatePos</a:t>
            </a:r>
            <a:r>
              <a:rPr lang="en-US" dirty="0"/>
              <a:t>()</a:t>
            </a:r>
          </a:p>
          <a:p>
            <a:r>
              <a:rPr lang="en-US" dirty="0" err="1"/>
              <a:t>goombaSprite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764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14E-98CE-4D8F-9DB7-A1EAFC6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GoombaWalk</a:t>
            </a:r>
            <a:r>
              <a:rPr lang="en-US" dirty="0"/>
              <a:t> Class (Whole Code)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16C-CBFD-47B3-A3A6-C2AE2472EE24}"/>
              </a:ext>
            </a:extLst>
          </p:cNvPr>
          <p:cNvGrpSpPr/>
          <p:nvPr/>
        </p:nvGrpSpPr>
        <p:grpSpPr>
          <a:xfrm>
            <a:off x="444503" y="1366275"/>
            <a:ext cx="8254994" cy="5416868"/>
            <a:chOff x="1005600" y="2571236"/>
            <a:chExt cx="6130696" cy="54168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4DAA2-079D-41D2-88CB-54DE4BD9B8DD}"/>
                </a:ext>
              </a:extLst>
            </p:cNvPr>
            <p:cNvSpPr txBox="1"/>
            <p:nvPr/>
          </p:nvSpPr>
          <p:spPr>
            <a:xfrm>
              <a:off x="1005600" y="2571236"/>
              <a:ext cx="6130696" cy="5416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GoombaWalk</a:t>
              </a:r>
              <a:endParaRPr lang="en-US" b="1" dirty="0"/>
            </a:p>
            <a:p>
              <a:endParaRPr lang="en-US" b="1" dirty="0"/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void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StartAnimation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int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frameNumb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20;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int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sleepTime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200;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frameNumb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Threads.Sleep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sleepTime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     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goomba.ChangeDir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for(int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frameNumb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{ 	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Console.Clear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DrawFrame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           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goomba.UpdatePos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Threads.Sleep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sleepTime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     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	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FBC2D0-622D-4CF7-81D1-1C5779F8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00" y="2952561"/>
              <a:ext cx="613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4618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0CDC-2294-4B49-8841-D027DDB4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 (Whole Code)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14C29-5537-4E35-9603-214D55BB8029}"/>
              </a:ext>
            </a:extLst>
          </p:cNvPr>
          <p:cNvSpPr txBox="1"/>
          <p:nvPr/>
        </p:nvSpPr>
        <p:spPr>
          <a:xfrm>
            <a:off x="443947" y="1765277"/>
            <a:ext cx="987287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Program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void Main(string[]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Star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Star(0);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Ground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Ground(120);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GoombaWalk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gWalkAnimation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GoombaWalk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(star,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goomba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ground);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gWalkAnimation.StartAnimation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49D6E-B209-43FE-AFCC-740885A121EF}"/>
              </a:ext>
            </a:extLst>
          </p:cNvPr>
          <p:cNvSpPr txBox="1"/>
          <p:nvPr/>
        </p:nvSpPr>
        <p:spPr>
          <a:xfrm>
            <a:off x="218661" y="5850835"/>
            <a:ext cx="5867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Enjoy your </a:t>
            </a:r>
            <a:r>
              <a:rPr lang="en-US" sz="2800" dirty="0" err="1"/>
              <a:t>goomba</a:t>
            </a:r>
            <a:r>
              <a:rPr lang="en-US" sz="2800" dirty="0"/>
              <a:t> walking animation!</a:t>
            </a:r>
          </a:p>
        </p:txBody>
      </p:sp>
    </p:spTree>
    <p:extLst>
      <p:ext uri="{BB962C8B-B14F-4D97-AF65-F5344CB8AC3E}">
        <p14:creationId xmlns:p14="http://schemas.microsoft.com/office/powerpoint/2010/main" val="201105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F0A4-AEDD-405C-935C-1713337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943-7918-4476-A61D-F97F741E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three levels (each level contains object)</a:t>
            </a:r>
          </a:p>
          <a:p>
            <a:pPr lvl="1"/>
            <a:r>
              <a:rPr lang="en-US" dirty="0"/>
              <a:t>Top: Star</a:t>
            </a:r>
          </a:p>
          <a:p>
            <a:pPr lvl="1"/>
            <a:r>
              <a:rPr lang="en-US" dirty="0"/>
              <a:t>Middle: </a:t>
            </a:r>
            <a:r>
              <a:rPr lang="en-US" dirty="0" err="1"/>
              <a:t>Goomba</a:t>
            </a:r>
            <a:endParaRPr lang="en-US" dirty="0"/>
          </a:p>
          <a:p>
            <a:pPr lvl="1"/>
            <a:r>
              <a:rPr lang="en-US" b="1" dirty="0"/>
              <a:t>Bottom: 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7E853-432D-4943-9CA5-12BA74E2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93" y="3664226"/>
            <a:ext cx="4084108" cy="2425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9FB032-D901-41F5-BEAB-90DF92B844FB}"/>
              </a:ext>
            </a:extLst>
          </p:cNvPr>
          <p:cNvCxnSpPr>
            <a:cxnSpLocks/>
          </p:cNvCxnSpPr>
          <p:nvPr/>
        </p:nvCxnSpPr>
        <p:spPr>
          <a:xfrm>
            <a:off x="1252330" y="4399722"/>
            <a:ext cx="6013911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CBC3CA-B124-4C0E-9C89-0B92CF7487C3}"/>
              </a:ext>
            </a:extLst>
          </p:cNvPr>
          <p:cNvCxnSpPr>
            <a:cxnSpLocks/>
          </p:cNvCxnSpPr>
          <p:nvPr/>
        </p:nvCxnSpPr>
        <p:spPr>
          <a:xfrm>
            <a:off x="1252330" y="5718313"/>
            <a:ext cx="6013911" cy="0"/>
          </a:xfrm>
          <a:prstGeom prst="line">
            <a:avLst/>
          </a:prstGeom>
          <a:ln w="444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BF05C49-1E09-43B6-97E2-7BBF6EDFF85D}"/>
              </a:ext>
            </a:extLst>
          </p:cNvPr>
          <p:cNvSpPr/>
          <p:nvPr/>
        </p:nvSpPr>
        <p:spPr>
          <a:xfrm>
            <a:off x="2226364" y="3710608"/>
            <a:ext cx="695739" cy="60148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C679B-8F9B-4919-B655-E30E62C92575}"/>
              </a:ext>
            </a:extLst>
          </p:cNvPr>
          <p:cNvSpPr/>
          <p:nvPr/>
        </p:nvSpPr>
        <p:spPr>
          <a:xfrm>
            <a:off x="1729407" y="4487350"/>
            <a:ext cx="1278836" cy="123096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E147E-CBDE-4C0A-8A00-BA8A2FE0AA73}"/>
              </a:ext>
            </a:extLst>
          </p:cNvPr>
          <p:cNvSpPr/>
          <p:nvPr/>
        </p:nvSpPr>
        <p:spPr>
          <a:xfrm>
            <a:off x="1717039" y="5790807"/>
            <a:ext cx="3994647" cy="264553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E861E-8341-4675-B330-14DE38C997CF}"/>
              </a:ext>
            </a:extLst>
          </p:cNvPr>
          <p:cNvSpPr txBox="1"/>
          <p:nvPr/>
        </p:nvSpPr>
        <p:spPr>
          <a:xfrm>
            <a:off x="5763201" y="3476392"/>
            <a:ext cx="1368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endParaRPr lang="en-US" dirty="0"/>
          </a:p>
          <a:p>
            <a:r>
              <a:rPr lang="en-US" dirty="0" err="1"/>
              <a:t>starSprite</a:t>
            </a:r>
            <a:endParaRPr lang="en-US" dirty="0"/>
          </a:p>
          <a:p>
            <a:r>
              <a:rPr lang="en-US" dirty="0" err="1"/>
              <a:t>DrawSprite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41AD2-421E-4859-8A98-ABDBA71D087A}"/>
              </a:ext>
            </a:extLst>
          </p:cNvPr>
          <p:cNvSpPr txBox="1"/>
          <p:nvPr/>
        </p:nvSpPr>
        <p:spPr>
          <a:xfrm>
            <a:off x="5737425" y="5677168"/>
            <a:ext cx="140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groundSprite</a:t>
            </a:r>
            <a:endParaRPr lang="en-US" dirty="0"/>
          </a:p>
          <a:p>
            <a:r>
              <a:rPr lang="en-US" dirty="0" err="1"/>
              <a:t>DrawSprite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2EEA6-ADD2-41E7-A551-A198D1C160F9}"/>
              </a:ext>
            </a:extLst>
          </p:cNvPr>
          <p:cNvSpPr txBox="1"/>
          <p:nvPr/>
        </p:nvSpPr>
        <p:spPr>
          <a:xfrm>
            <a:off x="5763201" y="4534658"/>
            <a:ext cx="2615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r>
              <a:rPr lang="en-US" dirty="0"/>
              <a:t>               </a:t>
            </a:r>
            <a:r>
              <a:rPr lang="en-US" dirty="0" err="1"/>
              <a:t>DrawSprite</a:t>
            </a:r>
            <a:r>
              <a:rPr lang="en-US" dirty="0"/>
              <a:t>()</a:t>
            </a:r>
          </a:p>
          <a:p>
            <a:r>
              <a:rPr lang="en-US" dirty="0"/>
              <a:t>speed             </a:t>
            </a:r>
            <a:r>
              <a:rPr lang="en-US" dirty="0" err="1"/>
              <a:t>UpdatePos</a:t>
            </a:r>
            <a:r>
              <a:rPr lang="en-US" dirty="0"/>
              <a:t>()</a:t>
            </a:r>
          </a:p>
          <a:p>
            <a:r>
              <a:rPr lang="en-US" dirty="0" err="1"/>
              <a:t>goombaSprite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2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144B-F17C-4C0A-9BFE-28788090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9BE2-12A1-46F4-9BF2-2A8AA3AF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by drawing multiple frames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use </a:t>
            </a:r>
            <a:r>
              <a:rPr lang="en-US" dirty="0" err="1"/>
              <a:t>GoombaWalk</a:t>
            </a:r>
            <a:r>
              <a:rPr lang="en-US" dirty="0"/>
              <a:t> object that handles frames to create animation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76E04-C8B5-4D04-BC61-0CCEEDFB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" y="2552700"/>
            <a:ext cx="259080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D96BCD-560F-40CC-B293-2DAAC6378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58" y="2552700"/>
            <a:ext cx="2612264" cy="1733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5CFC3C-23AD-41F4-9B56-B47E2CF3B0B7}"/>
              </a:ext>
            </a:extLst>
          </p:cNvPr>
          <p:cNvSpPr txBox="1"/>
          <p:nvPr/>
        </p:nvSpPr>
        <p:spPr>
          <a:xfrm>
            <a:off x="1078992" y="42862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5CBC1-09EA-4651-B79F-642F712025ED}"/>
              </a:ext>
            </a:extLst>
          </p:cNvPr>
          <p:cNvSpPr txBox="1"/>
          <p:nvPr/>
        </p:nvSpPr>
        <p:spPr>
          <a:xfrm>
            <a:off x="4005072" y="42862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89E41-FBE3-4795-9335-B4D89CD6030B}"/>
              </a:ext>
            </a:extLst>
          </p:cNvPr>
          <p:cNvSpPr txBox="1"/>
          <p:nvPr/>
        </p:nvSpPr>
        <p:spPr>
          <a:xfrm>
            <a:off x="7153076" y="4265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EE1F41-BA60-4B83-B665-8C11DF8DC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2552700"/>
            <a:ext cx="2581275" cy="1752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0E8833-F3F4-4ED1-B238-78678FB2F405}"/>
              </a:ext>
            </a:extLst>
          </p:cNvPr>
          <p:cNvSpPr txBox="1"/>
          <p:nvPr/>
        </p:nvSpPr>
        <p:spPr>
          <a:xfrm>
            <a:off x="4718304" y="5417935"/>
            <a:ext cx="27124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GoombaWalk</a:t>
            </a:r>
            <a:endParaRPr lang="en-US" b="1" dirty="0"/>
          </a:p>
          <a:p>
            <a:r>
              <a:rPr lang="en-US" dirty="0"/>
              <a:t>star           </a:t>
            </a:r>
            <a:r>
              <a:rPr lang="en-US" dirty="0" err="1"/>
              <a:t>DrawFrame</a:t>
            </a:r>
            <a:r>
              <a:rPr lang="en-US" dirty="0"/>
              <a:t>()</a:t>
            </a:r>
          </a:p>
          <a:p>
            <a:r>
              <a:rPr lang="en-US" dirty="0" err="1"/>
              <a:t>goomba</a:t>
            </a:r>
            <a:r>
              <a:rPr lang="en-US" dirty="0"/>
              <a:t>   </a:t>
            </a:r>
            <a:r>
              <a:rPr lang="en-US" dirty="0" err="1"/>
              <a:t>StartAnimation</a:t>
            </a:r>
            <a:r>
              <a:rPr lang="en-US" dirty="0"/>
              <a:t>()</a:t>
            </a:r>
          </a:p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12874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5987</Words>
  <Application>Microsoft Office PowerPoint</Application>
  <PresentationFormat>On-screen Show (4:3)</PresentationFormat>
  <Paragraphs>1276</Paragraphs>
  <Slides>71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Office Theme</vt:lpstr>
      <vt:lpstr>Object-Oriented Programming</vt:lpstr>
      <vt:lpstr>Object-Oriented Programming</vt:lpstr>
      <vt:lpstr>Goomba Walking Project</vt:lpstr>
      <vt:lpstr>Goomba Walking Project</vt:lpstr>
      <vt:lpstr>Structure of Project</vt:lpstr>
      <vt:lpstr>Structure of Project</vt:lpstr>
      <vt:lpstr>Structure of Project</vt:lpstr>
      <vt:lpstr>Structure of Project</vt:lpstr>
      <vt:lpstr>Structure of Project</vt:lpstr>
      <vt:lpstr>Structure of Project</vt:lpstr>
      <vt:lpstr>Main (Program) Class</vt:lpstr>
      <vt:lpstr>Star Class</vt:lpstr>
      <vt:lpstr>Star Class</vt:lpstr>
      <vt:lpstr>Access Modifiers</vt:lpstr>
      <vt:lpstr>Access Modifiers</vt:lpstr>
      <vt:lpstr>Encapsulation</vt:lpstr>
      <vt:lpstr>Abstraction</vt:lpstr>
      <vt:lpstr>PowerPoint Presentation</vt:lpstr>
      <vt:lpstr>Star Class</vt:lpstr>
      <vt:lpstr>Star Class</vt:lpstr>
      <vt:lpstr>Star Class</vt:lpstr>
      <vt:lpstr>Star Class</vt:lpstr>
      <vt:lpstr>Star Class</vt:lpstr>
      <vt:lpstr>Star Class</vt:lpstr>
      <vt:lpstr>Star Class (Whole Code)</vt:lpstr>
      <vt:lpstr>Star Class (Whole Code)</vt:lpstr>
      <vt:lpstr>Main (Program) Class</vt:lpstr>
      <vt:lpstr>Ground Class</vt:lpstr>
      <vt:lpstr>Ground Class</vt:lpstr>
      <vt:lpstr>Ground Class</vt:lpstr>
      <vt:lpstr>Ground Class</vt:lpstr>
      <vt:lpstr>Ground Class</vt:lpstr>
      <vt:lpstr>Ground Class</vt:lpstr>
      <vt:lpstr>Ground Class (Whole Code)</vt:lpstr>
      <vt:lpstr>Ground Class (Whole Code)</vt:lpstr>
      <vt:lpstr>Main (Program)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</vt:lpstr>
      <vt:lpstr>Goomba Class (Whole Code)</vt:lpstr>
      <vt:lpstr>Goomba Class (Whole Code)</vt:lpstr>
      <vt:lpstr>Main (Program) Class</vt:lpstr>
      <vt:lpstr>GoombaWalk Class</vt:lpstr>
      <vt:lpstr>GoombaWalk Class</vt:lpstr>
      <vt:lpstr>Recall</vt:lpstr>
      <vt:lpstr>GoombaWalk Class</vt:lpstr>
      <vt:lpstr>GoombaWalk Class</vt:lpstr>
      <vt:lpstr>GoombaWalk Class</vt:lpstr>
      <vt:lpstr>GoombaWalk Class</vt:lpstr>
      <vt:lpstr>GoombaWalk Class</vt:lpstr>
      <vt:lpstr>GoombaWalk Class (Whole Code)</vt:lpstr>
      <vt:lpstr>GoombaWalk Class (Whole Code)</vt:lpstr>
      <vt:lpstr>Main Program (Whole 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Gunyoung kim</dc:creator>
  <cp:lastModifiedBy>Gunyoung kim</cp:lastModifiedBy>
  <cp:revision>248</cp:revision>
  <dcterms:created xsi:type="dcterms:W3CDTF">2021-02-16T21:28:46Z</dcterms:created>
  <dcterms:modified xsi:type="dcterms:W3CDTF">2021-02-26T03:23:34Z</dcterms:modified>
</cp:coreProperties>
</file>