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60"/>
  </p:handoutMasterIdLst>
  <p:sldIdLst>
    <p:sldId id="264" r:id="rId5"/>
    <p:sldId id="395" r:id="rId7"/>
    <p:sldId id="262" r:id="rId8"/>
    <p:sldId id="282" r:id="rId9"/>
    <p:sldId id="275" r:id="rId10"/>
    <p:sldId id="308" r:id="rId11"/>
    <p:sldId id="266" r:id="rId12"/>
    <p:sldId id="332" r:id="rId13"/>
    <p:sldId id="261" r:id="rId14"/>
    <p:sldId id="286" r:id="rId15"/>
    <p:sldId id="374" r:id="rId16"/>
    <p:sldId id="283" r:id="rId17"/>
    <p:sldId id="334" r:id="rId18"/>
    <p:sldId id="335" r:id="rId19"/>
    <p:sldId id="333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285" r:id="rId29"/>
    <p:sldId id="366" r:id="rId30"/>
    <p:sldId id="365" r:id="rId31"/>
    <p:sldId id="367" r:id="rId32"/>
    <p:sldId id="368" r:id="rId33"/>
    <p:sldId id="369" r:id="rId34"/>
    <p:sldId id="371" r:id="rId35"/>
    <p:sldId id="370" r:id="rId36"/>
    <p:sldId id="372" r:id="rId37"/>
    <p:sldId id="393" r:id="rId38"/>
    <p:sldId id="394" r:id="rId39"/>
    <p:sldId id="281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4" r:id="rId49"/>
    <p:sldId id="385" r:id="rId50"/>
    <p:sldId id="383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284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3D1512"/>
    <a:srgbClr val="371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4" Type="http://schemas.openxmlformats.org/officeDocument/2006/relationships/tags" Target="tags/tag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36E27-DB99-4DC3-8236-A1DE637AD5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580-133C-4483-839E-B4AFBD0F7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04AE-4353-4FAF-B925-5939C7E335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5A1E-A52B-4390-8074-16726CDE2F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DFFC36-3684-4FA5-91E9-B2147189F88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81FF37-A178-4420-AA6F-022FBF8F04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2.pn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V="1">
            <a:off x="3104515" y="1965325"/>
            <a:ext cx="5852795" cy="2702560"/>
          </a:xfrm>
          <a:prstGeom prst="rect">
            <a:avLst/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08206" y="1870075"/>
            <a:ext cx="95250" cy="9525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24814" y="3878977"/>
            <a:ext cx="3611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田氏宋体旧字形" panose="02020300000000000000" pitchFamily="18" charset="-122"/>
              </a:rPr>
              <a:t>自学，但没有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田氏宋体旧字形" panose="02020300000000000000" pitchFamily="18" charset="-122"/>
              </a:rPr>
              <a:t>开玩笑</a:t>
            </a:r>
            <a:endParaRPr kumimoji="0" lang="zh-CN" altLang="en-US" sz="2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田氏宋体旧字形" panose="02020300000000000000" pitchFamily="18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962325" y="1965296"/>
            <a:ext cx="4752171" cy="1568450"/>
            <a:chOff x="2962325" y="1114396"/>
            <a:chExt cx="4752171" cy="1568450"/>
          </a:xfrm>
        </p:grpSpPr>
        <p:sp>
          <p:nvSpPr>
            <p:cNvPr id="21" name="文本框 20"/>
            <p:cNvSpPr txBox="1"/>
            <p:nvPr/>
          </p:nvSpPr>
          <p:spPr>
            <a:xfrm>
              <a:off x="2962325" y="1114396"/>
              <a:ext cx="309880" cy="1568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39700" sx="102000" sy="102000" algn="ctr" rotWithShape="0">
                    <a:srgbClr val="1F87BE"/>
                  </a:outerShdw>
                </a:effectLst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04616" y="1358503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7" y="231398"/>
            <a:ext cx="10031746" cy="38095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1360" y="2310765"/>
            <a:ext cx="5669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noProof="0" dirty="0">
                <a:ln>
                  <a:noFill/>
                </a:ln>
                <a:solidFill>
                  <a:prstClr val="white"/>
                </a:solidFill>
                <a:effectLst>
                  <a:outerShdw blurRad="139700" sx="102000" sy="102000" algn="ctr" rotWithShape="0">
                    <a:srgbClr val="1F87BE"/>
                  </a:outerShdw>
                </a:effectLst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sym typeface="+mn-ea"/>
              </a:rPr>
              <a:t>C</a:t>
            </a:r>
            <a:r>
              <a:rPr lang="zh-CN" altLang="en-US" sz="9600" noProof="0" dirty="0">
                <a:ln>
                  <a:noFill/>
                </a:ln>
                <a:solidFill>
                  <a:prstClr val="white"/>
                </a:solidFill>
                <a:effectLst>
                  <a:outerShdw blurRad="139700" sx="102000" sy="102000" algn="ctr" rotWithShape="0">
                    <a:srgbClr val="1F87BE"/>
                  </a:outerShdw>
                </a:effectLst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sym typeface="+mn-ea"/>
              </a:rPr>
              <a:t>语言基础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39700" sx="102000" sy="102000" algn="ctr" rotWithShape="0">
                  <a:srgbClr val="1F87BE"/>
                </a:outerShdw>
              </a:effectLst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08365" y="56375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科技部兰梦莲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2022.10.15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7" presetClass="path" presetSubtype="0" repeatCount="indefinite" accel="33000" decel="67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3.7037E-7 L -0.40338 3.7037E-7 L -0.40338 0.32893 L -2.70833E-6 0.32893 L -2.70833E-6 3.7037E-7 Z " pathEditMode="relative" rAng="0" ptsTypes="AAAAA">
                                      <p:cBhvr>
                                        <p:cTn id="13" dur="3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69" y="164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animBg="1"/>
      <p:bldP spid="18" grpId="1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449353" y="34051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610610" y="2045335"/>
            <a:ext cx="786701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变量是程序的基本组成单位，变量相当于内存中一个数据存储空间的表示，你可以把变量看做是一个房间的门牌号，通过门牌号我们可以找到房间，从而通过变量名可以访问到变量(值)。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注意：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、变量应该有名字，并在内存中占据一定的存储单元；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、变量名和变量值有不同的含义；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、变量名实为一个符号地址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88963" y="2503488"/>
            <a:ext cx="2714625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449353" y="34051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252085" y="1943735"/>
            <a:ext cx="685101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使用变量时的注意</a:t>
            </a:r>
            <a:r>
              <a:rPr lang="zh-CN" altLang="en-US" sz="2400">
                <a:solidFill>
                  <a:schemeClr val="bg1"/>
                </a:solidFill>
              </a:rPr>
              <a:t>事项：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（1）变量表示内存中的一个存储区域(不同的数据类型，占用的空间大小不一样)；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（2）该区域有自己的名称和类型；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（3）变量必须先声明，后使用；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（4）该区域的数据可以在同一类型范围内不断变化；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（5）变量在同一个作用域内不能重名；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（6）变量三要素(变量名+值+数据类型)。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2234565"/>
            <a:ext cx="4564380" cy="302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1454096" y="0"/>
            <a:ext cx="846741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3</a:t>
            </a:r>
            <a:endParaRPr kumimoji="0" lang="en-US" altLang="zh-CN" sz="3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6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mpact" panose="020B080603090205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54096" y="3183164"/>
            <a:ext cx="8948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10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第三部分</a:t>
            </a:r>
            <a:endParaRPr kumimoji="0" lang="en-US" altLang="zh-CN" sz="4800" b="1" i="0" u="none" strike="noStrike" kern="1200" cap="none" spc="1000" normalizeH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18408" y="4014161"/>
            <a:ext cx="721979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26823" y="35385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164080" y="1224280"/>
            <a:ext cx="81616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数据类型：决定变量的存储空间大小、取值范围与允许进行</a:t>
            </a:r>
            <a:r>
              <a:rPr lang="zh-CN" altLang="en-US" sz="3200">
                <a:solidFill>
                  <a:schemeClr val="bg1"/>
                </a:solidFill>
              </a:rPr>
              <a:t>的操作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69845" y="2433955"/>
            <a:ext cx="7863840" cy="4048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6299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53465" y="2075815"/>
            <a:ext cx="10424160" cy="1995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48640" y="960755"/>
            <a:ext cx="5727065" cy="5493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949325" y="1306830"/>
            <a:ext cx="5078730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bg1"/>
                </a:solidFill>
              </a:rPr>
              <a:t>计算机的存储</a:t>
            </a:r>
            <a:r>
              <a:rPr lang="zh-CN" altLang="en-US" sz="2400">
                <a:solidFill>
                  <a:schemeClr val="bg1"/>
                </a:solidFill>
              </a:rPr>
              <a:t>单元：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在计算机里无论是内存还是硬盘，计算机存储设备的最小信息单元叫“</a:t>
            </a:r>
            <a:r>
              <a:rPr lang="zh-CN" altLang="en-US" sz="2400" b="1">
                <a:solidFill>
                  <a:srgbClr val="FFFF00"/>
                </a:solidFill>
              </a:rPr>
              <a:t>位（bit）</a:t>
            </a:r>
            <a:r>
              <a:rPr lang="zh-CN" altLang="en-US" sz="2400">
                <a:solidFill>
                  <a:schemeClr val="bg1"/>
                </a:solidFill>
              </a:rPr>
              <a:t>”,我们又称其为“比特位”，通常用小写字母b表示。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而计算机最小的存储单元叫“</a:t>
            </a:r>
            <a:r>
              <a:rPr lang="zh-CN" altLang="en-US" sz="2400" b="1">
                <a:solidFill>
                  <a:srgbClr val="FFFF00"/>
                </a:solidFill>
              </a:rPr>
              <a:t>字节（byte）</a:t>
            </a:r>
            <a:r>
              <a:rPr lang="zh-CN" altLang="en-US" sz="2400">
                <a:solidFill>
                  <a:schemeClr val="bg1"/>
                </a:solidFill>
              </a:rPr>
              <a:t>”,通常用大写字母B表示，</a:t>
            </a:r>
            <a:r>
              <a:rPr lang="zh-CN" altLang="en-US" sz="2400" b="1">
                <a:solidFill>
                  <a:srgbClr val="00B0F0"/>
                </a:solidFill>
              </a:rPr>
              <a:t>一字节是由连续的8个</a:t>
            </a:r>
            <a:r>
              <a:rPr lang="zh-CN" altLang="en-US" sz="2400" b="1">
                <a:solidFill>
                  <a:srgbClr val="00B0F0"/>
                </a:solidFill>
              </a:rPr>
              <a:t>二进制位组成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 B (字节)= 8 bit（位）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5820" y="1306830"/>
            <a:ext cx="4064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此外还有KB、MB、GB和TB，他们的关系是：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1KB=1024Bytes=2</a:t>
            </a:r>
            <a:r>
              <a:rPr lang="en-US" altLang="zh-CN" sz="2400">
                <a:solidFill>
                  <a:schemeClr val="bg1"/>
                </a:solidFill>
              </a:rPr>
              <a:t>E+</a:t>
            </a:r>
            <a:r>
              <a:rPr lang="zh-CN" altLang="en-US" sz="2400">
                <a:solidFill>
                  <a:schemeClr val="bg1"/>
                </a:solidFill>
              </a:rPr>
              <a:t>10Bytes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1MB=1024KB=2</a:t>
            </a:r>
            <a:r>
              <a:rPr lang="en-US" altLang="zh-CN" sz="2400">
                <a:solidFill>
                  <a:schemeClr val="bg1"/>
                </a:solidFill>
              </a:rPr>
              <a:t>E+</a:t>
            </a:r>
            <a:r>
              <a:rPr lang="zh-CN" altLang="en-US" sz="2400">
                <a:solidFill>
                  <a:schemeClr val="bg1"/>
                </a:solidFill>
              </a:rPr>
              <a:t>20Bytes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即平常所说的1兆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1GB=1024MB=2</a:t>
            </a:r>
            <a:r>
              <a:rPr lang="en-US" altLang="zh-CN" sz="2400">
                <a:solidFill>
                  <a:schemeClr val="bg1"/>
                </a:solidFill>
              </a:rPr>
              <a:t>E+</a:t>
            </a:r>
            <a:r>
              <a:rPr lang="zh-CN" altLang="en-US" sz="2400">
                <a:solidFill>
                  <a:schemeClr val="bg1"/>
                </a:solidFill>
              </a:rPr>
              <a:t>30Bytes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即平常所说的1个G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1TB=1024GB=2</a:t>
            </a:r>
            <a:r>
              <a:rPr lang="en-US" altLang="zh-CN" sz="2400">
                <a:solidFill>
                  <a:schemeClr val="bg1"/>
                </a:solidFill>
              </a:rPr>
              <a:t>E+</a:t>
            </a:r>
            <a:r>
              <a:rPr lang="zh-CN" altLang="en-US" sz="2400">
                <a:solidFill>
                  <a:schemeClr val="bg1"/>
                </a:solidFill>
              </a:rPr>
              <a:t>40Bytes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65509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549400" y="13119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00B0F0"/>
                </a:solidFill>
                <a:sym typeface="+mn-ea"/>
              </a:rPr>
              <a:t>一字节是由连续的8个二进制位组成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549400" y="214185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2039620" y="2668905"/>
            <a:ext cx="12700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49400" y="347535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符号位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6034405" y="-455295"/>
            <a:ext cx="636270" cy="6986270"/>
          </a:xfrm>
          <a:prstGeom prst="leftBrace">
            <a:avLst>
              <a:gd name="adj1" fmla="val 8333"/>
              <a:gd name="adj2" fmla="val 51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55820" y="3532505"/>
            <a:ext cx="4610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数据位：可以用于表示-128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~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127共256个值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49400" y="5081270"/>
            <a:ext cx="73272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负数为：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- 128</a:t>
            </a:r>
            <a:r>
              <a:rPr lang="zh-CN" altLang="en-US" sz="2800">
                <a:solidFill>
                  <a:schemeClr val="bg1"/>
                </a:solidFill>
              </a:rPr>
              <a:t>  ~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 sz="2800">
                <a:solidFill>
                  <a:schemeClr val="bg1"/>
                </a:solidFill>
              </a:rPr>
              <a:t>  共 128个值；</a:t>
            </a:r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这里把0看做正数，正数为：0-127 共128个值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65509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711325" y="1096010"/>
            <a:ext cx="5257165" cy="170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>
                <a:solidFill>
                  <a:srgbClr val="00B0F0"/>
                </a:solidFill>
                <a:sym typeface="+mn-ea"/>
              </a:rPr>
              <a:t>一字节是由连续的8个二进制位组成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711325" y="1661795"/>
          <a:ext cx="73609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920115"/>
                <a:gridCol w="920115"/>
                <a:gridCol w="920115"/>
                <a:gridCol w="920115"/>
                <a:gridCol w="920115"/>
                <a:gridCol w="920115"/>
                <a:gridCol w="9201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9400" y="3475355"/>
            <a:ext cx="3505200" cy="10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55820" y="3532505"/>
            <a:ext cx="3976370" cy="17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225" y="2185670"/>
            <a:ext cx="1129347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浮点数在计算机里的具体存储方式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首先应该知道的是</a:t>
            </a:r>
            <a:r>
              <a:rPr lang="zh-CN" altLang="en-US">
                <a:solidFill>
                  <a:srgbClr val="00B0F0"/>
                </a:solidFill>
              </a:rPr>
              <a:t>符号数在计算机中都是以补码的形式存储的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正数为 0~127  即 0000 0000    ~    0111 1111。  （正数的补码等于其原码）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负数为 -1 ~-128 即 1111 1111  ~10000000 。（负数的补码表示，其补码等于其绝对值的原码按位取反后加一得到）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-1 的绝对值为 1， 1的表示方法为0000 0001  将它按位取反后得： 1111 1110  再加1得： 1111 1111 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-128 的绝对值为 128， 128 的表示方法为1000 000  将它按位取反后得：0111 1111 再加1 得 ：1000 0000 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这里的最高位为符号位即0000 0000 和 1000 0000 分别表示 +0 和 -0 。而0只需要一个表示就可以了，为了充分利用空间这里把+0保留为0。 而 -0 把它表示为负数。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（这里是关键，也就是说-0的补码用来表示-128了，而-0的补码"10000000"通过逆向计算刚好得到-128这个值）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bg1"/>
                </a:solidFill>
              </a:rPr>
              <a:t>（注意：表示长整型时，在数字后面加L或l，eg:125L）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0390" y="1382395"/>
            <a:ext cx="5632450" cy="290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275" y="1305560"/>
            <a:ext cx="940752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浮点数的概念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浮点数可以表示带小数部分的数字。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计算机将这样的值分成两部分储存。</a:t>
            </a:r>
            <a:r>
              <a:rPr lang="zh-CN" altLang="en-US" sz="2400">
                <a:solidFill>
                  <a:srgbClr val="FFFF00"/>
                </a:solidFill>
              </a:rPr>
              <a:t>一部分表示值，另一部分用于对值进行放大和缩小。</a:t>
            </a:r>
            <a:r>
              <a:rPr lang="zh-CN" altLang="en-US" sz="2400">
                <a:solidFill>
                  <a:schemeClr val="bg1"/>
                </a:solidFill>
              </a:rPr>
              <a:t>比如 3.1415 和 3141.5 除了小数点的位置不同外，其它都是相同的。可以将第一个数表示为0.31415（基准值）和 10 （缩放因子），而将第二个数表示为0.31415 （基准值相同）和 10000 （缩放因子更大）。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缩放因子的作用是移动小数点的位置，术语浮点因此得名。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浮点数可以表示非常大和非常小的数值。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8590" y="1653540"/>
            <a:ext cx="9500870" cy="3070860"/>
          </a:xfrm>
          <a:prstGeom prst="rect">
            <a:avLst/>
          </a:prstGeom>
          <a:noFill/>
          <a:ln w="190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56790" y="2171700"/>
            <a:ext cx="8231505" cy="215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这节课对于完全没有接触过程序的同学来说，可能略显紧凑与急促，但这就是一堂基础课。希望大家不要抱有畏懒情绪去听，会有不懂的知识点，但这都是为后续学习奠定基础，也希望大家能从中体会到学习计算机的思维，以及逐渐重视好学、自学的能力。讲得不好的地方，也请大家提出多多</a:t>
            </a:r>
            <a:r>
              <a:rPr lang="zh-CN" altLang="en-US" sz="2400">
                <a:solidFill>
                  <a:schemeClr val="bg1"/>
                </a:solidFill>
              </a:rPr>
              <a:t>包涵与交流。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1864360"/>
            <a:ext cx="94075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浮点数的书写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第一种常规表达类似 3.14、0.21 和 -14233.02 这样。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第二种是用 e 或者 E 表示。比如 3.14E6 表示 3.14 与1000000 相乘，-0.12e4 表示 -0.12 与10^4（10000）相乘。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785" y="875665"/>
            <a:ext cx="10657840" cy="3051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>
                <a:solidFill>
                  <a:schemeClr val="bg1"/>
                </a:solidFill>
              </a:rPr>
              <a:t>float</a:t>
            </a:r>
            <a:r>
              <a:rPr lang="zh-CN" altLang="en-US" sz="2400">
                <a:solidFill>
                  <a:schemeClr val="bg1"/>
                </a:solidFill>
              </a:rPr>
              <a:t> : 单精度浮点数；</a:t>
            </a:r>
            <a:r>
              <a:rPr lang="zh-CN" altLang="en-US" sz="2400" b="1">
                <a:solidFill>
                  <a:schemeClr val="bg1"/>
                </a:solidFill>
              </a:rPr>
              <a:t>double</a:t>
            </a:r>
            <a:r>
              <a:rPr lang="zh-CN" altLang="en-US" sz="2400">
                <a:solidFill>
                  <a:schemeClr val="bg1"/>
                </a:solidFill>
              </a:rPr>
              <a:t> : 双精度浮点数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两者的主要区别：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1.在内存中占有的字节数不同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单精度浮点数在机内存占4个字节，双精度浮点数在机内存占8个字节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2.有效数字位数不同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单精度浮点数有效数字8位，双精度浮点数有效数字16位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3.数值取值范围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单精度浮点数的表示范围：-3.40E+38~3.40E+38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双精度浮点数的表示范围：-1.79E+308~-1.79E+308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4.在程序中处理速度不同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一般来说，CPU处理单精度浮点数的速度比处理双精度浮点数快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如果不声明，默认小数为double类型，所以如果要用float的话，必须进行强转</a:t>
            </a:r>
            <a:endParaRPr lang="zh-CN" altLang="en-US" sz="2400">
              <a:solidFill>
                <a:srgbClr val="00B0F0"/>
              </a:solidFill>
            </a:endParaRPr>
          </a:p>
          <a:p>
            <a:endParaRPr lang="zh-CN" altLang="en-US" sz="240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785" y="1149985"/>
            <a:ext cx="10657840" cy="3051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单精度浮点数在机内存占4个字节，双精度浮点数在机内存占8个字节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1991360"/>
            <a:ext cx="5776595" cy="1683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4558030"/>
            <a:ext cx="5775960" cy="1827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785" y="2108200"/>
            <a:ext cx="48006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无论是单精度还是双精度在存储中都分为三个部分：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rgbClr val="FFFF00"/>
                </a:solidFill>
              </a:rPr>
              <a:t>符号位</a:t>
            </a:r>
            <a:r>
              <a:rPr lang="zh-CN" altLang="en-US" sz="2400">
                <a:solidFill>
                  <a:schemeClr val="bg1"/>
                </a:solidFill>
              </a:rPr>
              <a:t>： 0代表正，1代表为负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指数位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用于存储科学计数法中的指数数据，并且要</a:t>
            </a:r>
            <a:r>
              <a:rPr lang="zh-CN" altLang="en-US" sz="2400">
                <a:solidFill>
                  <a:srgbClr val="00B0F0"/>
                </a:solidFill>
              </a:rPr>
              <a:t>加上偏移量</a:t>
            </a:r>
            <a:r>
              <a:rPr lang="zh-CN" altLang="en-US" sz="2400">
                <a:solidFill>
                  <a:schemeClr val="bg1"/>
                </a:solidFill>
              </a:rPr>
              <a:t>（float偏移</a:t>
            </a:r>
            <a:r>
              <a:rPr lang="zh-CN" altLang="en-US" sz="2400">
                <a:solidFill>
                  <a:schemeClr val="bg1"/>
                </a:solidFill>
              </a:rPr>
              <a:t>量127，double偏移量1023）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rgbClr val="FFFF00"/>
                </a:solidFill>
              </a:rPr>
              <a:t>尾数部分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zh-CN" altLang="en-US" sz="2400">
                <a:solidFill>
                  <a:schemeClr val="bg1"/>
                </a:solidFill>
              </a:rPr>
              <a:t>数据部分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9785" y="875665"/>
            <a:ext cx="10657840" cy="3051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浮点数在计算机里的具体存储方式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举个栗子！！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单精度浮点数：</a:t>
            </a:r>
            <a:r>
              <a:rPr lang="en-US" altLang="zh-CN" sz="2400">
                <a:solidFill>
                  <a:schemeClr val="bg1"/>
                </a:solidFill>
              </a:rPr>
              <a:t>8.25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8.25用二进制表示可表示为1000.01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用</a:t>
            </a:r>
            <a:r>
              <a:rPr lang="en-US" altLang="zh-CN" sz="2400" b="1">
                <a:solidFill>
                  <a:schemeClr val="bg1"/>
                </a:solidFill>
              </a:rPr>
              <a:t>二进制的科学计数法</a:t>
            </a:r>
            <a:r>
              <a:rPr lang="en-US" altLang="zh-CN" sz="2400">
                <a:solidFill>
                  <a:schemeClr val="bg1"/>
                </a:solidFill>
              </a:rPr>
              <a:t>表示1000.01可以表示为1.00001*2^3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任何一个数都的科学计数法表示都为1.XXX*2^n,可以将小数点前面的1省略,</a:t>
            </a:r>
            <a:r>
              <a:rPr lang="zh-CN" altLang="en-US" sz="2400">
                <a:solidFill>
                  <a:schemeClr val="bg1"/>
                </a:solidFill>
              </a:rPr>
              <a:t>故仅表示</a:t>
            </a:r>
            <a:r>
              <a:rPr lang="en-US" altLang="zh-CN" sz="2400">
                <a:solidFill>
                  <a:schemeClr val="bg1"/>
                </a:solidFill>
              </a:rPr>
              <a:t>”.00001*2^3“</a:t>
            </a:r>
            <a:r>
              <a:rPr lang="zh-CN" altLang="en-US" sz="2400">
                <a:solidFill>
                  <a:schemeClr val="bg1"/>
                </a:solidFill>
              </a:rPr>
              <a:t>即可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4455" y="3926840"/>
            <a:ext cx="6316345" cy="266890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2915920" y="4398645"/>
            <a:ext cx="12700" cy="181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 bwMode="auto">
          <a:xfrm>
            <a:off x="358775" y="2643824"/>
            <a:ext cx="2403475" cy="1314528"/>
            <a:chOff x="644006" y="4407545"/>
            <a:chExt cx="2403994" cy="1314015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946617" y="4407545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350250" y="2643823"/>
            <a:ext cx="2403475" cy="1314529"/>
            <a:chOff x="644006" y="4407545"/>
            <a:chExt cx="2403994" cy="1314016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407545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48500" y="132207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8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1300" y="981710"/>
            <a:ext cx="641286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为什么会有构造类型？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我们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已经</a:t>
            </a:r>
            <a:r>
              <a:rPr lang="zh-CN" altLang="en-US" sz="2800">
                <a:solidFill>
                  <a:schemeClr val="bg1"/>
                </a:solidFill>
              </a:rPr>
              <a:t>学过int、float、char等基本数据类型，但这些数据类型只能表示只有某些特定的数据，不能完全表示现实中所有事物。例如想要表示出</a:t>
            </a:r>
            <a:r>
              <a:rPr lang="zh-CN" altLang="en-US" sz="2800" b="1">
                <a:solidFill>
                  <a:schemeClr val="bg1"/>
                </a:solidFill>
              </a:rPr>
              <a:t>一个人的特征</a:t>
            </a:r>
            <a:r>
              <a:rPr lang="zh-CN" altLang="en-US" sz="2800">
                <a:solidFill>
                  <a:schemeClr val="bg1"/>
                </a:solidFill>
              </a:rPr>
              <a:t>，那这个人的姓名，年龄，性别等等信息就无法单用基本数据类型是完成。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所以C语言中提供了构造类型让我们自己来创造，从而可以表示出万千世界万物的特征。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282575" y="2281555"/>
            <a:ext cx="4455795" cy="2524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00" y="10985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4825" y="11817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320" y="2714625"/>
            <a:ext cx="10447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枚举采用关键字</a:t>
            </a:r>
            <a:r>
              <a:rPr lang="zh-CN" altLang="en-US" sz="2400" b="1">
                <a:solidFill>
                  <a:srgbClr val="C00000"/>
                </a:solidFill>
              </a:rPr>
              <a:t>enum</a:t>
            </a:r>
            <a:r>
              <a:rPr lang="zh-CN" altLang="en-US" sz="2400">
                <a:solidFill>
                  <a:schemeClr val="bg1"/>
                </a:solidFill>
              </a:rPr>
              <a:t>来进行构建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枚举虽然是构造起来的，但是</a:t>
            </a:r>
            <a:r>
              <a:rPr lang="zh-CN" altLang="en-US" sz="2400">
                <a:solidFill>
                  <a:srgbClr val="FFFF00"/>
                </a:solidFill>
              </a:rPr>
              <a:t>内部只能放整型变量</a:t>
            </a:r>
            <a:endParaRPr lang="zh-CN" altLang="en-US" sz="2400">
              <a:solidFill>
                <a:srgbClr val="FFFF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3597275"/>
            <a:ext cx="9117965" cy="298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00" y="10985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4825" y="11817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3445" y="2368550"/>
            <a:ext cx="10254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数组：</a:t>
            </a:r>
            <a:r>
              <a:rPr lang="zh-CN" altLang="en-US" sz="2400">
                <a:solidFill>
                  <a:schemeClr val="bg1"/>
                </a:solidFill>
              </a:rPr>
              <a:t>就是存储数据的容器，保证</a:t>
            </a:r>
            <a:r>
              <a:rPr lang="zh-CN" altLang="en-US" sz="2400">
                <a:solidFill>
                  <a:schemeClr val="accent4"/>
                </a:solidFill>
              </a:rPr>
              <a:t>多个数据的数据类型要一致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zh-CN" altLang="en-US" sz="2400">
                <a:solidFill>
                  <a:schemeClr val="accent4"/>
                </a:solidFill>
              </a:rPr>
              <a:t>长度固定</a:t>
            </a:r>
            <a:r>
              <a:rPr lang="zh-CN" altLang="en-US" sz="2400">
                <a:solidFill>
                  <a:schemeClr val="bg1"/>
                </a:solidFill>
              </a:rPr>
              <a:t>。数组分为一维数组、二维数组、</a:t>
            </a:r>
            <a:r>
              <a:rPr lang="en-US" altLang="zh-CN" sz="2400">
                <a:solidFill>
                  <a:schemeClr val="bg1"/>
                </a:solidFill>
              </a:rPr>
              <a:t>n</a:t>
            </a:r>
            <a:r>
              <a:rPr lang="zh-CN" altLang="en-US" sz="2400">
                <a:solidFill>
                  <a:schemeClr val="bg1"/>
                </a:solidFill>
              </a:rPr>
              <a:t>维数组</a:t>
            </a:r>
            <a:r>
              <a:rPr lang="en-US" altLang="zh-CN" sz="2400">
                <a:solidFill>
                  <a:schemeClr val="bg1"/>
                </a:solidFill>
              </a:rPr>
              <a:t>……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240" y="3746500"/>
            <a:ext cx="7399020" cy="2476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38530" y="47548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定义数组：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00" y="10985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4825" y="11817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203450"/>
            <a:ext cx="11190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定义数组后必须</a:t>
            </a:r>
            <a:r>
              <a:rPr lang="zh-CN" altLang="en-US" sz="2400">
                <a:solidFill>
                  <a:schemeClr val="bg1"/>
                </a:solidFill>
              </a:rPr>
              <a:t>初始化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若不初始化，程序会报错，其内在原因是数组会被调用多次且运行结果</a:t>
            </a:r>
            <a:r>
              <a:rPr lang="zh-CN" altLang="en-US" sz="2400">
                <a:solidFill>
                  <a:schemeClr val="bg1"/>
                </a:solidFill>
              </a:rPr>
              <a:t>不确定，效率降低且</a:t>
            </a:r>
            <a:r>
              <a:rPr lang="zh-CN" altLang="en-US" sz="2400">
                <a:solidFill>
                  <a:schemeClr val="bg1"/>
                </a:solidFill>
              </a:rPr>
              <a:t>不安全。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1374140" y="4558030"/>
            <a:ext cx="8694420" cy="1561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00" y="10985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4825" y="11817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203450"/>
            <a:ext cx="1119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67555" y="3049905"/>
            <a:ext cx="715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二维数组中数据的存放位置：按行优先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3133090"/>
            <a:ext cx="3589655" cy="22828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55" y="4791710"/>
            <a:ext cx="2286635" cy="7937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19955" y="42760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举个栗子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25" y="4443730"/>
            <a:ext cx="2470150" cy="15938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7297420" y="5170805"/>
            <a:ext cx="4699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00" y="10985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4825" y="11817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203450"/>
            <a:ext cx="1119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2892425"/>
            <a:ext cx="11588750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602883" y="1712600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effectLst>
                  <a:outerShdw blurRad="139700" sx="102000" sy="102000" algn="ctr" rotWithShape="0">
                    <a:srgbClr val="1F87BE"/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目录</a:t>
            </a:r>
            <a:endParaRPr lang="zh-CN" altLang="en-US" sz="7200" dirty="0">
              <a:solidFill>
                <a:schemeClr val="bg1"/>
              </a:solidFill>
              <a:effectLst>
                <a:outerShdw blurRad="139700" sx="102000" sy="102000" algn="ctr" rotWithShape="0">
                  <a:srgbClr val="1F87BE"/>
                </a:outerShdw>
              </a:effectLst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18395" y="1653340"/>
            <a:ext cx="2400300" cy="3070860"/>
          </a:xfrm>
          <a:prstGeom prst="rect">
            <a:avLst/>
          </a:prstGeom>
          <a:noFill/>
          <a:ln w="190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80142" y="1596190"/>
            <a:ext cx="95250" cy="9525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83285" y="2803603"/>
            <a:ext cx="183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</a:t>
            </a:r>
            <a:endParaRPr lang="zh-CN" altLang="en-US" sz="2400" spc="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98627" y="3511108"/>
            <a:ext cx="14274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冬青黑体简体中文 W6" panose="020B0600000000000000" pitchFamily="34" charset="-122"/>
                <a:ea typeface="冬青黑体简体中文 W6" panose="020B0600000000000000" pitchFamily="34" charset="-122"/>
              </a:rPr>
              <a:t>基础不等于</a:t>
            </a:r>
            <a:r>
              <a:rPr lang="zh-CN" altLang="en-US" sz="1400" dirty="0">
                <a:solidFill>
                  <a:schemeClr val="bg1"/>
                </a:solidFill>
                <a:latin typeface="冬青黑体简体中文 W6" panose="020B0600000000000000" pitchFamily="34" charset="-122"/>
                <a:ea typeface="冬青黑体简体中文 W6" panose="020B0600000000000000" pitchFamily="34" charset="-122"/>
              </a:rPr>
              <a:t>入门</a:t>
            </a:r>
            <a:endParaRPr lang="zh-CN" altLang="en-US" sz="1400" dirty="0">
              <a:solidFill>
                <a:schemeClr val="bg1"/>
              </a:solidFill>
              <a:latin typeface="冬青黑体简体中文 W6" panose="020B0600000000000000" pitchFamily="34" charset="-122"/>
              <a:ea typeface="冬青黑体简体中文 W6" panose="020B06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52354" y="752580"/>
            <a:ext cx="40936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认识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语言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624154" y="657293"/>
            <a:ext cx="651358" cy="769441"/>
            <a:chOff x="5452583" y="1615241"/>
            <a:chExt cx="546186" cy="645202"/>
          </a:xfrm>
        </p:grpSpPr>
        <p:sp>
          <p:nvSpPr>
            <p:cNvPr id="47" name="等腰三角形 6"/>
            <p:cNvSpPr/>
            <p:nvPr/>
          </p:nvSpPr>
          <p:spPr>
            <a:xfrm rot="5400000">
              <a:off x="5434599" y="1665313"/>
              <a:ext cx="582154" cy="546186"/>
            </a:xfrm>
            <a:custGeom>
              <a:avLst/>
              <a:gdLst>
                <a:gd name="connsiteX0" fmla="*/ 0 w 1251284"/>
                <a:gd name="connsiteY0" fmla="*/ 1092241 h 1092241"/>
                <a:gd name="connsiteX1" fmla="*/ 625642 w 1251284"/>
                <a:gd name="connsiteY1" fmla="*/ 0 h 1092241"/>
                <a:gd name="connsiteX2" fmla="*/ 1251284 w 1251284"/>
                <a:gd name="connsiteY2" fmla="*/ 1092241 h 1092241"/>
                <a:gd name="connsiteX3" fmla="*/ 0 w 1251284"/>
                <a:gd name="connsiteY3" fmla="*/ 1092241 h 1092241"/>
                <a:gd name="connsiteX0-1" fmla="*/ 0 w 1251284"/>
                <a:gd name="connsiteY0-2" fmla="*/ 1092241 h 1092241"/>
                <a:gd name="connsiteX1-3" fmla="*/ 625642 w 1251284"/>
                <a:gd name="connsiteY1-4" fmla="*/ 0 h 1092241"/>
                <a:gd name="connsiteX2-5" fmla="*/ 1251284 w 1251284"/>
                <a:gd name="connsiteY2-6" fmla="*/ 1092241 h 1092241"/>
                <a:gd name="connsiteX3-7" fmla="*/ 0 w 1251284"/>
                <a:gd name="connsiteY3-8" fmla="*/ 1092241 h 1092241"/>
                <a:gd name="connsiteX0-9" fmla="*/ 0 w 1251284"/>
                <a:gd name="connsiteY0-10" fmla="*/ 1092241 h 1092241"/>
                <a:gd name="connsiteX1-11" fmla="*/ 625642 w 1251284"/>
                <a:gd name="connsiteY1-12" fmla="*/ 0 h 1092241"/>
                <a:gd name="connsiteX2-13" fmla="*/ 1251284 w 1251284"/>
                <a:gd name="connsiteY2-14" fmla="*/ 1092241 h 1092241"/>
                <a:gd name="connsiteX3-15" fmla="*/ 0 w 1251284"/>
                <a:gd name="connsiteY3-16" fmla="*/ 1092241 h 1092241"/>
                <a:gd name="connsiteX0-17" fmla="*/ 0 w 1251284"/>
                <a:gd name="connsiteY0-18" fmla="*/ 1092241 h 1143847"/>
                <a:gd name="connsiteX1-19" fmla="*/ 625642 w 1251284"/>
                <a:gd name="connsiteY1-20" fmla="*/ 0 h 1143847"/>
                <a:gd name="connsiteX2-21" fmla="*/ 1251284 w 1251284"/>
                <a:gd name="connsiteY2-22" fmla="*/ 1092241 h 1143847"/>
                <a:gd name="connsiteX3-23" fmla="*/ 0 w 1251284"/>
                <a:gd name="connsiteY3-24" fmla="*/ 1092241 h 1143847"/>
                <a:gd name="connsiteX0-25" fmla="*/ 0 w 1251284"/>
                <a:gd name="connsiteY0-26" fmla="*/ 1092241 h 1173974"/>
                <a:gd name="connsiteX1-27" fmla="*/ 625642 w 1251284"/>
                <a:gd name="connsiteY1-28" fmla="*/ 0 h 1173974"/>
                <a:gd name="connsiteX2-29" fmla="*/ 1251284 w 1251284"/>
                <a:gd name="connsiteY2-30" fmla="*/ 1092241 h 1173974"/>
                <a:gd name="connsiteX3-31" fmla="*/ 0 w 1251284"/>
                <a:gd name="connsiteY3-32" fmla="*/ 1092241 h 1173974"/>
                <a:gd name="connsiteX0-33" fmla="*/ 0 w 1251284"/>
                <a:gd name="connsiteY0-34" fmla="*/ 1092241 h 1173974"/>
                <a:gd name="connsiteX1-35" fmla="*/ 625642 w 1251284"/>
                <a:gd name="connsiteY1-36" fmla="*/ 0 h 1173974"/>
                <a:gd name="connsiteX2-37" fmla="*/ 1251284 w 1251284"/>
                <a:gd name="connsiteY2-38" fmla="*/ 1092241 h 1173974"/>
                <a:gd name="connsiteX3-39" fmla="*/ 0 w 1251284"/>
                <a:gd name="connsiteY3-40" fmla="*/ 1092241 h 1173974"/>
                <a:gd name="connsiteX0-41" fmla="*/ 0 w 1251284"/>
                <a:gd name="connsiteY0-42" fmla="*/ 1092241 h 1173974"/>
                <a:gd name="connsiteX1-43" fmla="*/ 625642 w 1251284"/>
                <a:gd name="connsiteY1-44" fmla="*/ 0 h 1173974"/>
                <a:gd name="connsiteX2-45" fmla="*/ 1251284 w 1251284"/>
                <a:gd name="connsiteY2-46" fmla="*/ 1092241 h 1173974"/>
                <a:gd name="connsiteX3-47" fmla="*/ 0 w 1251284"/>
                <a:gd name="connsiteY3-48" fmla="*/ 1092241 h 1173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51284" h="1173974">
                  <a:moveTo>
                    <a:pt x="0" y="1092241"/>
                  </a:moveTo>
                  <a:cubicBezTo>
                    <a:pt x="77921" y="713647"/>
                    <a:pt x="300983" y="378594"/>
                    <a:pt x="625642" y="0"/>
                  </a:cubicBezTo>
                  <a:cubicBezTo>
                    <a:pt x="935789" y="306023"/>
                    <a:pt x="1173365" y="728161"/>
                    <a:pt x="1251284" y="1092241"/>
                  </a:cubicBezTo>
                  <a:cubicBezTo>
                    <a:pt x="834191" y="1193841"/>
                    <a:pt x="417097" y="1208356"/>
                    <a:pt x="0" y="109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0" algn="ctr" rotWithShape="0">
                <a:srgbClr val="2EF9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500420" y="1615241"/>
              <a:ext cx="312118" cy="64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C4C85"/>
                  </a:solidFill>
                  <a:effectLst>
                    <a:outerShdw blurRad="114300" algn="ctr" rotWithShape="0">
                      <a:srgbClr val="2EF9FE">
                        <a:alpha val="50000"/>
                      </a:srgbClr>
                    </a:outerShdw>
                  </a:effectLst>
                  <a:uLnTx/>
                  <a:uFillTx/>
                  <a:latin typeface="迷你简菱心" panose="02010609000101010101" pitchFamily="49" charset="-122"/>
                  <a:ea typeface="迷你简菱心" panose="02010609000101010101" pitchFamily="49" charset="-122"/>
                  <a:cs typeface="+mn-cs"/>
                </a:rPr>
                <a:t>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4C85"/>
                </a:solidFill>
                <a:effectLst>
                  <a:outerShdw blurRad="114300" algn="ctr" rotWithShape="0">
                    <a:srgbClr val="2EF9FE">
                      <a:alpha val="50000"/>
                    </a:srgbClr>
                  </a:outerShdw>
                </a:effectLst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352355" y="2190521"/>
            <a:ext cx="37585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变量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624156" y="2095234"/>
            <a:ext cx="651358" cy="769441"/>
            <a:chOff x="5452584" y="1615241"/>
            <a:chExt cx="546186" cy="645202"/>
          </a:xfrm>
        </p:grpSpPr>
        <p:sp>
          <p:nvSpPr>
            <p:cNvPr id="51" name="等腰三角形 6"/>
            <p:cNvSpPr/>
            <p:nvPr/>
          </p:nvSpPr>
          <p:spPr>
            <a:xfrm rot="5400000">
              <a:off x="5434600" y="1665313"/>
              <a:ext cx="582154" cy="546186"/>
            </a:xfrm>
            <a:custGeom>
              <a:avLst/>
              <a:gdLst>
                <a:gd name="connsiteX0" fmla="*/ 0 w 1251284"/>
                <a:gd name="connsiteY0" fmla="*/ 1092241 h 1092241"/>
                <a:gd name="connsiteX1" fmla="*/ 625642 w 1251284"/>
                <a:gd name="connsiteY1" fmla="*/ 0 h 1092241"/>
                <a:gd name="connsiteX2" fmla="*/ 1251284 w 1251284"/>
                <a:gd name="connsiteY2" fmla="*/ 1092241 h 1092241"/>
                <a:gd name="connsiteX3" fmla="*/ 0 w 1251284"/>
                <a:gd name="connsiteY3" fmla="*/ 1092241 h 1092241"/>
                <a:gd name="connsiteX0-1" fmla="*/ 0 w 1251284"/>
                <a:gd name="connsiteY0-2" fmla="*/ 1092241 h 1092241"/>
                <a:gd name="connsiteX1-3" fmla="*/ 625642 w 1251284"/>
                <a:gd name="connsiteY1-4" fmla="*/ 0 h 1092241"/>
                <a:gd name="connsiteX2-5" fmla="*/ 1251284 w 1251284"/>
                <a:gd name="connsiteY2-6" fmla="*/ 1092241 h 1092241"/>
                <a:gd name="connsiteX3-7" fmla="*/ 0 w 1251284"/>
                <a:gd name="connsiteY3-8" fmla="*/ 1092241 h 1092241"/>
                <a:gd name="connsiteX0-9" fmla="*/ 0 w 1251284"/>
                <a:gd name="connsiteY0-10" fmla="*/ 1092241 h 1092241"/>
                <a:gd name="connsiteX1-11" fmla="*/ 625642 w 1251284"/>
                <a:gd name="connsiteY1-12" fmla="*/ 0 h 1092241"/>
                <a:gd name="connsiteX2-13" fmla="*/ 1251284 w 1251284"/>
                <a:gd name="connsiteY2-14" fmla="*/ 1092241 h 1092241"/>
                <a:gd name="connsiteX3-15" fmla="*/ 0 w 1251284"/>
                <a:gd name="connsiteY3-16" fmla="*/ 1092241 h 1092241"/>
                <a:gd name="connsiteX0-17" fmla="*/ 0 w 1251284"/>
                <a:gd name="connsiteY0-18" fmla="*/ 1092241 h 1143847"/>
                <a:gd name="connsiteX1-19" fmla="*/ 625642 w 1251284"/>
                <a:gd name="connsiteY1-20" fmla="*/ 0 h 1143847"/>
                <a:gd name="connsiteX2-21" fmla="*/ 1251284 w 1251284"/>
                <a:gd name="connsiteY2-22" fmla="*/ 1092241 h 1143847"/>
                <a:gd name="connsiteX3-23" fmla="*/ 0 w 1251284"/>
                <a:gd name="connsiteY3-24" fmla="*/ 1092241 h 1143847"/>
                <a:gd name="connsiteX0-25" fmla="*/ 0 w 1251284"/>
                <a:gd name="connsiteY0-26" fmla="*/ 1092241 h 1173974"/>
                <a:gd name="connsiteX1-27" fmla="*/ 625642 w 1251284"/>
                <a:gd name="connsiteY1-28" fmla="*/ 0 h 1173974"/>
                <a:gd name="connsiteX2-29" fmla="*/ 1251284 w 1251284"/>
                <a:gd name="connsiteY2-30" fmla="*/ 1092241 h 1173974"/>
                <a:gd name="connsiteX3-31" fmla="*/ 0 w 1251284"/>
                <a:gd name="connsiteY3-32" fmla="*/ 1092241 h 1173974"/>
                <a:gd name="connsiteX0-33" fmla="*/ 0 w 1251284"/>
                <a:gd name="connsiteY0-34" fmla="*/ 1092241 h 1173974"/>
                <a:gd name="connsiteX1-35" fmla="*/ 625642 w 1251284"/>
                <a:gd name="connsiteY1-36" fmla="*/ 0 h 1173974"/>
                <a:gd name="connsiteX2-37" fmla="*/ 1251284 w 1251284"/>
                <a:gd name="connsiteY2-38" fmla="*/ 1092241 h 1173974"/>
                <a:gd name="connsiteX3-39" fmla="*/ 0 w 1251284"/>
                <a:gd name="connsiteY3-40" fmla="*/ 1092241 h 1173974"/>
                <a:gd name="connsiteX0-41" fmla="*/ 0 w 1251284"/>
                <a:gd name="connsiteY0-42" fmla="*/ 1092241 h 1173974"/>
                <a:gd name="connsiteX1-43" fmla="*/ 625642 w 1251284"/>
                <a:gd name="connsiteY1-44" fmla="*/ 0 h 1173974"/>
                <a:gd name="connsiteX2-45" fmla="*/ 1251284 w 1251284"/>
                <a:gd name="connsiteY2-46" fmla="*/ 1092241 h 1173974"/>
                <a:gd name="connsiteX3-47" fmla="*/ 0 w 1251284"/>
                <a:gd name="connsiteY3-48" fmla="*/ 1092241 h 1173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51284" h="1173974">
                  <a:moveTo>
                    <a:pt x="0" y="1092241"/>
                  </a:moveTo>
                  <a:cubicBezTo>
                    <a:pt x="77921" y="713647"/>
                    <a:pt x="300983" y="378594"/>
                    <a:pt x="625642" y="0"/>
                  </a:cubicBezTo>
                  <a:cubicBezTo>
                    <a:pt x="935789" y="306023"/>
                    <a:pt x="1173365" y="728161"/>
                    <a:pt x="1251284" y="1092241"/>
                  </a:cubicBezTo>
                  <a:cubicBezTo>
                    <a:pt x="834191" y="1193841"/>
                    <a:pt x="417097" y="1208356"/>
                    <a:pt x="0" y="109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0" algn="ctr" rotWithShape="0">
                <a:srgbClr val="2EF9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460766" y="1615241"/>
              <a:ext cx="391424" cy="64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C4C85"/>
                  </a:solidFill>
                  <a:effectLst>
                    <a:outerShdw blurRad="114300" algn="ctr" rotWithShape="0">
                      <a:srgbClr val="2EF9FE">
                        <a:alpha val="50000"/>
                      </a:srgbClr>
                    </a:outerShdw>
                  </a:effectLst>
                  <a:uLnTx/>
                  <a:uFillTx/>
                  <a:latin typeface="迷你简菱心" panose="02010609000101010101" pitchFamily="49" charset="-122"/>
                  <a:ea typeface="迷你简菱心" panose="02010609000101010101" pitchFamily="49" charset="-122"/>
                  <a:cs typeface="+mn-cs"/>
                </a:rPr>
                <a:t>2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4C85"/>
                </a:solidFill>
                <a:effectLst>
                  <a:outerShdw blurRad="114300" algn="ctr" rotWithShape="0">
                    <a:srgbClr val="2EF9FE">
                      <a:alpha val="50000"/>
                    </a:srgbClr>
                  </a:outerShdw>
                </a:effectLst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352355" y="3820355"/>
            <a:ext cx="37585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数据类型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24156" y="3725068"/>
            <a:ext cx="651358" cy="769441"/>
            <a:chOff x="5452584" y="1615241"/>
            <a:chExt cx="546186" cy="645202"/>
          </a:xfrm>
        </p:grpSpPr>
        <p:sp>
          <p:nvSpPr>
            <p:cNvPr id="55" name="等腰三角形 6"/>
            <p:cNvSpPr/>
            <p:nvPr/>
          </p:nvSpPr>
          <p:spPr>
            <a:xfrm rot="5400000">
              <a:off x="5434600" y="1665313"/>
              <a:ext cx="582154" cy="546186"/>
            </a:xfrm>
            <a:custGeom>
              <a:avLst/>
              <a:gdLst>
                <a:gd name="connsiteX0" fmla="*/ 0 w 1251284"/>
                <a:gd name="connsiteY0" fmla="*/ 1092241 h 1092241"/>
                <a:gd name="connsiteX1" fmla="*/ 625642 w 1251284"/>
                <a:gd name="connsiteY1" fmla="*/ 0 h 1092241"/>
                <a:gd name="connsiteX2" fmla="*/ 1251284 w 1251284"/>
                <a:gd name="connsiteY2" fmla="*/ 1092241 h 1092241"/>
                <a:gd name="connsiteX3" fmla="*/ 0 w 1251284"/>
                <a:gd name="connsiteY3" fmla="*/ 1092241 h 1092241"/>
                <a:gd name="connsiteX0-1" fmla="*/ 0 w 1251284"/>
                <a:gd name="connsiteY0-2" fmla="*/ 1092241 h 1092241"/>
                <a:gd name="connsiteX1-3" fmla="*/ 625642 w 1251284"/>
                <a:gd name="connsiteY1-4" fmla="*/ 0 h 1092241"/>
                <a:gd name="connsiteX2-5" fmla="*/ 1251284 w 1251284"/>
                <a:gd name="connsiteY2-6" fmla="*/ 1092241 h 1092241"/>
                <a:gd name="connsiteX3-7" fmla="*/ 0 w 1251284"/>
                <a:gd name="connsiteY3-8" fmla="*/ 1092241 h 1092241"/>
                <a:gd name="connsiteX0-9" fmla="*/ 0 w 1251284"/>
                <a:gd name="connsiteY0-10" fmla="*/ 1092241 h 1092241"/>
                <a:gd name="connsiteX1-11" fmla="*/ 625642 w 1251284"/>
                <a:gd name="connsiteY1-12" fmla="*/ 0 h 1092241"/>
                <a:gd name="connsiteX2-13" fmla="*/ 1251284 w 1251284"/>
                <a:gd name="connsiteY2-14" fmla="*/ 1092241 h 1092241"/>
                <a:gd name="connsiteX3-15" fmla="*/ 0 w 1251284"/>
                <a:gd name="connsiteY3-16" fmla="*/ 1092241 h 1092241"/>
                <a:gd name="connsiteX0-17" fmla="*/ 0 w 1251284"/>
                <a:gd name="connsiteY0-18" fmla="*/ 1092241 h 1143847"/>
                <a:gd name="connsiteX1-19" fmla="*/ 625642 w 1251284"/>
                <a:gd name="connsiteY1-20" fmla="*/ 0 h 1143847"/>
                <a:gd name="connsiteX2-21" fmla="*/ 1251284 w 1251284"/>
                <a:gd name="connsiteY2-22" fmla="*/ 1092241 h 1143847"/>
                <a:gd name="connsiteX3-23" fmla="*/ 0 w 1251284"/>
                <a:gd name="connsiteY3-24" fmla="*/ 1092241 h 1143847"/>
                <a:gd name="connsiteX0-25" fmla="*/ 0 w 1251284"/>
                <a:gd name="connsiteY0-26" fmla="*/ 1092241 h 1173974"/>
                <a:gd name="connsiteX1-27" fmla="*/ 625642 w 1251284"/>
                <a:gd name="connsiteY1-28" fmla="*/ 0 h 1173974"/>
                <a:gd name="connsiteX2-29" fmla="*/ 1251284 w 1251284"/>
                <a:gd name="connsiteY2-30" fmla="*/ 1092241 h 1173974"/>
                <a:gd name="connsiteX3-31" fmla="*/ 0 w 1251284"/>
                <a:gd name="connsiteY3-32" fmla="*/ 1092241 h 1173974"/>
                <a:gd name="connsiteX0-33" fmla="*/ 0 w 1251284"/>
                <a:gd name="connsiteY0-34" fmla="*/ 1092241 h 1173974"/>
                <a:gd name="connsiteX1-35" fmla="*/ 625642 w 1251284"/>
                <a:gd name="connsiteY1-36" fmla="*/ 0 h 1173974"/>
                <a:gd name="connsiteX2-37" fmla="*/ 1251284 w 1251284"/>
                <a:gd name="connsiteY2-38" fmla="*/ 1092241 h 1173974"/>
                <a:gd name="connsiteX3-39" fmla="*/ 0 w 1251284"/>
                <a:gd name="connsiteY3-40" fmla="*/ 1092241 h 1173974"/>
                <a:gd name="connsiteX0-41" fmla="*/ 0 w 1251284"/>
                <a:gd name="connsiteY0-42" fmla="*/ 1092241 h 1173974"/>
                <a:gd name="connsiteX1-43" fmla="*/ 625642 w 1251284"/>
                <a:gd name="connsiteY1-44" fmla="*/ 0 h 1173974"/>
                <a:gd name="connsiteX2-45" fmla="*/ 1251284 w 1251284"/>
                <a:gd name="connsiteY2-46" fmla="*/ 1092241 h 1173974"/>
                <a:gd name="connsiteX3-47" fmla="*/ 0 w 1251284"/>
                <a:gd name="connsiteY3-48" fmla="*/ 1092241 h 1173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51284" h="1173974">
                  <a:moveTo>
                    <a:pt x="0" y="1092241"/>
                  </a:moveTo>
                  <a:cubicBezTo>
                    <a:pt x="77921" y="713647"/>
                    <a:pt x="300983" y="378594"/>
                    <a:pt x="625642" y="0"/>
                  </a:cubicBezTo>
                  <a:cubicBezTo>
                    <a:pt x="935789" y="306023"/>
                    <a:pt x="1173365" y="728161"/>
                    <a:pt x="1251284" y="1092241"/>
                  </a:cubicBezTo>
                  <a:cubicBezTo>
                    <a:pt x="834191" y="1193841"/>
                    <a:pt x="417097" y="1208356"/>
                    <a:pt x="0" y="109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0" algn="ctr" rotWithShape="0">
                <a:srgbClr val="2EF9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460766" y="1615241"/>
              <a:ext cx="391424" cy="64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C4C85"/>
                  </a:solidFill>
                  <a:effectLst>
                    <a:outerShdw blurRad="114300" algn="ctr" rotWithShape="0">
                      <a:srgbClr val="2EF9FE">
                        <a:alpha val="50000"/>
                      </a:srgbClr>
                    </a:outerShdw>
                  </a:effectLst>
                  <a:uLnTx/>
                  <a:uFillTx/>
                  <a:latin typeface="迷你简菱心" panose="02010609000101010101" pitchFamily="49" charset="-122"/>
                  <a:ea typeface="迷你简菱心" panose="02010609000101010101" pitchFamily="49" charset="-122"/>
                  <a:cs typeface="+mn-cs"/>
                </a:rPr>
                <a:t>3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4C85"/>
                </a:solidFill>
                <a:effectLst>
                  <a:outerShdw blurRad="114300" algn="ctr" rotWithShape="0">
                    <a:srgbClr val="2EF9FE">
                      <a:alpha val="50000"/>
                    </a:srgbClr>
                  </a:outerShdw>
                </a:effectLst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6352355" y="5282578"/>
            <a:ext cx="37585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24156" y="5187291"/>
            <a:ext cx="651358" cy="769441"/>
            <a:chOff x="5452584" y="1615241"/>
            <a:chExt cx="546186" cy="645202"/>
          </a:xfrm>
        </p:grpSpPr>
        <p:sp>
          <p:nvSpPr>
            <p:cNvPr id="59" name="等腰三角形 6"/>
            <p:cNvSpPr/>
            <p:nvPr/>
          </p:nvSpPr>
          <p:spPr>
            <a:xfrm rot="5400000">
              <a:off x="5434600" y="1665313"/>
              <a:ext cx="582154" cy="546186"/>
            </a:xfrm>
            <a:custGeom>
              <a:avLst/>
              <a:gdLst>
                <a:gd name="connsiteX0" fmla="*/ 0 w 1251284"/>
                <a:gd name="connsiteY0" fmla="*/ 1092241 h 1092241"/>
                <a:gd name="connsiteX1" fmla="*/ 625642 w 1251284"/>
                <a:gd name="connsiteY1" fmla="*/ 0 h 1092241"/>
                <a:gd name="connsiteX2" fmla="*/ 1251284 w 1251284"/>
                <a:gd name="connsiteY2" fmla="*/ 1092241 h 1092241"/>
                <a:gd name="connsiteX3" fmla="*/ 0 w 1251284"/>
                <a:gd name="connsiteY3" fmla="*/ 1092241 h 1092241"/>
                <a:gd name="connsiteX0-1" fmla="*/ 0 w 1251284"/>
                <a:gd name="connsiteY0-2" fmla="*/ 1092241 h 1092241"/>
                <a:gd name="connsiteX1-3" fmla="*/ 625642 w 1251284"/>
                <a:gd name="connsiteY1-4" fmla="*/ 0 h 1092241"/>
                <a:gd name="connsiteX2-5" fmla="*/ 1251284 w 1251284"/>
                <a:gd name="connsiteY2-6" fmla="*/ 1092241 h 1092241"/>
                <a:gd name="connsiteX3-7" fmla="*/ 0 w 1251284"/>
                <a:gd name="connsiteY3-8" fmla="*/ 1092241 h 1092241"/>
                <a:gd name="connsiteX0-9" fmla="*/ 0 w 1251284"/>
                <a:gd name="connsiteY0-10" fmla="*/ 1092241 h 1092241"/>
                <a:gd name="connsiteX1-11" fmla="*/ 625642 w 1251284"/>
                <a:gd name="connsiteY1-12" fmla="*/ 0 h 1092241"/>
                <a:gd name="connsiteX2-13" fmla="*/ 1251284 w 1251284"/>
                <a:gd name="connsiteY2-14" fmla="*/ 1092241 h 1092241"/>
                <a:gd name="connsiteX3-15" fmla="*/ 0 w 1251284"/>
                <a:gd name="connsiteY3-16" fmla="*/ 1092241 h 1092241"/>
                <a:gd name="connsiteX0-17" fmla="*/ 0 w 1251284"/>
                <a:gd name="connsiteY0-18" fmla="*/ 1092241 h 1143847"/>
                <a:gd name="connsiteX1-19" fmla="*/ 625642 w 1251284"/>
                <a:gd name="connsiteY1-20" fmla="*/ 0 h 1143847"/>
                <a:gd name="connsiteX2-21" fmla="*/ 1251284 w 1251284"/>
                <a:gd name="connsiteY2-22" fmla="*/ 1092241 h 1143847"/>
                <a:gd name="connsiteX3-23" fmla="*/ 0 w 1251284"/>
                <a:gd name="connsiteY3-24" fmla="*/ 1092241 h 1143847"/>
                <a:gd name="connsiteX0-25" fmla="*/ 0 w 1251284"/>
                <a:gd name="connsiteY0-26" fmla="*/ 1092241 h 1173974"/>
                <a:gd name="connsiteX1-27" fmla="*/ 625642 w 1251284"/>
                <a:gd name="connsiteY1-28" fmla="*/ 0 h 1173974"/>
                <a:gd name="connsiteX2-29" fmla="*/ 1251284 w 1251284"/>
                <a:gd name="connsiteY2-30" fmla="*/ 1092241 h 1173974"/>
                <a:gd name="connsiteX3-31" fmla="*/ 0 w 1251284"/>
                <a:gd name="connsiteY3-32" fmla="*/ 1092241 h 1173974"/>
                <a:gd name="connsiteX0-33" fmla="*/ 0 w 1251284"/>
                <a:gd name="connsiteY0-34" fmla="*/ 1092241 h 1173974"/>
                <a:gd name="connsiteX1-35" fmla="*/ 625642 w 1251284"/>
                <a:gd name="connsiteY1-36" fmla="*/ 0 h 1173974"/>
                <a:gd name="connsiteX2-37" fmla="*/ 1251284 w 1251284"/>
                <a:gd name="connsiteY2-38" fmla="*/ 1092241 h 1173974"/>
                <a:gd name="connsiteX3-39" fmla="*/ 0 w 1251284"/>
                <a:gd name="connsiteY3-40" fmla="*/ 1092241 h 1173974"/>
                <a:gd name="connsiteX0-41" fmla="*/ 0 w 1251284"/>
                <a:gd name="connsiteY0-42" fmla="*/ 1092241 h 1173974"/>
                <a:gd name="connsiteX1-43" fmla="*/ 625642 w 1251284"/>
                <a:gd name="connsiteY1-44" fmla="*/ 0 h 1173974"/>
                <a:gd name="connsiteX2-45" fmla="*/ 1251284 w 1251284"/>
                <a:gd name="connsiteY2-46" fmla="*/ 1092241 h 1173974"/>
                <a:gd name="connsiteX3-47" fmla="*/ 0 w 1251284"/>
                <a:gd name="connsiteY3-48" fmla="*/ 1092241 h 11739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51284" h="1173974">
                  <a:moveTo>
                    <a:pt x="0" y="1092241"/>
                  </a:moveTo>
                  <a:cubicBezTo>
                    <a:pt x="77921" y="713647"/>
                    <a:pt x="300983" y="378594"/>
                    <a:pt x="625642" y="0"/>
                  </a:cubicBezTo>
                  <a:cubicBezTo>
                    <a:pt x="935789" y="306023"/>
                    <a:pt x="1173365" y="728161"/>
                    <a:pt x="1251284" y="1092241"/>
                  </a:cubicBezTo>
                  <a:cubicBezTo>
                    <a:pt x="834191" y="1193841"/>
                    <a:pt x="417097" y="1208356"/>
                    <a:pt x="0" y="109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0" algn="ctr" rotWithShape="0">
                <a:srgbClr val="2EF9F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460766" y="1615241"/>
              <a:ext cx="391424" cy="64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C4C85"/>
                  </a:solidFill>
                  <a:effectLst>
                    <a:outerShdw blurRad="114300" algn="ctr" rotWithShape="0">
                      <a:srgbClr val="2EF9FE">
                        <a:alpha val="50000"/>
                      </a:srgbClr>
                    </a:outerShdw>
                  </a:effectLst>
                  <a:uLnTx/>
                  <a:uFillTx/>
                  <a:latin typeface="迷你简菱心" panose="02010609000101010101" pitchFamily="49" charset="-122"/>
                  <a:ea typeface="迷你简菱心" panose="02010609000101010101" pitchFamily="49" charset="-122"/>
                  <a:cs typeface="+mn-cs"/>
                </a:rPr>
                <a:t>4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4C85"/>
                </a:solidFill>
                <a:effectLst>
                  <a:outerShdw blurRad="114300" algn="ctr" rotWithShape="0">
                    <a:srgbClr val="2EF9FE">
                      <a:alpha val="50000"/>
                    </a:srgbClr>
                  </a:outerShdw>
                </a:effectLst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98693" y="568456"/>
            <a:ext cx="2573912" cy="904279"/>
            <a:chOff x="1546700" y="2528046"/>
            <a:chExt cx="5061604" cy="882505"/>
          </a:xfrm>
        </p:grpSpPr>
        <p:grpSp>
          <p:nvGrpSpPr>
            <p:cNvPr id="62" name="组合 61"/>
            <p:cNvGrpSpPr/>
            <p:nvPr/>
          </p:nvGrpSpPr>
          <p:grpSpPr>
            <a:xfrm>
              <a:off x="1546700" y="2528049"/>
              <a:ext cx="5061604" cy="882502"/>
              <a:chOff x="2676720" y="2541816"/>
              <a:chExt cx="3413617" cy="1384985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676720" y="2951838"/>
                <a:ext cx="3413617" cy="56494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529641" y="2541816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2649316" y="2528046"/>
              <a:ext cx="2856368" cy="882502"/>
              <a:chOff x="1902992" y="2541808"/>
              <a:chExt cx="4961066" cy="1384983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902992" y="2749158"/>
                <a:ext cx="4961066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529641" y="2541808"/>
                <a:ext cx="1707778" cy="1384983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4598693" y="2006395"/>
            <a:ext cx="2573912" cy="904278"/>
            <a:chOff x="1546701" y="2528046"/>
            <a:chExt cx="5061604" cy="882504"/>
          </a:xfrm>
        </p:grpSpPr>
        <p:grpSp>
          <p:nvGrpSpPr>
            <p:cNvPr id="69" name="组合 68"/>
            <p:cNvGrpSpPr/>
            <p:nvPr/>
          </p:nvGrpSpPr>
          <p:grpSpPr>
            <a:xfrm>
              <a:off x="1546701" y="2528046"/>
              <a:ext cx="5061604" cy="882502"/>
              <a:chOff x="2676721" y="2541812"/>
              <a:chExt cx="3413617" cy="1384985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3529642" y="2541812"/>
                <a:ext cx="1707777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2649318" y="2528048"/>
              <a:ext cx="2856370" cy="882502"/>
              <a:chOff x="1902996" y="2541816"/>
              <a:chExt cx="4961068" cy="1384985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1902996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529641" y="2541816"/>
                <a:ext cx="1707777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598693" y="3636231"/>
            <a:ext cx="2573912" cy="904276"/>
            <a:chOff x="1546701" y="2528047"/>
            <a:chExt cx="5061604" cy="882502"/>
          </a:xfrm>
        </p:grpSpPr>
        <p:grpSp>
          <p:nvGrpSpPr>
            <p:cNvPr id="76" name="组合 75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4598693" y="5098454"/>
            <a:ext cx="2573912" cy="904276"/>
            <a:chOff x="1546701" y="2528047"/>
            <a:chExt cx="5061604" cy="882502"/>
          </a:xfrm>
        </p:grpSpPr>
        <p:grpSp>
          <p:nvGrpSpPr>
            <p:cNvPr id="83" name="组合 82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" name="文本框 88"/>
          <p:cNvSpPr txBox="1"/>
          <p:nvPr/>
        </p:nvSpPr>
        <p:spPr>
          <a:xfrm>
            <a:off x="6388733" y="1229793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path" presetSubtype="0" accel="33000" decel="6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3.33333E-6 L -0.19817 -3.33333E-6 L -0.19817 0.4463 L -0.00013 0.4463 L -0.00013 -3.33333E-6 Z " pathEditMode="relative" rAng="0" ptsTypes="AAAAA">
                                      <p:cBhvr>
                                        <p:cTn id="9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223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2.59259E-6 L 0.27865 -0.0053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-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29167E-6 -3.33333E-6 L 0.27318 -0.0016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-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2.29167E-6 -4.81481E-6 L 0.28125 -0.0016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9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29167E-6 7.40741E-7 L 0.27617 -0.0053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27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2" grpId="0" animBg="1"/>
      <p:bldP spid="42" grpId="1" animBg="1"/>
      <p:bldP spid="43" grpId="0"/>
      <p:bldP spid="44" grpId="0"/>
      <p:bldP spid="45" grpId="0"/>
      <p:bldP spid="49" grpId="0"/>
      <p:bldP spid="53" grpId="0"/>
      <p:bldP spid="57" grpId="0"/>
      <p:bldP spid="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37000" y="10985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4825" y="11817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203450"/>
            <a:ext cx="1119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160" y="2435225"/>
            <a:ext cx="104489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 访问</a:t>
            </a:r>
            <a:r>
              <a:rPr lang="zh-CN" altLang="en-US" sz="2800">
                <a:solidFill>
                  <a:schemeClr val="bg1"/>
                </a:solidFill>
              </a:rPr>
              <a:t>数组：</a:t>
            </a:r>
            <a:endParaRPr lang="zh-CN" altLang="en-US" sz="2800">
              <a:solidFill>
                <a:schemeClr val="bg1"/>
              </a:solidFill>
            </a:endParaRPr>
          </a:p>
          <a:p>
            <a:pPr indent="457200"/>
            <a:r>
              <a:rPr lang="zh-CN" altLang="en-US" sz="2800">
                <a:solidFill>
                  <a:schemeClr val="bg1"/>
                </a:solidFill>
              </a:rPr>
              <a:t>既然把若干个元素放进一个数组里，那么将来需要用到里面的数据时，总要能找到吧，数组通过下标引用操作符：[ ]实现对数组元素的访问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   比如：arr[1]代表数组arr中下标为1的元素；arr[i]代表数组中下标为i的元素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   值得注意的是：</a:t>
            </a:r>
            <a:r>
              <a:rPr lang="zh-CN" altLang="en-US" sz="2800">
                <a:solidFill>
                  <a:schemeClr val="accent1"/>
                </a:solidFill>
              </a:rPr>
              <a:t>数组元素的下标是从0开始的</a:t>
            </a:r>
            <a:endParaRPr lang="zh-CN" altLang="en-US" sz="2800">
              <a:solidFill>
                <a:schemeClr val="accent1"/>
              </a:solidFill>
            </a:endParaRPr>
          </a:p>
          <a:p>
            <a:endParaRPr lang="zh-CN" altLang="en-US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087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358775" y="20107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225165" y="20110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974080" y="20110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744585" y="20107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38530" y="11874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04330" y="1187450"/>
            <a:ext cx="758825" cy="704215"/>
          </a:xfrm>
          <a:prstGeom prst="ellipse">
            <a:avLst/>
          </a:prstGeom>
          <a:solidFill>
            <a:schemeClr val="accent1"/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99930" y="11874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6655" y="12065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4930" y="114173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6730" y="114427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681210" y="119443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2203450"/>
            <a:ext cx="1119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617595"/>
            <a:ext cx="5191125" cy="21977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1525" y="271907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声明结构体：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30" y="3531235"/>
            <a:ext cx="4883785" cy="227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4423" y="43894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3" name="椭圆 52"/>
          <p:cNvSpPr/>
          <p:nvPr/>
        </p:nvSpPr>
        <p:spPr>
          <a:xfrm>
            <a:off x="3897630" y="12128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" name="组合 62"/>
          <p:cNvGrpSpPr/>
          <p:nvPr/>
        </p:nvGrpSpPr>
        <p:grpSpPr bwMode="auto">
          <a:xfrm>
            <a:off x="447675" y="2036129"/>
            <a:ext cx="2403475" cy="1947623"/>
            <a:chOff x="644006" y="3774697"/>
            <a:chExt cx="2403994" cy="1946863"/>
          </a:xfrm>
        </p:grpSpPr>
        <p:sp>
          <p:nvSpPr>
            <p:cNvPr id="64" name="文本框 34"/>
            <p:cNvSpPr txBox="1">
              <a:spLocks noChangeArrowheads="1"/>
            </p:cNvSpPr>
            <p:nvPr/>
          </p:nvSpPr>
          <p:spPr bwMode="auto">
            <a:xfrm>
              <a:off x="806887" y="3774697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枚举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5" name="矩形 108"/>
            <p:cNvSpPr>
              <a:spLocks noChangeArrowheads="1"/>
            </p:cNvSpPr>
            <p:nvPr/>
          </p:nvSpPr>
          <p:spPr bwMode="auto">
            <a:xfrm>
              <a:off x="644006" y="5461312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3314065" y="2036445"/>
            <a:ext cx="1667510" cy="368300"/>
            <a:chOff x="644006" y="5086095"/>
            <a:chExt cx="2403994" cy="706074"/>
          </a:xfrm>
        </p:grpSpPr>
        <p:sp>
          <p:nvSpPr>
            <p:cNvPr id="67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数组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68" name="矩形 112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6062980" y="2036445"/>
            <a:ext cx="1896110" cy="368300"/>
            <a:chOff x="644006" y="5086095"/>
            <a:chExt cx="2403994" cy="706074"/>
          </a:xfrm>
        </p:grpSpPr>
        <p:sp>
          <p:nvSpPr>
            <p:cNvPr id="70" name="文本框 34"/>
            <p:cNvSpPr txBox="1">
              <a:spLocks noChangeArrowheads="1"/>
            </p:cNvSpPr>
            <p:nvPr/>
          </p:nvSpPr>
          <p:spPr bwMode="auto">
            <a:xfrm>
              <a:off x="892630" y="5086095"/>
              <a:ext cx="1906747" cy="70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结构体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15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8833485" y="2036128"/>
            <a:ext cx="2403475" cy="1419939"/>
            <a:chOff x="644006" y="4302176"/>
            <a:chExt cx="2403994" cy="1419385"/>
          </a:xfrm>
        </p:grpSpPr>
        <p:sp>
          <p:nvSpPr>
            <p:cNvPr id="73" name="文本框 34"/>
            <p:cNvSpPr txBox="1">
              <a:spLocks noChangeArrowheads="1"/>
            </p:cNvSpPr>
            <p:nvPr/>
          </p:nvSpPr>
          <p:spPr bwMode="auto">
            <a:xfrm>
              <a:off x="851346" y="4302176"/>
              <a:ext cx="1906747" cy="3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共用体</a:t>
              </a:r>
              <a:r>
                <a:rPr lang="zh-CN" altLang="en-US" sz="1800" b="1" dirty="0">
                  <a:solidFill>
                    <a:schemeClr val="bg1">
                      <a:lumMod val="9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</a:rPr>
                <a:t>类型</a:t>
              </a:r>
              <a:endParaRPr lang="zh-CN" altLang="en-US" sz="1800" b="1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  <p:sp>
          <p:nvSpPr>
            <p:cNvPr id="74" name="矩形 118"/>
            <p:cNvSpPr>
              <a:spLocks noChangeArrowheads="1"/>
            </p:cNvSpPr>
            <p:nvPr/>
          </p:nvSpPr>
          <p:spPr bwMode="auto">
            <a:xfrm>
              <a:off x="644006" y="5461313"/>
              <a:ext cx="2403994" cy="2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1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027430" y="1212850"/>
            <a:ext cx="758825" cy="7042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3230" y="1212850"/>
            <a:ext cx="758825" cy="7042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rnd">
            <a:solidFill>
              <a:srgbClr val="404040">
                <a:alpha val="56000"/>
              </a:srgb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88830" y="1212850"/>
            <a:ext cx="758825" cy="704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1231900"/>
            <a:ext cx="2282190" cy="68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800">
                <a:latin typeface="华文行楷" panose="02010800040101010101" charset="-122"/>
                <a:ea typeface="华文行楷" panose="02010800040101010101" charset="-122"/>
              </a:rPr>
              <a:t>1</a:t>
            </a:r>
            <a:endParaRPr lang="en-US" altLang="zh-CN" sz="4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5900" y="1123950"/>
            <a:ext cx="3422650" cy="688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6000">
                <a:latin typeface="华文行楷" panose="02010800040101010101" charset="-122"/>
                <a:ea typeface="华文行楷" panose="02010800040101010101" charset="-122"/>
                <a:sym typeface="+mn-ea"/>
              </a:rPr>
              <a:t>2</a:t>
            </a:r>
            <a:endParaRPr lang="en-US" altLang="zh-CN" sz="6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5630" y="123190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3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15830" y="12128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5400">
                <a:latin typeface="华文行楷" panose="02010800040101010101" charset="-122"/>
                <a:ea typeface="华文行楷" panose="02010800040101010101" charset="-122"/>
                <a:sym typeface="+mn-ea"/>
              </a:rPr>
              <a:t>4</a:t>
            </a:r>
            <a:endParaRPr lang="en-US" altLang="zh-CN" sz="54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55" y="5985510"/>
            <a:ext cx="11190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1465" y="2985770"/>
            <a:ext cx="69843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	</a:t>
            </a:r>
            <a:r>
              <a:rPr lang="zh-CN" altLang="en-US" sz="2400">
                <a:solidFill>
                  <a:schemeClr val="bg1"/>
                </a:solidFill>
              </a:rPr>
              <a:t>联合体类型的声明与结构体在形式上来看仅仅是关键字不同，将结构体类型声明中的struct关键字改为：</a:t>
            </a:r>
            <a:r>
              <a:rPr lang="zh-CN" altLang="en-US" sz="2400" b="1">
                <a:solidFill>
                  <a:schemeClr val="bg1"/>
                </a:solidFill>
              </a:rPr>
              <a:t>union</a:t>
            </a:r>
            <a:r>
              <a:rPr lang="zh-CN" altLang="en-US" sz="2400">
                <a:solidFill>
                  <a:schemeClr val="bg1"/>
                </a:solidFill>
              </a:rPr>
              <a:t>即可，然后用声明后的类型去定义变量等操作与结构体都一致。与结构体的区别主要体现在存储特征上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 联合体的成员共用一块内存空间，所以联合体的成员变量基本没法同时使用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0280" y="1409065"/>
            <a:ext cx="10657840" cy="3051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指针就是变量，用来存放地址的变量（存放在指针中的值都当成地址处理），但是指针的字节长度是固定的。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因为指针保存的是地址，由操作系统的位数决定，32位机的字节是4，64位机的字节是8。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指针作用：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通过指针来改变变量（变量的本质是某一块内存空间的别名）的值，即改变内存空间的值。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1.指针允许你以更简洁的方式引用大的数据结构。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2.指针使程序的不同部分能够共享数据。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3.利用指针，能在程序执行过程中预留新的内存空间。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4.指针可以用来记录数据项之间的关系。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56111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空类型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2294890" y="4761230"/>
            <a:ext cx="8827135" cy="472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5570" y="1391285"/>
            <a:ext cx="9229725" cy="451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空类型即是C语言中的void类型，代表任意类型，而不是空的意思。任意类型的意思是它的类型是未知的，是还没指定的。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 b="1" i="1">
                <a:solidFill>
                  <a:schemeClr val="accent4"/>
                </a:solidFill>
              </a:rPr>
              <a:t>void *</a:t>
            </a:r>
            <a:r>
              <a:rPr lang="zh-CN" altLang="en-US" sz="2400">
                <a:solidFill>
                  <a:schemeClr val="bg1"/>
                </a:solidFill>
              </a:rPr>
              <a:t> 是void类型的指针。void类型的指针的含义是：这是一个指针变量，该指针指向一个void类型的数。void类型的数就是说这个数有可能是int，也有可能是float</a:t>
            </a:r>
            <a:r>
              <a:rPr lang="en-US" altLang="zh-CN" sz="2400">
                <a:solidFill>
                  <a:schemeClr val="bg1"/>
                </a:solidFill>
              </a:rPr>
              <a:t>……</a:t>
            </a:r>
            <a:endParaRPr lang="en-US" altLang="zh-CN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void型指针的作用：当时给这个变量赋值的时候是什么类型，现在取的时候就还是什么类型。这些类型对不对，能否兼容，完全由程序员自己负责。编译器看到void</a:t>
            </a:r>
            <a:r>
              <a:rPr lang="zh-CN" altLang="en-US" sz="2400">
                <a:solidFill>
                  <a:schemeClr val="bg1"/>
                </a:solidFill>
              </a:rPr>
              <a:t>则不会做类型检查。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1454096" y="0"/>
            <a:ext cx="846741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4</a:t>
            </a:r>
            <a:endParaRPr kumimoji="0" lang="en-US" altLang="zh-CN" sz="3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6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mpact" panose="020B080603090205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54096" y="3183164"/>
            <a:ext cx="8948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10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第四部分</a:t>
            </a:r>
            <a:endParaRPr kumimoji="0" lang="en-US" altLang="zh-CN" sz="4800" b="1" i="0" u="none" strike="noStrike" kern="1200" cap="none" spc="1000" normalizeH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18408" y="4014161"/>
            <a:ext cx="721979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449353" y="34051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218555" y="1991995"/>
            <a:ext cx="786701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C语言语句被分为以下五类：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1.表达式语句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2.函数调用语句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3.控制语句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4.复合语句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5.空语句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b="10230"/>
          <a:stretch>
            <a:fillRect/>
          </a:stretch>
        </p:blipFill>
        <p:spPr>
          <a:xfrm>
            <a:off x="384175" y="1994535"/>
            <a:ext cx="5460365" cy="3399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898808" y="34051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03755" y="18649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表达式语句一般由分号结尾，其形式表示为：</a:t>
            </a:r>
            <a:r>
              <a:rPr lang="zh-CN" altLang="en-US" sz="2400" b="1" i="1">
                <a:solidFill>
                  <a:srgbClr val="FFFF00"/>
                </a:solidFill>
              </a:rPr>
              <a:t>表达式;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表达式语句中最常用的是</a:t>
            </a:r>
            <a:r>
              <a:rPr lang="zh-CN" altLang="en-US" sz="2400">
                <a:solidFill>
                  <a:schemeClr val="accent1"/>
                </a:solidFill>
              </a:rPr>
              <a:t>函数调用和赋值</a:t>
            </a:r>
            <a:r>
              <a:rPr lang="zh-CN" altLang="en-US" sz="2400">
                <a:solidFill>
                  <a:schemeClr val="bg1"/>
                </a:solidFill>
              </a:rPr>
              <a:t>,其中变量名本身就是一个表达式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905" y="3765550"/>
            <a:ext cx="6509385" cy="200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9413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03755" y="18649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955" y="1463675"/>
            <a:ext cx="7382510" cy="483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76938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03755" y="1864995"/>
            <a:ext cx="8810625" cy="3604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控制语句用于控制程序的流程走向，已达到自己想要的结果，一般控制语句可以分为：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1.分支语句 如if else ,switch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2.循环语句 如for,while,do while</a:t>
            </a:r>
            <a:endParaRPr lang="zh-CN" altLang="en-US" sz="2400">
              <a:solidFill>
                <a:schemeClr val="bg1"/>
              </a:solidFill>
            </a:endParaRPr>
          </a:p>
          <a:p>
            <a:pPr indent="457200"/>
            <a:endParaRPr lang="zh-CN" altLang="en-US" sz="2400">
              <a:solidFill>
                <a:schemeClr val="bg1"/>
              </a:solidFill>
            </a:endParaRPr>
          </a:p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3.转向语句 如continue,break,goto,return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1454096" y="0"/>
            <a:ext cx="846741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1</a:t>
            </a:r>
            <a:endParaRPr kumimoji="0" lang="en-US" altLang="zh-CN" sz="3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6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mpact" panose="020B080603090205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54096" y="3183164"/>
            <a:ext cx="89484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10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第一</a:t>
            </a:r>
            <a:r>
              <a:rPr lang="zh-CN" altLang="en-US" sz="4800" b="1" spc="10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部分</a:t>
            </a:r>
            <a:endParaRPr kumimoji="0" lang="en-US" altLang="zh-CN" sz="4800" b="1" i="0" u="none" strike="noStrike" kern="1200" cap="none" spc="1000" normalizeH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18408" y="4014161"/>
            <a:ext cx="721979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25885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103755" y="1864995"/>
            <a:ext cx="8810625" cy="3604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2480310"/>
            <a:ext cx="8825230" cy="2355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275" y="11239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分支语句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2950" y="19367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if else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6045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36955" y="1293495"/>
            <a:ext cx="8810625" cy="3604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2400">
                <a:solidFill>
                  <a:schemeClr val="bg1"/>
                </a:solidFill>
              </a:rPr>
              <a:t>若有不小于一个if else则使用多分支：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1835150"/>
            <a:ext cx="7765415" cy="4704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6045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18540" y="1202055"/>
            <a:ext cx="8810625" cy="3604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switch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1835150"/>
            <a:ext cx="3641725" cy="4806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5070" y="1835150"/>
            <a:ext cx="47237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这里的</a:t>
            </a:r>
            <a:r>
              <a:rPr lang="en-US" altLang="zh-CN" sz="2400" b="1" i="1">
                <a:solidFill>
                  <a:schemeClr val="bg1"/>
                </a:solidFill>
              </a:rPr>
              <a:t>break;</a:t>
            </a:r>
            <a:r>
              <a:rPr lang="zh-CN" altLang="en-US" sz="2400">
                <a:solidFill>
                  <a:schemeClr val="bg1"/>
                </a:solidFill>
              </a:rPr>
              <a:t>即是一个转向语句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如果删掉一部分break语句，程序会按条件顺序贯穿switch语句，直到遇到break停止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default：一般用来处理错误信息，也常出现在语句尾部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作用为：若条件均不满足，则执行default语句 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6045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018540" y="1202055"/>
            <a:ext cx="8810625" cy="3604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、</a:t>
            </a:r>
            <a:r>
              <a:rPr lang="en-US" altLang="zh-CN" sz="2800">
                <a:solidFill>
                  <a:schemeClr val="bg1"/>
                </a:solidFill>
              </a:rPr>
              <a:t>switch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1835150"/>
            <a:ext cx="3641725" cy="4806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5070" y="1835150"/>
            <a:ext cx="4723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bg1"/>
                </a:solidFill>
              </a:rPr>
              <a:t>需要注意的是：switch()里的值只能为字符或整形，同时 case后也只能跟字符或整形</a:t>
            </a:r>
            <a:endParaRPr sz="2400">
              <a:solidFill>
                <a:schemeClr val="bg1"/>
              </a:solidFill>
            </a:endParaRPr>
          </a:p>
          <a:p>
            <a:endParaRPr sz="2400">
              <a:solidFill>
                <a:schemeClr val="bg1"/>
              </a:solidFill>
            </a:endParaRPr>
          </a:p>
          <a:p>
            <a:r>
              <a:rPr sz="2400">
                <a:solidFill>
                  <a:schemeClr val="bg1"/>
                </a:solidFill>
              </a:rPr>
              <a:t>switch语句中仅允许出现一个default。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281555" y="20300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8570" y="97091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循环语句</a:t>
            </a:r>
            <a:endParaRPr lang="zh-CN" altLang="en-US" sz="2800">
              <a:solidFill>
                <a:schemeClr val="bg1"/>
              </a:solidFill>
            </a:endParaRPr>
          </a:p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1.for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4287"/>
          <a:stretch>
            <a:fillRect/>
          </a:stretch>
        </p:blipFill>
        <p:spPr>
          <a:xfrm>
            <a:off x="565150" y="1871345"/>
            <a:ext cx="6572250" cy="206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340" y="1358265"/>
            <a:ext cx="3342640" cy="5210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693920"/>
            <a:ext cx="6165850" cy="1875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1525" y="42951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举个栗子：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2281555" y="20300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0300"/>
          <a:stretch>
            <a:fillRect/>
          </a:stretch>
        </p:blipFill>
        <p:spPr>
          <a:xfrm>
            <a:off x="1372870" y="960755"/>
            <a:ext cx="7655560" cy="2953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914140"/>
            <a:ext cx="7628255" cy="2877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8980" y="2030095"/>
            <a:ext cx="4254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continue用于终止当前循环</a:t>
            </a:r>
            <a:r>
              <a:rPr lang="en-US" altLang="zh-CN" b="1">
                <a:solidFill>
                  <a:schemeClr val="bg1"/>
                </a:solidFill>
              </a:rPr>
              <a:t>,</a:t>
            </a:r>
            <a:r>
              <a:rPr lang="zh-CN" altLang="en-US" b="1">
                <a:solidFill>
                  <a:schemeClr val="bg1"/>
                </a:solidFill>
              </a:rPr>
              <a:t>跳过continue后的语句，继续执行下一次循环，调整变量部分仍能执行。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40320" y="5226050"/>
            <a:ext cx="4025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break用于永久跳出当前循环，且不再执行下一次循环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84175" y="13315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2.while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2025650"/>
            <a:ext cx="5065395" cy="1524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1841500"/>
            <a:ext cx="3723005" cy="3695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5" y="4358640"/>
            <a:ext cx="5015865" cy="2093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1055" y="38982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举个栗子：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384175" y="13315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3.do while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055" y="38982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举个栗子：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969135"/>
            <a:ext cx="4699000" cy="176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380" y="1816735"/>
            <a:ext cx="3810000" cy="4623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" y="4522470"/>
            <a:ext cx="4699000" cy="1979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36575" y="11537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go to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255" y="2063750"/>
            <a:ext cx="9175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在C语言中不建议使用goto语句，但还是要懂得goto语句的用法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goto语句又称为无条件转移语句，且看下面例子：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3147060"/>
            <a:ext cx="6569710" cy="3211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82230" y="3756660"/>
            <a:ext cx="41713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可以看到goto语句跳转到了本该不执行的else语句里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其中 </a:t>
            </a:r>
            <a:r>
              <a:rPr lang="zh-CN" altLang="en-US" sz="2400" b="1" i="1">
                <a:solidFill>
                  <a:srgbClr val="FFFF00"/>
                </a:solidFill>
              </a:rPr>
              <a:t>a:</a:t>
            </a:r>
            <a:r>
              <a:rPr lang="zh-CN" altLang="en-US" sz="2400">
                <a:solidFill>
                  <a:schemeClr val="bg1"/>
                </a:solidFill>
              </a:rPr>
              <a:t> 为标记行，冒号不可省略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36575" y="1153795"/>
            <a:ext cx="8391525" cy="3401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2800">
                <a:solidFill>
                  <a:schemeClr val="bg1"/>
                </a:solidFill>
              </a:rPr>
              <a:t>go to</a:t>
            </a:r>
            <a:r>
              <a:rPr lang="zh-CN" altLang="en-US" sz="2800">
                <a:solidFill>
                  <a:schemeClr val="bg1"/>
                </a:solidFill>
              </a:rPr>
              <a:t>语句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4255" y="2063750"/>
            <a:ext cx="9175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goto语句更多应用在多重循环当中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break只能跳出当前循环，而goto可以跳出全部循环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3173730"/>
            <a:ext cx="7130415" cy="349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08359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71" name="Group 4"/>
          <p:cNvGrpSpPr>
            <a:grpSpLocks noChangeAspect="1"/>
          </p:cNvGrpSpPr>
          <p:nvPr/>
        </p:nvGrpSpPr>
        <p:grpSpPr bwMode="auto">
          <a:xfrm>
            <a:off x="6714605" y="1238929"/>
            <a:ext cx="4157322" cy="4896567"/>
            <a:chOff x="1903" y="1413"/>
            <a:chExt cx="1659" cy="1954"/>
          </a:xfr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672" name="Freeform 6"/>
            <p:cNvSpPr/>
            <p:nvPr/>
          </p:nvSpPr>
          <p:spPr bwMode="auto">
            <a:xfrm>
              <a:off x="1982" y="2913"/>
              <a:ext cx="511" cy="412"/>
            </a:xfrm>
            <a:custGeom>
              <a:avLst/>
              <a:gdLst>
                <a:gd name="T0" fmla="*/ 435 w 511"/>
                <a:gd name="T1" fmla="*/ 0 h 412"/>
                <a:gd name="T2" fmla="*/ 362 w 511"/>
                <a:gd name="T3" fmla="*/ 87 h 412"/>
                <a:gd name="T4" fmla="*/ 0 w 511"/>
                <a:gd name="T5" fmla="*/ 400 h 412"/>
                <a:gd name="T6" fmla="*/ 14 w 511"/>
                <a:gd name="T7" fmla="*/ 412 h 412"/>
                <a:gd name="T8" fmla="*/ 447 w 511"/>
                <a:gd name="T9" fmla="*/ 142 h 412"/>
                <a:gd name="T10" fmla="*/ 511 w 511"/>
                <a:gd name="T11" fmla="*/ 64 h 412"/>
                <a:gd name="T12" fmla="*/ 435 w 511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412">
                  <a:moveTo>
                    <a:pt x="435" y="0"/>
                  </a:moveTo>
                  <a:lnTo>
                    <a:pt x="362" y="87"/>
                  </a:lnTo>
                  <a:lnTo>
                    <a:pt x="0" y="400"/>
                  </a:lnTo>
                  <a:lnTo>
                    <a:pt x="14" y="412"/>
                  </a:lnTo>
                  <a:lnTo>
                    <a:pt x="447" y="142"/>
                  </a:lnTo>
                  <a:lnTo>
                    <a:pt x="511" y="64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" name="Freeform 7"/>
            <p:cNvSpPr/>
            <p:nvPr/>
          </p:nvSpPr>
          <p:spPr bwMode="auto">
            <a:xfrm>
              <a:off x="1982" y="2913"/>
              <a:ext cx="511" cy="412"/>
            </a:xfrm>
            <a:custGeom>
              <a:avLst/>
              <a:gdLst>
                <a:gd name="T0" fmla="*/ 435 w 511"/>
                <a:gd name="T1" fmla="*/ 0 h 412"/>
                <a:gd name="T2" fmla="*/ 362 w 511"/>
                <a:gd name="T3" fmla="*/ 87 h 412"/>
                <a:gd name="T4" fmla="*/ 0 w 511"/>
                <a:gd name="T5" fmla="*/ 400 h 412"/>
                <a:gd name="T6" fmla="*/ 14 w 511"/>
                <a:gd name="T7" fmla="*/ 412 h 412"/>
                <a:gd name="T8" fmla="*/ 447 w 511"/>
                <a:gd name="T9" fmla="*/ 142 h 412"/>
                <a:gd name="T10" fmla="*/ 511 w 511"/>
                <a:gd name="T11" fmla="*/ 64 h 412"/>
                <a:gd name="T12" fmla="*/ 435 w 511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412">
                  <a:moveTo>
                    <a:pt x="435" y="0"/>
                  </a:moveTo>
                  <a:lnTo>
                    <a:pt x="362" y="87"/>
                  </a:lnTo>
                  <a:lnTo>
                    <a:pt x="0" y="400"/>
                  </a:lnTo>
                  <a:lnTo>
                    <a:pt x="14" y="412"/>
                  </a:lnTo>
                  <a:lnTo>
                    <a:pt x="447" y="142"/>
                  </a:lnTo>
                  <a:lnTo>
                    <a:pt x="511" y="64"/>
                  </a:lnTo>
                  <a:lnTo>
                    <a:pt x="4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4" name="Freeform 8"/>
            <p:cNvSpPr/>
            <p:nvPr/>
          </p:nvSpPr>
          <p:spPr bwMode="auto">
            <a:xfrm>
              <a:off x="1934" y="2723"/>
              <a:ext cx="329" cy="561"/>
            </a:xfrm>
            <a:custGeom>
              <a:avLst/>
              <a:gdLst>
                <a:gd name="T0" fmla="*/ 258 w 329"/>
                <a:gd name="T1" fmla="*/ 147 h 561"/>
                <a:gd name="T2" fmla="*/ 329 w 329"/>
                <a:gd name="T3" fmla="*/ 62 h 561"/>
                <a:gd name="T4" fmla="*/ 254 w 329"/>
                <a:gd name="T5" fmla="*/ 0 h 561"/>
                <a:gd name="T6" fmla="*/ 192 w 329"/>
                <a:gd name="T7" fmla="*/ 76 h 561"/>
                <a:gd name="T8" fmla="*/ 0 w 329"/>
                <a:gd name="T9" fmla="*/ 550 h 561"/>
                <a:gd name="T10" fmla="*/ 14 w 329"/>
                <a:gd name="T11" fmla="*/ 561 h 561"/>
                <a:gd name="T12" fmla="*/ 258 w 329"/>
                <a:gd name="T13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561">
                  <a:moveTo>
                    <a:pt x="258" y="147"/>
                  </a:moveTo>
                  <a:lnTo>
                    <a:pt x="329" y="62"/>
                  </a:lnTo>
                  <a:lnTo>
                    <a:pt x="254" y="0"/>
                  </a:lnTo>
                  <a:lnTo>
                    <a:pt x="192" y="76"/>
                  </a:lnTo>
                  <a:lnTo>
                    <a:pt x="0" y="550"/>
                  </a:lnTo>
                  <a:lnTo>
                    <a:pt x="14" y="561"/>
                  </a:lnTo>
                  <a:lnTo>
                    <a:pt x="25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" name="Freeform 9"/>
            <p:cNvSpPr/>
            <p:nvPr/>
          </p:nvSpPr>
          <p:spPr bwMode="auto">
            <a:xfrm>
              <a:off x="1934" y="2723"/>
              <a:ext cx="329" cy="561"/>
            </a:xfrm>
            <a:custGeom>
              <a:avLst/>
              <a:gdLst>
                <a:gd name="T0" fmla="*/ 258 w 329"/>
                <a:gd name="T1" fmla="*/ 147 h 561"/>
                <a:gd name="T2" fmla="*/ 329 w 329"/>
                <a:gd name="T3" fmla="*/ 62 h 561"/>
                <a:gd name="T4" fmla="*/ 254 w 329"/>
                <a:gd name="T5" fmla="*/ 0 h 561"/>
                <a:gd name="T6" fmla="*/ 192 w 329"/>
                <a:gd name="T7" fmla="*/ 76 h 561"/>
                <a:gd name="T8" fmla="*/ 0 w 329"/>
                <a:gd name="T9" fmla="*/ 550 h 561"/>
                <a:gd name="T10" fmla="*/ 14 w 329"/>
                <a:gd name="T11" fmla="*/ 561 h 561"/>
                <a:gd name="T12" fmla="*/ 258 w 329"/>
                <a:gd name="T13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561">
                  <a:moveTo>
                    <a:pt x="258" y="147"/>
                  </a:moveTo>
                  <a:lnTo>
                    <a:pt x="329" y="62"/>
                  </a:lnTo>
                  <a:lnTo>
                    <a:pt x="254" y="0"/>
                  </a:lnTo>
                  <a:lnTo>
                    <a:pt x="192" y="76"/>
                  </a:lnTo>
                  <a:lnTo>
                    <a:pt x="0" y="550"/>
                  </a:lnTo>
                  <a:lnTo>
                    <a:pt x="14" y="561"/>
                  </a:lnTo>
                  <a:lnTo>
                    <a:pt x="258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" name="Freeform 10"/>
            <p:cNvSpPr/>
            <p:nvPr/>
          </p:nvSpPr>
          <p:spPr bwMode="auto">
            <a:xfrm>
              <a:off x="1948" y="2782"/>
              <a:ext cx="469" cy="531"/>
            </a:xfrm>
            <a:custGeom>
              <a:avLst/>
              <a:gdLst>
                <a:gd name="T0" fmla="*/ 311 w 469"/>
                <a:gd name="T1" fmla="*/ 0 h 531"/>
                <a:gd name="T2" fmla="*/ 240 w 469"/>
                <a:gd name="T3" fmla="*/ 86 h 531"/>
                <a:gd name="T4" fmla="*/ 0 w 469"/>
                <a:gd name="T5" fmla="*/ 502 h 531"/>
                <a:gd name="T6" fmla="*/ 34 w 469"/>
                <a:gd name="T7" fmla="*/ 531 h 531"/>
                <a:gd name="T8" fmla="*/ 398 w 469"/>
                <a:gd name="T9" fmla="*/ 218 h 531"/>
                <a:gd name="T10" fmla="*/ 469 w 469"/>
                <a:gd name="T11" fmla="*/ 133 h 531"/>
                <a:gd name="T12" fmla="*/ 311 w 469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531">
                  <a:moveTo>
                    <a:pt x="311" y="0"/>
                  </a:moveTo>
                  <a:lnTo>
                    <a:pt x="240" y="86"/>
                  </a:lnTo>
                  <a:lnTo>
                    <a:pt x="0" y="502"/>
                  </a:lnTo>
                  <a:lnTo>
                    <a:pt x="34" y="531"/>
                  </a:lnTo>
                  <a:lnTo>
                    <a:pt x="398" y="218"/>
                  </a:lnTo>
                  <a:lnTo>
                    <a:pt x="469" y="13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7" name="Freeform 11"/>
            <p:cNvSpPr/>
            <p:nvPr/>
          </p:nvSpPr>
          <p:spPr bwMode="auto">
            <a:xfrm>
              <a:off x="1948" y="2782"/>
              <a:ext cx="469" cy="531"/>
            </a:xfrm>
            <a:custGeom>
              <a:avLst/>
              <a:gdLst>
                <a:gd name="T0" fmla="*/ 311 w 469"/>
                <a:gd name="T1" fmla="*/ 0 h 531"/>
                <a:gd name="T2" fmla="*/ 240 w 469"/>
                <a:gd name="T3" fmla="*/ 86 h 531"/>
                <a:gd name="T4" fmla="*/ 0 w 469"/>
                <a:gd name="T5" fmla="*/ 502 h 531"/>
                <a:gd name="T6" fmla="*/ 34 w 469"/>
                <a:gd name="T7" fmla="*/ 531 h 531"/>
                <a:gd name="T8" fmla="*/ 398 w 469"/>
                <a:gd name="T9" fmla="*/ 218 h 531"/>
                <a:gd name="T10" fmla="*/ 469 w 469"/>
                <a:gd name="T11" fmla="*/ 133 h 531"/>
                <a:gd name="T12" fmla="*/ 311 w 469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531">
                  <a:moveTo>
                    <a:pt x="311" y="0"/>
                  </a:moveTo>
                  <a:lnTo>
                    <a:pt x="240" y="86"/>
                  </a:lnTo>
                  <a:lnTo>
                    <a:pt x="0" y="502"/>
                  </a:lnTo>
                  <a:lnTo>
                    <a:pt x="34" y="531"/>
                  </a:lnTo>
                  <a:lnTo>
                    <a:pt x="398" y="218"/>
                  </a:lnTo>
                  <a:lnTo>
                    <a:pt x="469" y="133"/>
                  </a:lnTo>
                  <a:lnTo>
                    <a:pt x="3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8" name="Freeform 12"/>
            <p:cNvSpPr/>
            <p:nvPr/>
          </p:nvSpPr>
          <p:spPr bwMode="auto">
            <a:xfrm>
              <a:off x="1903" y="3154"/>
              <a:ext cx="209" cy="213"/>
            </a:xfrm>
            <a:custGeom>
              <a:avLst/>
              <a:gdLst>
                <a:gd name="T0" fmla="*/ 74 w 88"/>
                <a:gd name="T1" fmla="*/ 32 h 90"/>
                <a:gd name="T2" fmla="*/ 46 w 88"/>
                <a:gd name="T3" fmla="*/ 8 h 90"/>
                <a:gd name="T4" fmla="*/ 33 w 88"/>
                <a:gd name="T5" fmla="*/ 1 h 90"/>
                <a:gd name="T6" fmla="*/ 10 w 88"/>
                <a:gd name="T7" fmla="*/ 56 h 90"/>
                <a:gd name="T8" fmla="*/ 34 w 88"/>
                <a:gd name="T9" fmla="*/ 76 h 90"/>
                <a:gd name="T10" fmla="*/ 86 w 88"/>
                <a:gd name="T11" fmla="*/ 43 h 90"/>
                <a:gd name="T12" fmla="*/ 74 w 88"/>
                <a:gd name="T13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0">
                  <a:moveTo>
                    <a:pt x="74" y="32"/>
                  </a:moveTo>
                  <a:cubicBezTo>
                    <a:pt x="72" y="4"/>
                    <a:pt x="46" y="8"/>
                    <a:pt x="46" y="8"/>
                  </a:cubicBezTo>
                  <a:cubicBezTo>
                    <a:pt x="43" y="0"/>
                    <a:pt x="37" y="0"/>
                    <a:pt x="33" y="1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0" y="81"/>
                    <a:pt x="10" y="90"/>
                    <a:pt x="34" y="76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8" y="31"/>
                    <a:pt x="74" y="32"/>
                    <a:pt x="7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" name="Freeform 13"/>
            <p:cNvSpPr/>
            <p:nvPr/>
          </p:nvSpPr>
          <p:spPr bwMode="auto">
            <a:xfrm>
              <a:off x="2339" y="2915"/>
              <a:ext cx="154" cy="140"/>
            </a:xfrm>
            <a:custGeom>
              <a:avLst/>
              <a:gdLst>
                <a:gd name="T0" fmla="*/ 33 w 65"/>
                <a:gd name="T1" fmla="*/ 0 h 59"/>
                <a:gd name="T2" fmla="*/ 3 w 65"/>
                <a:gd name="T3" fmla="*/ 36 h 59"/>
                <a:gd name="T4" fmla="*/ 0 w 65"/>
                <a:gd name="T5" fmla="*/ 39 h 59"/>
                <a:gd name="T6" fmla="*/ 1 w 65"/>
                <a:gd name="T7" fmla="*/ 39 h 59"/>
                <a:gd name="T8" fmla="*/ 2 w 65"/>
                <a:gd name="T9" fmla="*/ 40 h 59"/>
                <a:gd name="T10" fmla="*/ 13 w 65"/>
                <a:gd name="T11" fmla="*/ 43 h 59"/>
                <a:gd name="T12" fmla="*/ 21 w 65"/>
                <a:gd name="T13" fmla="*/ 42 h 59"/>
                <a:gd name="T14" fmla="*/ 28 w 65"/>
                <a:gd name="T15" fmla="*/ 41 h 59"/>
                <a:gd name="T16" fmla="*/ 38 w 65"/>
                <a:gd name="T17" fmla="*/ 59 h 59"/>
                <a:gd name="T18" fmla="*/ 65 w 65"/>
                <a:gd name="T19" fmla="*/ 26 h 59"/>
                <a:gd name="T20" fmla="*/ 33 w 65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9">
                  <a:moveTo>
                    <a:pt x="3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5" y="43"/>
                    <a:pt x="9" y="43"/>
                    <a:pt x="13" y="43"/>
                  </a:cubicBezTo>
                  <a:cubicBezTo>
                    <a:pt x="15" y="43"/>
                    <a:pt x="18" y="43"/>
                    <a:pt x="21" y="42"/>
                  </a:cubicBezTo>
                  <a:cubicBezTo>
                    <a:pt x="23" y="42"/>
                    <a:pt x="26" y="41"/>
                    <a:pt x="28" y="41"/>
                  </a:cubicBezTo>
                  <a:cubicBezTo>
                    <a:pt x="33" y="41"/>
                    <a:pt x="37" y="45"/>
                    <a:pt x="38" y="59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" name="Freeform 14"/>
            <p:cNvSpPr/>
            <p:nvPr/>
          </p:nvSpPr>
          <p:spPr bwMode="auto">
            <a:xfrm>
              <a:off x="2126" y="2723"/>
              <a:ext cx="137" cy="152"/>
            </a:xfrm>
            <a:custGeom>
              <a:avLst/>
              <a:gdLst>
                <a:gd name="T0" fmla="*/ 26 w 58"/>
                <a:gd name="T1" fmla="*/ 0 h 64"/>
                <a:gd name="T2" fmla="*/ 0 w 58"/>
                <a:gd name="T3" fmla="*/ 32 h 64"/>
                <a:gd name="T4" fmla="*/ 0 w 58"/>
                <a:gd name="T5" fmla="*/ 32 h 64"/>
                <a:gd name="T6" fmla="*/ 7 w 58"/>
                <a:gd name="T7" fmla="*/ 31 h 64"/>
                <a:gd name="T8" fmla="*/ 25 w 58"/>
                <a:gd name="T9" fmla="*/ 64 h 64"/>
                <a:gd name="T10" fmla="*/ 25 w 58"/>
                <a:gd name="T11" fmla="*/ 64 h 64"/>
                <a:gd name="T12" fmla="*/ 26 w 58"/>
                <a:gd name="T13" fmla="*/ 61 h 64"/>
                <a:gd name="T14" fmla="*/ 56 w 58"/>
                <a:gd name="T15" fmla="*/ 25 h 64"/>
                <a:gd name="T16" fmla="*/ 58 w 58"/>
                <a:gd name="T17" fmla="*/ 26 h 64"/>
                <a:gd name="T18" fmla="*/ 58 w 58"/>
                <a:gd name="T19" fmla="*/ 26 h 64"/>
                <a:gd name="T20" fmla="*/ 56 w 58"/>
                <a:gd name="T21" fmla="*/ 25 h 64"/>
                <a:gd name="T22" fmla="*/ 26 w 58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" y="32"/>
                    <a:pt x="5" y="31"/>
                    <a:pt x="7" y="31"/>
                  </a:cubicBezTo>
                  <a:cubicBezTo>
                    <a:pt x="28" y="31"/>
                    <a:pt x="11" y="52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1" name="Freeform 15"/>
            <p:cNvSpPr/>
            <p:nvPr/>
          </p:nvSpPr>
          <p:spPr bwMode="auto">
            <a:xfrm>
              <a:off x="2185" y="2782"/>
              <a:ext cx="232" cy="225"/>
            </a:xfrm>
            <a:custGeom>
              <a:avLst/>
              <a:gdLst>
                <a:gd name="T0" fmla="*/ 31 w 98"/>
                <a:gd name="T1" fmla="*/ 0 h 95"/>
                <a:gd name="T2" fmla="*/ 1 w 98"/>
                <a:gd name="T3" fmla="*/ 36 h 95"/>
                <a:gd name="T4" fmla="*/ 0 w 98"/>
                <a:gd name="T5" fmla="*/ 39 h 95"/>
                <a:gd name="T6" fmla="*/ 1 w 98"/>
                <a:gd name="T7" fmla="*/ 40 h 95"/>
                <a:gd name="T8" fmla="*/ 16 w 98"/>
                <a:gd name="T9" fmla="*/ 45 h 95"/>
                <a:gd name="T10" fmla="*/ 24 w 98"/>
                <a:gd name="T11" fmla="*/ 44 h 95"/>
                <a:gd name="T12" fmla="*/ 33 w 98"/>
                <a:gd name="T13" fmla="*/ 44 h 95"/>
                <a:gd name="T14" fmla="*/ 48 w 98"/>
                <a:gd name="T15" fmla="*/ 49 h 95"/>
                <a:gd name="T16" fmla="*/ 65 w 98"/>
                <a:gd name="T17" fmla="*/ 95 h 95"/>
                <a:gd name="T18" fmla="*/ 68 w 98"/>
                <a:gd name="T19" fmla="*/ 92 h 95"/>
                <a:gd name="T20" fmla="*/ 98 w 98"/>
                <a:gd name="T21" fmla="*/ 56 h 95"/>
                <a:gd name="T22" fmla="*/ 98 w 98"/>
                <a:gd name="T23" fmla="*/ 55 h 95"/>
                <a:gd name="T24" fmla="*/ 70 w 98"/>
                <a:gd name="T25" fmla="*/ 33 h 95"/>
                <a:gd name="T26" fmla="*/ 33 w 98"/>
                <a:gd name="T27" fmla="*/ 1 h 95"/>
                <a:gd name="T28" fmla="*/ 31 w 98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5">
                  <a:moveTo>
                    <a:pt x="31" y="0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44"/>
                    <a:pt x="11" y="45"/>
                    <a:pt x="16" y="45"/>
                  </a:cubicBezTo>
                  <a:cubicBezTo>
                    <a:pt x="19" y="45"/>
                    <a:pt x="22" y="45"/>
                    <a:pt x="24" y="44"/>
                  </a:cubicBezTo>
                  <a:cubicBezTo>
                    <a:pt x="27" y="44"/>
                    <a:pt x="30" y="44"/>
                    <a:pt x="33" y="44"/>
                  </a:cubicBezTo>
                  <a:cubicBezTo>
                    <a:pt x="38" y="44"/>
                    <a:pt x="43" y="45"/>
                    <a:pt x="48" y="49"/>
                  </a:cubicBezTo>
                  <a:cubicBezTo>
                    <a:pt x="65" y="63"/>
                    <a:pt x="49" y="81"/>
                    <a:pt x="65" y="95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2" name="Freeform 17"/>
            <p:cNvSpPr>
              <a:spLocks noEditPoints="1"/>
            </p:cNvSpPr>
            <p:nvPr/>
          </p:nvSpPr>
          <p:spPr bwMode="auto">
            <a:xfrm>
              <a:off x="2261" y="1451"/>
              <a:ext cx="1258" cy="1459"/>
            </a:xfrm>
            <a:custGeom>
              <a:avLst/>
              <a:gdLst>
                <a:gd name="T0" fmla="*/ 1069 w 1258"/>
                <a:gd name="T1" fmla="*/ 0 h 1459"/>
                <a:gd name="T2" fmla="*/ 761 w 1258"/>
                <a:gd name="T3" fmla="*/ 277 h 1459"/>
                <a:gd name="T4" fmla="*/ 578 w 1258"/>
                <a:gd name="T5" fmla="*/ 524 h 1459"/>
                <a:gd name="T6" fmla="*/ 571 w 1258"/>
                <a:gd name="T7" fmla="*/ 777 h 1459"/>
                <a:gd name="T8" fmla="*/ 569 w 1258"/>
                <a:gd name="T9" fmla="*/ 782 h 1459"/>
                <a:gd name="T10" fmla="*/ 313 w 1258"/>
                <a:gd name="T11" fmla="*/ 874 h 1459"/>
                <a:gd name="T12" fmla="*/ 569 w 1258"/>
                <a:gd name="T13" fmla="*/ 524 h 1459"/>
                <a:gd name="T14" fmla="*/ 301 w 1258"/>
                <a:gd name="T15" fmla="*/ 879 h 1459"/>
                <a:gd name="T16" fmla="*/ 185 w 1258"/>
                <a:gd name="T17" fmla="*/ 1000 h 1459"/>
                <a:gd name="T18" fmla="*/ 5 w 1258"/>
                <a:gd name="T19" fmla="*/ 1234 h 1459"/>
                <a:gd name="T20" fmla="*/ 114 w 1258"/>
                <a:gd name="T21" fmla="*/ 1331 h 1459"/>
                <a:gd name="T22" fmla="*/ 109 w 1258"/>
                <a:gd name="T23" fmla="*/ 1338 h 1459"/>
                <a:gd name="T24" fmla="*/ 265 w 1258"/>
                <a:gd name="T25" fmla="*/ 1457 h 1459"/>
                <a:gd name="T26" fmla="*/ 422 w 1258"/>
                <a:gd name="T27" fmla="*/ 1274 h 1459"/>
                <a:gd name="T28" fmla="*/ 422 w 1258"/>
                <a:gd name="T29" fmla="*/ 1267 h 1459"/>
                <a:gd name="T30" fmla="*/ 1007 w 1258"/>
                <a:gd name="T31" fmla="*/ 533 h 1459"/>
                <a:gd name="T32" fmla="*/ 1166 w 1258"/>
                <a:gd name="T33" fmla="*/ 344 h 1459"/>
                <a:gd name="T34" fmla="*/ 1175 w 1258"/>
                <a:gd name="T35" fmla="*/ 346 h 1459"/>
                <a:gd name="T36" fmla="*/ 218 w 1258"/>
                <a:gd name="T37" fmla="*/ 1210 h 1459"/>
                <a:gd name="T38" fmla="*/ 225 w 1258"/>
                <a:gd name="T39" fmla="*/ 1208 h 1459"/>
                <a:gd name="T40" fmla="*/ 265 w 1258"/>
                <a:gd name="T41" fmla="*/ 1450 h 1459"/>
                <a:gd name="T42" fmla="*/ 412 w 1258"/>
                <a:gd name="T43" fmla="*/ 1267 h 1459"/>
                <a:gd name="T44" fmla="*/ 412 w 1258"/>
                <a:gd name="T45" fmla="*/ 1265 h 1459"/>
                <a:gd name="T46" fmla="*/ 609 w 1258"/>
                <a:gd name="T47" fmla="*/ 1021 h 1459"/>
                <a:gd name="T48" fmla="*/ 744 w 1258"/>
                <a:gd name="T49" fmla="*/ 775 h 1459"/>
                <a:gd name="T50" fmla="*/ 749 w 1258"/>
                <a:gd name="T51" fmla="*/ 768 h 1459"/>
                <a:gd name="T52" fmla="*/ 590 w 1258"/>
                <a:gd name="T53" fmla="*/ 775 h 1459"/>
                <a:gd name="T54" fmla="*/ 754 w 1258"/>
                <a:gd name="T55" fmla="*/ 765 h 1459"/>
                <a:gd name="T56" fmla="*/ 618 w 1258"/>
                <a:gd name="T57" fmla="*/ 1014 h 1459"/>
                <a:gd name="T58" fmla="*/ 962 w 1258"/>
                <a:gd name="T59" fmla="*/ 310 h 1459"/>
                <a:gd name="T60" fmla="*/ 772 w 1258"/>
                <a:gd name="T61" fmla="*/ 275 h 1459"/>
                <a:gd name="T62" fmla="*/ 775 w 1258"/>
                <a:gd name="T63" fmla="*/ 287 h 1459"/>
                <a:gd name="T64" fmla="*/ 841 w 1258"/>
                <a:gd name="T65" fmla="*/ 571 h 1459"/>
                <a:gd name="T66" fmla="*/ 964 w 1258"/>
                <a:gd name="T67" fmla="*/ 322 h 1459"/>
                <a:gd name="T68" fmla="*/ 839 w 1258"/>
                <a:gd name="T69" fmla="*/ 587 h 1459"/>
                <a:gd name="T70" fmla="*/ 971 w 1258"/>
                <a:gd name="T71" fmla="*/ 317 h 1459"/>
                <a:gd name="T72" fmla="*/ 969 w 1258"/>
                <a:gd name="T73" fmla="*/ 310 h 1459"/>
                <a:gd name="T74" fmla="*/ 962 w 1258"/>
                <a:gd name="T75" fmla="*/ 306 h 1459"/>
                <a:gd name="T76" fmla="*/ 768 w 1258"/>
                <a:gd name="T77" fmla="*/ 287 h 1459"/>
                <a:gd name="T78" fmla="*/ 787 w 1258"/>
                <a:gd name="T79" fmla="*/ 457 h 1459"/>
                <a:gd name="T80" fmla="*/ 780 w 1258"/>
                <a:gd name="T81" fmla="*/ 464 h 1459"/>
                <a:gd name="T82" fmla="*/ 581 w 1258"/>
                <a:gd name="T83" fmla="*/ 521 h 1459"/>
                <a:gd name="T84" fmla="*/ 585 w 1258"/>
                <a:gd name="T85" fmla="*/ 524 h 1459"/>
                <a:gd name="T86" fmla="*/ 578 w 1258"/>
                <a:gd name="T87" fmla="*/ 772 h 1459"/>
                <a:gd name="T88" fmla="*/ 581 w 1258"/>
                <a:gd name="T89" fmla="*/ 779 h 1459"/>
                <a:gd name="T90" fmla="*/ 419 w 1258"/>
                <a:gd name="T91" fmla="*/ 1068 h 1459"/>
                <a:gd name="T92" fmla="*/ 403 w 1258"/>
                <a:gd name="T93" fmla="*/ 1073 h 1459"/>
                <a:gd name="T94" fmla="*/ 315 w 1258"/>
                <a:gd name="T95" fmla="*/ 895 h 1459"/>
                <a:gd name="T96" fmla="*/ 313 w 1258"/>
                <a:gd name="T97" fmla="*/ 891 h 1459"/>
                <a:gd name="T98" fmla="*/ 308 w 1258"/>
                <a:gd name="T99" fmla="*/ 881 h 1459"/>
                <a:gd name="T100" fmla="*/ 396 w 1258"/>
                <a:gd name="T101" fmla="*/ 1085 h 1459"/>
                <a:gd name="T102" fmla="*/ 225 w 1258"/>
                <a:gd name="T103" fmla="*/ 1201 h 1459"/>
                <a:gd name="T104" fmla="*/ 216 w 1258"/>
                <a:gd name="T105" fmla="*/ 1201 h 1459"/>
                <a:gd name="T106" fmla="*/ 204 w 1258"/>
                <a:gd name="T107" fmla="*/ 997 h 1459"/>
                <a:gd name="T108" fmla="*/ 17 w 1258"/>
                <a:gd name="T109" fmla="*/ 1227 h 1459"/>
                <a:gd name="T110" fmla="*/ 405 w 1258"/>
                <a:gd name="T111" fmla="*/ 1092 h 1459"/>
                <a:gd name="T112" fmla="*/ 412 w 1258"/>
                <a:gd name="T113" fmla="*/ 1080 h 1459"/>
                <a:gd name="T114" fmla="*/ 419 w 1258"/>
                <a:gd name="T115" fmla="*/ 1258 h 1459"/>
                <a:gd name="T116" fmla="*/ 1239 w 1258"/>
                <a:gd name="T117" fmla="*/ 152 h 1459"/>
                <a:gd name="T118" fmla="*/ 1059 w 1258"/>
                <a:gd name="T119" fmla="*/ 225 h 1459"/>
                <a:gd name="T120" fmla="*/ 1059 w 1258"/>
                <a:gd name="T121" fmla="*/ 227 h 1459"/>
                <a:gd name="T122" fmla="*/ 912 w 1258"/>
                <a:gd name="T123" fmla="*/ 114 h 1459"/>
                <a:gd name="T124" fmla="*/ 1251 w 1258"/>
                <a:gd name="T125" fmla="*/ 156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8" h="1459">
                  <a:moveTo>
                    <a:pt x="1258" y="154"/>
                  </a:moveTo>
                  <a:lnTo>
                    <a:pt x="1073" y="2"/>
                  </a:lnTo>
                  <a:lnTo>
                    <a:pt x="1071" y="5"/>
                  </a:lnTo>
                  <a:lnTo>
                    <a:pt x="1069" y="0"/>
                  </a:lnTo>
                  <a:lnTo>
                    <a:pt x="896" y="111"/>
                  </a:lnTo>
                  <a:lnTo>
                    <a:pt x="900" y="116"/>
                  </a:lnTo>
                  <a:lnTo>
                    <a:pt x="903" y="114"/>
                  </a:lnTo>
                  <a:lnTo>
                    <a:pt x="761" y="277"/>
                  </a:lnTo>
                  <a:lnTo>
                    <a:pt x="763" y="280"/>
                  </a:lnTo>
                  <a:lnTo>
                    <a:pt x="571" y="519"/>
                  </a:lnTo>
                  <a:lnTo>
                    <a:pt x="578" y="524"/>
                  </a:lnTo>
                  <a:lnTo>
                    <a:pt x="578" y="524"/>
                  </a:lnTo>
                  <a:lnTo>
                    <a:pt x="571" y="770"/>
                  </a:lnTo>
                  <a:lnTo>
                    <a:pt x="419" y="727"/>
                  </a:lnTo>
                  <a:lnTo>
                    <a:pt x="417" y="734"/>
                  </a:lnTo>
                  <a:lnTo>
                    <a:pt x="571" y="777"/>
                  </a:lnTo>
                  <a:lnTo>
                    <a:pt x="571" y="777"/>
                  </a:lnTo>
                  <a:lnTo>
                    <a:pt x="569" y="779"/>
                  </a:lnTo>
                  <a:lnTo>
                    <a:pt x="571" y="782"/>
                  </a:lnTo>
                  <a:lnTo>
                    <a:pt x="569" y="782"/>
                  </a:lnTo>
                  <a:lnTo>
                    <a:pt x="566" y="786"/>
                  </a:lnTo>
                  <a:lnTo>
                    <a:pt x="564" y="786"/>
                  </a:lnTo>
                  <a:lnTo>
                    <a:pt x="320" y="888"/>
                  </a:lnTo>
                  <a:lnTo>
                    <a:pt x="313" y="874"/>
                  </a:lnTo>
                  <a:lnTo>
                    <a:pt x="310" y="876"/>
                  </a:lnTo>
                  <a:lnTo>
                    <a:pt x="417" y="730"/>
                  </a:lnTo>
                  <a:lnTo>
                    <a:pt x="573" y="528"/>
                  </a:lnTo>
                  <a:lnTo>
                    <a:pt x="569" y="524"/>
                  </a:lnTo>
                  <a:lnTo>
                    <a:pt x="410" y="725"/>
                  </a:lnTo>
                  <a:lnTo>
                    <a:pt x="415" y="727"/>
                  </a:lnTo>
                  <a:lnTo>
                    <a:pt x="410" y="725"/>
                  </a:lnTo>
                  <a:lnTo>
                    <a:pt x="301" y="879"/>
                  </a:lnTo>
                  <a:lnTo>
                    <a:pt x="303" y="881"/>
                  </a:lnTo>
                  <a:lnTo>
                    <a:pt x="192" y="1000"/>
                  </a:lnTo>
                  <a:lnTo>
                    <a:pt x="185" y="1000"/>
                  </a:lnTo>
                  <a:lnTo>
                    <a:pt x="185" y="1000"/>
                  </a:lnTo>
                  <a:lnTo>
                    <a:pt x="183" y="997"/>
                  </a:lnTo>
                  <a:lnTo>
                    <a:pt x="7" y="1227"/>
                  </a:lnTo>
                  <a:lnTo>
                    <a:pt x="5" y="1227"/>
                  </a:lnTo>
                  <a:lnTo>
                    <a:pt x="5" y="1234"/>
                  </a:lnTo>
                  <a:lnTo>
                    <a:pt x="209" y="1208"/>
                  </a:lnTo>
                  <a:lnTo>
                    <a:pt x="209" y="1208"/>
                  </a:lnTo>
                  <a:lnTo>
                    <a:pt x="211" y="1208"/>
                  </a:lnTo>
                  <a:lnTo>
                    <a:pt x="114" y="1331"/>
                  </a:lnTo>
                  <a:lnTo>
                    <a:pt x="5" y="1239"/>
                  </a:lnTo>
                  <a:lnTo>
                    <a:pt x="0" y="1244"/>
                  </a:lnTo>
                  <a:lnTo>
                    <a:pt x="109" y="1336"/>
                  </a:lnTo>
                  <a:lnTo>
                    <a:pt x="109" y="1338"/>
                  </a:lnTo>
                  <a:lnTo>
                    <a:pt x="111" y="1338"/>
                  </a:lnTo>
                  <a:lnTo>
                    <a:pt x="111" y="1338"/>
                  </a:lnTo>
                  <a:lnTo>
                    <a:pt x="111" y="1338"/>
                  </a:lnTo>
                  <a:lnTo>
                    <a:pt x="265" y="1457"/>
                  </a:lnTo>
                  <a:lnTo>
                    <a:pt x="265" y="1457"/>
                  </a:lnTo>
                  <a:lnTo>
                    <a:pt x="268" y="1459"/>
                  </a:lnTo>
                  <a:lnTo>
                    <a:pt x="419" y="1274"/>
                  </a:lnTo>
                  <a:lnTo>
                    <a:pt x="422" y="1274"/>
                  </a:lnTo>
                  <a:lnTo>
                    <a:pt x="422" y="1272"/>
                  </a:lnTo>
                  <a:lnTo>
                    <a:pt x="422" y="1272"/>
                  </a:lnTo>
                  <a:lnTo>
                    <a:pt x="422" y="1270"/>
                  </a:lnTo>
                  <a:lnTo>
                    <a:pt x="422" y="1267"/>
                  </a:lnTo>
                  <a:lnTo>
                    <a:pt x="614" y="1030"/>
                  </a:lnTo>
                  <a:lnTo>
                    <a:pt x="616" y="1028"/>
                  </a:lnTo>
                  <a:lnTo>
                    <a:pt x="616" y="1030"/>
                  </a:lnTo>
                  <a:lnTo>
                    <a:pt x="1007" y="533"/>
                  </a:lnTo>
                  <a:lnTo>
                    <a:pt x="1007" y="531"/>
                  </a:lnTo>
                  <a:lnTo>
                    <a:pt x="1012" y="528"/>
                  </a:lnTo>
                  <a:lnTo>
                    <a:pt x="1012" y="526"/>
                  </a:lnTo>
                  <a:lnTo>
                    <a:pt x="1166" y="344"/>
                  </a:lnTo>
                  <a:lnTo>
                    <a:pt x="1168" y="344"/>
                  </a:lnTo>
                  <a:lnTo>
                    <a:pt x="1171" y="341"/>
                  </a:lnTo>
                  <a:lnTo>
                    <a:pt x="1171" y="344"/>
                  </a:lnTo>
                  <a:lnTo>
                    <a:pt x="1175" y="346"/>
                  </a:lnTo>
                  <a:lnTo>
                    <a:pt x="1258" y="159"/>
                  </a:lnTo>
                  <a:lnTo>
                    <a:pt x="1256" y="156"/>
                  </a:lnTo>
                  <a:lnTo>
                    <a:pt x="1258" y="154"/>
                  </a:lnTo>
                  <a:close/>
                  <a:moveTo>
                    <a:pt x="218" y="1210"/>
                  </a:moveTo>
                  <a:lnTo>
                    <a:pt x="258" y="1443"/>
                  </a:lnTo>
                  <a:lnTo>
                    <a:pt x="119" y="1336"/>
                  </a:lnTo>
                  <a:lnTo>
                    <a:pt x="218" y="1210"/>
                  </a:lnTo>
                  <a:close/>
                  <a:moveTo>
                    <a:pt x="225" y="1208"/>
                  </a:moveTo>
                  <a:lnTo>
                    <a:pt x="410" y="1272"/>
                  </a:lnTo>
                  <a:lnTo>
                    <a:pt x="412" y="1270"/>
                  </a:lnTo>
                  <a:lnTo>
                    <a:pt x="412" y="1270"/>
                  </a:lnTo>
                  <a:lnTo>
                    <a:pt x="265" y="1450"/>
                  </a:lnTo>
                  <a:lnTo>
                    <a:pt x="258" y="1443"/>
                  </a:lnTo>
                  <a:lnTo>
                    <a:pt x="265" y="1443"/>
                  </a:lnTo>
                  <a:lnTo>
                    <a:pt x="225" y="1208"/>
                  </a:lnTo>
                  <a:close/>
                  <a:moveTo>
                    <a:pt x="412" y="1267"/>
                  </a:moveTo>
                  <a:lnTo>
                    <a:pt x="412" y="1267"/>
                  </a:lnTo>
                  <a:lnTo>
                    <a:pt x="235" y="1203"/>
                  </a:lnTo>
                  <a:lnTo>
                    <a:pt x="398" y="1097"/>
                  </a:lnTo>
                  <a:lnTo>
                    <a:pt x="412" y="1265"/>
                  </a:lnTo>
                  <a:lnTo>
                    <a:pt x="412" y="1267"/>
                  </a:lnTo>
                  <a:close/>
                  <a:moveTo>
                    <a:pt x="744" y="775"/>
                  </a:moveTo>
                  <a:lnTo>
                    <a:pt x="607" y="1021"/>
                  </a:lnTo>
                  <a:lnTo>
                    <a:pt x="609" y="1021"/>
                  </a:lnTo>
                  <a:lnTo>
                    <a:pt x="609" y="1023"/>
                  </a:lnTo>
                  <a:lnTo>
                    <a:pt x="431" y="1066"/>
                  </a:lnTo>
                  <a:lnTo>
                    <a:pt x="744" y="775"/>
                  </a:lnTo>
                  <a:lnTo>
                    <a:pt x="744" y="775"/>
                  </a:lnTo>
                  <a:close/>
                  <a:moveTo>
                    <a:pt x="754" y="772"/>
                  </a:moveTo>
                  <a:lnTo>
                    <a:pt x="758" y="772"/>
                  </a:lnTo>
                  <a:lnTo>
                    <a:pt x="758" y="765"/>
                  </a:lnTo>
                  <a:lnTo>
                    <a:pt x="749" y="768"/>
                  </a:lnTo>
                  <a:lnTo>
                    <a:pt x="746" y="763"/>
                  </a:lnTo>
                  <a:lnTo>
                    <a:pt x="739" y="768"/>
                  </a:lnTo>
                  <a:lnTo>
                    <a:pt x="588" y="779"/>
                  </a:lnTo>
                  <a:lnTo>
                    <a:pt x="590" y="775"/>
                  </a:lnTo>
                  <a:lnTo>
                    <a:pt x="588" y="775"/>
                  </a:lnTo>
                  <a:lnTo>
                    <a:pt x="829" y="597"/>
                  </a:lnTo>
                  <a:lnTo>
                    <a:pt x="834" y="597"/>
                  </a:lnTo>
                  <a:lnTo>
                    <a:pt x="754" y="765"/>
                  </a:lnTo>
                  <a:lnTo>
                    <a:pt x="761" y="768"/>
                  </a:lnTo>
                  <a:lnTo>
                    <a:pt x="844" y="595"/>
                  </a:lnTo>
                  <a:lnTo>
                    <a:pt x="995" y="535"/>
                  </a:lnTo>
                  <a:lnTo>
                    <a:pt x="618" y="1014"/>
                  </a:lnTo>
                  <a:lnTo>
                    <a:pt x="754" y="772"/>
                  </a:lnTo>
                  <a:close/>
                  <a:moveTo>
                    <a:pt x="905" y="123"/>
                  </a:moveTo>
                  <a:lnTo>
                    <a:pt x="957" y="313"/>
                  </a:lnTo>
                  <a:lnTo>
                    <a:pt x="962" y="310"/>
                  </a:lnTo>
                  <a:lnTo>
                    <a:pt x="962" y="313"/>
                  </a:lnTo>
                  <a:lnTo>
                    <a:pt x="962" y="315"/>
                  </a:lnTo>
                  <a:lnTo>
                    <a:pt x="772" y="280"/>
                  </a:lnTo>
                  <a:lnTo>
                    <a:pt x="772" y="275"/>
                  </a:lnTo>
                  <a:lnTo>
                    <a:pt x="905" y="123"/>
                  </a:lnTo>
                  <a:close/>
                  <a:moveTo>
                    <a:pt x="950" y="320"/>
                  </a:moveTo>
                  <a:lnTo>
                    <a:pt x="791" y="443"/>
                  </a:lnTo>
                  <a:lnTo>
                    <a:pt x="775" y="287"/>
                  </a:lnTo>
                  <a:lnTo>
                    <a:pt x="950" y="320"/>
                  </a:lnTo>
                  <a:close/>
                  <a:moveTo>
                    <a:pt x="794" y="450"/>
                  </a:moveTo>
                  <a:lnTo>
                    <a:pt x="953" y="327"/>
                  </a:lnTo>
                  <a:lnTo>
                    <a:pt x="841" y="571"/>
                  </a:lnTo>
                  <a:lnTo>
                    <a:pt x="848" y="573"/>
                  </a:lnTo>
                  <a:lnTo>
                    <a:pt x="964" y="322"/>
                  </a:lnTo>
                  <a:lnTo>
                    <a:pt x="960" y="322"/>
                  </a:lnTo>
                  <a:lnTo>
                    <a:pt x="964" y="322"/>
                  </a:lnTo>
                  <a:lnTo>
                    <a:pt x="964" y="322"/>
                  </a:lnTo>
                  <a:lnTo>
                    <a:pt x="1002" y="524"/>
                  </a:lnTo>
                  <a:lnTo>
                    <a:pt x="839" y="587"/>
                  </a:lnTo>
                  <a:lnTo>
                    <a:pt x="839" y="587"/>
                  </a:lnTo>
                  <a:lnTo>
                    <a:pt x="794" y="457"/>
                  </a:lnTo>
                  <a:lnTo>
                    <a:pt x="794" y="457"/>
                  </a:lnTo>
                  <a:lnTo>
                    <a:pt x="794" y="450"/>
                  </a:lnTo>
                  <a:close/>
                  <a:moveTo>
                    <a:pt x="971" y="317"/>
                  </a:moveTo>
                  <a:lnTo>
                    <a:pt x="1159" y="344"/>
                  </a:lnTo>
                  <a:lnTo>
                    <a:pt x="1007" y="519"/>
                  </a:lnTo>
                  <a:lnTo>
                    <a:pt x="971" y="317"/>
                  </a:lnTo>
                  <a:close/>
                  <a:moveTo>
                    <a:pt x="969" y="310"/>
                  </a:moveTo>
                  <a:lnTo>
                    <a:pt x="1057" y="235"/>
                  </a:lnTo>
                  <a:lnTo>
                    <a:pt x="1159" y="336"/>
                  </a:lnTo>
                  <a:lnTo>
                    <a:pt x="969" y="310"/>
                  </a:lnTo>
                  <a:close/>
                  <a:moveTo>
                    <a:pt x="962" y="306"/>
                  </a:moveTo>
                  <a:lnTo>
                    <a:pt x="912" y="126"/>
                  </a:lnTo>
                  <a:lnTo>
                    <a:pt x="1052" y="230"/>
                  </a:lnTo>
                  <a:lnTo>
                    <a:pt x="962" y="306"/>
                  </a:lnTo>
                  <a:close/>
                  <a:moveTo>
                    <a:pt x="768" y="287"/>
                  </a:moveTo>
                  <a:lnTo>
                    <a:pt x="787" y="448"/>
                  </a:lnTo>
                  <a:lnTo>
                    <a:pt x="780" y="452"/>
                  </a:lnTo>
                  <a:lnTo>
                    <a:pt x="784" y="460"/>
                  </a:lnTo>
                  <a:lnTo>
                    <a:pt x="787" y="457"/>
                  </a:lnTo>
                  <a:lnTo>
                    <a:pt x="829" y="587"/>
                  </a:lnTo>
                  <a:lnTo>
                    <a:pt x="829" y="590"/>
                  </a:lnTo>
                  <a:lnTo>
                    <a:pt x="590" y="526"/>
                  </a:lnTo>
                  <a:lnTo>
                    <a:pt x="780" y="464"/>
                  </a:lnTo>
                  <a:lnTo>
                    <a:pt x="780" y="457"/>
                  </a:lnTo>
                  <a:lnTo>
                    <a:pt x="585" y="521"/>
                  </a:lnTo>
                  <a:lnTo>
                    <a:pt x="585" y="521"/>
                  </a:lnTo>
                  <a:lnTo>
                    <a:pt x="581" y="521"/>
                  </a:lnTo>
                  <a:lnTo>
                    <a:pt x="768" y="287"/>
                  </a:lnTo>
                  <a:close/>
                  <a:moveTo>
                    <a:pt x="588" y="526"/>
                  </a:moveTo>
                  <a:lnTo>
                    <a:pt x="585" y="526"/>
                  </a:lnTo>
                  <a:lnTo>
                    <a:pt x="585" y="524"/>
                  </a:lnTo>
                  <a:lnTo>
                    <a:pt x="588" y="526"/>
                  </a:lnTo>
                  <a:close/>
                  <a:moveTo>
                    <a:pt x="585" y="533"/>
                  </a:moveTo>
                  <a:lnTo>
                    <a:pt x="820" y="595"/>
                  </a:lnTo>
                  <a:lnTo>
                    <a:pt x="578" y="772"/>
                  </a:lnTo>
                  <a:lnTo>
                    <a:pt x="578" y="772"/>
                  </a:lnTo>
                  <a:lnTo>
                    <a:pt x="585" y="533"/>
                  </a:lnTo>
                  <a:close/>
                  <a:moveTo>
                    <a:pt x="573" y="784"/>
                  </a:moveTo>
                  <a:lnTo>
                    <a:pt x="581" y="779"/>
                  </a:lnTo>
                  <a:lnTo>
                    <a:pt x="585" y="782"/>
                  </a:lnTo>
                  <a:lnTo>
                    <a:pt x="585" y="786"/>
                  </a:lnTo>
                  <a:lnTo>
                    <a:pt x="732" y="775"/>
                  </a:lnTo>
                  <a:lnTo>
                    <a:pt x="419" y="1068"/>
                  </a:lnTo>
                  <a:lnTo>
                    <a:pt x="573" y="784"/>
                  </a:lnTo>
                  <a:close/>
                  <a:moveTo>
                    <a:pt x="562" y="796"/>
                  </a:moveTo>
                  <a:lnTo>
                    <a:pt x="410" y="1071"/>
                  </a:lnTo>
                  <a:lnTo>
                    <a:pt x="403" y="1073"/>
                  </a:lnTo>
                  <a:lnTo>
                    <a:pt x="322" y="893"/>
                  </a:lnTo>
                  <a:lnTo>
                    <a:pt x="562" y="796"/>
                  </a:lnTo>
                  <a:close/>
                  <a:moveTo>
                    <a:pt x="315" y="895"/>
                  </a:moveTo>
                  <a:lnTo>
                    <a:pt x="315" y="895"/>
                  </a:lnTo>
                  <a:lnTo>
                    <a:pt x="398" y="1078"/>
                  </a:lnTo>
                  <a:lnTo>
                    <a:pt x="209" y="993"/>
                  </a:lnTo>
                  <a:lnTo>
                    <a:pt x="310" y="886"/>
                  </a:lnTo>
                  <a:lnTo>
                    <a:pt x="313" y="891"/>
                  </a:lnTo>
                  <a:lnTo>
                    <a:pt x="313" y="891"/>
                  </a:lnTo>
                  <a:lnTo>
                    <a:pt x="315" y="895"/>
                  </a:lnTo>
                  <a:close/>
                  <a:moveTo>
                    <a:pt x="308" y="884"/>
                  </a:moveTo>
                  <a:lnTo>
                    <a:pt x="308" y="881"/>
                  </a:lnTo>
                  <a:lnTo>
                    <a:pt x="308" y="881"/>
                  </a:lnTo>
                  <a:lnTo>
                    <a:pt x="308" y="884"/>
                  </a:lnTo>
                  <a:close/>
                  <a:moveTo>
                    <a:pt x="204" y="997"/>
                  </a:moveTo>
                  <a:lnTo>
                    <a:pt x="396" y="1085"/>
                  </a:lnTo>
                  <a:lnTo>
                    <a:pt x="398" y="1090"/>
                  </a:lnTo>
                  <a:lnTo>
                    <a:pt x="225" y="1201"/>
                  </a:lnTo>
                  <a:lnTo>
                    <a:pt x="225" y="1201"/>
                  </a:lnTo>
                  <a:lnTo>
                    <a:pt x="225" y="1201"/>
                  </a:lnTo>
                  <a:lnTo>
                    <a:pt x="223" y="1206"/>
                  </a:lnTo>
                  <a:lnTo>
                    <a:pt x="218" y="1206"/>
                  </a:lnTo>
                  <a:lnTo>
                    <a:pt x="216" y="1206"/>
                  </a:lnTo>
                  <a:lnTo>
                    <a:pt x="216" y="1201"/>
                  </a:lnTo>
                  <a:lnTo>
                    <a:pt x="216" y="1201"/>
                  </a:lnTo>
                  <a:lnTo>
                    <a:pt x="192" y="1002"/>
                  </a:lnTo>
                  <a:lnTo>
                    <a:pt x="194" y="1004"/>
                  </a:lnTo>
                  <a:lnTo>
                    <a:pt x="204" y="997"/>
                  </a:lnTo>
                  <a:close/>
                  <a:moveTo>
                    <a:pt x="17" y="1227"/>
                  </a:moveTo>
                  <a:lnTo>
                    <a:pt x="185" y="1004"/>
                  </a:lnTo>
                  <a:lnTo>
                    <a:pt x="209" y="1201"/>
                  </a:lnTo>
                  <a:lnTo>
                    <a:pt x="17" y="1227"/>
                  </a:lnTo>
                  <a:close/>
                  <a:moveTo>
                    <a:pt x="419" y="1258"/>
                  </a:move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12" y="1080"/>
                  </a:lnTo>
                  <a:lnTo>
                    <a:pt x="415" y="1083"/>
                  </a:lnTo>
                  <a:lnTo>
                    <a:pt x="422" y="1075"/>
                  </a:lnTo>
                  <a:lnTo>
                    <a:pt x="602" y="1033"/>
                  </a:lnTo>
                  <a:lnTo>
                    <a:pt x="419" y="1258"/>
                  </a:lnTo>
                  <a:close/>
                  <a:moveTo>
                    <a:pt x="1173" y="339"/>
                  </a:moveTo>
                  <a:lnTo>
                    <a:pt x="1064" y="232"/>
                  </a:lnTo>
                  <a:lnTo>
                    <a:pt x="1242" y="159"/>
                  </a:lnTo>
                  <a:lnTo>
                    <a:pt x="1239" y="152"/>
                  </a:lnTo>
                  <a:lnTo>
                    <a:pt x="1066" y="223"/>
                  </a:lnTo>
                  <a:lnTo>
                    <a:pt x="1078" y="17"/>
                  </a:lnTo>
                  <a:lnTo>
                    <a:pt x="1071" y="14"/>
                  </a:lnTo>
                  <a:lnTo>
                    <a:pt x="1059" y="225"/>
                  </a:lnTo>
                  <a:lnTo>
                    <a:pt x="1062" y="225"/>
                  </a:lnTo>
                  <a:lnTo>
                    <a:pt x="1062" y="230"/>
                  </a:lnTo>
                  <a:lnTo>
                    <a:pt x="1059" y="227"/>
                  </a:lnTo>
                  <a:lnTo>
                    <a:pt x="1059" y="227"/>
                  </a:lnTo>
                  <a:lnTo>
                    <a:pt x="1059" y="225"/>
                  </a:lnTo>
                  <a:lnTo>
                    <a:pt x="1057" y="225"/>
                  </a:lnTo>
                  <a:lnTo>
                    <a:pt x="1057" y="225"/>
                  </a:lnTo>
                  <a:lnTo>
                    <a:pt x="912" y="114"/>
                  </a:lnTo>
                  <a:lnTo>
                    <a:pt x="912" y="114"/>
                  </a:lnTo>
                  <a:lnTo>
                    <a:pt x="910" y="111"/>
                  </a:lnTo>
                  <a:lnTo>
                    <a:pt x="1071" y="7"/>
                  </a:lnTo>
                  <a:lnTo>
                    <a:pt x="1251" y="156"/>
                  </a:lnTo>
                  <a:lnTo>
                    <a:pt x="1173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3" name="Freeform 18"/>
            <p:cNvSpPr/>
            <p:nvPr/>
          </p:nvSpPr>
          <p:spPr bwMode="auto">
            <a:xfrm>
              <a:off x="2216" y="2643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8 h 41"/>
                <a:gd name="T6" fmla="*/ 32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8"/>
                  </a:cubicBezTo>
                  <a:cubicBezTo>
                    <a:pt x="13" y="1"/>
                    <a:pt x="25" y="0"/>
                    <a:pt x="32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4" name="Freeform 19"/>
            <p:cNvSpPr/>
            <p:nvPr/>
          </p:nvSpPr>
          <p:spPr bwMode="auto">
            <a:xfrm>
              <a:off x="2434" y="2607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9 h 41"/>
                <a:gd name="T6" fmla="*/ 33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9"/>
                  </a:cubicBezTo>
                  <a:cubicBezTo>
                    <a:pt x="13" y="1"/>
                    <a:pt x="25" y="0"/>
                    <a:pt x="33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5" name="Freeform 20"/>
            <p:cNvSpPr/>
            <p:nvPr/>
          </p:nvSpPr>
          <p:spPr bwMode="auto">
            <a:xfrm>
              <a:off x="2479" y="2853"/>
              <a:ext cx="97" cy="97"/>
            </a:xfrm>
            <a:custGeom>
              <a:avLst/>
              <a:gdLst>
                <a:gd name="T0" fmla="*/ 34 w 41"/>
                <a:gd name="T1" fmla="*/ 32 h 41"/>
                <a:gd name="T2" fmla="*/ 8 w 41"/>
                <a:gd name="T3" fmla="*/ 34 h 41"/>
                <a:gd name="T4" fmla="*/ 6 w 41"/>
                <a:gd name="T5" fmla="*/ 9 h 41"/>
                <a:gd name="T6" fmla="*/ 32 w 41"/>
                <a:gd name="T7" fmla="*/ 6 h 41"/>
                <a:gd name="T8" fmla="*/ 34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2"/>
                  </a:moveTo>
                  <a:cubicBezTo>
                    <a:pt x="28" y="40"/>
                    <a:pt x="16" y="41"/>
                    <a:pt x="8" y="34"/>
                  </a:cubicBezTo>
                  <a:cubicBezTo>
                    <a:pt x="1" y="28"/>
                    <a:pt x="0" y="16"/>
                    <a:pt x="6" y="9"/>
                  </a:cubicBezTo>
                  <a:cubicBezTo>
                    <a:pt x="12" y="1"/>
                    <a:pt x="24" y="0"/>
                    <a:pt x="32" y="6"/>
                  </a:cubicBezTo>
                  <a:cubicBezTo>
                    <a:pt x="40" y="13"/>
                    <a:pt x="41" y="24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" name="Freeform 21"/>
            <p:cNvSpPr/>
            <p:nvPr/>
          </p:nvSpPr>
          <p:spPr bwMode="auto">
            <a:xfrm>
              <a:off x="2522" y="2285"/>
              <a:ext cx="97" cy="97"/>
            </a:xfrm>
            <a:custGeom>
              <a:avLst/>
              <a:gdLst>
                <a:gd name="T0" fmla="*/ 34 w 41"/>
                <a:gd name="T1" fmla="*/ 32 h 41"/>
                <a:gd name="T2" fmla="*/ 9 w 41"/>
                <a:gd name="T3" fmla="*/ 34 h 41"/>
                <a:gd name="T4" fmla="*/ 6 w 41"/>
                <a:gd name="T5" fmla="*/ 9 h 41"/>
                <a:gd name="T6" fmla="*/ 32 w 41"/>
                <a:gd name="T7" fmla="*/ 6 h 41"/>
                <a:gd name="T8" fmla="*/ 34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2"/>
                  </a:moveTo>
                  <a:cubicBezTo>
                    <a:pt x="28" y="40"/>
                    <a:pt x="16" y="41"/>
                    <a:pt x="9" y="34"/>
                  </a:cubicBezTo>
                  <a:cubicBezTo>
                    <a:pt x="1" y="28"/>
                    <a:pt x="0" y="16"/>
                    <a:pt x="6" y="9"/>
                  </a:cubicBezTo>
                  <a:cubicBezTo>
                    <a:pt x="13" y="1"/>
                    <a:pt x="24" y="0"/>
                    <a:pt x="32" y="6"/>
                  </a:cubicBezTo>
                  <a:cubicBezTo>
                    <a:pt x="40" y="13"/>
                    <a:pt x="41" y="24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7" name="Freeform 22"/>
            <p:cNvSpPr/>
            <p:nvPr/>
          </p:nvSpPr>
          <p:spPr bwMode="auto">
            <a:xfrm>
              <a:off x="2396" y="2401"/>
              <a:ext cx="97" cy="97"/>
            </a:xfrm>
            <a:custGeom>
              <a:avLst/>
              <a:gdLst>
                <a:gd name="T0" fmla="*/ 35 w 41"/>
                <a:gd name="T1" fmla="*/ 33 h 41"/>
                <a:gd name="T2" fmla="*/ 9 w 41"/>
                <a:gd name="T3" fmla="*/ 35 h 41"/>
                <a:gd name="T4" fmla="*/ 7 w 41"/>
                <a:gd name="T5" fmla="*/ 9 h 41"/>
                <a:gd name="T6" fmla="*/ 33 w 41"/>
                <a:gd name="T7" fmla="*/ 7 h 41"/>
                <a:gd name="T8" fmla="*/ 35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3"/>
                  </a:moveTo>
                  <a:cubicBezTo>
                    <a:pt x="29" y="40"/>
                    <a:pt x="17" y="41"/>
                    <a:pt x="9" y="35"/>
                  </a:cubicBezTo>
                  <a:cubicBezTo>
                    <a:pt x="2" y="28"/>
                    <a:pt x="0" y="17"/>
                    <a:pt x="7" y="9"/>
                  </a:cubicBezTo>
                  <a:cubicBezTo>
                    <a:pt x="13" y="1"/>
                    <a:pt x="25" y="0"/>
                    <a:pt x="33" y="7"/>
                  </a:cubicBezTo>
                  <a:cubicBezTo>
                    <a:pt x="40" y="13"/>
                    <a:pt x="41" y="25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8" name="Freeform 23"/>
            <p:cNvSpPr/>
            <p:nvPr/>
          </p:nvSpPr>
          <p:spPr bwMode="auto">
            <a:xfrm>
              <a:off x="2967" y="2166"/>
              <a:ext cx="97" cy="98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9 h 41"/>
                <a:gd name="T6" fmla="*/ 33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9"/>
                  </a:cubicBezTo>
                  <a:cubicBezTo>
                    <a:pt x="13" y="1"/>
                    <a:pt x="25" y="0"/>
                    <a:pt x="33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9" name="Freeform 24"/>
            <p:cNvSpPr/>
            <p:nvPr/>
          </p:nvSpPr>
          <p:spPr bwMode="auto">
            <a:xfrm>
              <a:off x="2993" y="1854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5 h 41"/>
                <a:gd name="T4" fmla="*/ 6 w 41"/>
                <a:gd name="T5" fmla="*/ 9 h 41"/>
                <a:gd name="T6" fmla="*/ 32 w 41"/>
                <a:gd name="T7" fmla="*/ 7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5"/>
                  </a:cubicBezTo>
                  <a:cubicBezTo>
                    <a:pt x="1" y="28"/>
                    <a:pt x="0" y="17"/>
                    <a:pt x="6" y="9"/>
                  </a:cubicBezTo>
                  <a:cubicBezTo>
                    <a:pt x="13" y="1"/>
                    <a:pt x="24" y="0"/>
                    <a:pt x="32" y="7"/>
                  </a:cubicBezTo>
                  <a:cubicBezTo>
                    <a:pt x="40" y="13"/>
                    <a:pt x="41" y="25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0" name="Freeform 25"/>
            <p:cNvSpPr/>
            <p:nvPr/>
          </p:nvSpPr>
          <p:spPr bwMode="auto">
            <a:xfrm>
              <a:off x="3223" y="1927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9 h 41"/>
                <a:gd name="T6" fmla="*/ 32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9"/>
                  </a:cubicBezTo>
                  <a:cubicBezTo>
                    <a:pt x="13" y="1"/>
                    <a:pt x="25" y="0"/>
                    <a:pt x="32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1" name="Freeform 26"/>
            <p:cNvSpPr/>
            <p:nvPr/>
          </p:nvSpPr>
          <p:spPr bwMode="auto">
            <a:xfrm>
              <a:off x="3377" y="1742"/>
              <a:ext cx="97" cy="98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5 h 41"/>
                <a:gd name="T4" fmla="*/ 6 w 41"/>
                <a:gd name="T5" fmla="*/ 9 h 41"/>
                <a:gd name="T6" fmla="*/ 32 w 41"/>
                <a:gd name="T7" fmla="*/ 7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5"/>
                  </a:cubicBezTo>
                  <a:cubicBezTo>
                    <a:pt x="1" y="28"/>
                    <a:pt x="0" y="17"/>
                    <a:pt x="6" y="9"/>
                  </a:cubicBezTo>
                  <a:cubicBezTo>
                    <a:pt x="13" y="1"/>
                    <a:pt x="24" y="0"/>
                    <a:pt x="32" y="7"/>
                  </a:cubicBezTo>
                  <a:cubicBezTo>
                    <a:pt x="40" y="13"/>
                    <a:pt x="41" y="25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" name="Freeform 27"/>
            <p:cNvSpPr/>
            <p:nvPr/>
          </p:nvSpPr>
          <p:spPr bwMode="auto">
            <a:xfrm>
              <a:off x="3292" y="1652"/>
              <a:ext cx="54" cy="57"/>
            </a:xfrm>
            <a:custGeom>
              <a:avLst/>
              <a:gdLst>
                <a:gd name="T0" fmla="*/ 19 w 23"/>
                <a:gd name="T1" fmla="*/ 19 h 24"/>
                <a:gd name="T2" fmla="*/ 4 w 23"/>
                <a:gd name="T3" fmla="*/ 20 h 24"/>
                <a:gd name="T4" fmla="*/ 3 w 23"/>
                <a:gd name="T5" fmla="*/ 5 h 24"/>
                <a:gd name="T6" fmla="*/ 18 w 23"/>
                <a:gd name="T7" fmla="*/ 4 h 24"/>
                <a:gd name="T8" fmla="*/ 19 w 23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9" y="19"/>
                  </a:moveTo>
                  <a:cubicBezTo>
                    <a:pt x="15" y="23"/>
                    <a:pt x="9" y="24"/>
                    <a:pt x="4" y="20"/>
                  </a:cubicBezTo>
                  <a:cubicBezTo>
                    <a:pt x="0" y="16"/>
                    <a:pt x="0" y="10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cubicBezTo>
                    <a:pt x="22" y="8"/>
                    <a:pt x="23" y="14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3" name="Freeform 28"/>
            <p:cNvSpPr/>
            <p:nvPr/>
          </p:nvSpPr>
          <p:spPr bwMode="auto">
            <a:xfrm>
              <a:off x="3000" y="1702"/>
              <a:ext cx="55" cy="55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19 h 23"/>
                <a:gd name="T4" fmla="*/ 3 w 23"/>
                <a:gd name="T5" fmla="*/ 5 h 23"/>
                <a:gd name="T6" fmla="*/ 18 w 23"/>
                <a:gd name="T7" fmla="*/ 4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5" y="22"/>
                    <a:pt x="9" y="23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7" y="0"/>
                    <a:pt x="13" y="0"/>
                    <a:pt x="18" y="4"/>
                  </a:cubicBezTo>
                  <a:cubicBezTo>
                    <a:pt x="22" y="7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4" name="Freeform 29"/>
            <p:cNvSpPr/>
            <p:nvPr/>
          </p:nvSpPr>
          <p:spPr bwMode="auto">
            <a:xfrm>
              <a:off x="2851" y="2446"/>
              <a:ext cx="55" cy="54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20 h 23"/>
                <a:gd name="T4" fmla="*/ 3 w 23"/>
                <a:gd name="T5" fmla="*/ 5 h 23"/>
                <a:gd name="T6" fmla="*/ 18 w 23"/>
                <a:gd name="T7" fmla="*/ 4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5" y="23"/>
                    <a:pt x="9" y="23"/>
                    <a:pt x="5" y="20"/>
                  </a:cubicBezTo>
                  <a:cubicBezTo>
                    <a:pt x="0" y="16"/>
                    <a:pt x="0" y="10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cubicBezTo>
                    <a:pt x="22" y="8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5" name="Freeform 30"/>
            <p:cNvSpPr/>
            <p:nvPr/>
          </p:nvSpPr>
          <p:spPr bwMode="auto">
            <a:xfrm>
              <a:off x="2647" y="2152"/>
              <a:ext cx="55" cy="55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19 h 23"/>
                <a:gd name="T4" fmla="*/ 4 w 23"/>
                <a:gd name="T5" fmla="*/ 5 h 23"/>
                <a:gd name="T6" fmla="*/ 18 w 23"/>
                <a:gd name="T7" fmla="*/ 3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6" y="22"/>
                    <a:pt x="9" y="23"/>
                    <a:pt x="5" y="19"/>
                  </a:cubicBezTo>
                  <a:cubicBezTo>
                    <a:pt x="1" y="16"/>
                    <a:pt x="0" y="9"/>
                    <a:pt x="4" y="5"/>
                  </a:cubicBezTo>
                  <a:cubicBezTo>
                    <a:pt x="7" y="0"/>
                    <a:pt x="14" y="0"/>
                    <a:pt x="18" y="3"/>
                  </a:cubicBezTo>
                  <a:cubicBezTo>
                    <a:pt x="23" y="7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" name="Freeform 31"/>
            <p:cNvSpPr/>
            <p:nvPr/>
          </p:nvSpPr>
          <p:spPr bwMode="auto">
            <a:xfrm>
              <a:off x="2650" y="2692"/>
              <a:ext cx="54" cy="55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20 h 23"/>
                <a:gd name="T4" fmla="*/ 3 w 23"/>
                <a:gd name="T5" fmla="*/ 5 h 23"/>
                <a:gd name="T6" fmla="*/ 18 w 23"/>
                <a:gd name="T7" fmla="*/ 4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6" y="23"/>
                    <a:pt x="9" y="23"/>
                    <a:pt x="5" y="20"/>
                  </a:cubicBezTo>
                  <a:cubicBezTo>
                    <a:pt x="0" y="16"/>
                    <a:pt x="0" y="10"/>
                    <a:pt x="3" y="5"/>
                  </a:cubicBezTo>
                  <a:cubicBezTo>
                    <a:pt x="7" y="1"/>
                    <a:pt x="14" y="0"/>
                    <a:pt x="18" y="4"/>
                  </a:cubicBezTo>
                  <a:cubicBezTo>
                    <a:pt x="22" y="8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7" name="Freeform 32"/>
            <p:cNvSpPr/>
            <p:nvPr/>
          </p:nvSpPr>
          <p:spPr bwMode="auto">
            <a:xfrm>
              <a:off x="2346" y="2759"/>
              <a:ext cx="55" cy="54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19 h 23"/>
                <a:gd name="T4" fmla="*/ 3 w 23"/>
                <a:gd name="T5" fmla="*/ 5 h 23"/>
                <a:gd name="T6" fmla="*/ 18 w 23"/>
                <a:gd name="T7" fmla="*/ 3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6" y="22"/>
                    <a:pt x="9" y="23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7" y="0"/>
                    <a:pt x="14" y="0"/>
                    <a:pt x="18" y="3"/>
                  </a:cubicBezTo>
                  <a:cubicBezTo>
                    <a:pt x="22" y="7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8" name="Freeform 33"/>
            <p:cNvSpPr/>
            <p:nvPr/>
          </p:nvSpPr>
          <p:spPr bwMode="auto">
            <a:xfrm>
              <a:off x="3119" y="1517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5 h 41"/>
                <a:gd name="T4" fmla="*/ 7 w 41"/>
                <a:gd name="T5" fmla="*/ 9 h 41"/>
                <a:gd name="T6" fmla="*/ 33 w 41"/>
                <a:gd name="T7" fmla="*/ 7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5"/>
                  </a:cubicBezTo>
                  <a:cubicBezTo>
                    <a:pt x="1" y="28"/>
                    <a:pt x="0" y="17"/>
                    <a:pt x="7" y="9"/>
                  </a:cubicBezTo>
                  <a:cubicBezTo>
                    <a:pt x="13" y="1"/>
                    <a:pt x="25" y="0"/>
                    <a:pt x="33" y="7"/>
                  </a:cubicBezTo>
                  <a:cubicBezTo>
                    <a:pt x="40" y="13"/>
                    <a:pt x="41" y="25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9" name="Freeform 34"/>
            <p:cNvSpPr/>
            <p:nvPr/>
          </p:nvSpPr>
          <p:spPr bwMode="auto">
            <a:xfrm>
              <a:off x="3285" y="1413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8 h 41"/>
                <a:gd name="T6" fmla="*/ 33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8"/>
                  </a:cubicBezTo>
                  <a:cubicBezTo>
                    <a:pt x="13" y="1"/>
                    <a:pt x="25" y="0"/>
                    <a:pt x="33" y="6"/>
                  </a:cubicBezTo>
                  <a:cubicBezTo>
                    <a:pt x="40" y="12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0" name="Freeform 35"/>
            <p:cNvSpPr/>
            <p:nvPr/>
          </p:nvSpPr>
          <p:spPr bwMode="auto">
            <a:xfrm>
              <a:off x="3465" y="1560"/>
              <a:ext cx="97" cy="97"/>
            </a:xfrm>
            <a:custGeom>
              <a:avLst/>
              <a:gdLst>
                <a:gd name="T0" fmla="*/ 34 w 41"/>
                <a:gd name="T1" fmla="*/ 33 h 41"/>
                <a:gd name="T2" fmla="*/ 9 w 41"/>
                <a:gd name="T3" fmla="*/ 35 h 41"/>
                <a:gd name="T4" fmla="*/ 6 w 41"/>
                <a:gd name="T5" fmla="*/ 9 h 41"/>
                <a:gd name="T6" fmla="*/ 32 w 41"/>
                <a:gd name="T7" fmla="*/ 7 h 41"/>
                <a:gd name="T8" fmla="*/ 34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3"/>
                  </a:moveTo>
                  <a:cubicBezTo>
                    <a:pt x="28" y="40"/>
                    <a:pt x="16" y="41"/>
                    <a:pt x="9" y="35"/>
                  </a:cubicBezTo>
                  <a:cubicBezTo>
                    <a:pt x="1" y="29"/>
                    <a:pt x="0" y="17"/>
                    <a:pt x="6" y="9"/>
                  </a:cubicBezTo>
                  <a:cubicBezTo>
                    <a:pt x="13" y="1"/>
                    <a:pt x="24" y="0"/>
                    <a:pt x="32" y="7"/>
                  </a:cubicBezTo>
                  <a:cubicBezTo>
                    <a:pt x="40" y="13"/>
                    <a:pt x="41" y="25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1" name="Freeform 36"/>
            <p:cNvSpPr/>
            <p:nvPr/>
          </p:nvSpPr>
          <p:spPr bwMode="auto">
            <a:xfrm>
              <a:off x="2766" y="2162"/>
              <a:ext cx="137" cy="135"/>
            </a:xfrm>
            <a:custGeom>
              <a:avLst/>
              <a:gdLst>
                <a:gd name="T0" fmla="*/ 49 w 58"/>
                <a:gd name="T1" fmla="*/ 45 h 57"/>
                <a:gd name="T2" fmla="*/ 12 w 58"/>
                <a:gd name="T3" fmla="*/ 48 h 57"/>
                <a:gd name="T4" fmla="*/ 9 w 58"/>
                <a:gd name="T5" fmla="*/ 12 h 57"/>
                <a:gd name="T6" fmla="*/ 45 w 58"/>
                <a:gd name="T7" fmla="*/ 9 h 57"/>
                <a:gd name="T8" fmla="*/ 49 w 58"/>
                <a:gd name="T9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9" y="45"/>
                  </a:moveTo>
                  <a:cubicBezTo>
                    <a:pt x="40" y="56"/>
                    <a:pt x="23" y="57"/>
                    <a:pt x="12" y="48"/>
                  </a:cubicBezTo>
                  <a:cubicBezTo>
                    <a:pt x="2" y="39"/>
                    <a:pt x="0" y="23"/>
                    <a:pt x="9" y="12"/>
                  </a:cubicBezTo>
                  <a:cubicBezTo>
                    <a:pt x="18" y="1"/>
                    <a:pt x="34" y="0"/>
                    <a:pt x="45" y="9"/>
                  </a:cubicBezTo>
                  <a:cubicBezTo>
                    <a:pt x="56" y="18"/>
                    <a:pt x="58" y="34"/>
                    <a:pt x="4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2" name="Freeform 37"/>
            <p:cNvSpPr/>
            <p:nvPr/>
          </p:nvSpPr>
          <p:spPr bwMode="auto">
            <a:xfrm>
              <a:off x="2595" y="2463"/>
              <a:ext cx="135" cy="135"/>
            </a:xfrm>
            <a:custGeom>
              <a:avLst/>
              <a:gdLst>
                <a:gd name="T0" fmla="*/ 48 w 57"/>
                <a:gd name="T1" fmla="*/ 45 h 57"/>
                <a:gd name="T2" fmla="*/ 12 w 57"/>
                <a:gd name="T3" fmla="*/ 48 h 57"/>
                <a:gd name="T4" fmla="*/ 9 w 57"/>
                <a:gd name="T5" fmla="*/ 12 h 57"/>
                <a:gd name="T6" fmla="*/ 45 w 57"/>
                <a:gd name="T7" fmla="*/ 9 h 57"/>
                <a:gd name="T8" fmla="*/ 48 w 57"/>
                <a:gd name="T9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8" y="45"/>
                  </a:moveTo>
                  <a:cubicBezTo>
                    <a:pt x="39" y="56"/>
                    <a:pt x="23" y="57"/>
                    <a:pt x="12" y="48"/>
                  </a:cubicBezTo>
                  <a:cubicBezTo>
                    <a:pt x="1" y="39"/>
                    <a:pt x="0" y="23"/>
                    <a:pt x="9" y="12"/>
                  </a:cubicBezTo>
                  <a:cubicBezTo>
                    <a:pt x="18" y="1"/>
                    <a:pt x="34" y="0"/>
                    <a:pt x="45" y="9"/>
                  </a:cubicBezTo>
                  <a:cubicBezTo>
                    <a:pt x="56" y="18"/>
                    <a:pt x="57" y="34"/>
                    <a:pt x="4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" name="Freeform 38"/>
            <p:cNvSpPr/>
            <p:nvPr/>
          </p:nvSpPr>
          <p:spPr bwMode="auto">
            <a:xfrm>
              <a:off x="2770" y="1903"/>
              <a:ext cx="138" cy="138"/>
            </a:xfrm>
            <a:custGeom>
              <a:avLst/>
              <a:gdLst>
                <a:gd name="T0" fmla="*/ 49 w 58"/>
                <a:gd name="T1" fmla="*/ 46 h 58"/>
                <a:gd name="T2" fmla="*/ 13 w 58"/>
                <a:gd name="T3" fmla="*/ 49 h 58"/>
                <a:gd name="T4" fmla="*/ 9 w 58"/>
                <a:gd name="T5" fmla="*/ 13 h 58"/>
                <a:gd name="T6" fmla="*/ 45 w 58"/>
                <a:gd name="T7" fmla="*/ 9 h 58"/>
                <a:gd name="T8" fmla="*/ 49 w 58"/>
                <a:gd name="T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49" y="46"/>
                  </a:moveTo>
                  <a:cubicBezTo>
                    <a:pt x="40" y="56"/>
                    <a:pt x="23" y="58"/>
                    <a:pt x="13" y="49"/>
                  </a:cubicBezTo>
                  <a:cubicBezTo>
                    <a:pt x="2" y="40"/>
                    <a:pt x="0" y="24"/>
                    <a:pt x="9" y="13"/>
                  </a:cubicBezTo>
                  <a:cubicBezTo>
                    <a:pt x="18" y="2"/>
                    <a:pt x="34" y="0"/>
                    <a:pt x="45" y="9"/>
                  </a:cubicBezTo>
                  <a:cubicBezTo>
                    <a:pt x="56" y="18"/>
                    <a:pt x="58" y="35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4" name="Freeform 39"/>
            <p:cNvSpPr/>
            <p:nvPr/>
          </p:nvSpPr>
          <p:spPr bwMode="auto">
            <a:xfrm>
              <a:off x="3033" y="1972"/>
              <a:ext cx="138" cy="138"/>
            </a:xfrm>
            <a:custGeom>
              <a:avLst/>
              <a:gdLst>
                <a:gd name="T0" fmla="*/ 49 w 58"/>
                <a:gd name="T1" fmla="*/ 45 h 58"/>
                <a:gd name="T2" fmla="*/ 13 w 58"/>
                <a:gd name="T3" fmla="*/ 49 h 58"/>
                <a:gd name="T4" fmla="*/ 9 w 58"/>
                <a:gd name="T5" fmla="*/ 13 h 58"/>
                <a:gd name="T6" fmla="*/ 45 w 58"/>
                <a:gd name="T7" fmla="*/ 9 h 58"/>
                <a:gd name="T8" fmla="*/ 49 w 58"/>
                <a:gd name="T9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49" y="45"/>
                  </a:moveTo>
                  <a:cubicBezTo>
                    <a:pt x="40" y="56"/>
                    <a:pt x="23" y="58"/>
                    <a:pt x="13" y="49"/>
                  </a:cubicBezTo>
                  <a:cubicBezTo>
                    <a:pt x="2" y="40"/>
                    <a:pt x="0" y="23"/>
                    <a:pt x="9" y="13"/>
                  </a:cubicBezTo>
                  <a:cubicBezTo>
                    <a:pt x="18" y="2"/>
                    <a:pt x="34" y="0"/>
                    <a:pt x="45" y="9"/>
                  </a:cubicBezTo>
                  <a:cubicBezTo>
                    <a:pt x="56" y="18"/>
                    <a:pt x="58" y="34"/>
                    <a:pt x="4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5" name="Freeform 40"/>
            <p:cNvSpPr/>
            <p:nvPr/>
          </p:nvSpPr>
          <p:spPr bwMode="auto">
            <a:xfrm>
              <a:off x="3154" y="1697"/>
              <a:ext cx="138" cy="138"/>
            </a:xfrm>
            <a:custGeom>
              <a:avLst/>
              <a:gdLst>
                <a:gd name="T0" fmla="*/ 48 w 58"/>
                <a:gd name="T1" fmla="*/ 45 h 58"/>
                <a:gd name="T2" fmla="*/ 12 w 58"/>
                <a:gd name="T3" fmla="*/ 49 h 58"/>
                <a:gd name="T4" fmla="*/ 9 w 58"/>
                <a:gd name="T5" fmla="*/ 13 h 58"/>
                <a:gd name="T6" fmla="*/ 45 w 58"/>
                <a:gd name="T7" fmla="*/ 9 h 58"/>
                <a:gd name="T8" fmla="*/ 48 w 58"/>
                <a:gd name="T9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48" y="45"/>
                  </a:moveTo>
                  <a:cubicBezTo>
                    <a:pt x="39" y="56"/>
                    <a:pt x="23" y="58"/>
                    <a:pt x="12" y="49"/>
                  </a:cubicBezTo>
                  <a:cubicBezTo>
                    <a:pt x="1" y="40"/>
                    <a:pt x="0" y="23"/>
                    <a:pt x="9" y="13"/>
                  </a:cubicBezTo>
                  <a:cubicBezTo>
                    <a:pt x="18" y="2"/>
                    <a:pt x="34" y="0"/>
                    <a:pt x="45" y="9"/>
                  </a:cubicBezTo>
                  <a:cubicBezTo>
                    <a:pt x="56" y="18"/>
                    <a:pt x="58" y="34"/>
                    <a:pt x="4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6" name="任意多边形 705"/>
          <p:cNvSpPr/>
          <p:nvPr/>
        </p:nvSpPr>
        <p:spPr>
          <a:xfrm flipH="1" flipV="1">
            <a:off x="9695051" y="2829936"/>
            <a:ext cx="655320" cy="398441"/>
          </a:xfrm>
          <a:custGeom>
            <a:avLst/>
            <a:gdLst>
              <a:gd name="connsiteX0" fmla="*/ 0 w 655320"/>
              <a:gd name="connsiteY0" fmla="*/ 0 h 548640"/>
              <a:gd name="connsiteX1" fmla="*/ 0 w 655320"/>
              <a:gd name="connsiteY1" fmla="*/ 548640 h 548640"/>
              <a:gd name="connsiteX2" fmla="*/ 655320 w 655320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20" h="548640">
                <a:moveTo>
                  <a:pt x="0" y="0"/>
                </a:moveTo>
                <a:lnTo>
                  <a:pt x="0" y="548640"/>
                </a:lnTo>
                <a:lnTo>
                  <a:pt x="655320" y="548640"/>
                </a:lnTo>
              </a:path>
            </a:pathLst>
          </a:custGeom>
          <a:noFill/>
          <a:ln w="12700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7" name="任意多边形 706"/>
          <p:cNvSpPr/>
          <p:nvPr/>
        </p:nvSpPr>
        <p:spPr>
          <a:xfrm flipH="1" flipV="1">
            <a:off x="8401006" y="1587019"/>
            <a:ext cx="655320" cy="1052978"/>
          </a:xfrm>
          <a:custGeom>
            <a:avLst/>
            <a:gdLst>
              <a:gd name="connsiteX0" fmla="*/ 0 w 655320"/>
              <a:gd name="connsiteY0" fmla="*/ 0 h 548640"/>
              <a:gd name="connsiteX1" fmla="*/ 0 w 655320"/>
              <a:gd name="connsiteY1" fmla="*/ 548640 h 548640"/>
              <a:gd name="connsiteX2" fmla="*/ 655320 w 655320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20" h="548640">
                <a:moveTo>
                  <a:pt x="0" y="0"/>
                </a:moveTo>
                <a:lnTo>
                  <a:pt x="0" y="548640"/>
                </a:lnTo>
                <a:lnTo>
                  <a:pt x="655320" y="548640"/>
                </a:lnTo>
              </a:path>
            </a:pathLst>
          </a:custGeom>
          <a:noFill/>
          <a:ln w="12700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9" name="组合 708"/>
          <p:cNvGrpSpPr/>
          <p:nvPr/>
        </p:nvGrpSpPr>
        <p:grpSpPr>
          <a:xfrm>
            <a:off x="8819726" y="4590276"/>
            <a:ext cx="3167675" cy="668922"/>
            <a:chOff x="8853488" y="2068519"/>
            <a:chExt cx="3167675" cy="668922"/>
          </a:xfrm>
        </p:grpSpPr>
        <p:sp>
          <p:nvSpPr>
            <p:cNvPr id="710" name="矩形 709"/>
            <p:cNvSpPr/>
            <p:nvPr/>
          </p:nvSpPr>
          <p:spPr>
            <a:xfrm>
              <a:off x="8853488" y="2425021"/>
              <a:ext cx="3167675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1" name="文本框 710"/>
            <p:cNvSpPr txBox="1"/>
            <p:nvPr/>
          </p:nvSpPr>
          <p:spPr>
            <a:xfrm>
              <a:off x="8853488" y="2068519"/>
              <a:ext cx="23369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2" name="组合 711"/>
          <p:cNvGrpSpPr/>
          <p:nvPr/>
        </p:nvGrpSpPr>
        <p:grpSpPr>
          <a:xfrm>
            <a:off x="5392899" y="1421118"/>
            <a:ext cx="2895209" cy="642252"/>
            <a:chOff x="9256129" y="2095189"/>
            <a:chExt cx="2895209" cy="642252"/>
          </a:xfrm>
        </p:grpSpPr>
        <p:sp>
          <p:nvSpPr>
            <p:cNvPr id="713" name="矩形 712"/>
            <p:cNvSpPr/>
            <p:nvPr/>
          </p:nvSpPr>
          <p:spPr>
            <a:xfrm>
              <a:off x="9256129" y="2425021"/>
              <a:ext cx="2765034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4" name="文本框 713"/>
            <p:cNvSpPr txBox="1"/>
            <p:nvPr/>
          </p:nvSpPr>
          <p:spPr>
            <a:xfrm>
              <a:off x="9814404" y="2095189"/>
              <a:ext cx="23369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软件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 flipH="1">
            <a:off x="9201364" y="3371058"/>
            <a:ext cx="3185294" cy="706755"/>
            <a:chOff x="8835869" y="2300294"/>
            <a:chExt cx="3185294" cy="706755"/>
          </a:xfrm>
        </p:grpSpPr>
        <p:sp>
          <p:nvSpPr>
            <p:cNvPr id="716" name="矩形 715"/>
            <p:cNvSpPr/>
            <p:nvPr/>
          </p:nvSpPr>
          <p:spPr>
            <a:xfrm>
              <a:off x="9256129" y="2425021"/>
              <a:ext cx="2765034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7" name="文本框 716"/>
            <p:cNvSpPr txBox="1"/>
            <p:nvPr/>
          </p:nvSpPr>
          <p:spPr>
            <a:xfrm>
              <a:off x="8835869" y="2300294"/>
              <a:ext cx="2336934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硬件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>
                <a:defRPr/>
              </a:pP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8" name="组合 717"/>
          <p:cNvGrpSpPr/>
          <p:nvPr/>
        </p:nvGrpSpPr>
        <p:grpSpPr>
          <a:xfrm>
            <a:off x="230425" y="3783370"/>
            <a:ext cx="4907113" cy="1543592"/>
            <a:chOff x="230425" y="3783370"/>
            <a:chExt cx="4907113" cy="1543592"/>
          </a:xfrm>
        </p:grpSpPr>
        <p:cxnSp>
          <p:nvCxnSpPr>
            <p:cNvPr id="719" name="直接连接符 718"/>
            <p:cNvCxnSpPr/>
            <p:nvPr/>
          </p:nvCxnSpPr>
          <p:spPr>
            <a:xfrm>
              <a:off x="343635" y="3783370"/>
              <a:ext cx="4793903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0" name="组合 719"/>
            <p:cNvGrpSpPr/>
            <p:nvPr/>
          </p:nvGrpSpPr>
          <p:grpSpPr>
            <a:xfrm>
              <a:off x="230425" y="3905680"/>
              <a:ext cx="4020744" cy="1421282"/>
              <a:chOff x="230425" y="3339338"/>
              <a:chExt cx="4020744" cy="1421282"/>
            </a:xfrm>
          </p:grpSpPr>
          <p:grpSp>
            <p:nvGrpSpPr>
              <p:cNvPr id="721" name="组合 720"/>
              <p:cNvGrpSpPr/>
              <p:nvPr/>
            </p:nvGrpSpPr>
            <p:grpSpPr>
              <a:xfrm>
                <a:off x="230425" y="3339338"/>
                <a:ext cx="309880" cy="1115832"/>
                <a:chOff x="540614" y="3155960"/>
                <a:chExt cx="309880" cy="1115832"/>
              </a:xfrm>
            </p:grpSpPr>
            <p:sp>
              <p:nvSpPr>
                <p:cNvPr id="723" name="矩形 722"/>
                <p:cNvSpPr/>
                <p:nvPr/>
              </p:nvSpPr>
              <p:spPr>
                <a:xfrm>
                  <a:off x="540614" y="3155960"/>
                  <a:ext cx="309880" cy="583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" name="矩形 723"/>
                <p:cNvSpPr/>
                <p:nvPr/>
              </p:nvSpPr>
              <p:spPr>
                <a:xfrm>
                  <a:off x="540614" y="3688227"/>
                  <a:ext cx="309880" cy="583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endParaRPr lang="en-US" altLang="zh-CN" sz="32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2" name="矩形 721"/>
              <p:cNvSpPr/>
              <p:nvPr/>
            </p:nvSpPr>
            <p:spPr>
              <a:xfrm>
                <a:off x="237672" y="4485030"/>
                <a:ext cx="4013497" cy="275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1630680"/>
            <a:ext cx="5942330" cy="4515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animBg="1"/>
      <p:bldP spid="706" grpId="0" bldLvl="0" animBg="1"/>
      <p:bldP spid="707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024255" y="2063750"/>
            <a:ext cx="9175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对于</a:t>
            </a:r>
            <a:r>
              <a:rPr lang="zh-CN" altLang="en-US" sz="2400">
                <a:solidFill>
                  <a:schemeClr val="bg1"/>
                </a:solidFill>
              </a:rPr>
              <a:t>控制语句，总结：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1.循环中若知道循环次数应尽量使用for循环，反之while循环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2.若想让程序至少被执行一次可以使用do while循环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3.尽量不用goto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复合语句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508125" y="2105660"/>
            <a:ext cx="9175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复合语句，又称为语句块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它把多条语句用一组大括号包起来，形成单条语句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语句块跟普通语句的区别是：不用分号结尾,其实语句块已经在</a:t>
            </a:r>
            <a:r>
              <a:rPr lang="zh-CN" altLang="en-US" sz="2400">
                <a:solidFill>
                  <a:schemeClr val="bg1"/>
                </a:solidFill>
              </a:rPr>
              <a:t>前面代码中多次出现，一般应用在分支语句和循环语句当中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73153" y="395129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空语句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372870" y="1339850"/>
            <a:ext cx="9175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空语句仅用一个分号表示，代表不执行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空语句的作用：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1</a:t>
            </a:r>
            <a:r>
              <a:rPr lang="zh-CN" altLang="en-US" sz="2400">
                <a:solidFill>
                  <a:schemeClr val="bg1"/>
                </a:solidFill>
              </a:rPr>
              <a:t>、空语句一般用在循环当中，当做空循环体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2</a:t>
            </a:r>
            <a:r>
              <a:rPr lang="zh-CN" altLang="en-US" sz="2400">
                <a:solidFill>
                  <a:schemeClr val="bg1"/>
                </a:solidFill>
              </a:rPr>
              <a:t>、可用于编译器中设置断点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3</a:t>
            </a:r>
            <a:r>
              <a:rPr lang="zh-CN" altLang="en-US" sz="2400">
                <a:solidFill>
                  <a:schemeClr val="bg1"/>
                </a:solidFill>
              </a:rPr>
              <a:t>、可以使程序可读性更好，或为以后插入新语句而使用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4069715"/>
            <a:ext cx="785622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90675" y="425450"/>
            <a:ext cx="9010650" cy="600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flipV="1">
            <a:off x="3279775" y="1965325"/>
            <a:ext cx="5867400" cy="2810510"/>
          </a:xfrm>
          <a:prstGeom prst="rect">
            <a:avLst/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79775" y="2439670"/>
            <a:ext cx="602488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139700" sx="102000" sy="102000" algn="ctr" rotWithShape="0">
                    <a:srgbClr val="1F87BE"/>
                  </a:outerShdw>
                </a:effectLst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cs"/>
              </a:rPr>
              <a:t>Finally!</a:t>
            </a:r>
            <a:endParaRPr kumimoji="0" lang="en-US" altLang="zh-CN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139700" sx="102000" sy="102000" algn="ctr" rotWithShape="0">
                  <a:srgbClr val="1F87BE"/>
                </a:outerShdw>
              </a:effectLst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2" y="966728"/>
            <a:ext cx="10031746" cy="38095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47440" y="457200"/>
            <a:ext cx="54997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电子协会欢迎大家！</a:t>
            </a:r>
            <a:endParaRPr lang="zh-CN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083593" y="38306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71" name="Group 4"/>
          <p:cNvGrpSpPr>
            <a:grpSpLocks noChangeAspect="1"/>
          </p:cNvGrpSpPr>
          <p:nvPr/>
        </p:nvGrpSpPr>
        <p:grpSpPr bwMode="auto">
          <a:xfrm>
            <a:off x="9012670" y="4154214"/>
            <a:ext cx="4157322" cy="4896567"/>
            <a:chOff x="1903" y="1413"/>
            <a:chExt cx="1659" cy="1954"/>
          </a:xfrm>
          <a:solidFill>
            <a:schemeClr val="bg1">
              <a:alpha val="60000"/>
            </a:schemeClr>
          </a:solidFill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grpSpPr>
        <p:sp>
          <p:nvSpPr>
            <p:cNvPr id="672" name="Freeform 6"/>
            <p:cNvSpPr/>
            <p:nvPr/>
          </p:nvSpPr>
          <p:spPr bwMode="auto">
            <a:xfrm>
              <a:off x="1982" y="2913"/>
              <a:ext cx="511" cy="412"/>
            </a:xfrm>
            <a:custGeom>
              <a:avLst/>
              <a:gdLst>
                <a:gd name="T0" fmla="*/ 435 w 511"/>
                <a:gd name="T1" fmla="*/ 0 h 412"/>
                <a:gd name="T2" fmla="*/ 362 w 511"/>
                <a:gd name="T3" fmla="*/ 87 h 412"/>
                <a:gd name="T4" fmla="*/ 0 w 511"/>
                <a:gd name="T5" fmla="*/ 400 h 412"/>
                <a:gd name="T6" fmla="*/ 14 w 511"/>
                <a:gd name="T7" fmla="*/ 412 h 412"/>
                <a:gd name="T8" fmla="*/ 447 w 511"/>
                <a:gd name="T9" fmla="*/ 142 h 412"/>
                <a:gd name="T10" fmla="*/ 511 w 511"/>
                <a:gd name="T11" fmla="*/ 64 h 412"/>
                <a:gd name="T12" fmla="*/ 435 w 511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412">
                  <a:moveTo>
                    <a:pt x="435" y="0"/>
                  </a:moveTo>
                  <a:lnTo>
                    <a:pt x="362" y="87"/>
                  </a:lnTo>
                  <a:lnTo>
                    <a:pt x="0" y="400"/>
                  </a:lnTo>
                  <a:lnTo>
                    <a:pt x="14" y="412"/>
                  </a:lnTo>
                  <a:lnTo>
                    <a:pt x="447" y="142"/>
                  </a:lnTo>
                  <a:lnTo>
                    <a:pt x="511" y="64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" name="Freeform 7"/>
            <p:cNvSpPr/>
            <p:nvPr/>
          </p:nvSpPr>
          <p:spPr bwMode="auto">
            <a:xfrm>
              <a:off x="1982" y="2913"/>
              <a:ext cx="511" cy="412"/>
            </a:xfrm>
            <a:custGeom>
              <a:avLst/>
              <a:gdLst>
                <a:gd name="T0" fmla="*/ 435 w 511"/>
                <a:gd name="T1" fmla="*/ 0 h 412"/>
                <a:gd name="T2" fmla="*/ 362 w 511"/>
                <a:gd name="T3" fmla="*/ 87 h 412"/>
                <a:gd name="T4" fmla="*/ 0 w 511"/>
                <a:gd name="T5" fmla="*/ 400 h 412"/>
                <a:gd name="T6" fmla="*/ 14 w 511"/>
                <a:gd name="T7" fmla="*/ 412 h 412"/>
                <a:gd name="T8" fmla="*/ 447 w 511"/>
                <a:gd name="T9" fmla="*/ 142 h 412"/>
                <a:gd name="T10" fmla="*/ 511 w 511"/>
                <a:gd name="T11" fmla="*/ 64 h 412"/>
                <a:gd name="T12" fmla="*/ 435 w 511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1" h="412">
                  <a:moveTo>
                    <a:pt x="435" y="0"/>
                  </a:moveTo>
                  <a:lnTo>
                    <a:pt x="362" y="87"/>
                  </a:lnTo>
                  <a:lnTo>
                    <a:pt x="0" y="400"/>
                  </a:lnTo>
                  <a:lnTo>
                    <a:pt x="14" y="412"/>
                  </a:lnTo>
                  <a:lnTo>
                    <a:pt x="447" y="142"/>
                  </a:lnTo>
                  <a:lnTo>
                    <a:pt x="511" y="64"/>
                  </a:lnTo>
                  <a:lnTo>
                    <a:pt x="4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4" name="Freeform 8"/>
            <p:cNvSpPr/>
            <p:nvPr/>
          </p:nvSpPr>
          <p:spPr bwMode="auto">
            <a:xfrm>
              <a:off x="1934" y="2723"/>
              <a:ext cx="329" cy="561"/>
            </a:xfrm>
            <a:custGeom>
              <a:avLst/>
              <a:gdLst>
                <a:gd name="T0" fmla="*/ 258 w 329"/>
                <a:gd name="T1" fmla="*/ 147 h 561"/>
                <a:gd name="T2" fmla="*/ 329 w 329"/>
                <a:gd name="T3" fmla="*/ 62 h 561"/>
                <a:gd name="T4" fmla="*/ 254 w 329"/>
                <a:gd name="T5" fmla="*/ 0 h 561"/>
                <a:gd name="T6" fmla="*/ 192 w 329"/>
                <a:gd name="T7" fmla="*/ 76 h 561"/>
                <a:gd name="T8" fmla="*/ 0 w 329"/>
                <a:gd name="T9" fmla="*/ 550 h 561"/>
                <a:gd name="T10" fmla="*/ 14 w 329"/>
                <a:gd name="T11" fmla="*/ 561 h 561"/>
                <a:gd name="T12" fmla="*/ 258 w 329"/>
                <a:gd name="T13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561">
                  <a:moveTo>
                    <a:pt x="258" y="147"/>
                  </a:moveTo>
                  <a:lnTo>
                    <a:pt x="329" y="62"/>
                  </a:lnTo>
                  <a:lnTo>
                    <a:pt x="254" y="0"/>
                  </a:lnTo>
                  <a:lnTo>
                    <a:pt x="192" y="76"/>
                  </a:lnTo>
                  <a:lnTo>
                    <a:pt x="0" y="550"/>
                  </a:lnTo>
                  <a:lnTo>
                    <a:pt x="14" y="561"/>
                  </a:lnTo>
                  <a:lnTo>
                    <a:pt x="25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" name="Freeform 9"/>
            <p:cNvSpPr/>
            <p:nvPr/>
          </p:nvSpPr>
          <p:spPr bwMode="auto">
            <a:xfrm>
              <a:off x="1934" y="2723"/>
              <a:ext cx="329" cy="561"/>
            </a:xfrm>
            <a:custGeom>
              <a:avLst/>
              <a:gdLst>
                <a:gd name="T0" fmla="*/ 258 w 329"/>
                <a:gd name="T1" fmla="*/ 147 h 561"/>
                <a:gd name="T2" fmla="*/ 329 w 329"/>
                <a:gd name="T3" fmla="*/ 62 h 561"/>
                <a:gd name="T4" fmla="*/ 254 w 329"/>
                <a:gd name="T5" fmla="*/ 0 h 561"/>
                <a:gd name="T6" fmla="*/ 192 w 329"/>
                <a:gd name="T7" fmla="*/ 76 h 561"/>
                <a:gd name="T8" fmla="*/ 0 w 329"/>
                <a:gd name="T9" fmla="*/ 550 h 561"/>
                <a:gd name="T10" fmla="*/ 14 w 329"/>
                <a:gd name="T11" fmla="*/ 561 h 561"/>
                <a:gd name="T12" fmla="*/ 258 w 329"/>
                <a:gd name="T13" fmla="*/ 14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561">
                  <a:moveTo>
                    <a:pt x="258" y="147"/>
                  </a:moveTo>
                  <a:lnTo>
                    <a:pt x="329" y="62"/>
                  </a:lnTo>
                  <a:lnTo>
                    <a:pt x="254" y="0"/>
                  </a:lnTo>
                  <a:lnTo>
                    <a:pt x="192" y="76"/>
                  </a:lnTo>
                  <a:lnTo>
                    <a:pt x="0" y="550"/>
                  </a:lnTo>
                  <a:lnTo>
                    <a:pt x="14" y="561"/>
                  </a:lnTo>
                  <a:lnTo>
                    <a:pt x="258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" name="Freeform 10"/>
            <p:cNvSpPr/>
            <p:nvPr/>
          </p:nvSpPr>
          <p:spPr bwMode="auto">
            <a:xfrm>
              <a:off x="1948" y="2782"/>
              <a:ext cx="469" cy="531"/>
            </a:xfrm>
            <a:custGeom>
              <a:avLst/>
              <a:gdLst>
                <a:gd name="T0" fmla="*/ 311 w 469"/>
                <a:gd name="T1" fmla="*/ 0 h 531"/>
                <a:gd name="T2" fmla="*/ 240 w 469"/>
                <a:gd name="T3" fmla="*/ 86 h 531"/>
                <a:gd name="T4" fmla="*/ 0 w 469"/>
                <a:gd name="T5" fmla="*/ 502 h 531"/>
                <a:gd name="T6" fmla="*/ 34 w 469"/>
                <a:gd name="T7" fmla="*/ 531 h 531"/>
                <a:gd name="T8" fmla="*/ 398 w 469"/>
                <a:gd name="T9" fmla="*/ 218 h 531"/>
                <a:gd name="T10" fmla="*/ 469 w 469"/>
                <a:gd name="T11" fmla="*/ 133 h 531"/>
                <a:gd name="T12" fmla="*/ 311 w 469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531">
                  <a:moveTo>
                    <a:pt x="311" y="0"/>
                  </a:moveTo>
                  <a:lnTo>
                    <a:pt x="240" y="86"/>
                  </a:lnTo>
                  <a:lnTo>
                    <a:pt x="0" y="502"/>
                  </a:lnTo>
                  <a:lnTo>
                    <a:pt x="34" y="531"/>
                  </a:lnTo>
                  <a:lnTo>
                    <a:pt x="398" y="218"/>
                  </a:lnTo>
                  <a:lnTo>
                    <a:pt x="469" y="13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7" name="Freeform 11"/>
            <p:cNvSpPr/>
            <p:nvPr/>
          </p:nvSpPr>
          <p:spPr bwMode="auto">
            <a:xfrm>
              <a:off x="1948" y="2782"/>
              <a:ext cx="469" cy="531"/>
            </a:xfrm>
            <a:custGeom>
              <a:avLst/>
              <a:gdLst>
                <a:gd name="T0" fmla="*/ 311 w 469"/>
                <a:gd name="T1" fmla="*/ 0 h 531"/>
                <a:gd name="T2" fmla="*/ 240 w 469"/>
                <a:gd name="T3" fmla="*/ 86 h 531"/>
                <a:gd name="T4" fmla="*/ 0 w 469"/>
                <a:gd name="T5" fmla="*/ 502 h 531"/>
                <a:gd name="T6" fmla="*/ 34 w 469"/>
                <a:gd name="T7" fmla="*/ 531 h 531"/>
                <a:gd name="T8" fmla="*/ 398 w 469"/>
                <a:gd name="T9" fmla="*/ 218 h 531"/>
                <a:gd name="T10" fmla="*/ 469 w 469"/>
                <a:gd name="T11" fmla="*/ 133 h 531"/>
                <a:gd name="T12" fmla="*/ 311 w 469"/>
                <a:gd name="T13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531">
                  <a:moveTo>
                    <a:pt x="311" y="0"/>
                  </a:moveTo>
                  <a:lnTo>
                    <a:pt x="240" y="86"/>
                  </a:lnTo>
                  <a:lnTo>
                    <a:pt x="0" y="502"/>
                  </a:lnTo>
                  <a:lnTo>
                    <a:pt x="34" y="531"/>
                  </a:lnTo>
                  <a:lnTo>
                    <a:pt x="398" y="218"/>
                  </a:lnTo>
                  <a:lnTo>
                    <a:pt x="469" y="133"/>
                  </a:lnTo>
                  <a:lnTo>
                    <a:pt x="31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8" name="Freeform 12"/>
            <p:cNvSpPr/>
            <p:nvPr/>
          </p:nvSpPr>
          <p:spPr bwMode="auto">
            <a:xfrm>
              <a:off x="1903" y="3154"/>
              <a:ext cx="209" cy="213"/>
            </a:xfrm>
            <a:custGeom>
              <a:avLst/>
              <a:gdLst>
                <a:gd name="T0" fmla="*/ 74 w 88"/>
                <a:gd name="T1" fmla="*/ 32 h 90"/>
                <a:gd name="T2" fmla="*/ 46 w 88"/>
                <a:gd name="T3" fmla="*/ 8 h 90"/>
                <a:gd name="T4" fmla="*/ 33 w 88"/>
                <a:gd name="T5" fmla="*/ 1 h 90"/>
                <a:gd name="T6" fmla="*/ 10 w 88"/>
                <a:gd name="T7" fmla="*/ 56 h 90"/>
                <a:gd name="T8" fmla="*/ 34 w 88"/>
                <a:gd name="T9" fmla="*/ 76 h 90"/>
                <a:gd name="T10" fmla="*/ 86 w 88"/>
                <a:gd name="T11" fmla="*/ 43 h 90"/>
                <a:gd name="T12" fmla="*/ 74 w 88"/>
                <a:gd name="T13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0">
                  <a:moveTo>
                    <a:pt x="74" y="32"/>
                  </a:moveTo>
                  <a:cubicBezTo>
                    <a:pt x="72" y="4"/>
                    <a:pt x="46" y="8"/>
                    <a:pt x="46" y="8"/>
                  </a:cubicBezTo>
                  <a:cubicBezTo>
                    <a:pt x="43" y="0"/>
                    <a:pt x="37" y="0"/>
                    <a:pt x="33" y="1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0" y="81"/>
                    <a:pt x="10" y="90"/>
                    <a:pt x="34" y="76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8" y="31"/>
                    <a:pt x="74" y="32"/>
                    <a:pt x="7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" name="Freeform 13"/>
            <p:cNvSpPr/>
            <p:nvPr/>
          </p:nvSpPr>
          <p:spPr bwMode="auto">
            <a:xfrm>
              <a:off x="2339" y="2915"/>
              <a:ext cx="154" cy="140"/>
            </a:xfrm>
            <a:custGeom>
              <a:avLst/>
              <a:gdLst>
                <a:gd name="T0" fmla="*/ 33 w 65"/>
                <a:gd name="T1" fmla="*/ 0 h 59"/>
                <a:gd name="T2" fmla="*/ 3 w 65"/>
                <a:gd name="T3" fmla="*/ 36 h 59"/>
                <a:gd name="T4" fmla="*/ 0 w 65"/>
                <a:gd name="T5" fmla="*/ 39 h 59"/>
                <a:gd name="T6" fmla="*/ 1 w 65"/>
                <a:gd name="T7" fmla="*/ 39 h 59"/>
                <a:gd name="T8" fmla="*/ 2 w 65"/>
                <a:gd name="T9" fmla="*/ 40 h 59"/>
                <a:gd name="T10" fmla="*/ 13 w 65"/>
                <a:gd name="T11" fmla="*/ 43 h 59"/>
                <a:gd name="T12" fmla="*/ 21 w 65"/>
                <a:gd name="T13" fmla="*/ 42 h 59"/>
                <a:gd name="T14" fmla="*/ 28 w 65"/>
                <a:gd name="T15" fmla="*/ 41 h 59"/>
                <a:gd name="T16" fmla="*/ 38 w 65"/>
                <a:gd name="T17" fmla="*/ 59 h 59"/>
                <a:gd name="T18" fmla="*/ 65 w 65"/>
                <a:gd name="T19" fmla="*/ 26 h 59"/>
                <a:gd name="T20" fmla="*/ 33 w 65"/>
                <a:gd name="T2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59">
                  <a:moveTo>
                    <a:pt x="33" y="0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5" y="43"/>
                    <a:pt x="9" y="43"/>
                    <a:pt x="13" y="43"/>
                  </a:cubicBezTo>
                  <a:cubicBezTo>
                    <a:pt x="15" y="43"/>
                    <a:pt x="18" y="43"/>
                    <a:pt x="21" y="42"/>
                  </a:cubicBezTo>
                  <a:cubicBezTo>
                    <a:pt x="23" y="42"/>
                    <a:pt x="26" y="41"/>
                    <a:pt x="28" y="41"/>
                  </a:cubicBezTo>
                  <a:cubicBezTo>
                    <a:pt x="33" y="41"/>
                    <a:pt x="37" y="45"/>
                    <a:pt x="38" y="59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" name="Freeform 14"/>
            <p:cNvSpPr/>
            <p:nvPr/>
          </p:nvSpPr>
          <p:spPr bwMode="auto">
            <a:xfrm>
              <a:off x="2126" y="2723"/>
              <a:ext cx="137" cy="152"/>
            </a:xfrm>
            <a:custGeom>
              <a:avLst/>
              <a:gdLst>
                <a:gd name="T0" fmla="*/ 26 w 58"/>
                <a:gd name="T1" fmla="*/ 0 h 64"/>
                <a:gd name="T2" fmla="*/ 0 w 58"/>
                <a:gd name="T3" fmla="*/ 32 h 64"/>
                <a:gd name="T4" fmla="*/ 0 w 58"/>
                <a:gd name="T5" fmla="*/ 32 h 64"/>
                <a:gd name="T6" fmla="*/ 7 w 58"/>
                <a:gd name="T7" fmla="*/ 31 h 64"/>
                <a:gd name="T8" fmla="*/ 25 w 58"/>
                <a:gd name="T9" fmla="*/ 64 h 64"/>
                <a:gd name="T10" fmla="*/ 25 w 58"/>
                <a:gd name="T11" fmla="*/ 64 h 64"/>
                <a:gd name="T12" fmla="*/ 26 w 58"/>
                <a:gd name="T13" fmla="*/ 61 h 64"/>
                <a:gd name="T14" fmla="*/ 56 w 58"/>
                <a:gd name="T15" fmla="*/ 25 h 64"/>
                <a:gd name="T16" fmla="*/ 58 w 58"/>
                <a:gd name="T17" fmla="*/ 26 h 64"/>
                <a:gd name="T18" fmla="*/ 58 w 58"/>
                <a:gd name="T19" fmla="*/ 26 h 64"/>
                <a:gd name="T20" fmla="*/ 56 w 58"/>
                <a:gd name="T21" fmla="*/ 25 h 64"/>
                <a:gd name="T22" fmla="*/ 26 w 58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" y="32"/>
                    <a:pt x="5" y="31"/>
                    <a:pt x="7" y="31"/>
                  </a:cubicBezTo>
                  <a:cubicBezTo>
                    <a:pt x="28" y="31"/>
                    <a:pt x="11" y="52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1" name="Freeform 15"/>
            <p:cNvSpPr/>
            <p:nvPr/>
          </p:nvSpPr>
          <p:spPr bwMode="auto">
            <a:xfrm>
              <a:off x="2185" y="2782"/>
              <a:ext cx="232" cy="225"/>
            </a:xfrm>
            <a:custGeom>
              <a:avLst/>
              <a:gdLst>
                <a:gd name="T0" fmla="*/ 31 w 98"/>
                <a:gd name="T1" fmla="*/ 0 h 95"/>
                <a:gd name="T2" fmla="*/ 1 w 98"/>
                <a:gd name="T3" fmla="*/ 36 h 95"/>
                <a:gd name="T4" fmla="*/ 0 w 98"/>
                <a:gd name="T5" fmla="*/ 39 h 95"/>
                <a:gd name="T6" fmla="*/ 1 w 98"/>
                <a:gd name="T7" fmla="*/ 40 h 95"/>
                <a:gd name="T8" fmla="*/ 16 w 98"/>
                <a:gd name="T9" fmla="*/ 45 h 95"/>
                <a:gd name="T10" fmla="*/ 24 w 98"/>
                <a:gd name="T11" fmla="*/ 44 h 95"/>
                <a:gd name="T12" fmla="*/ 33 w 98"/>
                <a:gd name="T13" fmla="*/ 44 h 95"/>
                <a:gd name="T14" fmla="*/ 48 w 98"/>
                <a:gd name="T15" fmla="*/ 49 h 95"/>
                <a:gd name="T16" fmla="*/ 65 w 98"/>
                <a:gd name="T17" fmla="*/ 95 h 95"/>
                <a:gd name="T18" fmla="*/ 68 w 98"/>
                <a:gd name="T19" fmla="*/ 92 h 95"/>
                <a:gd name="T20" fmla="*/ 98 w 98"/>
                <a:gd name="T21" fmla="*/ 56 h 95"/>
                <a:gd name="T22" fmla="*/ 98 w 98"/>
                <a:gd name="T23" fmla="*/ 55 h 95"/>
                <a:gd name="T24" fmla="*/ 70 w 98"/>
                <a:gd name="T25" fmla="*/ 33 h 95"/>
                <a:gd name="T26" fmla="*/ 33 w 98"/>
                <a:gd name="T27" fmla="*/ 1 h 95"/>
                <a:gd name="T28" fmla="*/ 31 w 98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95">
                  <a:moveTo>
                    <a:pt x="31" y="0"/>
                  </a:move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44"/>
                    <a:pt x="11" y="45"/>
                    <a:pt x="16" y="45"/>
                  </a:cubicBezTo>
                  <a:cubicBezTo>
                    <a:pt x="19" y="45"/>
                    <a:pt x="22" y="45"/>
                    <a:pt x="24" y="44"/>
                  </a:cubicBezTo>
                  <a:cubicBezTo>
                    <a:pt x="27" y="44"/>
                    <a:pt x="30" y="44"/>
                    <a:pt x="33" y="44"/>
                  </a:cubicBezTo>
                  <a:cubicBezTo>
                    <a:pt x="38" y="44"/>
                    <a:pt x="43" y="45"/>
                    <a:pt x="48" y="49"/>
                  </a:cubicBezTo>
                  <a:cubicBezTo>
                    <a:pt x="65" y="63"/>
                    <a:pt x="49" y="81"/>
                    <a:pt x="65" y="95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2" name="Freeform 17"/>
            <p:cNvSpPr>
              <a:spLocks noEditPoints="1"/>
            </p:cNvSpPr>
            <p:nvPr/>
          </p:nvSpPr>
          <p:spPr bwMode="auto">
            <a:xfrm>
              <a:off x="2261" y="1451"/>
              <a:ext cx="1258" cy="1459"/>
            </a:xfrm>
            <a:custGeom>
              <a:avLst/>
              <a:gdLst>
                <a:gd name="T0" fmla="*/ 1069 w 1258"/>
                <a:gd name="T1" fmla="*/ 0 h 1459"/>
                <a:gd name="T2" fmla="*/ 761 w 1258"/>
                <a:gd name="T3" fmla="*/ 277 h 1459"/>
                <a:gd name="T4" fmla="*/ 578 w 1258"/>
                <a:gd name="T5" fmla="*/ 524 h 1459"/>
                <a:gd name="T6" fmla="*/ 571 w 1258"/>
                <a:gd name="T7" fmla="*/ 777 h 1459"/>
                <a:gd name="T8" fmla="*/ 569 w 1258"/>
                <a:gd name="T9" fmla="*/ 782 h 1459"/>
                <a:gd name="T10" fmla="*/ 313 w 1258"/>
                <a:gd name="T11" fmla="*/ 874 h 1459"/>
                <a:gd name="T12" fmla="*/ 569 w 1258"/>
                <a:gd name="T13" fmla="*/ 524 h 1459"/>
                <a:gd name="T14" fmla="*/ 301 w 1258"/>
                <a:gd name="T15" fmla="*/ 879 h 1459"/>
                <a:gd name="T16" fmla="*/ 185 w 1258"/>
                <a:gd name="T17" fmla="*/ 1000 h 1459"/>
                <a:gd name="T18" fmla="*/ 5 w 1258"/>
                <a:gd name="T19" fmla="*/ 1234 h 1459"/>
                <a:gd name="T20" fmla="*/ 114 w 1258"/>
                <a:gd name="T21" fmla="*/ 1331 h 1459"/>
                <a:gd name="T22" fmla="*/ 109 w 1258"/>
                <a:gd name="T23" fmla="*/ 1338 h 1459"/>
                <a:gd name="T24" fmla="*/ 265 w 1258"/>
                <a:gd name="T25" fmla="*/ 1457 h 1459"/>
                <a:gd name="T26" fmla="*/ 422 w 1258"/>
                <a:gd name="T27" fmla="*/ 1274 h 1459"/>
                <a:gd name="T28" fmla="*/ 422 w 1258"/>
                <a:gd name="T29" fmla="*/ 1267 h 1459"/>
                <a:gd name="T30" fmla="*/ 1007 w 1258"/>
                <a:gd name="T31" fmla="*/ 533 h 1459"/>
                <a:gd name="T32" fmla="*/ 1166 w 1258"/>
                <a:gd name="T33" fmla="*/ 344 h 1459"/>
                <a:gd name="T34" fmla="*/ 1175 w 1258"/>
                <a:gd name="T35" fmla="*/ 346 h 1459"/>
                <a:gd name="T36" fmla="*/ 218 w 1258"/>
                <a:gd name="T37" fmla="*/ 1210 h 1459"/>
                <a:gd name="T38" fmla="*/ 225 w 1258"/>
                <a:gd name="T39" fmla="*/ 1208 h 1459"/>
                <a:gd name="T40" fmla="*/ 265 w 1258"/>
                <a:gd name="T41" fmla="*/ 1450 h 1459"/>
                <a:gd name="T42" fmla="*/ 412 w 1258"/>
                <a:gd name="T43" fmla="*/ 1267 h 1459"/>
                <a:gd name="T44" fmla="*/ 412 w 1258"/>
                <a:gd name="T45" fmla="*/ 1265 h 1459"/>
                <a:gd name="T46" fmla="*/ 609 w 1258"/>
                <a:gd name="T47" fmla="*/ 1021 h 1459"/>
                <a:gd name="T48" fmla="*/ 744 w 1258"/>
                <a:gd name="T49" fmla="*/ 775 h 1459"/>
                <a:gd name="T50" fmla="*/ 749 w 1258"/>
                <a:gd name="T51" fmla="*/ 768 h 1459"/>
                <a:gd name="T52" fmla="*/ 590 w 1258"/>
                <a:gd name="T53" fmla="*/ 775 h 1459"/>
                <a:gd name="T54" fmla="*/ 754 w 1258"/>
                <a:gd name="T55" fmla="*/ 765 h 1459"/>
                <a:gd name="T56" fmla="*/ 618 w 1258"/>
                <a:gd name="T57" fmla="*/ 1014 h 1459"/>
                <a:gd name="T58" fmla="*/ 962 w 1258"/>
                <a:gd name="T59" fmla="*/ 310 h 1459"/>
                <a:gd name="T60" fmla="*/ 772 w 1258"/>
                <a:gd name="T61" fmla="*/ 275 h 1459"/>
                <a:gd name="T62" fmla="*/ 775 w 1258"/>
                <a:gd name="T63" fmla="*/ 287 h 1459"/>
                <a:gd name="T64" fmla="*/ 841 w 1258"/>
                <a:gd name="T65" fmla="*/ 571 h 1459"/>
                <a:gd name="T66" fmla="*/ 964 w 1258"/>
                <a:gd name="T67" fmla="*/ 322 h 1459"/>
                <a:gd name="T68" fmla="*/ 839 w 1258"/>
                <a:gd name="T69" fmla="*/ 587 h 1459"/>
                <a:gd name="T70" fmla="*/ 971 w 1258"/>
                <a:gd name="T71" fmla="*/ 317 h 1459"/>
                <a:gd name="T72" fmla="*/ 969 w 1258"/>
                <a:gd name="T73" fmla="*/ 310 h 1459"/>
                <a:gd name="T74" fmla="*/ 962 w 1258"/>
                <a:gd name="T75" fmla="*/ 306 h 1459"/>
                <a:gd name="T76" fmla="*/ 768 w 1258"/>
                <a:gd name="T77" fmla="*/ 287 h 1459"/>
                <a:gd name="T78" fmla="*/ 787 w 1258"/>
                <a:gd name="T79" fmla="*/ 457 h 1459"/>
                <a:gd name="T80" fmla="*/ 780 w 1258"/>
                <a:gd name="T81" fmla="*/ 464 h 1459"/>
                <a:gd name="T82" fmla="*/ 581 w 1258"/>
                <a:gd name="T83" fmla="*/ 521 h 1459"/>
                <a:gd name="T84" fmla="*/ 585 w 1258"/>
                <a:gd name="T85" fmla="*/ 524 h 1459"/>
                <a:gd name="T86" fmla="*/ 578 w 1258"/>
                <a:gd name="T87" fmla="*/ 772 h 1459"/>
                <a:gd name="T88" fmla="*/ 581 w 1258"/>
                <a:gd name="T89" fmla="*/ 779 h 1459"/>
                <a:gd name="T90" fmla="*/ 419 w 1258"/>
                <a:gd name="T91" fmla="*/ 1068 h 1459"/>
                <a:gd name="T92" fmla="*/ 403 w 1258"/>
                <a:gd name="T93" fmla="*/ 1073 h 1459"/>
                <a:gd name="T94" fmla="*/ 315 w 1258"/>
                <a:gd name="T95" fmla="*/ 895 h 1459"/>
                <a:gd name="T96" fmla="*/ 313 w 1258"/>
                <a:gd name="T97" fmla="*/ 891 h 1459"/>
                <a:gd name="T98" fmla="*/ 308 w 1258"/>
                <a:gd name="T99" fmla="*/ 881 h 1459"/>
                <a:gd name="T100" fmla="*/ 396 w 1258"/>
                <a:gd name="T101" fmla="*/ 1085 h 1459"/>
                <a:gd name="T102" fmla="*/ 225 w 1258"/>
                <a:gd name="T103" fmla="*/ 1201 h 1459"/>
                <a:gd name="T104" fmla="*/ 216 w 1258"/>
                <a:gd name="T105" fmla="*/ 1201 h 1459"/>
                <a:gd name="T106" fmla="*/ 204 w 1258"/>
                <a:gd name="T107" fmla="*/ 997 h 1459"/>
                <a:gd name="T108" fmla="*/ 17 w 1258"/>
                <a:gd name="T109" fmla="*/ 1227 h 1459"/>
                <a:gd name="T110" fmla="*/ 405 w 1258"/>
                <a:gd name="T111" fmla="*/ 1092 h 1459"/>
                <a:gd name="T112" fmla="*/ 412 w 1258"/>
                <a:gd name="T113" fmla="*/ 1080 h 1459"/>
                <a:gd name="T114" fmla="*/ 419 w 1258"/>
                <a:gd name="T115" fmla="*/ 1258 h 1459"/>
                <a:gd name="T116" fmla="*/ 1239 w 1258"/>
                <a:gd name="T117" fmla="*/ 152 h 1459"/>
                <a:gd name="T118" fmla="*/ 1059 w 1258"/>
                <a:gd name="T119" fmla="*/ 225 h 1459"/>
                <a:gd name="T120" fmla="*/ 1059 w 1258"/>
                <a:gd name="T121" fmla="*/ 227 h 1459"/>
                <a:gd name="T122" fmla="*/ 912 w 1258"/>
                <a:gd name="T123" fmla="*/ 114 h 1459"/>
                <a:gd name="T124" fmla="*/ 1251 w 1258"/>
                <a:gd name="T125" fmla="*/ 156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8" h="1459">
                  <a:moveTo>
                    <a:pt x="1258" y="154"/>
                  </a:moveTo>
                  <a:lnTo>
                    <a:pt x="1073" y="2"/>
                  </a:lnTo>
                  <a:lnTo>
                    <a:pt x="1071" y="5"/>
                  </a:lnTo>
                  <a:lnTo>
                    <a:pt x="1069" y="0"/>
                  </a:lnTo>
                  <a:lnTo>
                    <a:pt x="896" y="111"/>
                  </a:lnTo>
                  <a:lnTo>
                    <a:pt x="900" y="116"/>
                  </a:lnTo>
                  <a:lnTo>
                    <a:pt x="903" y="114"/>
                  </a:lnTo>
                  <a:lnTo>
                    <a:pt x="761" y="277"/>
                  </a:lnTo>
                  <a:lnTo>
                    <a:pt x="763" y="280"/>
                  </a:lnTo>
                  <a:lnTo>
                    <a:pt x="571" y="519"/>
                  </a:lnTo>
                  <a:lnTo>
                    <a:pt x="578" y="524"/>
                  </a:lnTo>
                  <a:lnTo>
                    <a:pt x="578" y="524"/>
                  </a:lnTo>
                  <a:lnTo>
                    <a:pt x="571" y="770"/>
                  </a:lnTo>
                  <a:lnTo>
                    <a:pt x="419" y="727"/>
                  </a:lnTo>
                  <a:lnTo>
                    <a:pt x="417" y="734"/>
                  </a:lnTo>
                  <a:lnTo>
                    <a:pt x="571" y="777"/>
                  </a:lnTo>
                  <a:lnTo>
                    <a:pt x="571" y="777"/>
                  </a:lnTo>
                  <a:lnTo>
                    <a:pt x="569" y="779"/>
                  </a:lnTo>
                  <a:lnTo>
                    <a:pt x="571" y="782"/>
                  </a:lnTo>
                  <a:lnTo>
                    <a:pt x="569" y="782"/>
                  </a:lnTo>
                  <a:lnTo>
                    <a:pt x="566" y="786"/>
                  </a:lnTo>
                  <a:lnTo>
                    <a:pt x="564" y="786"/>
                  </a:lnTo>
                  <a:lnTo>
                    <a:pt x="320" y="888"/>
                  </a:lnTo>
                  <a:lnTo>
                    <a:pt x="313" y="874"/>
                  </a:lnTo>
                  <a:lnTo>
                    <a:pt x="310" y="876"/>
                  </a:lnTo>
                  <a:lnTo>
                    <a:pt x="417" y="730"/>
                  </a:lnTo>
                  <a:lnTo>
                    <a:pt x="573" y="528"/>
                  </a:lnTo>
                  <a:lnTo>
                    <a:pt x="569" y="524"/>
                  </a:lnTo>
                  <a:lnTo>
                    <a:pt x="410" y="725"/>
                  </a:lnTo>
                  <a:lnTo>
                    <a:pt x="415" y="727"/>
                  </a:lnTo>
                  <a:lnTo>
                    <a:pt x="410" y="725"/>
                  </a:lnTo>
                  <a:lnTo>
                    <a:pt x="301" y="879"/>
                  </a:lnTo>
                  <a:lnTo>
                    <a:pt x="303" y="881"/>
                  </a:lnTo>
                  <a:lnTo>
                    <a:pt x="192" y="1000"/>
                  </a:lnTo>
                  <a:lnTo>
                    <a:pt x="185" y="1000"/>
                  </a:lnTo>
                  <a:lnTo>
                    <a:pt x="185" y="1000"/>
                  </a:lnTo>
                  <a:lnTo>
                    <a:pt x="183" y="997"/>
                  </a:lnTo>
                  <a:lnTo>
                    <a:pt x="7" y="1227"/>
                  </a:lnTo>
                  <a:lnTo>
                    <a:pt x="5" y="1227"/>
                  </a:lnTo>
                  <a:lnTo>
                    <a:pt x="5" y="1234"/>
                  </a:lnTo>
                  <a:lnTo>
                    <a:pt x="209" y="1208"/>
                  </a:lnTo>
                  <a:lnTo>
                    <a:pt x="209" y="1208"/>
                  </a:lnTo>
                  <a:lnTo>
                    <a:pt x="211" y="1208"/>
                  </a:lnTo>
                  <a:lnTo>
                    <a:pt x="114" y="1331"/>
                  </a:lnTo>
                  <a:lnTo>
                    <a:pt x="5" y="1239"/>
                  </a:lnTo>
                  <a:lnTo>
                    <a:pt x="0" y="1244"/>
                  </a:lnTo>
                  <a:lnTo>
                    <a:pt x="109" y="1336"/>
                  </a:lnTo>
                  <a:lnTo>
                    <a:pt x="109" y="1338"/>
                  </a:lnTo>
                  <a:lnTo>
                    <a:pt x="111" y="1338"/>
                  </a:lnTo>
                  <a:lnTo>
                    <a:pt x="111" y="1338"/>
                  </a:lnTo>
                  <a:lnTo>
                    <a:pt x="111" y="1338"/>
                  </a:lnTo>
                  <a:lnTo>
                    <a:pt x="265" y="1457"/>
                  </a:lnTo>
                  <a:lnTo>
                    <a:pt x="265" y="1457"/>
                  </a:lnTo>
                  <a:lnTo>
                    <a:pt x="268" y="1459"/>
                  </a:lnTo>
                  <a:lnTo>
                    <a:pt x="419" y="1274"/>
                  </a:lnTo>
                  <a:lnTo>
                    <a:pt x="422" y="1274"/>
                  </a:lnTo>
                  <a:lnTo>
                    <a:pt x="422" y="1272"/>
                  </a:lnTo>
                  <a:lnTo>
                    <a:pt x="422" y="1272"/>
                  </a:lnTo>
                  <a:lnTo>
                    <a:pt x="422" y="1270"/>
                  </a:lnTo>
                  <a:lnTo>
                    <a:pt x="422" y="1267"/>
                  </a:lnTo>
                  <a:lnTo>
                    <a:pt x="614" y="1030"/>
                  </a:lnTo>
                  <a:lnTo>
                    <a:pt x="616" y="1028"/>
                  </a:lnTo>
                  <a:lnTo>
                    <a:pt x="616" y="1030"/>
                  </a:lnTo>
                  <a:lnTo>
                    <a:pt x="1007" y="533"/>
                  </a:lnTo>
                  <a:lnTo>
                    <a:pt x="1007" y="531"/>
                  </a:lnTo>
                  <a:lnTo>
                    <a:pt x="1012" y="528"/>
                  </a:lnTo>
                  <a:lnTo>
                    <a:pt x="1012" y="526"/>
                  </a:lnTo>
                  <a:lnTo>
                    <a:pt x="1166" y="344"/>
                  </a:lnTo>
                  <a:lnTo>
                    <a:pt x="1168" y="344"/>
                  </a:lnTo>
                  <a:lnTo>
                    <a:pt x="1171" y="341"/>
                  </a:lnTo>
                  <a:lnTo>
                    <a:pt x="1171" y="344"/>
                  </a:lnTo>
                  <a:lnTo>
                    <a:pt x="1175" y="346"/>
                  </a:lnTo>
                  <a:lnTo>
                    <a:pt x="1258" y="159"/>
                  </a:lnTo>
                  <a:lnTo>
                    <a:pt x="1256" y="156"/>
                  </a:lnTo>
                  <a:lnTo>
                    <a:pt x="1258" y="154"/>
                  </a:lnTo>
                  <a:close/>
                  <a:moveTo>
                    <a:pt x="218" y="1210"/>
                  </a:moveTo>
                  <a:lnTo>
                    <a:pt x="258" y="1443"/>
                  </a:lnTo>
                  <a:lnTo>
                    <a:pt x="119" y="1336"/>
                  </a:lnTo>
                  <a:lnTo>
                    <a:pt x="218" y="1210"/>
                  </a:lnTo>
                  <a:close/>
                  <a:moveTo>
                    <a:pt x="225" y="1208"/>
                  </a:moveTo>
                  <a:lnTo>
                    <a:pt x="410" y="1272"/>
                  </a:lnTo>
                  <a:lnTo>
                    <a:pt x="412" y="1270"/>
                  </a:lnTo>
                  <a:lnTo>
                    <a:pt x="412" y="1270"/>
                  </a:lnTo>
                  <a:lnTo>
                    <a:pt x="265" y="1450"/>
                  </a:lnTo>
                  <a:lnTo>
                    <a:pt x="258" y="1443"/>
                  </a:lnTo>
                  <a:lnTo>
                    <a:pt x="265" y="1443"/>
                  </a:lnTo>
                  <a:lnTo>
                    <a:pt x="225" y="1208"/>
                  </a:lnTo>
                  <a:close/>
                  <a:moveTo>
                    <a:pt x="412" y="1267"/>
                  </a:moveTo>
                  <a:lnTo>
                    <a:pt x="412" y="1267"/>
                  </a:lnTo>
                  <a:lnTo>
                    <a:pt x="235" y="1203"/>
                  </a:lnTo>
                  <a:lnTo>
                    <a:pt x="398" y="1097"/>
                  </a:lnTo>
                  <a:lnTo>
                    <a:pt x="412" y="1265"/>
                  </a:lnTo>
                  <a:lnTo>
                    <a:pt x="412" y="1267"/>
                  </a:lnTo>
                  <a:close/>
                  <a:moveTo>
                    <a:pt x="744" y="775"/>
                  </a:moveTo>
                  <a:lnTo>
                    <a:pt x="607" y="1021"/>
                  </a:lnTo>
                  <a:lnTo>
                    <a:pt x="609" y="1021"/>
                  </a:lnTo>
                  <a:lnTo>
                    <a:pt x="609" y="1023"/>
                  </a:lnTo>
                  <a:lnTo>
                    <a:pt x="431" y="1066"/>
                  </a:lnTo>
                  <a:lnTo>
                    <a:pt x="744" y="775"/>
                  </a:lnTo>
                  <a:lnTo>
                    <a:pt x="744" y="775"/>
                  </a:lnTo>
                  <a:close/>
                  <a:moveTo>
                    <a:pt x="754" y="772"/>
                  </a:moveTo>
                  <a:lnTo>
                    <a:pt x="758" y="772"/>
                  </a:lnTo>
                  <a:lnTo>
                    <a:pt x="758" y="765"/>
                  </a:lnTo>
                  <a:lnTo>
                    <a:pt x="749" y="768"/>
                  </a:lnTo>
                  <a:lnTo>
                    <a:pt x="746" y="763"/>
                  </a:lnTo>
                  <a:lnTo>
                    <a:pt x="739" y="768"/>
                  </a:lnTo>
                  <a:lnTo>
                    <a:pt x="588" y="779"/>
                  </a:lnTo>
                  <a:lnTo>
                    <a:pt x="590" y="775"/>
                  </a:lnTo>
                  <a:lnTo>
                    <a:pt x="588" y="775"/>
                  </a:lnTo>
                  <a:lnTo>
                    <a:pt x="829" y="597"/>
                  </a:lnTo>
                  <a:lnTo>
                    <a:pt x="834" y="597"/>
                  </a:lnTo>
                  <a:lnTo>
                    <a:pt x="754" y="765"/>
                  </a:lnTo>
                  <a:lnTo>
                    <a:pt x="761" y="768"/>
                  </a:lnTo>
                  <a:lnTo>
                    <a:pt x="844" y="595"/>
                  </a:lnTo>
                  <a:lnTo>
                    <a:pt x="995" y="535"/>
                  </a:lnTo>
                  <a:lnTo>
                    <a:pt x="618" y="1014"/>
                  </a:lnTo>
                  <a:lnTo>
                    <a:pt x="754" y="772"/>
                  </a:lnTo>
                  <a:close/>
                  <a:moveTo>
                    <a:pt x="905" y="123"/>
                  </a:moveTo>
                  <a:lnTo>
                    <a:pt x="957" y="313"/>
                  </a:lnTo>
                  <a:lnTo>
                    <a:pt x="962" y="310"/>
                  </a:lnTo>
                  <a:lnTo>
                    <a:pt x="962" y="313"/>
                  </a:lnTo>
                  <a:lnTo>
                    <a:pt x="962" y="315"/>
                  </a:lnTo>
                  <a:lnTo>
                    <a:pt x="772" y="280"/>
                  </a:lnTo>
                  <a:lnTo>
                    <a:pt x="772" y="275"/>
                  </a:lnTo>
                  <a:lnTo>
                    <a:pt x="905" y="123"/>
                  </a:lnTo>
                  <a:close/>
                  <a:moveTo>
                    <a:pt x="950" y="320"/>
                  </a:moveTo>
                  <a:lnTo>
                    <a:pt x="791" y="443"/>
                  </a:lnTo>
                  <a:lnTo>
                    <a:pt x="775" y="287"/>
                  </a:lnTo>
                  <a:lnTo>
                    <a:pt x="950" y="320"/>
                  </a:lnTo>
                  <a:close/>
                  <a:moveTo>
                    <a:pt x="794" y="450"/>
                  </a:moveTo>
                  <a:lnTo>
                    <a:pt x="953" y="327"/>
                  </a:lnTo>
                  <a:lnTo>
                    <a:pt x="841" y="571"/>
                  </a:lnTo>
                  <a:lnTo>
                    <a:pt x="848" y="573"/>
                  </a:lnTo>
                  <a:lnTo>
                    <a:pt x="964" y="322"/>
                  </a:lnTo>
                  <a:lnTo>
                    <a:pt x="960" y="322"/>
                  </a:lnTo>
                  <a:lnTo>
                    <a:pt x="964" y="322"/>
                  </a:lnTo>
                  <a:lnTo>
                    <a:pt x="964" y="322"/>
                  </a:lnTo>
                  <a:lnTo>
                    <a:pt x="1002" y="524"/>
                  </a:lnTo>
                  <a:lnTo>
                    <a:pt x="839" y="587"/>
                  </a:lnTo>
                  <a:lnTo>
                    <a:pt x="839" y="587"/>
                  </a:lnTo>
                  <a:lnTo>
                    <a:pt x="794" y="457"/>
                  </a:lnTo>
                  <a:lnTo>
                    <a:pt x="794" y="457"/>
                  </a:lnTo>
                  <a:lnTo>
                    <a:pt x="794" y="450"/>
                  </a:lnTo>
                  <a:close/>
                  <a:moveTo>
                    <a:pt x="971" y="317"/>
                  </a:moveTo>
                  <a:lnTo>
                    <a:pt x="1159" y="344"/>
                  </a:lnTo>
                  <a:lnTo>
                    <a:pt x="1007" y="519"/>
                  </a:lnTo>
                  <a:lnTo>
                    <a:pt x="971" y="317"/>
                  </a:lnTo>
                  <a:close/>
                  <a:moveTo>
                    <a:pt x="969" y="310"/>
                  </a:moveTo>
                  <a:lnTo>
                    <a:pt x="1057" y="235"/>
                  </a:lnTo>
                  <a:lnTo>
                    <a:pt x="1159" y="336"/>
                  </a:lnTo>
                  <a:lnTo>
                    <a:pt x="969" y="310"/>
                  </a:lnTo>
                  <a:close/>
                  <a:moveTo>
                    <a:pt x="962" y="306"/>
                  </a:moveTo>
                  <a:lnTo>
                    <a:pt x="912" y="126"/>
                  </a:lnTo>
                  <a:lnTo>
                    <a:pt x="1052" y="230"/>
                  </a:lnTo>
                  <a:lnTo>
                    <a:pt x="962" y="306"/>
                  </a:lnTo>
                  <a:close/>
                  <a:moveTo>
                    <a:pt x="768" y="287"/>
                  </a:moveTo>
                  <a:lnTo>
                    <a:pt x="787" y="448"/>
                  </a:lnTo>
                  <a:lnTo>
                    <a:pt x="780" y="452"/>
                  </a:lnTo>
                  <a:lnTo>
                    <a:pt x="784" y="460"/>
                  </a:lnTo>
                  <a:lnTo>
                    <a:pt x="787" y="457"/>
                  </a:lnTo>
                  <a:lnTo>
                    <a:pt x="829" y="587"/>
                  </a:lnTo>
                  <a:lnTo>
                    <a:pt x="829" y="590"/>
                  </a:lnTo>
                  <a:lnTo>
                    <a:pt x="590" y="526"/>
                  </a:lnTo>
                  <a:lnTo>
                    <a:pt x="780" y="464"/>
                  </a:lnTo>
                  <a:lnTo>
                    <a:pt x="780" y="457"/>
                  </a:lnTo>
                  <a:lnTo>
                    <a:pt x="585" y="521"/>
                  </a:lnTo>
                  <a:lnTo>
                    <a:pt x="585" y="521"/>
                  </a:lnTo>
                  <a:lnTo>
                    <a:pt x="581" y="521"/>
                  </a:lnTo>
                  <a:lnTo>
                    <a:pt x="768" y="287"/>
                  </a:lnTo>
                  <a:close/>
                  <a:moveTo>
                    <a:pt x="588" y="526"/>
                  </a:moveTo>
                  <a:lnTo>
                    <a:pt x="585" y="526"/>
                  </a:lnTo>
                  <a:lnTo>
                    <a:pt x="585" y="524"/>
                  </a:lnTo>
                  <a:lnTo>
                    <a:pt x="588" y="526"/>
                  </a:lnTo>
                  <a:close/>
                  <a:moveTo>
                    <a:pt x="585" y="533"/>
                  </a:moveTo>
                  <a:lnTo>
                    <a:pt x="820" y="595"/>
                  </a:lnTo>
                  <a:lnTo>
                    <a:pt x="578" y="772"/>
                  </a:lnTo>
                  <a:lnTo>
                    <a:pt x="578" y="772"/>
                  </a:lnTo>
                  <a:lnTo>
                    <a:pt x="585" y="533"/>
                  </a:lnTo>
                  <a:close/>
                  <a:moveTo>
                    <a:pt x="573" y="784"/>
                  </a:moveTo>
                  <a:lnTo>
                    <a:pt x="581" y="779"/>
                  </a:lnTo>
                  <a:lnTo>
                    <a:pt x="585" y="782"/>
                  </a:lnTo>
                  <a:lnTo>
                    <a:pt x="585" y="786"/>
                  </a:lnTo>
                  <a:lnTo>
                    <a:pt x="732" y="775"/>
                  </a:lnTo>
                  <a:lnTo>
                    <a:pt x="419" y="1068"/>
                  </a:lnTo>
                  <a:lnTo>
                    <a:pt x="573" y="784"/>
                  </a:lnTo>
                  <a:close/>
                  <a:moveTo>
                    <a:pt x="562" y="796"/>
                  </a:moveTo>
                  <a:lnTo>
                    <a:pt x="410" y="1071"/>
                  </a:lnTo>
                  <a:lnTo>
                    <a:pt x="403" y="1073"/>
                  </a:lnTo>
                  <a:lnTo>
                    <a:pt x="322" y="893"/>
                  </a:lnTo>
                  <a:lnTo>
                    <a:pt x="562" y="796"/>
                  </a:lnTo>
                  <a:close/>
                  <a:moveTo>
                    <a:pt x="315" y="895"/>
                  </a:moveTo>
                  <a:lnTo>
                    <a:pt x="315" y="895"/>
                  </a:lnTo>
                  <a:lnTo>
                    <a:pt x="398" y="1078"/>
                  </a:lnTo>
                  <a:lnTo>
                    <a:pt x="209" y="993"/>
                  </a:lnTo>
                  <a:lnTo>
                    <a:pt x="310" y="886"/>
                  </a:lnTo>
                  <a:lnTo>
                    <a:pt x="313" y="891"/>
                  </a:lnTo>
                  <a:lnTo>
                    <a:pt x="313" y="891"/>
                  </a:lnTo>
                  <a:lnTo>
                    <a:pt x="315" y="895"/>
                  </a:lnTo>
                  <a:close/>
                  <a:moveTo>
                    <a:pt x="308" y="884"/>
                  </a:moveTo>
                  <a:lnTo>
                    <a:pt x="308" y="881"/>
                  </a:lnTo>
                  <a:lnTo>
                    <a:pt x="308" y="881"/>
                  </a:lnTo>
                  <a:lnTo>
                    <a:pt x="308" y="884"/>
                  </a:lnTo>
                  <a:close/>
                  <a:moveTo>
                    <a:pt x="204" y="997"/>
                  </a:moveTo>
                  <a:lnTo>
                    <a:pt x="396" y="1085"/>
                  </a:lnTo>
                  <a:lnTo>
                    <a:pt x="398" y="1090"/>
                  </a:lnTo>
                  <a:lnTo>
                    <a:pt x="225" y="1201"/>
                  </a:lnTo>
                  <a:lnTo>
                    <a:pt x="225" y="1201"/>
                  </a:lnTo>
                  <a:lnTo>
                    <a:pt x="225" y="1201"/>
                  </a:lnTo>
                  <a:lnTo>
                    <a:pt x="223" y="1206"/>
                  </a:lnTo>
                  <a:lnTo>
                    <a:pt x="218" y="1206"/>
                  </a:lnTo>
                  <a:lnTo>
                    <a:pt x="216" y="1206"/>
                  </a:lnTo>
                  <a:lnTo>
                    <a:pt x="216" y="1201"/>
                  </a:lnTo>
                  <a:lnTo>
                    <a:pt x="216" y="1201"/>
                  </a:lnTo>
                  <a:lnTo>
                    <a:pt x="192" y="1002"/>
                  </a:lnTo>
                  <a:lnTo>
                    <a:pt x="194" y="1004"/>
                  </a:lnTo>
                  <a:lnTo>
                    <a:pt x="204" y="997"/>
                  </a:lnTo>
                  <a:close/>
                  <a:moveTo>
                    <a:pt x="17" y="1227"/>
                  </a:moveTo>
                  <a:lnTo>
                    <a:pt x="185" y="1004"/>
                  </a:lnTo>
                  <a:lnTo>
                    <a:pt x="209" y="1201"/>
                  </a:lnTo>
                  <a:lnTo>
                    <a:pt x="17" y="1227"/>
                  </a:lnTo>
                  <a:close/>
                  <a:moveTo>
                    <a:pt x="419" y="1258"/>
                  </a:move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05" y="1092"/>
                  </a:lnTo>
                  <a:lnTo>
                    <a:pt x="412" y="1080"/>
                  </a:lnTo>
                  <a:lnTo>
                    <a:pt x="415" y="1083"/>
                  </a:lnTo>
                  <a:lnTo>
                    <a:pt x="422" y="1075"/>
                  </a:lnTo>
                  <a:lnTo>
                    <a:pt x="602" y="1033"/>
                  </a:lnTo>
                  <a:lnTo>
                    <a:pt x="419" y="1258"/>
                  </a:lnTo>
                  <a:close/>
                  <a:moveTo>
                    <a:pt x="1173" y="339"/>
                  </a:moveTo>
                  <a:lnTo>
                    <a:pt x="1064" y="232"/>
                  </a:lnTo>
                  <a:lnTo>
                    <a:pt x="1242" y="159"/>
                  </a:lnTo>
                  <a:lnTo>
                    <a:pt x="1239" y="152"/>
                  </a:lnTo>
                  <a:lnTo>
                    <a:pt x="1066" y="223"/>
                  </a:lnTo>
                  <a:lnTo>
                    <a:pt x="1078" y="17"/>
                  </a:lnTo>
                  <a:lnTo>
                    <a:pt x="1071" y="14"/>
                  </a:lnTo>
                  <a:lnTo>
                    <a:pt x="1059" y="225"/>
                  </a:lnTo>
                  <a:lnTo>
                    <a:pt x="1062" y="225"/>
                  </a:lnTo>
                  <a:lnTo>
                    <a:pt x="1062" y="230"/>
                  </a:lnTo>
                  <a:lnTo>
                    <a:pt x="1059" y="227"/>
                  </a:lnTo>
                  <a:lnTo>
                    <a:pt x="1059" y="227"/>
                  </a:lnTo>
                  <a:lnTo>
                    <a:pt x="1059" y="225"/>
                  </a:lnTo>
                  <a:lnTo>
                    <a:pt x="1057" y="225"/>
                  </a:lnTo>
                  <a:lnTo>
                    <a:pt x="1057" y="225"/>
                  </a:lnTo>
                  <a:lnTo>
                    <a:pt x="912" y="114"/>
                  </a:lnTo>
                  <a:lnTo>
                    <a:pt x="912" y="114"/>
                  </a:lnTo>
                  <a:lnTo>
                    <a:pt x="910" y="111"/>
                  </a:lnTo>
                  <a:lnTo>
                    <a:pt x="1071" y="7"/>
                  </a:lnTo>
                  <a:lnTo>
                    <a:pt x="1251" y="156"/>
                  </a:lnTo>
                  <a:lnTo>
                    <a:pt x="1173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3" name="Freeform 18"/>
            <p:cNvSpPr/>
            <p:nvPr/>
          </p:nvSpPr>
          <p:spPr bwMode="auto">
            <a:xfrm>
              <a:off x="2216" y="2643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8 h 41"/>
                <a:gd name="T6" fmla="*/ 32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8"/>
                  </a:cubicBezTo>
                  <a:cubicBezTo>
                    <a:pt x="13" y="1"/>
                    <a:pt x="25" y="0"/>
                    <a:pt x="32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4" name="Freeform 19"/>
            <p:cNvSpPr/>
            <p:nvPr/>
          </p:nvSpPr>
          <p:spPr bwMode="auto">
            <a:xfrm>
              <a:off x="2434" y="2607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9 h 41"/>
                <a:gd name="T6" fmla="*/ 33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9"/>
                  </a:cubicBezTo>
                  <a:cubicBezTo>
                    <a:pt x="13" y="1"/>
                    <a:pt x="25" y="0"/>
                    <a:pt x="33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5" name="Freeform 20"/>
            <p:cNvSpPr/>
            <p:nvPr/>
          </p:nvSpPr>
          <p:spPr bwMode="auto">
            <a:xfrm>
              <a:off x="2479" y="2853"/>
              <a:ext cx="97" cy="97"/>
            </a:xfrm>
            <a:custGeom>
              <a:avLst/>
              <a:gdLst>
                <a:gd name="T0" fmla="*/ 34 w 41"/>
                <a:gd name="T1" fmla="*/ 32 h 41"/>
                <a:gd name="T2" fmla="*/ 8 w 41"/>
                <a:gd name="T3" fmla="*/ 34 h 41"/>
                <a:gd name="T4" fmla="*/ 6 w 41"/>
                <a:gd name="T5" fmla="*/ 9 h 41"/>
                <a:gd name="T6" fmla="*/ 32 w 41"/>
                <a:gd name="T7" fmla="*/ 6 h 41"/>
                <a:gd name="T8" fmla="*/ 34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2"/>
                  </a:moveTo>
                  <a:cubicBezTo>
                    <a:pt x="28" y="40"/>
                    <a:pt x="16" y="41"/>
                    <a:pt x="8" y="34"/>
                  </a:cubicBezTo>
                  <a:cubicBezTo>
                    <a:pt x="1" y="28"/>
                    <a:pt x="0" y="16"/>
                    <a:pt x="6" y="9"/>
                  </a:cubicBezTo>
                  <a:cubicBezTo>
                    <a:pt x="12" y="1"/>
                    <a:pt x="24" y="0"/>
                    <a:pt x="32" y="6"/>
                  </a:cubicBezTo>
                  <a:cubicBezTo>
                    <a:pt x="40" y="13"/>
                    <a:pt x="41" y="24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" name="Freeform 21"/>
            <p:cNvSpPr/>
            <p:nvPr/>
          </p:nvSpPr>
          <p:spPr bwMode="auto">
            <a:xfrm>
              <a:off x="2522" y="2285"/>
              <a:ext cx="97" cy="97"/>
            </a:xfrm>
            <a:custGeom>
              <a:avLst/>
              <a:gdLst>
                <a:gd name="T0" fmla="*/ 34 w 41"/>
                <a:gd name="T1" fmla="*/ 32 h 41"/>
                <a:gd name="T2" fmla="*/ 9 w 41"/>
                <a:gd name="T3" fmla="*/ 34 h 41"/>
                <a:gd name="T4" fmla="*/ 6 w 41"/>
                <a:gd name="T5" fmla="*/ 9 h 41"/>
                <a:gd name="T6" fmla="*/ 32 w 41"/>
                <a:gd name="T7" fmla="*/ 6 h 41"/>
                <a:gd name="T8" fmla="*/ 34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2"/>
                  </a:moveTo>
                  <a:cubicBezTo>
                    <a:pt x="28" y="40"/>
                    <a:pt x="16" y="41"/>
                    <a:pt x="9" y="34"/>
                  </a:cubicBezTo>
                  <a:cubicBezTo>
                    <a:pt x="1" y="28"/>
                    <a:pt x="0" y="16"/>
                    <a:pt x="6" y="9"/>
                  </a:cubicBezTo>
                  <a:cubicBezTo>
                    <a:pt x="13" y="1"/>
                    <a:pt x="24" y="0"/>
                    <a:pt x="32" y="6"/>
                  </a:cubicBezTo>
                  <a:cubicBezTo>
                    <a:pt x="40" y="13"/>
                    <a:pt x="41" y="24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7" name="Freeform 22"/>
            <p:cNvSpPr/>
            <p:nvPr/>
          </p:nvSpPr>
          <p:spPr bwMode="auto">
            <a:xfrm>
              <a:off x="2396" y="2401"/>
              <a:ext cx="97" cy="97"/>
            </a:xfrm>
            <a:custGeom>
              <a:avLst/>
              <a:gdLst>
                <a:gd name="T0" fmla="*/ 35 w 41"/>
                <a:gd name="T1" fmla="*/ 33 h 41"/>
                <a:gd name="T2" fmla="*/ 9 w 41"/>
                <a:gd name="T3" fmla="*/ 35 h 41"/>
                <a:gd name="T4" fmla="*/ 7 w 41"/>
                <a:gd name="T5" fmla="*/ 9 h 41"/>
                <a:gd name="T6" fmla="*/ 33 w 41"/>
                <a:gd name="T7" fmla="*/ 7 h 41"/>
                <a:gd name="T8" fmla="*/ 35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3"/>
                  </a:moveTo>
                  <a:cubicBezTo>
                    <a:pt x="29" y="40"/>
                    <a:pt x="17" y="41"/>
                    <a:pt x="9" y="35"/>
                  </a:cubicBezTo>
                  <a:cubicBezTo>
                    <a:pt x="2" y="28"/>
                    <a:pt x="0" y="17"/>
                    <a:pt x="7" y="9"/>
                  </a:cubicBezTo>
                  <a:cubicBezTo>
                    <a:pt x="13" y="1"/>
                    <a:pt x="25" y="0"/>
                    <a:pt x="33" y="7"/>
                  </a:cubicBezTo>
                  <a:cubicBezTo>
                    <a:pt x="40" y="13"/>
                    <a:pt x="41" y="25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8" name="Freeform 23"/>
            <p:cNvSpPr/>
            <p:nvPr/>
          </p:nvSpPr>
          <p:spPr bwMode="auto">
            <a:xfrm>
              <a:off x="2967" y="2166"/>
              <a:ext cx="97" cy="98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9 h 41"/>
                <a:gd name="T6" fmla="*/ 33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9"/>
                  </a:cubicBezTo>
                  <a:cubicBezTo>
                    <a:pt x="13" y="1"/>
                    <a:pt x="25" y="0"/>
                    <a:pt x="33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9" name="Freeform 24"/>
            <p:cNvSpPr/>
            <p:nvPr/>
          </p:nvSpPr>
          <p:spPr bwMode="auto">
            <a:xfrm>
              <a:off x="2993" y="1854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5 h 41"/>
                <a:gd name="T4" fmla="*/ 6 w 41"/>
                <a:gd name="T5" fmla="*/ 9 h 41"/>
                <a:gd name="T6" fmla="*/ 32 w 41"/>
                <a:gd name="T7" fmla="*/ 7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5"/>
                  </a:cubicBezTo>
                  <a:cubicBezTo>
                    <a:pt x="1" y="28"/>
                    <a:pt x="0" y="17"/>
                    <a:pt x="6" y="9"/>
                  </a:cubicBezTo>
                  <a:cubicBezTo>
                    <a:pt x="13" y="1"/>
                    <a:pt x="24" y="0"/>
                    <a:pt x="32" y="7"/>
                  </a:cubicBezTo>
                  <a:cubicBezTo>
                    <a:pt x="40" y="13"/>
                    <a:pt x="41" y="25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0" name="Freeform 25"/>
            <p:cNvSpPr/>
            <p:nvPr/>
          </p:nvSpPr>
          <p:spPr bwMode="auto">
            <a:xfrm>
              <a:off x="3223" y="1927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9 h 41"/>
                <a:gd name="T6" fmla="*/ 32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9"/>
                  </a:cubicBezTo>
                  <a:cubicBezTo>
                    <a:pt x="13" y="1"/>
                    <a:pt x="25" y="0"/>
                    <a:pt x="32" y="6"/>
                  </a:cubicBezTo>
                  <a:cubicBezTo>
                    <a:pt x="40" y="13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1" name="Freeform 26"/>
            <p:cNvSpPr/>
            <p:nvPr/>
          </p:nvSpPr>
          <p:spPr bwMode="auto">
            <a:xfrm>
              <a:off x="3377" y="1742"/>
              <a:ext cx="97" cy="98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5 h 41"/>
                <a:gd name="T4" fmla="*/ 6 w 41"/>
                <a:gd name="T5" fmla="*/ 9 h 41"/>
                <a:gd name="T6" fmla="*/ 32 w 41"/>
                <a:gd name="T7" fmla="*/ 7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5"/>
                  </a:cubicBezTo>
                  <a:cubicBezTo>
                    <a:pt x="1" y="28"/>
                    <a:pt x="0" y="17"/>
                    <a:pt x="6" y="9"/>
                  </a:cubicBezTo>
                  <a:cubicBezTo>
                    <a:pt x="13" y="1"/>
                    <a:pt x="24" y="0"/>
                    <a:pt x="32" y="7"/>
                  </a:cubicBezTo>
                  <a:cubicBezTo>
                    <a:pt x="40" y="13"/>
                    <a:pt x="41" y="25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" name="Freeform 27"/>
            <p:cNvSpPr/>
            <p:nvPr/>
          </p:nvSpPr>
          <p:spPr bwMode="auto">
            <a:xfrm>
              <a:off x="3292" y="1652"/>
              <a:ext cx="54" cy="57"/>
            </a:xfrm>
            <a:custGeom>
              <a:avLst/>
              <a:gdLst>
                <a:gd name="T0" fmla="*/ 19 w 23"/>
                <a:gd name="T1" fmla="*/ 19 h 24"/>
                <a:gd name="T2" fmla="*/ 4 w 23"/>
                <a:gd name="T3" fmla="*/ 20 h 24"/>
                <a:gd name="T4" fmla="*/ 3 w 23"/>
                <a:gd name="T5" fmla="*/ 5 h 24"/>
                <a:gd name="T6" fmla="*/ 18 w 23"/>
                <a:gd name="T7" fmla="*/ 4 h 24"/>
                <a:gd name="T8" fmla="*/ 19 w 23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9" y="19"/>
                  </a:moveTo>
                  <a:cubicBezTo>
                    <a:pt x="15" y="23"/>
                    <a:pt x="9" y="24"/>
                    <a:pt x="4" y="20"/>
                  </a:cubicBezTo>
                  <a:cubicBezTo>
                    <a:pt x="0" y="16"/>
                    <a:pt x="0" y="10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cubicBezTo>
                    <a:pt x="22" y="8"/>
                    <a:pt x="23" y="14"/>
                    <a:pt x="19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3" name="Freeform 28"/>
            <p:cNvSpPr/>
            <p:nvPr/>
          </p:nvSpPr>
          <p:spPr bwMode="auto">
            <a:xfrm>
              <a:off x="3000" y="1702"/>
              <a:ext cx="55" cy="55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19 h 23"/>
                <a:gd name="T4" fmla="*/ 3 w 23"/>
                <a:gd name="T5" fmla="*/ 5 h 23"/>
                <a:gd name="T6" fmla="*/ 18 w 23"/>
                <a:gd name="T7" fmla="*/ 4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5" y="22"/>
                    <a:pt x="9" y="23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7" y="0"/>
                    <a:pt x="13" y="0"/>
                    <a:pt x="18" y="4"/>
                  </a:cubicBezTo>
                  <a:cubicBezTo>
                    <a:pt x="22" y="7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4" name="Freeform 29"/>
            <p:cNvSpPr/>
            <p:nvPr/>
          </p:nvSpPr>
          <p:spPr bwMode="auto">
            <a:xfrm>
              <a:off x="2851" y="2446"/>
              <a:ext cx="55" cy="54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20 h 23"/>
                <a:gd name="T4" fmla="*/ 3 w 23"/>
                <a:gd name="T5" fmla="*/ 5 h 23"/>
                <a:gd name="T6" fmla="*/ 18 w 23"/>
                <a:gd name="T7" fmla="*/ 4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5" y="23"/>
                    <a:pt x="9" y="23"/>
                    <a:pt x="5" y="20"/>
                  </a:cubicBezTo>
                  <a:cubicBezTo>
                    <a:pt x="0" y="16"/>
                    <a:pt x="0" y="10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cubicBezTo>
                    <a:pt x="22" y="8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5" name="Freeform 30"/>
            <p:cNvSpPr/>
            <p:nvPr/>
          </p:nvSpPr>
          <p:spPr bwMode="auto">
            <a:xfrm>
              <a:off x="2647" y="2152"/>
              <a:ext cx="55" cy="55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19 h 23"/>
                <a:gd name="T4" fmla="*/ 4 w 23"/>
                <a:gd name="T5" fmla="*/ 5 h 23"/>
                <a:gd name="T6" fmla="*/ 18 w 23"/>
                <a:gd name="T7" fmla="*/ 3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6" y="22"/>
                    <a:pt x="9" y="23"/>
                    <a:pt x="5" y="19"/>
                  </a:cubicBezTo>
                  <a:cubicBezTo>
                    <a:pt x="1" y="16"/>
                    <a:pt x="0" y="9"/>
                    <a:pt x="4" y="5"/>
                  </a:cubicBezTo>
                  <a:cubicBezTo>
                    <a:pt x="7" y="0"/>
                    <a:pt x="14" y="0"/>
                    <a:pt x="18" y="3"/>
                  </a:cubicBezTo>
                  <a:cubicBezTo>
                    <a:pt x="23" y="7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" name="Freeform 31"/>
            <p:cNvSpPr/>
            <p:nvPr/>
          </p:nvSpPr>
          <p:spPr bwMode="auto">
            <a:xfrm>
              <a:off x="2650" y="2692"/>
              <a:ext cx="54" cy="55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20 h 23"/>
                <a:gd name="T4" fmla="*/ 3 w 23"/>
                <a:gd name="T5" fmla="*/ 5 h 23"/>
                <a:gd name="T6" fmla="*/ 18 w 23"/>
                <a:gd name="T7" fmla="*/ 4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6" y="23"/>
                    <a:pt x="9" y="23"/>
                    <a:pt x="5" y="20"/>
                  </a:cubicBezTo>
                  <a:cubicBezTo>
                    <a:pt x="0" y="16"/>
                    <a:pt x="0" y="10"/>
                    <a:pt x="3" y="5"/>
                  </a:cubicBezTo>
                  <a:cubicBezTo>
                    <a:pt x="7" y="1"/>
                    <a:pt x="14" y="0"/>
                    <a:pt x="18" y="4"/>
                  </a:cubicBezTo>
                  <a:cubicBezTo>
                    <a:pt x="22" y="8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7" name="Freeform 32"/>
            <p:cNvSpPr/>
            <p:nvPr/>
          </p:nvSpPr>
          <p:spPr bwMode="auto">
            <a:xfrm>
              <a:off x="2346" y="2759"/>
              <a:ext cx="55" cy="54"/>
            </a:xfrm>
            <a:custGeom>
              <a:avLst/>
              <a:gdLst>
                <a:gd name="T0" fmla="*/ 19 w 23"/>
                <a:gd name="T1" fmla="*/ 18 h 23"/>
                <a:gd name="T2" fmla="*/ 5 w 23"/>
                <a:gd name="T3" fmla="*/ 19 h 23"/>
                <a:gd name="T4" fmla="*/ 3 w 23"/>
                <a:gd name="T5" fmla="*/ 5 h 23"/>
                <a:gd name="T6" fmla="*/ 18 w 23"/>
                <a:gd name="T7" fmla="*/ 3 h 23"/>
                <a:gd name="T8" fmla="*/ 19 w 23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9" y="18"/>
                  </a:moveTo>
                  <a:cubicBezTo>
                    <a:pt x="16" y="22"/>
                    <a:pt x="9" y="23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7" y="0"/>
                    <a:pt x="14" y="0"/>
                    <a:pt x="18" y="3"/>
                  </a:cubicBezTo>
                  <a:cubicBezTo>
                    <a:pt x="22" y="7"/>
                    <a:pt x="23" y="14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8" name="Freeform 33"/>
            <p:cNvSpPr/>
            <p:nvPr/>
          </p:nvSpPr>
          <p:spPr bwMode="auto">
            <a:xfrm>
              <a:off x="3119" y="1517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5 h 41"/>
                <a:gd name="T4" fmla="*/ 7 w 41"/>
                <a:gd name="T5" fmla="*/ 9 h 41"/>
                <a:gd name="T6" fmla="*/ 33 w 41"/>
                <a:gd name="T7" fmla="*/ 7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5"/>
                  </a:cubicBezTo>
                  <a:cubicBezTo>
                    <a:pt x="1" y="28"/>
                    <a:pt x="0" y="17"/>
                    <a:pt x="7" y="9"/>
                  </a:cubicBezTo>
                  <a:cubicBezTo>
                    <a:pt x="13" y="1"/>
                    <a:pt x="25" y="0"/>
                    <a:pt x="33" y="7"/>
                  </a:cubicBezTo>
                  <a:cubicBezTo>
                    <a:pt x="40" y="13"/>
                    <a:pt x="41" y="25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9" name="Freeform 34"/>
            <p:cNvSpPr/>
            <p:nvPr/>
          </p:nvSpPr>
          <p:spPr bwMode="auto">
            <a:xfrm>
              <a:off x="3285" y="1413"/>
              <a:ext cx="97" cy="97"/>
            </a:xfrm>
            <a:custGeom>
              <a:avLst/>
              <a:gdLst>
                <a:gd name="T0" fmla="*/ 35 w 41"/>
                <a:gd name="T1" fmla="*/ 32 h 41"/>
                <a:gd name="T2" fmla="*/ 9 w 41"/>
                <a:gd name="T3" fmla="*/ 34 h 41"/>
                <a:gd name="T4" fmla="*/ 7 w 41"/>
                <a:gd name="T5" fmla="*/ 8 h 41"/>
                <a:gd name="T6" fmla="*/ 33 w 41"/>
                <a:gd name="T7" fmla="*/ 6 h 41"/>
                <a:gd name="T8" fmla="*/ 35 w 4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5" y="32"/>
                  </a:moveTo>
                  <a:cubicBezTo>
                    <a:pt x="28" y="40"/>
                    <a:pt x="17" y="41"/>
                    <a:pt x="9" y="34"/>
                  </a:cubicBezTo>
                  <a:cubicBezTo>
                    <a:pt x="1" y="28"/>
                    <a:pt x="0" y="16"/>
                    <a:pt x="7" y="8"/>
                  </a:cubicBezTo>
                  <a:cubicBezTo>
                    <a:pt x="13" y="1"/>
                    <a:pt x="25" y="0"/>
                    <a:pt x="33" y="6"/>
                  </a:cubicBezTo>
                  <a:cubicBezTo>
                    <a:pt x="40" y="12"/>
                    <a:pt x="41" y="24"/>
                    <a:pt x="3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0" name="Freeform 35"/>
            <p:cNvSpPr/>
            <p:nvPr/>
          </p:nvSpPr>
          <p:spPr bwMode="auto">
            <a:xfrm>
              <a:off x="3465" y="1560"/>
              <a:ext cx="97" cy="97"/>
            </a:xfrm>
            <a:custGeom>
              <a:avLst/>
              <a:gdLst>
                <a:gd name="T0" fmla="*/ 34 w 41"/>
                <a:gd name="T1" fmla="*/ 33 h 41"/>
                <a:gd name="T2" fmla="*/ 9 w 41"/>
                <a:gd name="T3" fmla="*/ 35 h 41"/>
                <a:gd name="T4" fmla="*/ 6 w 41"/>
                <a:gd name="T5" fmla="*/ 9 h 41"/>
                <a:gd name="T6" fmla="*/ 32 w 41"/>
                <a:gd name="T7" fmla="*/ 7 h 41"/>
                <a:gd name="T8" fmla="*/ 34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3"/>
                  </a:moveTo>
                  <a:cubicBezTo>
                    <a:pt x="28" y="40"/>
                    <a:pt x="16" y="41"/>
                    <a:pt x="9" y="35"/>
                  </a:cubicBezTo>
                  <a:cubicBezTo>
                    <a:pt x="1" y="29"/>
                    <a:pt x="0" y="17"/>
                    <a:pt x="6" y="9"/>
                  </a:cubicBezTo>
                  <a:cubicBezTo>
                    <a:pt x="13" y="1"/>
                    <a:pt x="24" y="0"/>
                    <a:pt x="32" y="7"/>
                  </a:cubicBezTo>
                  <a:cubicBezTo>
                    <a:pt x="40" y="13"/>
                    <a:pt x="41" y="25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1" name="Freeform 36"/>
            <p:cNvSpPr/>
            <p:nvPr/>
          </p:nvSpPr>
          <p:spPr bwMode="auto">
            <a:xfrm>
              <a:off x="2766" y="2162"/>
              <a:ext cx="137" cy="135"/>
            </a:xfrm>
            <a:custGeom>
              <a:avLst/>
              <a:gdLst>
                <a:gd name="T0" fmla="*/ 49 w 58"/>
                <a:gd name="T1" fmla="*/ 45 h 57"/>
                <a:gd name="T2" fmla="*/ 12 w 58"/>
                <a:gd name="T3" fmla="*/ 48 h 57"/>
                <a:gd name="T4" fmla="*/ 9 w 58"/>
                <a:gd name="T5" fmla="*/ 12 h 57"/>
                <a:gd name="T6" fmla="*/ 45 w 58"/>
                <a:gd name="T7" fmla="*/ 9 h 57"/>
                <a:gd name="T8" fmla="*/ 49 w 58"/>
                <a:gd name="T9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9" y="45"/>
                  </a:moveTo>
                  <a:cubicBezTo>
                    <a:pt x="40" y="56"/>
                    <a:pt x="23" y="57"/>
                    <a:pt x="12" y="48"/>
                  </a:cubicBezTo>
                  <a:cubicBezTo>
                    <a:pt x="2" y="39"/>
                    <a:pt x="0" y="23"/>
                    <a:pt x="9" y="12"/>
                  </a:cubicBezTo>
                  <a:cubicBezTo>
                    <a:pt x="18" y="1"/>
                    <a:pt x="34" y="0"/>
                    <a:pt x="45" y="9"/>
                  </a:cubicBezTo>
                  <a:cubicBezTo>
                    <a:pt x="56" y="18"/>
                    <a:pt x="58" y="34"/>
                    <a:pt x="4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2" name="Freeform 37"/>
            <p:cNvSpPr/>
            <p:nvPr/>
          </p:nvSpPr>
          <p:spPr bwMode="auto">
            <a:xfrm>
              <a:off x="2595" y="2463"/>
              <a:ext cx="135" cy="135"/>
            </a:xfrm>
            <a:custGeom>
              <a:avLst/>
              <a:gdLst>
                <a:gd name="T0" fmla="*/ 48 w 57"/>
                <a:gd name="T1" fmla="*/ 45 h 57"/>
                <a:gd name="T2" fmla="*/ 12 w 57"/>
                <a:gd name="T3" fmla="*/ 48 h 57"/>
                <a:gd name="T4" fmla="*/ 9 w 57"/>
                <a:gd name="T5" fmla="*/ 12 h 57"/>
                <a:gd name="T6" fmla="*/ 45 w 57"/>
                <a:gd name="T7" fmla="*/ 9 h 57"/>
                <a:gd name="T8" fmla="*/ 48 w 57"/>
                <a:gd name="T9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8" y="45"/>
                  </a:moveTo>
                  <a:cubicBezTo>
                    <a:pt x="39" y="56"/>
                    <a:pt x="23" y="57"/>
                    <a:pt x="12" y="48"/>
                  </a:cubicBezTo>
                  <a:cubicBezTo>
                    <a:pt x="1" y="39"/>
                    <a:pt x="0" y="23"/>
                    <a:pt x="9" y="12"/>
                  </a:cubicBezTo>
                  <a:cubicBezTo>
                    <a:pt x="18" y="1"/>
                    <a:pt x="34" y="0"/>
                    <a:pt x="45" y="9"/>
                  </a:cubicBezTo>
                  <a:cubicBezTo>
                    <a:pt x="56" y="18"/>
                    <a:pt x="57" y="34"/>
                    <a:pt x="4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" name="Freeform 38"/>
            <p:cNvSpPr/>
            <p:nvPr/>
          </p:nvSpPr>
          <p:spPr bwMode="auto">
            <a:xfrm>
              <a:off x="2770" y="1903"/>
              <a:ext cx="138" cy="138"/>
            </a:xfrm>
            <a:custGeom>
              <a:avLst/>
              <a:gdLst>
                <a:gd name="T0" fmla="*/ 49 w 58"/>
                <a:gd name="T1" fmla="*/ 46 h 58"/>
                <a:gd name="T2" fmla="*/ 13 w 58"/>
                <a:gd name="T3" fmla="*/ 49 h 58"/>
                <a:gd name="T4" fmla="*/ 9 w 58"/>
                <a:gd name="T5" fmla="*/ 13 h 58"/>
                <a:gd name="T6" fmla="*/ 45 w 58"/>
                <a:gd name="T7" fmla="*/ 9 h 58"/>
                <a:gd name="T8" fmla="*/ 49 w 58"/>
                <a:gd name="T9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49" y="46"/>
                  </a:moveTo>
                  <a:cubicBezTo>
                    <a:pt x="40" y="56"/>
                    <a:pt x="23" y="58"/>
                    <a:pt x="13" y="49"/>
                  </a:cubicBezTo>
                  <a:cubicBezTo>
                    <a:pt x="2" y="40"/>
                    <a:pt x="0" y="24"/>
                    <a:pt x="9" y="13"/>
                  </a:cubicBezTo>
                  <a:cubicBezTo>
                    <a:pt x="18" y="2"/>
                    <a:pt x="34" y="0"/>
                    <a:pt x="45" y="9"/>
                  </a:cubicBezTo>
                  <a:cubicBezTo>
                    <a:pt x="56" y="18"/>
                    <a:pt x="58" y="35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4" name="Freeform 39"/>
            <p:cNvSpPr/>
            <p:nvPr/>
          </p:nvSpPr>
          <p:spPr bwMode="auto">
            <a:xfrm>
              <a:off x="3033" y="1972"/>
              <a:ext cx="138" cy="138"/>
            </a:xfrm>
            <a:custGeom>
              <a:avLst/>
              <a:gdLst>
                <a:gd name="T0" fmla="*/ 49 w 58"/>
                <a:gd name="T1" fmla="*/ 45 h 58"/>
                <a:gd name="T2" fmla="*/ 13 w 58"/>
                <a:gd name="T3" fmla="*/ 49 h 58"/>
                <a:gd name="T4" fmla="*/ 9 w 58"/>
                <a:gd name="T5" fmla="*/ 13 h 58"/>
                <a:gd name="T6" fmla="*/ 45 w 58"/>
                <a:gd name="T7" fmla="*/ 9 h 58"/>
                <a:gd name="T8" fmla="*/ 49 w 58"/>
                <a:gd name="T9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49" y="45"/>
                  </a:moveTo>
                  <a:cubicBezTo>
                    <a:pt x="40" y="56"/>
                    <a:pt x="23" y="58"/>
                    <a:pt x="13" y="49"/>
                  </a:cubicBezTo>
                  <a:cubicBezTo>
                    <a:pt x="2" y="40"/>
                    <a:pt x="0" y="23"/>
                    <a:pt x="9" y="13"/>
                  </a:cubicBezTo>
                  <a:cubicBezTo>
                    <a:pt x="18" y="2"/>
                    <a:pt x="34" y="0"/>
                    <a:pt x="45" y="9"/>
                  </a:cubicBezTo>
                  <a:cubicBezTo>
                    <a:pt x="56" y="18"/>
                    <a:pt x="58" y="34"/>
                    <a:pt x="49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5" name="Freeform 40"/>
            <p:cNvSpPr/>
            <p:nvPr/>
          </p:nvSpPr>
          <p:spPr bwMode="auto">
            <a:xfrm>
              <a:off x="3154" y="1697"/>
              <a:ext cx="138" cy="138"/>
            </a:xfrm>
            <a:custGeom>
              <a:avLst/>
              <a:gdLst>
                <a:gd name="T0" fmla="*/ 48 w 58"/>
                <a:gd name="T1" fmla="*/ 45 h 58"/>
                <a:gd name="T2" fmla="*/ 12 w 58"/>
                <a:gd name="T3" fmla="*/ 49 h 58"/>
                <a:gd name="T4" fmla="*/ 9 w 58"/>
                <a:gd name="T5" fmla="*/ 13 h 58"/>
                <a:gd name="T6" fmla="*/ 45 w 58"/>
                <a:gd name="T7" fmla="*/ 9 h 58"/>
                <a:gd name="T8" fmla="*/ 48 w 58"/>
                <a:gd name="T9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48" y="45"/>
                  </a:moveTo>
                  <a:cubicBezTo>
                    <a:pt x="39" y="56"/>
                    <a:pt x="23" y="58"/>
                    <a:pt x="12" y="49"/>
                  </a:cubicBezTo>
                  <a:cubicBezTo>
                    <a:pt x="1" y="40"/>
                    <a:pt x="0" y="23"/>
                    <a:pt x="9" y="13"/>
                  </a:cubicBezTo>
                  <a:cubicBezTo>
                    <a:pt x="18" y="2"/>
                    <a:pt x="34" y="0"/>
                    <a:pt x="45" y="9"/>
                  </a:cubicBezTo>
                  <a:cubicBezTo>
                    <a:pt x="56" y="18"/>
                    <a:pt x="58" y="34"/>
                    <a:pt x="4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7" name="任意多边形 706"/>
          <p:cNvSpPr/>
          <p:nvPr/>
        </p:nvSpPr>
        <p:spPr>
          <a:xfrm flipH="1" flipV="1">
            <a:off x="10763841" y="4632479"/>
            <a:ext cx="655320" cy="1052978"/>
          </a:xfrm>
          <a:custGeom>
            <a:avLst/>
            <a:gdLst>
              <a:gd name="connsiteX0" fmla="*/ 0 w 655320"/>
              <a:gd name="connsiteY0" fmla="*/ 0 h 548640"/>
              <a:gd name="connsiteX1" fmla="*/ 0 w 655320"/>
              <a:gd name="connsiteY1" fmla="*/ 548640 h 548640"/>
              <a:gd name="connsiteX2" fmla="*/ 655320 w 655320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320" h="548640">
                <a:moveTo>
                  <a:pt x="0" y="0"/>
                </a:moveTo>
                <a:lnTo>
                  <a:pt x="0" y="548640"/>
                </a:lnTo>
                <a:lnTo>
                  <a:pt x="655320" y="548640"/>
                </a:lnTo>
              </a:path>
            </a:pathLst>
          </a:custGeom>
          <a:noFill/>
          <a:ln w="12700">
            <a:solidFill>
              <a:schemeClr val="bg1">
                <a:lumMod val="75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9" name="组合 708"/>
          <p:cNvGrpSpPr/>
          <p:nvPr/>
        </p:nvGrpSpPr>
        <p:grpSpPr>
          <a:xfrm>
            <a:off x="8819726" y="4590276"/>
            <a:ext cx="3167675" cy="668922"/>
            <a:chOff x="8853488" y="2068519"/>
            <a:chExt cx="3167675" cy="668922"/>
          </a:xfrm>
        </p:grpSpPr>
        <p:sp>
          <p:nvSpPr>
            <p:cNvPr id="710" name="矩形 709"/>
            <p:cNvSpPr/>
            <p:nvPr/>
          </p:nvSpPr>
          <p:spPr>
            <a:xfrm>
              <a:off x="8853488" y="2425021"/>
              <a:ext cx="3167675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1" name="文本框 710"/>
            <p:cNvSpPr txBox="1"/>
            <p:nvPr/>
          </p:nvSpPr>
          <p:spPr>
            <a:xfrm>
              <a:off x="8853488" y="2068519"/>
              <a:ext cx="23369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2" name="组合 711"/>
          <p:cNvGrpSpPr/>
          <p:nvPr/>
        </p:nvGrpSpPr>
        <p:grpSpPr>
          <a:xfrm>
            <a:off x="5392899" y="1750950"/>
            <a:ext cx="5278364" cy="3137268"/>
            <a:chOff x="9256129" y="2425021"/>
            <a:chExt cx="5278364" cy="3137268"/>
          </a:xfrm>
        </p:grpSpPr>
        <p:sp>
          <p:nvSpPr>
            <p:cNvPr id="713" name="矩形 712"/>
            <p:cNvSpPr/>
            <p:nvPr/>
          </p:nvSpPr>
          <p:spPr>
            <a:xfrm>
              <a:off x="9256129" y="2425021"/>
              <a:ext cx="2765034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4" name="文本框 713"/>
            <p:cNvSpPr txBox="1"/>
            <p:nvPr/>
          </p:nvSpPr>
          <p:spPr>
            <a:xfrm>
              <a:off x="12197559" y="5163509"/>
              <a:ext cx="23369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软件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 flipH="1">
            <a:off x="9201364" y="3371058"/>
            <a:ext cx="3185294" cy="437147"/>
            <a:chOff x="8835869" y="2300294"/>
            <a:chExt cx="3185294" cy="437147"/>
          </a:xfrm>
        </p:grpSpPr>
        <p:sp>
          <p:nvSpPr>
            <p:cNvPr id="716" name="矩形 715"/>
            <p:cNvSpPr/>
            <p:nvPr/>
          </p:nvSpPr>
          <p:spPr>
            <a:xfrm>
              <a:off x="9256129" y="2425021"/>
              <a:ext cx="2765034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17" name="文本框 716"/>
            <p:cNvSpPr txBox="1"/>
            <p:nvPr/>
          </p:nvSpPr>
          <p:spPr>
            <a:xfrm>
              <a:off x="8835869" y="2300294"/>
              <a:ext cx="23369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18" name="组合 717"/>
          <p:cNvGrpSpPr/>
          <p:nvPr/>
        </p:nvGrpSpPr>
        <p:grpSpPr>
          <a:xfrm>
            <a:off x="230425" y="3783370"/>
            <a:ext cx="4907113" cy="1543592"/>
            <a:chOff x="230425" y="3783370"/>
            <a:chExt cx="4907113" cy="1543592"/>
          </a:xfrm>
        </p:grpSpPr>
        <p:cxnSp>
          <p:nvCxnSpPr>
            <p:cNvPr id="719" name="直接连接符 718"/>
            <p:cNvCxnSpPr/>
            <p:nvPr/>
          </p:nvCxnSpPr>
          <p:spPr>
            <a:xfrm>
              <a:off x="343635" y="3783370"/>
              <a:ext cx="4793903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0" name="组合 719"/>
            <p:cNvGrpSpPr/>
            <p:nvPr/>
          </p:nvGrpSpPr>
          <p:grpSpPr>
            <a:xfrm>
              <a:off x="230425" y="3905680"/>
              <a:ext cx="4020744" cy="1421282"/>
              <a:chOff x="230425" y="3339338"/>
              <a:chExt cx="4020744" cy="1421282"/>
            </a:xfrm>
          </p:grpSpPr>
          <p:grpSp>
            <p:nvGrpSpPr>
              <p:cNvPr id="721" name="组合 720"/>
              <p:cNvGrpSpPr/>
              <p:nvPr/>
            </p:nvGrpSpPr>
            <p:grpSpPr>
              <a:xfrm>
                <a:off x="230425" y="3339338"/>
                <a:ext cx="309880" cy="1115832"/>
                <a:chOff x="540614" y="3155960"/>
                <a:chExt cx="309880" cy="1115832"/>
              </a:xfrm>
            </p:grpSpPr>
            <p:sp>
              <p:nvSpPr>
                <p:cNvPr id="723" name="矩形 722"/>
                <p:cNvSpPr/>
                <p:nvPr/>
              </p:nvSpPr>
              <p:spPr>
                <a:xfrm>
                  <a:off x="540614" y="3155960"/>
                  <a:ext cx="309880" cy="583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95000"/>
                      </a:schemeClr>
                    </a:solidFill>
                    <a:effectLst/>
                    <a:uLnTx/>
                    <a:uFillTx/>
                    <a:latin typeface="华文细黑" panose="02010600040101010101" pitchFamily="2" charset="-122"/>
                    <a:ea typeface="华文细黑" panose="0201060004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" name="矩形 723"/>
                <p:cNvSpPr/>
                <p:nvPr/>
              </p:nvSpPr>
              <p:spPr>
                <a:xfrm>
                  <a:off x="540614" y="3688227"/>
                  <a:ext cx="309880" cy="5835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endParaRPr lang="en-US" altLang="zh-CN" sz="3200" b="1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22" name="矩形 721"/>
              <p:cNvSpPr/>
              <p:nvPr/>
            </p:nvSpPr>
            <p:spPr>
              <a:xfrm>
                <a:off x="237672" y="4485030"/>
                <a:ext cx="4013497" cy="275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1630680"/>
            <a:ext cx="5942330" cy="4515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53860" y="1149985"/>
            <a:ext cx="5145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编程语言（如：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语言、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Java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GO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等）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9167495" y="1560195"/>
            <a:ext cx="21590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392920" y="16948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编译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22030" y="238188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汇编语言（</a:t>
            </a:r>
            <a:r>
              <a:rPr lang="zh-CN" altLang="en-US">
                <a:solidFill>
                  <a:schemeClr val="bg1"/>
                </a:solidFill>
              </a:rPr>
              <a:t>助记符）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9210675" y="2750185"/>
            <a:ext cx="21590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422765" y="285623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翻译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72830" y="359918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机器语言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  <p:bldP spid="70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000408" y="35385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 rot="0">
            <a:off x="335280" y="1613535"/>
            <a:ext cx="5456555" cy="4634865"/>
            <a:chOff x="11834583" y="-5640815"/>
            <a:chExt cx="7931150" cy="6718301"/>
          </a:xfrm>
        </p:grpSpPr>
        <p:sp>
          <p:nvSpPr>
            <p:cNvPr id="113" name="Freeform 5"/>
            <p:cNvSpPr/>
            <p:nvPr/>
          </p:nvSpPr>
          <p:spPr bwMode="auto">
            <a:xfrm>
              <a:off x="14538096" y="-356027"/>
              <a:ext cx="2524125" cy="1433513"/>
            </a:xfrm>
            <a:custGeom>
              <a:avLst/>
              <a:gdLst>
                <a:gd name="T0" fmla="*/ 543 w 672"/>
                <a:gd name="T1" fmla="*/ 0 h 382"/>
                <a:gd name="T2" fmla="*/ 579 w 672"/>
                <a:gd name="T3" fmla="*/ 37 h 382"/>
                <a:gd name="T4" fmla="*/ 579 w 672"/>
                <a:gd name="T5" fmla="*/ 244 h 382"/>
                <a:gd name="T6" fmla="*/ 606 w 672"/>
                <a:gd name="T7" fmla="*/ 307 h 382"/>
                <a:gd name="T8" fmla="*/ 657 w 672"/>
                <a:gd name="T9" fmla="*/ 356 h 382"/>
                <a:gd name="T10" fmla="*/ 647 w 672"/>
                <a:gd name="T11" fmla="*/ 382 h 382"/>
                <a:gd name="T12" fmla="*/ 373 w 672"/>
                <a:gd name="T13" fmla="*/ 382 h 382"/>
                <a:gd name="T14" fmla="*/ 299 w 672"/>
                <a:gd name="T15" fmla="*/ 382 h 382"/>
                <a:gd name="T16" fmla="*/ 25 w 672"/>
                <a:gd name="T17" fmla="*/ 382 h 382"/>
                <a:gd name="T18" fmla="*/ 15 w 672"/>
                <a:gd name="T19" fmla="*/ 356 h 382"/>
                <a:gd name="T20" fmla="*/ 66 w 672"/>
                <a:gd name="T21" fmla="*/ 307 h 382"/>
                <a:gd name="T22" fmla="*/ 93 w 672"/>
                <a:gd name="T23" fmla="*/ 244 h 382"/>
                <a:gd name="T24" fmla="*/ 93 w 672"/>
                <a:gd name="T25" fmla="*/ 37 h 382"/>
                <a:gd name="T26" fmla="*/ 130 w 672"/>
                <a:gd name="T27" fmla="*/ 0 h 382"/>
                <a:gd name="T28" fmla="*/ 543 w 672"/>
                <a:gd name="T2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382">
                  <a:moveTo>
                    <a:pt x="543" y="0"/>
                  </a:moveTo>
                  <a:cubicBezTo>
                    <a:pt x="563" y="0"/>
                    <a:pt x="579" y="17"/>
                    <a:pt x="579" y="37"/>
                  </a:cubicBezTo>
                  <a:cubicBezTo>
                    <a:pt x="579" y="244"/>
                    <a:pt x="579" y="244"/>
                    <a:pt x="579" y="244"/>
                  </a:cubicBezTo>
                  <a:cubicBezTo>
                    <a:pt x="579" y="264"/>
                    <a:pt x="591" y="292"/>
                    <a:pt x="606" y="307"/>
                  </a:cubicBezTo>
                  <a:cubicBezTo>
                    <a:pt x="657" y="356"/>
                    <a:pt x="657" y="356"/>
                    <a:pt x="657" y="356"/>
                  </a:cubicBezTo>
                  <a:cubicBezTo>
                    <a:pt x="672" y="371"/>
                    <a:pt x="667" y="382"/>
                    <a:pt x="647" y="382"/>
                  </a:cubicBezTo>
                  <a:cubicBezTo>
                    <a:pt x="373" y="382"/>
                    <a:pt x="373" y="382"/>
                    <a:pt x="373" y="382"/>
                  </a:cubicBezTo>
                  <a:cubicBezTo>
                    <a:pt x="353" y="382"/>
                    <a:pt x="319" y="382"/>
                    <a:pt x="299" y="382"/>
                  </a:cubicBezTo>
                  <a:cubicBezTo>
                    <a:pt x="25" y="382"/>
                    <a:pt x="25" y="382"/>
                    <a:pt x="25" y="382"/>
                  </a:cubicBezTo>
                  <a:cubicBezTo>
                    <a:pt x="5" y="382"/>
                    <a:pt x="0" y="371"/>
                    <a:pt x="15" y="356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81" y="292"/>
                    <a:pt x="93" y="264"/>
                    <a:pt x="93" y="244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17"/>
                    <a:pt x="109" y="0"/>
                    <a:pt x="130" y="0"/>
                  </a:cubicBezTo>
                  <a:lnTo>
                    <a:pt x="543" y="0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B9B9B9"/>
                </a:gs>
                <a:gs pos="100000">
                  <a:srgbClr val="E2E2E2"/>
                </a:gs>
                <a:gs pos="45000">
                  <a:srgbClr val="E4E4E4"/>
                </a:gs>
                <a:gs pos="58000">
                  <a:srgbClr val="E8E8E8"/>
                </a:gs>
                <a:gs pos="64000">
                  <a:srgbClr val="8F8F8F"/>
                </a:gs>
                <a:gs pos="3000">
                  <a:srgbClr val="979797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6"/>
            <p:cNvSpPr/>
            <p:nvPr/>
          </p:nvSpPr>
          <p:spPr bwMode="auto">
            <a:xfrm>
              <a:off x="11834583" y="-5640815"/>
              <a:ext cx="7931150" cy="5422900"/>
            </a:xfrm>
            <a:custGeom>
              <a:avLst/>
              <a:gdLst>
                <a:gd name="T0" fmla="*/ 2112 w 2112"/>
                <a:gd name="T1" fmla="*/ 1395 h 1444"/>
                <a:gd name="T2" fmla="*/ 2064 w 2112"/>
                <a:gd name="T3" fmla="*/ 1444 h 1444"/>
                <a:gd name="T4" fmla="*/ 48 w 2112"/>
                <a:gd name="T5" fmla="*/ 1444 h 1444"/>
                <a:gd name="T6" fmla="*/ 0 w 2112"/>
                <a:gd name="T7" fmla="*/ 1395 h 1444"/>
                <a:gd name="T8" fmla="*/ 0 w 2112"/>
                <a:gd name="T9" fmla="*/ 48 h 1444"/>
                <a:gd name="T10" fmla="*/ 48 w 2112"/>
                <a:gd name="T11" fmla="*/ 0 h 1444"/>
                <a:gd name="T12" fmla="*/ 2064 w 2112"/>
                <a:gd name="T13" fmla="*/ 0 h 1444"/>
                <a:gd name="T14" fmla="*/ 2112 w 2112"/>
                <a:gd name="T15" fmla="*/ 48 h 1444"/>
                <a:gd name="T16" fmla="*/ 2112 w 2112"/>
                <a:gd name="T17" fmla="*/ 139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444">
                  <a:moveTo>
                    <a:pt x="2112" y="1395"/>
                  </a:moveTo>
                  <a:cubicBezTo>
                    <a:pt x="2112" y="1422"/>
                    <a:pt x="2090" y="1444"/>
                    <a:pt x="2064" y="1444"/>
                  </a:cubicBezTo>
                  <a:cubicBezTo>
                    <a:pt x="48" y="1444"/>
                    <a:pt x="48" y="1444"/>
                    <a:pt x="48" y="1444"/>
                  </a:cubicBezTo>
                  <a:cubicBezTo>
                    <a:pt x="22" y="1444"/>
                    <a:pt x="0" y="1422"/>
                    <a:pt x="0" y="139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064" y="0"/>
                    <a:pt x="2064" y="0"/>
                    <a:pt x="2064" y="0"/>
                  </a:cubicBezTo>
                  <a:cubicBezTo>
                    <a:pt x="2090" y="0"/>
                    <a:pt x="2112" y="22"/>
                    <a:pt x="2112" y="48"/>
                  </a:cubicBezTo>
                  <a:lnTo>
                    <a:pt x="2112" y="13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8E8E8"/>
                </a:gs>
                <a:gs pos="0">
                  <a:srgbClr val="8F8F8F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11834583" y="-5640815"/>
              <a:ext cx="7931150" cy="4746625"/>
            </a:xfrm>
            <a:custGeom>
              <a:avLst/>
              <a:gdLst>
                <a:gd name="T0" fmla="*/ 2064 w 2112"/>
                <a:gd name="T1" fmla="*/ 0 h 1264"/>
                <a:gd name="T2" fmla="*/ 48 w 2112"/>
                <a:gd name="T3" fmla="*/ 0 h 1264"/>
                <a:gd name="T4" fmla="*/ 0 w 2112"/>
                <a:gd name="T5" fmla="*/ 48 h 1264"/>
                <a:gd name="T6" fmla="*/ 0 w 2112"/>
                <a:gd name="T7" fmla="*/ 1264 h 1264"/>
                <a:gd name="T8" fmla="*/ 2112 w 2112"/>
                <a:gd name="T9" fmla="*/ 1264 h 1264"/>
                <a:gd name="T10" fmla="*/ 2112 w 2112"/>
                <a:gd name="T11" fmla="*/ 48 h 1264"/>
                <a:gd name="T12" fmla="*/ 2064 w 2112"/>
                <a:gd name="T13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2" h="1264">
                  <a:moveTo>
                    <a:pt x="206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2112" y="1264"/>
                    <a:pt x="2112" y="1264"/>
                    <a:pt x="2112" y="1264"/>
                  </a:cubicBezTo>
                  <a:cubicBezTo>
                    <a:pt x="2112" y="48"/>
                    <a:pt x="2112" y="48"/>
                    <a:pt x="2112" y="48"/>
                  </a:cubicBezTo>
                  <a:cubicBezTo>
                    <a:pt x="2112" y="22"/>
                    <a:pt x="2090" y="0"/>
                    <a:pt x="206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b="10230"/>
          <a:stretch>
            <a:fillRect/>
          </a:stretch>
        </p:blipFill>
        <p:spPr>
          <a:xfrm>
            <a:off x="332105" y="1613535"/>
            <a:ext cx="5460365" cy="339915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535680" y="1387475"/>
            <a:ext cx="2679700" cy="226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69685" y="960755"/>
            <a:ext cx="5379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这是一条预处理命令，</a:t>
            </a:r>
            <a:r>
              <a:rPr lang="zh-CN" altLang="en-US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包含头文件，作用是通知</a:t>
            </a:r>
            <a:r>
              <a:rPr lang="en-US" altLang="zh-CN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语言编译系统对</a:t>
            </a:r>
            <a:r>
              <a:rPr lang="en-US" altLang="zh-CN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程序进行编译之前需要做的一些预处理工作</a:t>
            </a:r>
            <a:endParaRPr lang="zh-CN" altLang="en-US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87320" y="2125345"/>
            <a:ext cx="3729355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90970" y="2106930"/>
            <a:ext cx="5257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主函数，一个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程序有且只有一个主函数，即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函数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可以理解成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程序就是执行主函数里的代码，即主函数是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语言的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唯一入口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main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前面的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就是主函数的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定义一个变量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前面的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-754357" y="394974"/>
            <a:ext cx="2573912" cy="565496"/>
            <a:chOff x="1546701" y="2528047"/>
            <a:chExt cx="5061604" cy="882502"/>
          </a:xfrm>
        </p:grpSpPr>
        <p:grpSp>
          <p:nvGrpSpPr>
            <p:cNvPr id="94" name="组合 93"/>
            <p:cNvGrpSpPr/>
            <p:nvPr/>
          </p:nvGrpSpPr>
          <p:grpSpPr>
            <a:xfrm>
              <a:off x="1546701" y="2528047"/>
              <a:ext cx="5061604" cy="882502"/>
              <a:chOff x="2676721" y="2541814"/>
              <a:chExt cx="3413617" cy="1384985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676721" y="2951838"/>
                <a:ext cx="3413617" cy="564941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649318" y="2528047"/>
              <a:ext cx="2856370" cy="882502"/>
              <a:chOff x="1902995" y="2541814"/>
              <a:chExt cx="4961068" cy="1384985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02995" y="2749160"/>
                <a:ext cx="4961068" cy="970296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529641" y="2541814"/>
                <a:ext cx="1707776" cy="1384985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alpha val="0"/>
                    </a:sysClr>
                  </a:gs>
                  <a:gs pos="0">
                    <a:sysClr val="window" lastClr="FFFFFF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000408" y="353854"/>
            <a:ext cx="53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215900" sx="102000" sy="102000" algn="ctr" rotWithShape="0">
                    <a:schemeClr val="bg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800" dirty="0">
              <a:solidFill>
                <a:prstClr val="white"/>
              </a:solidFill>
              <a:effectLst>
                <a:outerShdw blurRad="215900" sx="102000" sy="102000" algn="ctr" rotWithShape="0">
                  <a:schemeClr val="bg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等腰三角形 6"/>
          <p:cNvSpPr/>
          <p:nvPr/>
        </p:nvSpPr>
        <p:spPr>
          <a:xfrm rot="5400000">
            <a:off x="371216" y="407734"/>
            <a:ext cx="413040" cy="387520"/>
          </a:xfrm>
          <a:custGeom>
            <a:avLst/>
            <a:gdLst>
              <a:gd name="connsiteX0" fmla="*/ 0 w 1251284"/>
              <a:gd name="connsiteY0" fmla="*/ 1092241 h 1092241"/>
              <a:gd name="connsiteX1" fmla="*/ 625642 w 1251284"/>
              <a:gd name="connsiteY1" fmla="*/ 0 h 1092241"/>
              <a:gd name="connsiteX2" fmla="*/ 1251284 w 1251284"/>
              <a:gd name="connsiteY2" fmla="*/ 1092241 h 1092241"/>
              <a:gd name="connsiteX3" fmla="*/ 0 w 1251284"/>
              <a:gd name="connsiteY3" fmla="*/ 1092241 h 1092241"/>
              <a:gd name="connsiteX0-1" fmla="*/ 0 w 1251284"/>
              <a:gd name="connsiteY0-2" fmla="*/ 1092241 h 1092241"/>
              <a:gd name="connsiteX1-3" fmla="*/ 625642 w 1251284"/>
              <a:gd name="connsiteY1-4" fmla="*/ 0 h 1092241"/>
              <a:gd name="connsiteX2-5" fmla="*/ 1251284 w 1251284"/>
              <a:gd name="connsiteY2-6" fmla="*/ 1092241 h 1092241"/>
              <a:gd name="connsiteX3-7" fmla="*/ 0 w 1251284"/>
              <a:gd name="connsiteY3-8" fmla="*/ 1092241 h 1092241"/>
              <a:gd name="connsiteX0-9" fmla="*/ 0 w 1251284"/>
              <a:gd name="connsiteY0-10" fmla="*/ 1092241 h 1092241"/>
              <a:gd name="connsiteX1-11" fmla="*/ 625642 w 1251284"/>
              <a:gd name="connsiteY1-12" fmla="*/ 0 h 1092241"/>
              <a:gd name="connsiteX2-13" fmla="*/ 1251284 w 1251284"/>
              <a:gd name="connsiteY2-14" fmla="*/ 1092241 h 1092241"/>
              <a:gd name="connsiteX3-15" fmla="*/ 0 w 1251284"/>
              <a:gd name="connsiteY3-16" fmla="*/ 1092241 h 1092241"/>
              <a:gd name="connsiteX0-17" fmla="*/ 0 w 1251284"/>
              <a:gd name="connsiteY0-18" fmla="*/ 1092241 h 1143847"/>
              <a:gd name="connsiteX1-19" fmla="*/ 625642 w 1251284"/>
              <a:gd name="connsiteY1-20" fmla="*/ 0 h 1143847"/>
              <a:gd name="connsiteX2-21" fmla="*/ 1251284 w 1251284"/>
              <a:gd name="connsiteY2-22" fmla="*/ 1092241 h 1143847"/>
              <a:gd name="connsiteX3-23" fmla="*/ 0 w 1251284"/>
              <a:gd name="connsiteY3-24" fmla="*/ 1092241 h 1143847"/>
              <a:gd name="connsiteX0-25" fmla="*/ 0 w 1251284"/>
              <a:gd name="connsiteY0-26" fmla="*/ 1092241 h 1173974"/>
              <a:gd name="connsiteX1-27" fmla="*/ 625642 w 1251284"/>
              <a:gd name="connsiteY1-28" fmla="*/ 0 h 1173974"/>
              <a:gd name="connsiteX2-29" fmla="*/ 1251284 w 1251284"/>
              <a:gd name="connsiteY2-30" fmla="*/ 1092241 h 1173974"/>
              <a:gd name="connsiteX3-31" fmla="*/ 0 w 1251284"/>
              <a:gd name="connsiteY3-32" fmla="*/ 1092241 h 1173974"/>
              <a:gd name="connsiteX0-33" fmla="*/ 0 w 1251284"/>
              <a:gd name="connsiteY0-34" fmla="*/ 1092241 h 1173974"/>
              <a:gd name="connsiteX1-35" fmla="*/ 625642 w 1251284"/>
              <a:gd name="connsiteY1-36" fmla="*/ 0 h 1173974"/>
              <a:gd name="connsiteX2-37" fmla="*/ 1251284 w 1251284"/>
              <a:gd name="connsiteY2-38" fmla="*/ 1092241 h 1173974"/>
              <a:gd name="connsiteX3-39" fmla="*/ 0 w 1251284"/>
              <a:gd name="connsiteY3-40" fmla="*/ 1092241 h 1173974"/>
              <a:gd name="connsiteX0-41" fmla="*/ 0 w 1251284"/>
              <a:gd name="connsiteY0-42" fmla="*/ 1092241 h 1173974"/>
              <a:gd name="connsiteX1-43" fmla="*/ 625642 w 1251284"/>
              <a:gd name="connsiteY1-44" fmla="*/ 0 h 1173974"/>
              <a:gd name="connsiteX2-45" fmla="*/ 1251284 w 1251284"/>
              <a:gd name="connsiteY2-46" fmla="*/ 1092241 h 1173974"/>
              <a:gd name="connsiteX3-47" fmla="*/ 0 w 1251284"/>
              <a:gd name="connsiteY3-48" fmla="*/ 1092241 h 11739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51284" h="1173974">
                <a:moveTo>
                  <a:pt x="0" y="1092241"/>
                </a:moveTo>
                <a:cubicBezTo>
                  <a:pt x="77921" y="713647"/>
                  <a:pt x="300983" y="378594"/>
                  <a:pt x="625642" y="0"/>
                </a:cubicBezTo>
                <a:cubicBezTo>
                  <a:pt x="935789" y="306023"/>
                  <a:pt x="1173365" y="728161"/>
                  <a:pt x="1251284" y="1092241"/>
                </a:cubicBezTo>
                <a:cubicBezTo>
                  <a:pt x="834191" y="1193841"/>
                  <a:pt x="417097" y="1208356"/>
                  <a:pt x="0" y="1092241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algn="ctr" rotWithShape="0">
              <a:schemeClr val="bg1"/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303639" y="620762"/>
            <a:ext cx="8888361" cy="45719"/>
            <a:chOff x="-3016178" y="817136"/>
            <a:chExt cx="15208179" cy="45719"/>
          </a:xfrm>
        </p:grpSpPr>
        <p:cxnSp>
          <p:nvCxnSpPr>
            <p:cNvPr id="103" name="直接连接符 102"/>
            <p:cNvCxnSpPr/>
            <p:nvPr/>
          </p:nvCxnSpPr>
          <p:spPr>
            <a:xfrm flipH="1">
              <a:off x="-3016178" y="839995"/>
              <a:ext cx="152081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4" name="组合 103"/>
            <p:cNvGrpSpPr/>
            <p:nvPr/>
          </p:nvGrpSpPr>
          <p:grpSpPr>
            <a:xfrm>
              <a:off x="7562100" y="817136"/>
              <a:ext cx="4629900" cy="45719"/>
              <a:chOff x="7463769" y="512763"/>
              <a:chExt cx="4629900" cy="45719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8685562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907354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1129149" y="512763"/>
                <a:ext cx="9645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17C0E9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7463769" y="512763"/>
                <a:ext cx="964520" cy="45719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28600" sx="102000" sy="102000" algn="ctr" rotWithShape="0">
                  <a:srgbClr val="FFFFFF"/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 rot="0">
            <a:off x="335280" y="1613535"/>
            <a:ext cx="5456555" cy="4634865"/>
            <a:chOff x="11834583" y="-5640815"/>
            <a:chExt cx="7931150" cy="6718301"/>
          </a:xfrm>
        </p:grpSpPr>
        <p:sp>
          <p:nvSpPr>
            <p:cNvPr id="113" name="Freeform 5"/>
            <p:cNvSpPr/>
            <p:nvPr/>
          </p:nvSpPr>
          <p:spPr bwMode="auto">
            <a:xfrm>
              <a:off x="14538096" y="-356027"/>
              <a:ext cx="2524125" cy="1433513"/>
            </a:xfrm>
            <a:custGeom>
              <a:avLst/>
              <a:gdLst>
                <a:gd name="T0" fmla="*/ 543 w 672"/>
                <a:gd name="T1" fmla="*/ 0 h 382"/>
                <a:gd name="T2" fmla="*/ 579 w 672"/>
                <a:gd name="T3" fmla="*/ 37 h 382"/>
                <a:gd name="T4" fmla="*/ 579 w 672"/>
                <a:gd name="T5" fmla="*/ 244 h 382"/>
                <a:gd name="T6" fmla="*/ 606 w 672"/>
                <a:gd name="T7" fmla="*/ 307 h 382"/>
                <a:gd name="T8" fmla="*/ 657 w 672"/>
                <a:gd name="T9" fmla="*/ 356 h 382"/>
                <a:gd name="T10" fmla="*/ 647 w 672"/>
                <a:gd name="T11" fmla="*/ 382 h 382"/>
                <a:gd name="T12" fmla="*/ 373 w 672"/>
                <a:gd name="T13" fmla="*/ 382 h 382"/>
                <a:gd name="T14" fmla="*/ 299 w 672"/>
                <a:gd name="T15" fmla="*/ 382 h 382"/>
                <a:gd name="T16" fmla="*/ 25 w 672"/>
                <a:gd name="T17" fmla="*/ 382 h 382"/>
                <a:gd name="T18" fmla="*/ 15 w 672"/>
                <a:gd name="T19" fmla="*/ 356 h 382"/>
                <a:gd name="T20" fmla="*/ 66 w 672"/>
                <a:gd name="T21" fmla="*/ 307 h 382"/>
                <a:gd name="T22" fmla="*/ 93 w 672"/>
                <a:gd name="T23" fmla="*/ 244 h 382"/>
                <a:gd name="T24" fmla="*/ 93 w 672"/>
                <a:gd name="T25" fmla="*/ 37 h 382"/>
                <a:gd name="T26" fmla="*/ 130 w 672"/>
                <a:gd name="T27" fmla="*/ 0 h 382"/>
                <a:gd name="T28" fmla="*/ 543 w 672"/>
                <a:gd name="T2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382">
                  <a:moveTo>
                    <a:pt x="543" y="0"/>
                  </a:moveTo>
                  <a:cubicBezTo>
                    <a:pt x="563" y="0"/>
                    <a:pt x="579" y="17"/>
                    <a:pt x="579" y="37"/>
                  </a:cubicBezTo>
                  <a:cubicBezTo>
                    <a:pt x="579" y="244"/>
                    <a:pt x="579" y="244"/>
                    <a:pt x="579" y="244"/>
                  </a:cubicBezTo>
                  <a:cubicBezTo>
                    <a:pt x="579" y="264"/>
                    <a:pt x="591" y="292"/>
                    <a:pt x="606" y="307"/>
                  </a:cubicBezTo>
                  <a:cubicBezTo>
                    <a:pt x="657" y="356"/>
                    <a:pt x="657" y="356"/>
                    <a:pt x="657" y="356"/>
                  </a:cubicBezTo>
                  <a:cubicBezTo>
                    <a:pt x="672" y="371"/>
                    <a:pt x="667" y="382"/>
                    <a:pt x="647" y="382"/>
                  </a:cubicBezTo>
                  <a:cubicBezTo>
                    <a:pt x="373" y="382"/>
                    <a:pt x="373" y="382"/>
                    <a:pt x="373" y="382"/>
                  </a:cubicBezTo>
                  <a:cubicBezTo>
                    <a:pt x="353" y="382"/>
                    <a:pt x="319" y="382"/>
                    <a:pt x="299" y="382"/>
                  </a:cubicBezTo>
                  <a:cubicBezTo>
                    <a:pt x="25" y="382"/>
                    <a:pt x="25" y="382"/>
                    <a:pt x="25" y="382"/>
                  </a:cubicBezTo>
                  <a:cubicBezTo>
                    <a:pt x="5" y="382"/>
                    <a:pt x="0" y="371"/>
                    <a:pt x="15" y="356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81" y="292"/>
                    <a:pt x="93" y="264"/>
                    <a:pt x="93" y="244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3" y="17"/>
                    <a:pt x="109" y="0"/>
                    <a:pt x="130" y="0"/>
                  </a:cubicBezTo>
                  <a:lnTo>
                    <a:pt x="543" y="0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B9B9B9"/>
                </a:gs>
                <a:gs pos="100000">
                  <a:srgbClr val="E2E2E2"/>
                </a:gs>
                <a:gs pos="45000">
                  <a:srgbClr val="E4E4E4"/>
                </a:gs>
                <a:gs pos="58000">
                  <a:srgbClr val="E8E8E8"/>
                </a:gs>
                <a:gs pos="64000">
                  <a:srgbClr val="8F8F8F"/>
                </a:gs>
                <a:gs pos="3000">
                  <a:srgbClr val="979797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6"/>
            <p:cNvSpPr/>
            <p:nvPr/>
          </p:nvSpPr>
          <p:spPr bwMode="auto">
            <a:xfrm>
              <a:off x="11834583" y="-5640815"/>
              <a:ext cx="7931150" cy="5422900"/>
            </a:xfrm>
            <a:custGeom>
              <a:avLst/>
              <a:gdLst>
                <a:gd name="T0" fmla="*/ 2112 w 2112"/>
                <a:gd name="T1" fmla="*/ 1395 h 1444"/>
                <a:gd name="T2" fmla="*/ 2064 w 2112"/>
                <a:gd name="T3" fmla="*/ 1444 h 1444"/>
                <a:gd name="T4" fmla="*/ 48 w 2112"/>
                <a:gd name="T5" fmla="*/ 1444 h 1444"/>
                <a:gd name="T6" fmla="*/ 0 w 2112"/>
                <a:gd name="T7" fmla="*/ 1395 h 1444"/>
                <a:gd name="T8" fmla="*/ 0 w 2112"/>
                <a:gd name="T9" fmla="*/ 48 h 1444"/>
                <a:gd name="T10" fmla="*/ 48 w 2112"/>
                <a:gd name="T11" fmla="*/ 0 h 1444"/>
                <a:gd name="T12" fmla="*/ 2064 w 2112"/>
                <a:gd name="T13" fmla="*/ 0 h 1444"/>
                <a:gd name="T14" fmla="*/ 2112 w 2112"/>
                <a:gd name="T15" fmla="*/ 48 h 1444"/>
                <a:gd name="T16" fmla="*/ 2112 w 2112"/>
                <a:gd name="T17" fmla="*/ 1395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444">
                  <a:moveTo>
                    <a:pt x="2112" y="1395"/>
                  </a:moveTo>
                  <a:cubicBezTo>
                    <a:pt x="2112" y="1422"/>
                    <a:pt x="2090" y="1444"/>
                    <a:pt x="2064" y="1444"/>
                  </a:cubicBezTo>
                  <a:cubicBezTo>
                    <a:pt x="48" y="1444"/>
                    <a:pt x="48" y="1444"/>
                    <a:pt x="48" y="1444"/>
                  </a:cubicBezTo>
                  <a:cubicBezTo>
                    <a:pt x="22" y="1444"/>
                    <a:pt x="0" y="1422"/>
                    <a:pt x="0" y="139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2064" y="0"/>
                    <a:pt x="2064" y="0"/>
                    <a:pt x="2064" y="0"/>
                  </a:cubicBezTo>
                  <a:cubicBezTo>
                    <a:pt x="2090" y="0"/>
                    <a:pt x="2112" y="22"/>
                    <a:pt x="2112" y="48"/>
                  </a:cubicBezTo>
                  <a:lnTo>
                    <a:pt x="2112" y="139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8E8E8"/>
                </a:gs>
                <a:gs pos="0">
                  <a:srgbClr val="8F8F8F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11834583" y="-5640815"/>
              <a:ext cx="7931150" cy="4746625"/>
            </a:xfrm>
            <a:custGeom>
              <a:avLst/>
              <a:gdLst>
                <a:gd name="T0" fmla="*/ 2064 w 2112"/>
                <a:gd name="T1" fmla="*/ 0 h 1264"/>
                <a:gd name="T2" fmla="*/ 48 w 2112"/>
                <a:gd name="T3" fmla="*/ 0 h 1264"/>
                <a:gd name="T4" fmla="*/ 0 w 2112"/>
                <a:gd name="T5" fmla="*/ 48 h 1264"/>
                <a:gd name="T6" fmla="*/ 0 w 2112"/>
                <a:gd name="T7" fmla="*/ 1264 h 1264"/>
                <a:gd name="T8" fmla="*/ 2112 w 2112"/>
                <a:gd name="T9" fmla="*/ 1264 h 1264"/>
                <a:gd name="T10" fmla="*/ 2112 w 2112"/>
                <a:gd name="T11" fmla="*/ 48 h 1264"/>
                <a:gd name="T12" fmla="*/ 2064 w 2112"/>
                <a:gd name="T13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2" h="1264">
                  <a:moveTo>
                    <a:pt x="206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2112" y="1264"/>
                    <a:pt x="2112" y="1264"/>
                    <a:pt x="2112" y="1264"/>
                  </a:cubicBezTo>
                  <a:cubicBezTo>
                    <a:pt x="2112" y="48"/>
                    <a:pt x="2112" y="48"/>
                    <a:pt x="2112" y="48"/>
                  </a:cubicBezTo>
                  <a:cubicBezTo>
                    <a:pt x="2112" y="22"/>
                    <a:pt x="2090" y="0"/>
                    <a:pt x="206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b="10230"/>
          <a:stretch>
            <a:fillRect/>
          </a:stretch>
        </p:blipFill>
        <p:spPr>
          <a:xfrm>
            <a:off x="332105" y="1613535"/>
            <a:ext cx="5460365" cy="339915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486025" y="2883535"/>
            <a:ext cx="426720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812280" y="2733675"/>
            <a:ext cx="537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初始化</a:t>
            </a:r>
            <a:r>
              <a:rPr lang="en-US" altLang="zh-CN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的值为</a:t>
            </a:r>
            <a:r>
              <a:rPr lang="en-US" altLang="zh-CN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</a:t>
            </a:r>
            <a:endParaRPr lang="en-US" altLang="zh-CN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486025" y="2378075"/>
            <a:ext cx="3865880" cy="25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91605" y="1708785"/>
            <a:ext cx="5257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main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前面的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就是主函数的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定义一个变量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前面的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类型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2.59259E-6 L 0.95794 -7.40741E-7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1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1454096" y="0"/>
            <a:ext cx="846741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2</a:t>
            </a:r>
            <a:endParaRPr kumimoji="0" lang="en-US" altLang="zh-CN" sz="3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60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Impact" panose="020B080603090205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454096" y="3183164"/>
            <a:ext cx="8948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1000" dirty="0">
                <a:solidFill>
                  <a:schemeClr val="bg1">
                    <a:lumMod val="9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</a:rPr>
              <a:t>第二部分</a:t>
            </a:r>
            <a:endParaRPr kumimoji="0" lang="en-US" altLang="zh-CN" sz="4800" b="1" i="0" u="none" strike="noStrike" kern="1200" cap="none" spc="1000" normalizeH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18408" y="4014161"/>
            <a:ext cx="721979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999.250393700788,&quot;width&quot;:15798.025196850393}"/>
</p:tagLst>
</file>

<file path=ppt/tags/tag2.xml><?xml version="1.0" encoding="utf-8"?>
<p:tagLst xmlns:p="http://schemas.openxmlformats.org/presentationml/2006/main">
  <p:tag name="KSO_WM_UNIT_PLACING_PICTURE_USER_VIEWPORT" val="{&quot;height&quot;:9460,&quot;width&quot;:14190}"/>
</p:tagLst>
</file>

<file path=ppt/tags/tag3.xml><?xml version="1.0" encoding="utf-8"?>
<p:tagLst xmlns:p="http://schemas.openxmlformats.org/presentationml/2006/main">
  <p:tag name="ISPRING_PRESENTATION_TITLE" val="PowerPoint 演示文稿"/>
  <p:tag name="ISPRING_ULTRA_SCORM_COURSE_ID" val="80DF7E66-C6F9-4C61-9194-263B564458C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VclE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lVyU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lVyU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CVXJR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JVclE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JVcl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VclE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JVclEvjvbCdCwkAAAw+AAApAAAAdW5pdmVyc2FsL3NraW5fY3VzdG9taXphdGlvbl9zZXR0aW5ncy54bWztW0uP40oV3vMrSkFXukio83BejTJBjl3ptibt5Mbu7hkQipy4umO14wp2JTO5yoIFEuyuQCxArNggNixZIcF/QbrD5V9wqmx37HSStnsGxMPtmdH41DnfOVXnUVU+M53gwfGUVcDowvnSYg71DMKY490H3W8h1JlRl/ojnwSEBeUd5dbxbPpO8+4opwE1YJZnW76t8NGgW0F98YPaLbmttuGt3qvXUKuOa7iNVNxQYOxcUs8lBcbUWlXplPcgQlyfzIjHDqN2yqnRpwKaFxCfaZ5N3nelNHdyKD2DC9+yHeALus06f7ax1q1a5w+qVxutBt7WZEmSmkhpqFW1sm21zltyFeFKvVGRtr12TapJqNpoVM+b22qr1pDgrX/eBJQ6Pm+ieqter6nbGq6BNJLlnlpTti3pvFqVQRtunyvbfr/XqlRQtVqV6uq20ZT6vQoCbgkwZKnNF1BSpZ7U3Mo9udqWUF/p9/r1LVZxU2mgdg03K5VtvdeTKpXd4u5ml1yuHTXzdOLlfAbwoAsOjvLYKh8Irs5s5fvAbJLF0rUYQZ61IK9K3/z6F9989bOvf/7bDz/96sMv//jhV3/5+jd/KEUhKsI5FogtS1NDIpA5XFdEuMdE/KPPZ3S5+U6nLEZiNmFZMjWSdOTYr0rTFWPUO5tRjwHUmUf9heWWut8OoyeaWxZJuiZ+Hrk7a0Z26lriJ6tYpAsiGp5TQjO6WFreZkDv6dnUmj3c+3Tl2ZnMnG+WxHcd7wG4K+ctBZ9U5DoB0xhZpOzDbf5kF1uCPwPCzWti/mSSdK0pcWONFfGTQ26n8vkV2RNdO4HDhKhc5c8p0aV1T9IOaMv8OS3jgZa011r8eV6IkfcM2CVeAGon2V1rQ/y0krBgnpSiy9UybzwtfXrPFzst97yjH+VcCvXHu+cWVviTSYhPkCvM5KVo2cT81T3G6HW/lnQWoAWcmywuEUlAjnoTZXg1kvW3k8HwYjjpaRelrhJmJeJp+Xmt2X5fbTShckVyGZGMK3kwSGMhAdaoZMPSzfFwMAFAPJjo+I1Z6vI/c4sOr82BpuNSN/pLboDRGN+UuvzPLKLX4zHWzYkx0FQ80YyJPjTFugywidVS9y1dobm1JohRtHbIO8TmBEF5dnyCAtexxQAv2Y63Ihn0qcMrWdMnY2yYY00xtaFe6hrU9zffFcjWis0heOZWgGwnsKYusYVaCBExvkzuUPCLzR3gpAvL8c6yaB/Lt5p+MTGHw4ExwboaU0pd7NlI9S2uKT/QWDbwGDB8C3byl4lPRPQJBCS7bm6QS+3icgC/TW7IpXM/d+E3e4E1IwwuGREvgyAEDh5D1BnG7XCs8jUEhchCSysI3lHfTgVN0nUZsDVdGUJoKmYC3+QwMTY43vFmEDpkxjLgXWHDkC/wpDd8AzEOuTnMKTR8DSn5OqfQW2xADmEjg5gu32gXMs8InoZxgsQ5OLN4vLsbZM1mIMdXc+3QVQAUvsKQJiIbg7Pcmgz8xTU4UpMHR7I9BIbFFm/3zpqAKb4N21wGXVCGFKzy6PriWvvBpC9rA6xOINzU4e3EFFWSK11YG+RRhix7bXkzgqZkZq0gEzYwZju2GOOeFyb8eOV8iSwW1Z/PotKlq/jNZy8wKVXwDlgG52VQBseUJXtOO1+2aAYvNITH+lErsizAi00wFKzLY234aVwUOIuVG1bpT+GoR+PyOutZOz5+vbK77V9gjBGW4J4GFa3n0FxCGHZivuXA5unmEtT0PqiLLotQ8PkdNReAPowwdIo+AuYGVi5lyA2saD6IW9wzNBMOW7dkym8fGYRFroZeO+xvfkd0CVzRH1N1Su4onJdcYq3DgwzsXcL9WbycOCqlthZTMwdguA6Y92FQAarrLPgdKhvs9RWOlyLcDVLzuaUr1xbZ7ToPYkeAdV4tyNNz2J1PF4LqWkEc1+Gm9P2PNCSc4jjUO8p3gHhM0My+SuTnR3nMwPJYuZwosq5gfqPg+exml4Ps4GsyMI3JQO5xBEiThcVmc9iF7/g9LztWeCNQcV8GvGjyBrH82fxvP/l9dpg9e0Iqiqjfy4sDyc+rJn7E+6FOGQl+lAHHlHtpUfGSUTC6UMWi2e9XpgYB+kmuLFa4LS3ogn/iyqQaUiByo2yasnJ5BVliiKSgKx/OgjlBruTxayh84qxf6l5Z/gMUTpNSNy+QWHkemyy3Dbsr7oq5jkdyin/0TsQnb2qjiayq4u4POeo6s4dw+7XhAhN95kMuvc+Dp1zKOlTnPUhiOyw/ptjc4qoFJSF83xWE9cG97pGw+6DiWlDDWer7jMd86o74l62nn3KBgX+IgzDuMp9f6eO3JEcwp+8i33XvLDcAtiRpn3UENoz4YTGCTNP2ucc8d+wkbkTZZ7yhLuwLSjidBHSavi+lKD3x5Tep4JH2xHK4ZkVDCdN3xH1+nbxnT/gTxH1+g+8pQ7jXPbVpfygpGn+O61l+kp7Fd8BDPFGlIp74Lc3DLRjwz7JBYiIRIc25oDbpir3RdBYkSmdOSxpcPmJxx3s8vlxxmelGTDvgbYfUwC58y6fjt8Mc5pLjwS3mASmYXGrxfigDIp5DKRC2D/YXI6QitlmSVyW4iFizOa/0QQlFGK9KfDnDDs0xuWVcz3g5S0gKa06LLkQ9F+U8l0qPV/F8qmiY7KeFOuUn69Qpn/JQJ4I97kBvtZgSH0MMOFDlIg+liUn2efwp7EacSPfkjowmAdgcsD24I8WZkCCkAkscq+JsCV+S43C2ZI5L1iQuVQlCYnFOz78TQHacDm6ZDcgdS4Z3RMmdBVGt28ViugYm6EelxI0sqWRvJGfSMWsaiNkfqFbx5rOz8cB2FJdpHu7JCk3ZntfLB1QB77HV75ST2yzUqANd1pOt14ON3KL5WjRf/yuar/0af4rma9F8LZqvRfO1aL4Wzdei+Vo0X4vma9F8LZqvRfO1aL4Wzdei+Vo0X5PN17//9c//+N2fit5r0Xsteq8v772e/Nb98tbrjvX/p/O6Eyoar0XjtWi8Ptd4DYMzd981FPv0bdc4qP43+66HGqj/cY3X0/8QKNV5TbD+G1qv+zQQBbyj/+H7n1BLAwQUAAIACACWXJRL71+2gQ8WAABIdQAAFwAAAHVuaXZlcnNhbC91bml2ZXJzYWwucG5n7d1rWFJZvwBwy25j3mamvJSKTdNlupnjaKkp2mWastQyTTMlxSTDawYoCJSW2lT6dvNSKl2mzLyQmuIN0TSpnKQmFRKFjNSEABU3oLDh0Kl5z8zU+5znfDjfts8jiu61f2uvvdba//X/wDrj673dyGCRgZ6entGOX7bu1dOb1a6np985b47uL/db/W/ofsxI3Lt9s15Fl9Wo7s0slOduTz29yuz56rDZuvdfxf8SlKinZ9z24XsGM+5uhJ7e8YEdWz33JYWKB3zOrsENdAzKrqbMaNajpc5PWIpacXO10VbffZvfbA73mGfgGbJtwZm6r77LO71zwalf5s36+tLun2zz3t8cNwGVhcpOvx9Kp/f7g6gGVbOx1U/FhOHJfQiHl7L6UtUmjhGJLutybdzAS0Iq+tDUAZA0dGW/GmtocejEjDn/eKno8hAF9zTcSzYiux3Rjo/AtVNC9/Wt3vcjPj/WIjD8et9+Fca8nYcXrbXfNXr4C8fURen3tAjZaTg+UXEH/nzZ6eeYyxGfHXXIts2j5v5cYNNOXFKHtYSEhTu06Okbrv/Li0fDyaNhJiStij8/3DvjS9XJXO+79r0nfuHk+GrB34p+LJ8zw3MXeP4uo/n+YWJYIrmRYfn38nJL0/ZZ9p7nvnDiH20zZ8Bm8zYfWvJ5k3nuMv22/fOmPLlSP9VibM/rcr0Avc9O+L9BBodmQxAEQRAEQRAEQRAEQRAEQRAEQRAEQRAEQRAEQRAEQRAEQRAEQRAEQRAEQRAEQRAEQRAEQRAEQRAEQRAEQRAEQRAEQRAEQRAEQRAEQRAEQRAEQRAEQRAEQRAEQRAEQRAEQRAEQRAEQRAEQRAEQRAEQRAEQRAEQRAEQRAEQRAEQRAEQRAEQRAEQRAE/f9BY6/jyCpuVxzzCx/9fsj20Qnb5fMMbn7hc98vz/A0VK4c++E2lxnVE/aPcod4unKZX4X/53LCutOnPgN1ddxlivy8IjcN54W3bD9Jmxk447MqeugaY5b9F6r+9ITtnJQFSatPLDzxf4CiDcLjGKBcMjVC4buBky8bmTByiuLx0mwl/Y1Ft30pcj/zftZQ/dNJx/44BSa6CwNTEspM/3aJLaOGhmQJfThgz7PrJLiiP7G0wZOoBpzEYipoUVB1rcw4PK55aljihZi+qFf73QmxfiCzKmu0hGEbKgCxFchEIVIKUiTXCpEizo9/bTqHsWkRlf92hytQnUCMdhNhCoPfO2Le/H4xm4FL6cilGoez3FVlFtjfLHo3B1m/rMH194kQIhB7Dym7BQOP7GfkWjHtUgbnN7JDCWJyhaoUAR5VPIsjySQKHEM1sE2KfsIfcQHj3tkx1BMqpqYYDo7OzQLHSCWiZ9asBlYfqMhlqIf02cEERpelcwf/ReNan03j7bF8ZvLdYiQlqAFY40u7pU1OeEcUi62Rf+5VEKmP+ebxWnia2JU/5a1AdTV0OVK+rpXWsomE95fOBMytDC47rzC686EJxg7q6vsr0u/Cmy2w6echhkHH+mHuKUo4uzQvgBw6fptEfrsUVq/iL5OyMMbk63uYzZsDrWUskrwap2VkoU+XYxHdh2EqDjMSGUkPCSnm1VawJbnH9lwoOV0zraWrop/+0hiTobZWxXoRywD7y0N+r1yB/NterJkYV2Ntwaglth75+6cmZ0df73i5gpIyEYn0RZvRVe+auR0lWk1DdvZUlV9pGqcE3tKt4KcR3w2xUw6agJyMOMSMG2+2g9KLtgGo9N2zL7gsPWKxpC9oE7OpnMeeTLto1tA3XlJ9a1VqD5l2ontdqTJI4Q/itv2OpdRc763Yb9NnmbYwLx11jqhsgxWdOyqOGTkXDboKkUdQ30sa1wL2G1jFBuEjG6uPPwm6Hpsx912zzb+7h8qwW7QrRMZq8oojSGWHRlX1w6Ie4oCrsZedeXuWepJZfj+HFxZMpQHYkIfcGDCvmFfhVhMd1XLv+o+knbxuFSadM9XsSSteYizNMNgO8AW+QTfuFtL9w6q3UX892EaLs1m19TxLfhQ1s8u5wKEKkN5lUAvksV5nI+lc3OMRlnPXmpBjZne5Cc0s6pampGDFt5/6bX/GSXxMiZeyHrCi3cClsBIWS1TSwGn8UTrSP3d+eCrnEXk8cGayGJMzp9JFH6We3itglH63y3V+lFgcDwImi+5IGs3aOxKOWLTfmXlAVS13L67gz/dO/Lkvpm8at4a+VudnViYSq0UDP9OQ4MgOaV5Dv/2nPTNOBq/39aE0DrGNFsONJQOoEXx/Cp/s44apwq3JObhON0OlcshPx/pXdHajt9SIAlaWdj66L3PPq3tg64TaakqIGGfn8DaUJhLbBo65Yh0YpLE02BqNku3+fHTAO5eiQF8UiJM+7qkRT54TO7XtbbGNvqKsUJQgW6Z2Y7kp+lv3fJitnbTPsRU+qbwVYE5nbsGSAJ8rBYTCyl/DgAMRXqHxxE6xzEnG3yeKym6b55xiVDktG2TYuOh+GbQvL64z1g49ly8KB1Bi4HEfoKCnc9yXZmisveI6iZQlcrqUGKd4upr6XqNkwiW1P18vUnhNHXDAuN7Bc3oF9ycf7SUwO4cUiuv9lbj3H/fm2Eg5aY5IGX9DznGTCzhFVKSWmKvRhOJHb6fd5NBnVcYRRcGNFPA9CscgT1yi9G87PXiyAg7Terzg3akIZnC5PmBcSGgcIvc8H6ci9A0BfDHYY4Jt49o3eYPJKmkJQ+a70o2TEUp6J0bHwTWDcUqSIgT7mE9+x3QH5F6pgfVHqM5OJNjC0FWZNeTDVRqcRaB3wjU6S9Fc35tQ8UuP5NqgX8Dq9B5wb2vVtk6zx+l29+Ap1/Dwtnf+S9BKJ4GHUxMM//OBumAZzhCxj/wkpp5qKz8fl4JUfJiz9ClyoCahcwTPkuconHHBwjksOmMtDanGxInsLXh3eOL4qSmbI669WY4fO2lu1OturcFUDpMyknStiJnYn+417ZqjKQUSmeIyz2jh3Lvytq2zqWHHS6qNOi6UVQSzS/kqUs8QIBdP++ECG5vWoaXSQhzvlRGiKTmpsCH0QxuofBd8aoPGGtuAVmTS8hfd44WEVQcJ9yJC3NUDBHIGL4On0TIs2ZUVxd/3Ss1adNPDvJ51pQ6MPooJYh/jURWWPkhkv/EPCbgRzWe85hB2xgzU1pC3E/aADQNesZ3NK3F38+upiwHMRDmNh9d6hYHaEof2o2N3O4/u4igeKulc3TywH3QTUAcE8eSntgH87ULCwFXupuZYaVKd+kdYXiOi3+7jQC1gedDTu3uZwX4r6gx9siwpJ/yyo0otz8EEzwp/88smclV5+GEP11cojkcOaY0b0ovPqqvpZm5UVw9+tQMYoV9KEyp7xi0oEfukNE2TzS2pa0lUZ+URmuJf7G9d0aZo+G8PYAXCtAr9YEa6/T0NAWF6zeCwwJ/kZVrKUNAYoFhlOpzKMYug00Zb3ScneHzG5ESw85b3zwWjYpbiWVdlMwPppsCEbTR+77r0XtFOZ7U/AlEcvkfqHjoNlDQXdysuytGrThUKDSunOX3U8bqqSTlNBGRldEqliQ//3fnryPpA3x40DHEeZu5d+PaPm8+bv40Xjov7n3wnJtbmvLDJzcoYlK85W4+qFqs4eE2tVW7JpctCe83YrFu8J56ABbkfsyrLiNvVfOmqMTHnUa/u6oJNF8PODVoDZxHqNxLOAzyeous03nE0DD9obvBrI/6duarnnSZ0YiJlUtV830ok3TSJVMgV2t2dxPhCRWv3SPxi+w79h92YkebR84xBIOW96kCVdLGoPjVQxXPc5AR4oPhBCRmbno9a2+UiRkauqZ6BHR9jAn5LKbUZ72tYyjwk4PkuiVai1mYawaoDmo6y/nVkCfpesCFMUNN6PEnuT48B7zF/DSaFSixfTbhzBaPTyj4ua3YlUcqg7yb2AxvrZrcmKNFMXMo33Tlc95RrVS9c3QWdLLP2vtb8VWRkvGJh+yJOeuKo3/LshO0VdEFvqNb3YGqg9qysT9UOWL/02rAewNwqBPz56xWzKU6phqyrVwkhTF7Cxu8zaxwedmhdAXdaf9Z41FhNVs8G7ZYil1eN1usUNWmfgq+9RlYCxJUCoZG4rBx/buPCdiGLe2aTeJRIt+3turqog2rGr9Us3UVXETtZYNvJeuDqWs8yjQRrFez1ik3OerEnHRb36p01zPM9Q3vvbTc6s2bkgVlmqou57kQZDNG3yPmbUJluVe/qyreJp21s18db6au6poXEgcXup+/TUgEJ1cs43I9WbqO2mnAJpwsGJwRKrJX19k9bOLFabsBxNIf2Vf0P2CvibpTOeRZmWkqZCl5qgSimU0pQqw2X+rqWlrk5Rbe+28f6nnMs5QCnlBvAvE7XvOquHumASTcerZkXyF5clODUFFLssqVMk1VDeYly3VJ25fkg+nhN2h9Fkcf4PvnR8YtPhS2r4Ap/uCQtDHVRO56iS6vWUvLEMb03NW0wzX2VnMYgKs5sUoeQA3LLieQKMpG/cgDFrGfJZ1fyZGru2aO1mJLCG5gyh+rhrgPWZKILYBnuxagtTz4/j5QtYCcct/o0GNz0vWCEGMt93PkPaYcc1Nt/W7Wgx2FZevaoMCESnFKeyh98hVj7W4+2ttjL2/HCbdh+1uQfCgeNc7N7ujyBzXTGpQdK314f9Fs20qV31jBc3GX3U9tQipJ6pWZnH+m6ZSi1MGa9hj13uOjX+qFtANckSWD+Ah04q7LTOHxh49NXKHdZ/gC7WV4z4OfjBpzkZ7vJORI/ynT3AOZUJVc1zFENv54AFFNLUJk1tBiTmRfTAonaq3iDof6giLIKmjDPOfLj5BVhkaQeZ5q7dd41b09HZZ5f3Kb84VK58znKkheEpxED6YNnn9EunerQfiO4mtmT2DxMNJo7bEY9gLNUXL69NkI5sUqcjxNwj9+zDXDCM0d4RT8GzQ1Tpu1ZfVZ8uje9blHdqioxvrw5yyTSLnPhZEnxhi63w1V07eBLYodn9MFtIoZJMv73HD9VL+9FsLu9HFzff3PodsESOZuhwSjqWcTY/S9Km1t+B0nD+ShJhR+7nBZEsAqBCxaXq6boqmQh2kPV54wzmFTG9OXXqkI3PsA1EUyO3PH2h82tG88PZ7r7xUicjOfmhC1AUx1rh7CTWbmdxMLwP4Mcx7GH8+2slmWKCeC9ErYpOjuKqX369iK7dVFRVO2k/WQ/spMHNgyNaMI4i4sGHYHLT3SD3k1GBS70xneUv93nWRY9mcWi6wKwJP9twbPQ8HZDbc9p7IkMn+oS0cKWkuKCbk+qvjtpT4NBtN/gvdM0bHJprUCxx7SPa8I6noenpHII1NlYik9+WXWrDXHyBd0+2uKJsAFwQsPDDvLTzn6v78cfS9deDJdGXWoz76VMu/B5ZGneOrDDXdNsbywXi7qdYYe6+Y6bIgGQqmkkwha0p+wencI5L/14f1Oet7z0gRN9F4gKXzkqqLtqKbgMXUygu5KE79Go9B6uIjSDpqijoW4o5Ikr6IZxsjH7FFUgd6U77phvzVW5iVdN7Et3yfh60q+2AcvxzEjhRLUukMpxXT4aU9ufjOYNBzKPISYbdGHERKcd323hMX5+mF8u8c23FA6oC6x4oATHkKmeZrWakJVtjcUd025kw6NngmSO4cKGRMSG9NXsgwtKWfVmRCFZQY8/IsVWTE378w8pHt3xc8NU4xZn7IlWu6AENLG1Sa6qNfPTlHfRqAmUcwmwYLlNrn/3K/M7woTJ7h0bxDAeOps84p1jObfSYKu4AR26H9sZ36fiFK+juNgA5+oHz8ATV1jViLrtS7Rwm1auytJ99wNr/hbBIVWgcOTcj5VDiZtNVVKGS/3sLnt+ZGchbTgmCxNsZ5/Zc3aIjU4/f2s/ca9mIpfRpBoIfU1IKqSSgNJGO/JUZzjnyqP7Zusf3SeZHtRd3G5TtI8CjTA5CkRpZ+rCPoL4BDZZivkGT0sUs6nYdGn/TKzEob2Pv8E9LWZd14enLWja/mlRMjonlAj0pHV9E6xSTuyt4Dfy7YawRTJs0+QfXtfCA629dIvwRqXd93SfaR/y9Euc9ruO9Vj/fBvKlD/Zqcm7MGBqPJt8UBc+x8p3VfNGvKUTRP7jowNHqbfXKxaFYu70KrftZNUcj5lanvJ4/B1IFGRuBFzOiYmTsX+thaE6RqGWsRBqVhWdmYm2kw5I0Xx+DUL7CkUZsGqbVTn/TNjp+x+e0FRLvBRJVo4NagusnRQ/PR4PioCB77bP/pAsULFcqoYNKwdHnyy8muFzo+y5n3ZAEzW6DEHAUwRePKZ9ReI9rr15W8GS4Yz8Iudch4cfcwEkfR/3qYh9C0TJGzuQb9DJMIC6M5Z4L8I1q8u08V8re/97+ZiK73y1NDVwGH09+elb0O3wBAfhg0fws0DFANtveS7JSvcwOga3sv9ztSe1TJI922CCd6u8nc1aN4Snq8C9sSPOsUwRVbdEObMtNc8WO76NrtjxYYDgy4vGg8IF7K9ll5+IjKNSOaNpnGbzh/DeDfXTrrrK61aSoNvSdaiP6ZiTB/WBRXuZ+Gj8qLR4RP1HnLYyln/WrpkDWt7ElQmPfbxlNm6PdfN199uzQq16BE6G/9qjhcFDqkL3aV9shwGXd/jkT15+kl+8qzdxIhvYjZaAa5J5DO4FlR5NAfCHov9MaFhuZAoe+cHXhU5oCLzcpmw0o+siBYZnRsn8lrMquxEq6wdyuZ3zlvBRaxccHU3n51hdQ2in2ThPpFUTXgs+8SEdU4BSMsK08aGt/BpfPRy5tLeyK0X1oVJjR48J/Z6LZI2aLB57A61Nf6Do6z9vi54+YHi9Bn4W8RIQOVbju0Qu7En7cno5BqbIar3auZ+yJGdvKJtnn3FQm3c6UdLF6FXFjFZOvTFn1BHeVzLNtlc2xNKfXfUxYwO7nV54uG3QLjBZJyRWfLjKQZnduIzF/N3tI9RpVIDf6vYWpUE2iS9SzlOBEc0yJmo0r3k4MRJj2oiJ8JJkIkNHFuCEC06gm/i9Vtc+7Ci5n7pMfoWacjhuAeF/HhmyJ28aOhmWzgFZC/+aVCvgepy/y55+f5dYGDbK6mArE7UXm/fCtFftiSWNPZ5lvPGSnOllc9/kVFTLDc/cxgn7gYpREvdY9Kr4HtGZHr9HQjLTJ189zWaQFD81NuwylD2bes5aEccy/YuSi3p9lSQJ+WNDrya6QDNOnSroX9Deq55dQUhG2MaC7smDp82xH5JBksG2DJjyQ2QyMM2UCmTOzH9kAHVDIpXzO6NiTpadzef5wZaYRR9ylahd9v/8j57+njmz7F/falmtogXJB6iS/f/IfzrOsVHrOoP51q1fSAeeODlPv+ehjVoA02YqD7H3bWb7X7H8/CDuT75r37cytGCc564Zkf9pN8xWCZxRsAx77ZHfEyzjx88rqo27vigQbJgfDogoWjVq6+xTLeYzv5CiZHnUUOUi0DaAPEYlg2iFpFFqgPS+8KVdOOu+0v+4fygIs7stPJP0pue9nu5rxzbvrRWbD6X+F1BLAwQUAAIACACWXJRLN6hzMUoAAABrAAAAGwAAAHVuaXZlcnNhbC91bml2ZXJzYWwucG5nLnhtbLOxr8jNUShLLSrOzM+zVTLUM1Cyt+PlsikoSi3LTC1XqACKAQUhQEmhEsg1QnDLM1NKMkAqLM0QghmpmekZJbZKFpbmcEF9oJkAUEsBAgAAFAACAAgAlVyUS7bt80xxBAAABBEAAB0AAAAAAAAAAQAAAAAAAAAAAHVuaXZlcnNhbC9jb21tb25fbWVzc2FnZXMubG5nUEsBAgAAFAACAAgAlVyUS03wALexAwAAOQ8AACcAAAAAAAAAAQAAAAAArAQAAHVuaXZlcnNhbC9mbGFzaF9wdWJsaXNoaW5nX3NldHRpbmdzLnhtbFBLAQIAABQAAgAIAJVclEs4AXFCtAIAAFQKAAAhAAAAAAAAAAEAAAAAAKIIAAB1bml2ZXJzYWwvZmxhc2hfc2tpbl9zZXR0aW5ncy54bWxQSwECAAAUAAIACACVXJRLOD/HHIQDAABKDgAAJgAAAAAAAAABAAAAAACVCwAAdW5pdmVyc2FsL2h0bWxfcHVibGlzaGluZ19zZXR0aW5ncy54bWxQSwECAAAUAAIACACVXJRL0Jrqi5cBAAAeBgAAHwAAAAAAAAABAAAAAABdDwAAdW5pdmVyc2FsL2h0bWxfc2tpbl9zZXR0aW5ncy5qc1BLAQIAABQAAgAIAJVclEs9PC/RwQAAAOUBAAAaAAAAAAAAAAEAAAAAADERAAB1bml2ZXJzYWwvaTE4bl9wcmVzZXRzLnhtbFBLAQIAABQAAgAIAJVclEvZnKM3dAAAAHQAAAAcAAAAAAAAAAEAAAAAACoSAAB1bml2ZXJzYWwvbG9jYWxfc2V0dGluZ3MueG1sUEsBAgAAFAACAAgARJRXRyO0Tvv7AgAAsAgAABQAAAAAAAAAAQAAAAAA2BIAAHVuaXZlcnNhbC9wbGF5ZXIueG1sUEsBAgAAFAACAAgAlVyUS+O9sJ0LCQAADD4AACkAAAAAAAAAAQAAAAAABRYAAHVuaXZlcnNhbC9za2luX2N1c3RvbWl6YXRpb25fc2V0dGluZ3MueG1sUEsBAgAAFAACAAgAllyUS+9ftoEPFgAASHUAABcAAAAAAAAAAAAAAAAAVx8AAHVuaXZlcnNhbC91bml2ZXJzYWwucG5nUEsBAgAAFAACAAgAllyUSzeoczFKAAAAawAAABsAAAAAAAAAAQAAAAAAmzUAAHVuaXZlcnNhbC91bml2ZXJzYWwucG5nLnhtbFBLBQYAAAAACwALAEkDAAAeNgAAAAA="/>
  <p:tag name="KSO_WPP_MARK_KEY" val="51da80bd-9004-4b15-bbb4-8c4b9477b1e0"/>
  <p:tag name="COMMONDATA" val="eyJoZGlkIjoiMGFiNGM0MGZjNmU3YTRiM2EwMTllNjJhYTFmNDQ5Z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5066</Words>
  <Application>WPS 演示</Application>
  <PresentationFormat>宽屏</PresentationFormat>
  <Paragraphs>578</Paragraphs>
  <Slides>54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80" baseType="lpstr">
      <vt:lpstr>Arial</vt:lpstr>
      <vt:lpstr>宋体</vt:lpstr>
      <vt:lpstr>Wingdings</vt:lpstr>
      <vt:lpstr>Calibri</vt:lpstr>
      <vt:lpstr>微软雅黑 Light</vt:lpstr>
      <vt:lpstr>田氏宋体旧字形</vt:lpstr>
      <vt:lpstr>方正细谭黑简体</vt:lpstr>
      <vt:lpstr>黑体</vt:lpstr>
      <vt:lpstr>冬青黑体简体中文 W6</vt:lpstr>
      <vt:lpstr>方正正黑简体</vt:lpstr>
      <vt:lpstr>迷你简菱心</vt:lpstr>
      <vt:lpstr>Impact</vt:lpstr>
      <vt:lpstr>Adobe Gothic Std B</vt:lpstr>
      <vt:lpstr>Yu Gothic UI Semibold</vt:lpstr>
      <vt:lpstr>微软雅黑</vt:lpstr>
      <vt:lpstr>华文细黑</vt:lpstr>
      <vt:lpstr>华文中宋</vt:lpstr>
      <vt:lpstr>Arial Unicode MS</vt:lpstr>
      <vt:lpstr>Calibri Light</vt:lpstr>
      <vt:lpstr>等线</vt:lpstr>
      <vt:lpstr>Calibri</vt:lpstr>
      <vt:lpstr>华文行楷</vt:lpstr>
      <vt:lpstr>等线 Light</vt:lpstr>
      <vt:lpstr>Office 主题​​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兰舟</cp:lastModifiedBy>
  <cp:revision>60</cp:revision>
  <dcterms:created xsi:type="dcterms:W3CDTF">2016-07-07T09:29:00Z</dcterms:created>
  <dcterms:modified xsi:type="dcterms:W3CDTF">2022-10-15T11:18:18Z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3CE5634336054BD2BF109E27D51F116E</vt:lpwstr>
  </property>
  <property fmtid="{D5CDD505-2E9C-101B-9397-08002B2CF9AE}" pid="3" name="KSOProductBuildVer">
    <vt:lpwstr>2052-11.1.0.12598</vt:lpwstr>
  </property>
</Properties>
</file>