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9" r:id="rId3"/>
    <p:sldId id="313" r:id="rId4"/>
    <p:sldId id="310" r:id="rId5"/>
    <p:sldId id="312" r:id="rId6"/>
    <p:sldId id="311" r:id="rId7"/>
    <p:sldId id="314" r:id="rId8"/>
    <p:sldId id="315" r:id="rId9"/>
    <p:sldId id="334" r:id="rId10"/>
    <p:sldId id="316" r:id="rId11"/>
    <p:sldId id="317" r:id="rId12"/>
    <p:sldId id="324" r:id="rId13"/>
    <p:sldId id="318" r:id="rId14"/>
    <p:sldId id="329" r:id="rId15"/>
    <p:sldId id="336" r:id="rId16"/>
    <p:sldId id="328" r:id="rId17"/>
    <p:sldId id="326" r:id="rId18"/>
    <p:sldId id="327" r:id="rId19"/>
    <p:sldId id="330" r:id="rId20"/>
    <p:sldId id="319" r:id="rId21"/>
    <p:sldId id="331" r:id="rId22"/>
    <p:sldId id="332" r:id="rId23"/>
    <p:sldId id="335" r:id="rId24"/>
    <p:sldId id="320" r:id="rId25"/>
    <p:sldId id="321" r:id="rId26"/>
    <p:sldId id="322" r:id="rId27"/>
    <p:sldId id="333" r:id="rId28"/>
    <p:sldId id="33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CE7A-C6C3-4AA7-8907-61A07F446D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E7E8BF-16C4-4A1C-A5E8-470DE198E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C72AE7-52EA-4A7D-8485-0BB90DCAA6D2}"/>
              </a:ext>
            </a:extLst>
          </p:cNvPr>
          <p:cNvSpPr>
            <a:spLocks noGrp="1"/>
          </p:cNvSpPr>
          <p:nvPr>
            <p:ph type="dt" sz="half" idx="10"/>
          </p:nvPr>
        </p:nvSpPr>
        <p:spPr/>
        <p:txBody>
          <a:bodyPr/>
          <a:lstStyle/>
          <a:p>
            <a:fld id="{503383E1-8806-4248-8974-255CBCDF4DDE}" type="datetimeFigureOut">
              <a:rPr lang="en-IN" smtClean="0"/>
              <a:t>29-07-2021</a:t>
            </a:fld>
            <a:endParaRPr lang="en-IN"/>
          </a:p>
        </p:txBody>
      </p:sp>
      <p:sp>
        <p:nvSpPr>
          <p:cNvPr id="5" name="Footer Placeholder 4">
            <a:extLst>
              <a:ext uri="{FF2B5EF4-FFF2-40B4-BE49-F238E27FC236}">
                <a16:creationId xmlns:a16="http://schemas.microsoft.com/office/drawing/2014/main" id="{2C5CCE07-6A5F-4CEF-92F9-FB8723C009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779C11-0478-42E0-BBDA-4F2C1825D60E}"/>
              </a:ext>
            </a:extLst>
          </p:cNvPr>
          <p:cNvSpPr>
            <a:spLocks noGrp="1"/>
          </p:cNvSpPr>
          <p:nvPr>
            <p:ph type="sldNum" sz="quarter" idx="12"/>
          </p:nvPr>
        </p:nvSpPr>
        <p:spPr/>
        <p:txBody>
          <a:bodyPr/>
          <a:lstStyle/>
          <a:p>
            <a:fld id="{1F14898B-3F22-48EF-B19B-9C5B47FF71F9}" type="slidenum">
              <a:rPr lang="en-IN" smtClean="0"/>
              <a:t>‹#›</a:t>
            </a:fld>
            <a:endParaRPr lang="en-IN"/>
          </a:p>
        </p:txBody>
      </p:sp>
    </p:spTree>
    <p:extLst>
      <p:ext uri="{BB962C8B-B14F-4D97-AF65-F5344CB8AC3E}">
        <p14:creationId xmlns:p14="http://schemas.microsoft.com/office/powerpoint/2010/main" val="188098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A6D0-C9A2-4D3F-A3CD-6CD8585512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8FB62C-C378-4A40-AA28-55F64FE378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F6F63-2268-47BF-8D92-6E3CFCACEAC7}"/>
              </a:ext>
            </a:extLst>
          </p:cNvPr>
          <p:cNvSpPr>
            <a:spLocks noGrp="1"/>
          </p:cNvSpPr>
          <p:nvPr>
            <p:ph type="dt" sz="half" idx="10"/>
          </p:nvPr>
        </p:nvSpPr>
        <p:spPr/>
        <p:txBody>
          <a:bodyPr/>
          <a:lstStyle/>
          <a:p>
            <a:fld id="{503383E1-8806-4248-8974-255CBCDF4DDE}" type="datetimeFigureOut">
              <a:rPr lang="en-IN" smtClean="0"/>
              <a:t>29-07-2021</a:t>
            </a:fld>
            <a:endParaRPr lang="en-IN"/>
          </a:p>
        </p:txBody>
      </p:sp>
      <p:sp>
        <p:nvSpPr>
          <p:cNvPr id="5" name="Footer Placeholder 4">
            <a:extLst>
              <a:ext uri="{FF2B5EF4-FFF2-40B4-BE49-F238E27FC236}">
                <a16:creationId xmlns:a16="http://schemas.microsoft.com/office/drawing/2014/main" id="{914D6359-CDFB-42EF-A2BD-57F82FFEA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319F17-D3BC-45BE-8DA3-AD589995FCF2}"/>
              </a:ext>
            </a:extLst>
          </p:cNvPr>
          <p:cNvSpPr>
            <a:spLocks noGrp="1"/>
          </p:cNvSpPr>
          <p:nvPr>
            <p:ph type="sldNum" sz="quarter" idx="12"/>
          </p:nvPr>
        </p:nvSpPr>
        <p:spPr/>
        <p:txBody>
          <a:bodyPr/>
          <a:lstStyle/>
          <a:p>
            <a:fld id="{1F14898B-3F22-48EF-B19B-9C5B47FF71F9}" type="slidenum">
              <a:rPr lang="en-IN" smtClean="0"/>
              <a:t>‹#›</a:t>
            </a:fld>
            <a:endParaRPr lang="en-IN"/>
          </a:p>
        </p:txBody>
      </p:sp>
    </p:spTree>
    <p:extLst>
      <p:ext uri="{BB962C8B-B14F-4D97-AF65-F5344CB8AC3E}">
        <p14:creationId xmlns:p14="http://schemas.microsoft.com/office/powerpoint/2010/main" val="2855764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12B99A-9F79-44E6-BCAF-E817A289D8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69471E-24B8-479D-9558-57C2B6F969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49892-013F-4CC6-A1AB-B97E4AF49154}"/>
              </a:ext>
            </a:extLst>
          </p:cNvPr>
          <p:cNvSpPr>
            <a:spLocks noGrp="1"/>
          </p:cNvSpPr>
          <p:nvPr>
            <p:ph type="dt" sz="half" idx="10"/>
          </p:nvPr>
        </p:nvSpPr>
        <p:spPr/>
        <p:txBody>
          <a:bodyPr/>
          <a:lstStyle/>
          <a:p>
            <a:fld id="{503383E1-8806-4248-8974-255CBCDF4DDE}" type="datetimeFigureOut">
              <a:rPr lang="en-IN" smtClean="0"/>
              <a:t>29-07-2021</a:t>
            </a:fld>
            <a:endParaRPr lang="en-IN"/>
          </a:p>
        </p:txBody>
      </p:sp>
      <p:sp>
        <p:nvSpPr>
          <p:cNvPr id="5" name="Footer Placeholder 4">
            <a:extLst>
              <a:ext uri="{FF2B5EF4-FFF2-40B4-BE49-F238E27FC236}">
                <a16:creationId xmlns:a16="http://schemas.microsoft.com/office/drawing/2014/main" id="{2D3596C7-85C4-42C1-BF7C-81246E741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09A01-FDA7-4902-80CD-F785CDE94607}"/>
              </a:ext>
            </a:extLst>
          </p:cNvPr>
          <p:cNvSpPr>
            <a:spLocks noGrp="1"/>
          </p:cNvSpPr>
          <p:nvPr>
            <p:ph type="sldNum" sz="quarter" idx="12"/>
          </p:nvPr>
        </p:nvSpPr>
        <p:spPr/>
        <p:txBody>
          <a:bodyPr/>
          <a:lstStyle/>
          <a:p>
            <a:fld id="{1F14898B-3F22-48EF-B19B-9C5B47FF71F9}" type="slidenum">
              <a:rPr lang="en-IN" smtClean="0"/>
              <a:t>‹#›</a:t>
            </a:fld>
            <a:endParaRPr lang="en-IN"/>
          </a:p>
        </p:txBody>
      </p:sp>
    </p:spTree>
    <p:extLst>
      <p:ext uri="{BB962C8B-B14F-4D97-AF65-F5344CB8AC3E}">
        <p14:creationId xmlns:p14="http://schemas.microsoft.com/office/powerpoint/2010/main" val="332276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8451-FF97-4C6E-9186-8D214789B5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C2A0CE-C8E3-4FCE-8482-DB67AC4F6F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C715A0-7627-4DE6-9730-9E61D07C6D8C}"/>
              </a:ext>
            </a:extLst>
          </p:cNvPr>
          <p:cNvSpPr>
            <a:spLocks noGrp="1"/>
          </p:cNvSpPr>
          <p:nvPr>
            <p:ph type="dt" sz="half" idx="10"/>
          </p:nvPr>
        </p:nvSpPr>
        <p:spPr/>
        <p:txBody>
          <a:bodyPr/>
          <a:lstStyle/>
          <a:p>
            <a:fld id="{503383E1-8806-4248-8974-255CBCDF4DDE}" type="datetimeFigureOut">
              <a:rPr lang="en-IN" smtClean="0"/>
              <a:t>29-07-2021</a:t>
            </a:fld>
            <a:endParaRPr lang="en-IN"/>
          </a:p>
        </p:txBody>
      </p:sp>
      <p:sp>
        <p:nvSpPr>
          <p:cNvPr id="5" name="Footer Placeholder 4">
            <a:extLst>
              <a:ext uri="{FF2B5EF4-FFF2-40B4-BE49-F238E27FC236}">
                <a16:creationId xmlns:a16="http://schemas.microsoft.com/office/drawing/2014/main" id="{55909E11-2C35-4F7D-B27B-2244C686A6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51F09B-D07A-4A02-B198-6A09B3AA2CC2}"/>
              </a:ext>
            </a:extLst>
          </p:cNvPr>
          <p:cNvSpPr>
            <a:spLocks noGrp="1"/>
          </p:cNvSpPr>
          <p:nvPr>
            <p:ph type="sldNum" sz="quarter" idx="12"/>
          </p:nvPr>
        </p:nvSpPr>
        <p:spPr/>
        <p:txBody>
          <a:bodyPr/>
          <a:lstStyle/>
          <a:p>
            <a:fld id="{1F14898B-3F22-48EF-B19B-9C5B47FF71F9}" type="slidenum">
              <a:rPr lang="en-IN" smtClean="0"/>
              <a:t>‹#›</a:t>
            </a:fld>
            <a:endParaRPr lang="en-IN"/>
          </a:p>
        </p:txBody>
      </p:sp>
    </p:spTree>
    <p:extLst>
      <p:ext uri="{BB962C8B-B14F-4D97-AF65-F5344CB8AC3E}">
        <p14:creationId xmlns:p14="http://schemas.microsoft.com/office/powerpoint/2010/main" val="334008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5871-DE20-423E-8851-A5348C2C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6F7905-7133-4B3C-9DE9-4733743CA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7FEFE1-82E4-40DC-A28F-93FBB619519E}"/>
              </a:ext>
            </a:extLst>
          </p:cNvPr>
          <p:cNvSpPr>
            <a:spLocks noGrp="1"/>
          </p:cNvSpPr>
          <p:nvPr>
            <p:ph type="dt" sz="half" idx="10"/>
          </p:nvPr>
        </p:nvSpPr>
        <p:spPr/>
        <p:txBody>
          <a:bodyPr/>
          <a:lstStyle/>
          <a:p>
            <a:fld id="{503383E1-8806-4248-8974-255CBCDF4DDE}" type="datetimeFigureOut">
              <a:rPr lang="en-IN" smtClean="0"/>
              <a:t>29-07-2021</a:t>
            </a:fld>
            <a:endParaRPr lang="en-IN"/>
          </a:p>
        </p:txBody>
      </p:sp>
      <p:sp>
        <p:nvSpPr>
          <p:cNvPr id="5" name="Footer Placeholder 4">
            <a:extLst>
              <a:ext uri="{FF2B5EF4-FFF2-40B4-BE49-F238E27FC236}">
                <a16:creationId xmlns:a16="http://schemas.microsoft.com/office/drawing/2014/main" id="{B552DFC9-ADC0-4164-8D38-533F4C903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2098D-D884-4090-9E12-4E207CB484DD}"/>
              </a:ext>
            </a:extLst>
          </p:cNvPr>
          <p:cNvSpPr>
            <a:spLocks noGrp="1"/>
          </p:cNvSpPr>
          <p:nvPr>
            <p:ph type="sldNum" sz="quarter" idx="12"/>
          </p:nvPr>
        </p:nvSpPr>
        <p:spPr/>
        <p:txBody>
          <a:bodyPr/>
          <a:lstStyle/>
          <a:p>
            <a:fld id="{1F14898B-3F22-48EF-B19B-9C5B47FF71F9}" type="slidenum">
              <a:rPr lang="en-IN" smtClean="0"/>
              <a:t>‹#›</a:t>
            </a:fld>
            <a:endParaRPr lang="en-IN"/>
          </a:p>
        </p:txBody>
      </p:sp>
    </p:spTree>
    <p:extLst>
      <p:ext uri="{BB962C8B-B14F-4D97-AF65-F5344CB8AC3E}">
        <p14:creationId xmlns:p14="http://schemas.microsoft.com/office/powerpoint/2010/main" val="150133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453F-827C-469F-B01F-9BB45BFAA7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253820-C90A-4BF5-AA2E-F8C2E88C4D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FDE2AF-1DE2-43AB-96A0-612D55AA7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747A80-BEF8-45F0-A248-2D882DA62FF4}"/>
              </a:ext>
            </a:extLst>
          </p:cNvPr>
          <p:cNvSpPr>
            <a:spLocks noGrp="1"/>
          </p:cNvSpPr>
          <p:nvPr>
            <p:ph type="dt" sz="half" idx="10"/>
          </p:nvPr>
        </p:nvSpPr>
        <p:spPr/>
        <p:txBody>
          <a:bodyPr/>
          <a:lstStyle/>
          <a:p>
            <a:fld id="{503383E1-8806-4248-8974-255CBCDF4DDE}" type="datetimeFigureOut">
              <a:rPr lang="en-IN" smtClean="0"/>
              <a:t>29-07-2021</a:t>
            </a:fld>
            <a:endParaRPr lang="en-IN"/>
          </a:p>
        </p:txBody>
      </p:sp>
      <p:sp>
        <p:nvSpPr>
          <p:cNvPr id="6" name="Footer Placeholder 5">
            <a:extLst>
              <a:ext uri="{FF2B5EF4-FFF2-40B4-BE49-F238E27FC236}">
                <a16:creationId xmlns:a16="http://schemas.microsoft.com/office/drawing/2014/main" id="{C6EBDED5-BC0D-435E-80A5-7F08FCCCA1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1841B-6BE4-4474-BEFC-61D41E4670EF}"/>
              </a:ext>
            </a:extLst>
          </p:cNvPr>
          <p:cNvSpPr>
            <a:spLocks noGrp="1"/>
          </p:cNvSpPr>
          <p:nvPr>
            <p:ph type="sldNum" sz="quarter" idx="12"/>
          </p:nvPr>
        </p:nvSpPr>
        <p:spPr/>
        <p:txBody>
          <a:bodyPr/>
          <a:lstStyle/>
          <a:p>
            <a:fld id="{1F14898B-3F22-48EF-B19B-9C5B47FF71F9}" type="slidenum">
              <a:rPr lang="en-IN" smtClean="0"/>
              <a:t>‹#›</a:t>
            </a:fld>
            <a:endParaRPr lang="en-IN"/>
          </a:p>
        </p:txBody>
      </p:sp>
    </p:spTree>
    <p:extLst>
      <p:ext uri="{BB962C8B-B14F-4D97-AF65-F5344CB8AC3E}">
        <p14:creationId xmlns:p14="http://schemas.microsoft.com/office/powerpoint/2010/main" val="141968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CF94-EB6B-4DD5-A8B2-71FE18D69B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4FE302-BA53-490D-9C0C-D5265EB28C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7CEC4F-38D2-490A-B4E4-0BD7F07F0C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3AE638-B46D-4E14-A58D-67D2051E46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A36FDE-B8C6-42E7-8E98-0CF16D063C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4B530F-0DD0-4006-8D80-AE6F6D34FE6E}"/>
              </a:ext>
            </a:extLst>
          </p:cNvPr>
          <p:cNvSpPr>
            <a:spLocks noGrp="1"/>
          </p:cNvSpPr>
          <p:nvPr>
            <p:ph type="dt" sz="half" idx="10"/>
          </p:nvPr>
        </p:nvSpPr>
        <p:spPr/>
        <p:txBody>
          <a:bodyPr/>
          <a:lstStyle/>
          <a:p>
            <a:fld id="{503383E1-8806-4248-8974-255CBCDF4DDE}" type="datetimeFigureOut">
              <a:rPr lang="en-IN" smtClean="0"/>
              <a:t>29-07-2021</a:t>
            </a:fld>
            <a:endParaRPr lang="en-IN"/>
          </a:p>
        </p:txBody>
      </p:sp>
      <p:sp>
        <p:nvSpPr>
          <p:cNvPr id="8" name="Footer Placeholder 7">
            <a:extLst>
              <a:ext uri="{FF2B5EF4-FFF2-40B4-BE49-F238E27FC236}">
                <a16:creationId xmlns:a16="http://schemas.microsoft.com/office/drawing/2014/main" id="{796CE8A0-083A-4FFC-A48F-5A98FF8E04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CEF118-51A5-44BE-A825-2B479643EFB1}"/>
              </a:ext>
            </a:extLst>
          </p:cNvPr>
          <p:cNvSpPr>
            <a:spLocks noGrp="1"/>
          </p:cNvSpPr>
          <p:nvPr>
            <p:ph type="sldNum" sz="quarter" idx="12"/>
          </p:nvPr>
        </p:nvSpPr>
        <p:spPr/>
        <p:txBody>
          <a:bodyPr/>
          <a:lstStyle/>
          <a:p>
            <a:fld id="{1F14898B-3F22-48EF-B19B-9C5B47FF71F9}" type="slidenum">
              <a:rPr lang="en-IN" smtClean="0"/>
              <a:t>‹#›</a:t>
            </a:fld>
            <a:endParaRPr lang="en-IN"/>
          </a:p>
        </p:txBody>
      </p:sp>
    </p:spTree>
    <p:extLst>
      <p:ext uri="{BB962C8B-B14F-4D97-AF65-F5344CB8AC3E}">
        <p14:creationId xmlns:p14="http://schemas.microsoft.com/office/powerpoint/2010/main" val="384907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5970-3693-4FA5-9709-AA26035E0E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48CD0D-4036-47E7-AD1A-83AB1B6CF6C0}"/>
              </a:ext>
            </a:extLst>
          </p:cNvPr>
          <p:cNvSpPr>
            <a:spLocks noGrp="1"/>
          </p:cNvSpPr>
          <p:nvPr>
            <p:ph type="dt" sz="half" idx="10"/>
          </p:nvPr>
        </p:nvSpPr>
        <p:spPr/>
        <p:txBody>
          <a:bodyPr/>
          <a:lstStyle/>
          <a:p>
            <a:fld id="{503383E1-8806-4248-8974-255CBCDF4DDE}" type="datetimeFigureOut">
              <a:rPr lang="en-IN" smtClean="0"/>
              <a:t>29-07-2021</a:t>
            </a:fld>
            <a:endParaRPr lang="en-IN"/>
          </a:p>
        </p:txBody>
      </p:sp>
      <p:sp>
        <p:nvSpPr>
          <p:cNvPr id="4" name="Footer Placeholder 3">
            <a:extLst>
              <a:ext uri="{FF2B5EF4-FFF2-40B4-BE49-F238E27FC236}">
                <a16:creationId xmlns:a16="http://schemas.microsoft.com/office/drawing/2014/main" id="{E862DC20-503A-4684-A305-E8C18B474B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051585-E48B-4329-A054-AB88BB658C9A}"/>
              </a:ext>
            </a:extLst>
          </p:cNvPr>
          <p:cNvSpPr>
            <a:spLocks noGrp="1"/>
          </p:cNvSpPr>
          <p:nvPr>
            <p:ph type="sldNum" sz="quarter" idx="12"/>
          </p:nvPr>
        </p:nvSpPr>
        <p:spPr/>
        <p:txBody>
          <a:bodyPr/>
          <a:lstStyle/>
          <a:p>
            <a:fld id="{1F14898B-3F22-48EF-B19B-9C5B47FF71F9}" type="slidenum">
              <a:rPr lang="en-IN" smtClean="0"/>
              <a:t>‹#›</a:t>
            </a:fld>
            <a:endParaRPr lang="en-IN"/>
          </a:p>
        </p:txBody>
      </p:sp>
    </p:spTree>
    <p:extLst>
      <p:ext uri="{BB962C8B-B14F-4D97-AF65-F5344CB8AC3E}">
        <p14:creationId xmlns:p14="http://schemas.microsoft.com/office/powerpoint/2010/main" val="368453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3058CB-1295-423C-9292-E32B7690E81F}"/>
              </a:ext>
            </a:extLst>
          </p:cNvPr>
          <p:cNvSpPr>
            <a:spLocks noGrp="1"/>
          </p:cNvSpPr>
          <p:nvPr>
            <p:ph type="dt" sz="half" idx="10"/>
          </p:nvPr>
        </p:nvSpPr>
        <p:spPr/>
        <p:txBody>
          <a:bodyPr/>
          <a:lstStyle/>
          <a:p>
            <a:fld id="{503383E1-8806-4248-8974-255CBCDF4DDE}" type="datetimeFigureOut">
              <a:rPr lang="en-IN" smtClean="0"/>
              <a:t>29-07-2021</a:t>
            </a:fld>
            <a:endParaRPr lang="en-IN"/>
          </a:p>
        </p:txBody>
      </p:sp>
      <p:sp>
        <p:nvSpPr>
          <p:cNvPr id="3" name="Footer Placeholder 2">
            <a:extLst>
              <a:ext uri="{FF2B5EF4-FFF2-40B4-BE49-F238E27FC236}">
                <a16:creationId xmlns:a16="http://schemas.microsoft.com/office/drawing/2014/main" id="{FC8395B1-5008-4FE8-862E-F5BAB27A60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E316E1-9C5C-49A4-AE78-8ED03EE37FE2}"/>
              </a:ext>
            </a:extLst>
          </p:cNvPr>
          <p:cNvSpPr>
            <a:spLocks noGrp="1"/>
          </p:cNvSpPr>
          <p:nvPr>
            <p:ph type="sldNum" sz="quarter" idx="12"/>
          </p:nvPr>
        </p:nvSpPr>
        <p:spPr/>
        <p:txBody>
          <a:bodyPr/>
          <a:lstStyle/>
          <a:p>
            <a:fld id="{1F14898B-3F22-48EF-B19B-9C5B47FF71F9}" type="slidenum">
              <a:rPr lang="en-IN" smtClean="0"/>
              <a:t>‹#›</a:t>
            </a:fld>
            <a:endParaRPr lang="en-IN"/>
          </a:p>
        </p:txBody>
      </p:sp>
    </p:spTree>
    <p:extLst>
      <p:ext uri="{BB962C8B-B14F-4D97-AF65-F5344CB8AC3E}">
        <p14:creationId xmlns:p14="http://schemas.microsoft.com/office/powerpoint/2010/main" val="420015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F4CE-6701-46DE-AF15-3948197D1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34A5C2-E8F1-4185-B503-284368B684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94985B-B7E9-408A-B701-BE34AD3BA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BDDF0-BE07-4027-8B99-20739DA8D5A7}"/>
              </a:ext>
            </a:extLst>
          </p:cNvPr>
          <p:cNvSpPr>
            <a:spLocks noGrp="1"/>
          </p:cNvSpPr>
          <p:nvPr>
            <p:ph type="dt" sz="half" idx="10"/>
          </p:nvPr>
        </p:nvSpPr>
        <p:spPr/>
        <p:txBody>
          <a:bodyPr/>
          <a:lstStyle/>
          <a:p>
            <a:fld id="{503383E1-8806-4248-8974-255CBCDF4DDE}" type="datetimeFigureOut">
              <a:rPr lang="en-IN" smtClean="0"/>
              <a:t>29-07-2021</a:t>
            </a:fld>
            <a:endParaRPr lang="en-IN"/>
          </a:p>
        </p:txBody>
      </p:sp>
      <p:sp>
        <p:nvSpPr>
          <p:cNvPr id="6" name="Footer Placeholder 5">
            <a:extLst>
              <a:ext uri="{FF2B5EF4-FFF2-40B4-BE49-F238E27FC236}">
                <a16:creationId xmlns:a16="http://schemas.microsoft.com/office/drawing/2014/main" id="{B768B2FA-719F-45AE-BB9E-47FC21A8B4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3F04E8-B0AF-425C-AB00-A340C30AC6C9}"/>
              </a:ext>
            </a:extLst>
          </p:cNvPr>
          <p:cNvSpPr>
            <a:spLocks noGrp="1"/>
          </p:cNvSpPr>
          <p:nvPr>
            <p:ph type="sldNum" sz="quarter" idx="12"/>
          </p:nvPr>
        </p:nvSpPr>
        <p:spPr/>
        <p:txBody>
          <a:bodyPr/>
          <a:lstStyle/>
          <a:p>
            <a:fld id="{1F14898B-3F22-48EF-B19B-9C5B47FF71F9}" type="slidenum">
              <a:rPr lang="en-IN" smtClean="0"/>
              <a:t>‹#›</a:t>
            </a:fld>
            <a:endParaRPr lang="en-IN"/>
          </a:p>
        </p:txBody>
      </p:sp>
    </p:spTree>
    <p:extLst>
      <p:ext uri="{BB962C8B-B14F-4D97-AF65-F5344CB8AC3E}">
        <p14:creationId xmlns:p14="http://schemas.microsoft.com/office/powerpoint/2010/main" val="41644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9F64-0F2F-49AB-8AC7-7E236F542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F6A5AF-79F8-4D5A-8688-A39D21B17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3E70C4-281F-467D-AA68-02ED5BCB2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CA86D5-A5E2-4976-80CA-64B72101C39D}"/>
              </a:ext>
            </a:extLst>
          </p:cNvPr>
          <p:cNvSpPr>
            <a:spLocks noGrp="1"/>
          </p:cNvSpPr>
          <p:nvPr>
            <p:ph type="dt" sz="half" idx="10"/>
          </p:nvPr>
        </p:nvSpPr>
        <p:spPr/>
        <p:txBody>
          <a:bodyPr/>
          <a:lstStyle/>
          <a:p>
            <a:fld id="{503383E1-8806-4248-8974-255CBCDF4DDE}" type="datetimeFigureOut">
              <a:rPr lang="en-IN" smtClean="0"/>
              <a:t>29-07-2021</a:t>
            </a:fld>
            <a:endParaRPr lang="en-IN"/>
          </a:p>
        </p:txBody>
      </p:sp>
      <p:sp>
        <p:nvSpPr>
          <p:cNvPr id="6" name="Footer Placeholder 5">
            <a:extLst>
              <a:ext uri="{FF2B5EF4-FFF2-40B4-BE49-F238E27FC236}">
                <a16:creationId xmlns:a16="http://schemas.microsoft.com/office/drawing/2014/main" id="{5DBF93F7-8B6F-4E11-A6AF-D2200F714A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94CF0-154F-465D-832B-1A71DA45CC99}"/>
              </a:ext>
            </a:extLst>
          </p:cNvPr>
          <p:cNvSpPr>
            <a:spLocks noGrp="1"/>
          </p:cNvSpPr>
          <p:nvPr>
            <p:ph type="sldNum" sz="quarter" idx="12"/>
          </p:nvPr>
        </p:nvSpPr>
        <p:spPr/>
        <p:txBody>
          <a:bodyPr/>
          <a:lstStyle/>
          <a:p>
            <a:fld id="{1F14898B-3F22-48EF-B19B-9C5B47FF71F9}" type="slidenum">
              <a:rPr lang="en-IN" smtClean="0"/>
              <a:t>‹#›</a:t>
            </a:fld>
            <a:endParaRPr lang="en-IN"/>
          </a:p>
        </p:txBody>
      </p:sp>
    </p:spTree>
    <p:extLst>
      <p:ext uri="{BB962C8B-B14F-4D97-AF65-F5344CB8AC3E}">
        <p14:creationId xmlns:p14="http://schemas.microsoft.com/office/powerpoint/2010/main" val="185160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BD1D69-7734-4E44-A68F-E2B8C1300F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EC6E5C-376B-40F0-B241-31BA95ECF9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E32DB2-EBE2-40A2-9C0D-F3BB6B91F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383E1-8806-4248-8974-255CBCDF4DDE}" type="datetimeFigureOut">
              <a:rPr lang="en-IN" smtClean="0"/>
              <a:t>29-07-2021</a:t>
            </a:fld>
            <a:endParaRPr lang="en-IN"/>
          </a:p>
        </p:txBody>
      </p:sp>
      <p:sp>
        <p:nvSpPr>
          <p:cNvPr id="5" name="Footer Placeholder 4">
            <a:extLst>
              <a:ext uri="{FF2B5EF4-FFF2-40B4-BE49-F238E27FC236}">
                <a16:creationId xmlns:a16="http://schemas.microsoft.com/office/drawing/2014/main" id="{C9075359-FEBD-45D8-9D01-B82D40232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966E83-479B-450B-B92C-CEF08FE0B4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4898B-3F22-48EF-B19B-9C5B47FF71F9}" type="slidenum">
              <a:rPr lang="en-IN" smtClean="0"/>
              <a:t>‹#›</a:t>
            </a:fld>
            <a:endParaRPr lang="en-IN"/>
          </a:p>
        </p:txBody>
      </p:sp>
    </p:spTree>
    <p:extLst>
      <p:ext uri="{BB962C8B-B14F-4D97-AF65-F5344CB8AC3E}">
        <p14:creationId xmlns:p14="http://schemas.microsoft.com/office/powerpoint/2010/main" val="3758341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petercorke.com/RTB/r9/html/SerialLink.html" TargetMode="External"/><Relationship Id="rId7" Type="http://schemas.openxmlformats.org/officeDocument/2006/relationships/hyperlink" Target="https://www.youtube.com/watch?v=zs_keUVE26A&amp;t=337s" TargetMode="Externa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s://petercorke.com/wp-admin/admin-ajax.php?juwpfisadmin=false&amp;action=wpfd&amp;task=file.download&amp;wpfd_category_id=27&amp;wpfd_file_id=1050&amp;token=&amp;preview=1" TargetMode="External"/><Relationship Id="rId5" Type="http://schemas.openxmlformats.org/officeDocument/2006/relationships/hyperlink" Target="https://www.youtube.com/watch?v=jFfUDp2Hh5w" TargetMode="External"/><Relationship Id="rId4" Type="http://schemas.openxmlformats.org/officeDocument/2006/relationships/hyperlink" Target="http://bionics.seas.ucla.edu/education/MAE_263D/RTB_MATLAB_Intro.pdf"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mathworks.com/matlabcentral/fileexchange/40312-simulink-support-package-for-arduino-hardware" TargetMode="Externa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s://www.ijresm.com/Vol.2_2019/Vol2_Iss6_June19/IJRESM_V2_I6_25.pdf" TargetMode="External"/><Relationship Id="rId5" Type="http://schemas.openxmlformats.org/officeDocument/2006/relationships/hyperlink" Target="https://ijisrt.com/wp-content/uploads/2018/04/%E2%80%9CReview-on-Design-and-Development-of-Robotic-Arm-Generation-1%E2%80%9D.pdf" TargetMode="External"/><Relationship Id="rId4" Type="http://schemas.openxmlformats.org/officeDocument/2006/relationships/hyperlink" Target="https://www.researchgate.net/publication/338621403_Design_Manufacturing_and_Analysis_of_Robotic_Arm_with_SCARA_Configuration"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57035"/>
            <a:ext cx="12191999" cy="1201330"/>
          </a:xfrm>
          <a:solidFill>
            <a:schemeClr val="accent6">
              <a:lumMod val="20000"/>
              <a:lumOff val="80000"/>
            </a:schemeClr>
          </a:solidFill>
          <a:ln>
            <a:solidFill>
              <a:schemeClr val="accent6">
                <a:lumMod val="20000"/>
                <a:lumOff val="80000"/>
              </a:schemeClr>
            </a:solidFill>
          </a:ln>
        </p:spPr>
        <p:txBody>
          <a:bodyPr anchor="ctr">
            <a:normAutofit/>
          </a:bodyPr>
          <a:lstStyle/>
          <a:p>
            <a:r>
              <a:rPr lang="en-IN" sz="2800" b="1" dirty="0">
                <a:latin typeface="Cambria"/>
              </a:rPr>
              <a:t>Implementation of Robotic Arm using MATLAB &amp; Simulink</a:t>
            </a:r>
            <a:endParaRPr lang="en-IN" sz="2800" b="1" dirty="0">
              <a:latin typeface="Cambria" panose="02040503050406030204" pitchFamily="18" charset="0"/>
            </a:endParaRPr>
          </a:p>
        </p:txBody>
      </p:sp>
      <p:pic>
        <p:nvPicPr>
          <p:cNvPr id="62" name="Picture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6939" cy="1406769"/>
          </a:xfrm>
          <a:prstGeom prst="rect">
            <a:avLst/>
          </a:prstGeom>
          <a:noFill/>
          <a:ln>
            <a:noFill/>
          </a:ln>
        </p:spPr>
      </p:pic>
      <p:sp>
        <p:nvSpPr>
          <p:cNvPr id="28" name="TextBox 27"/>
          <p:cNvSpPr txBox="1"/>
          <p:nvPr/>
        </p:nvSpPr>
        <p:spPr>
          <a:xfrm>
            <a:off x="1209823" y="0"/>
            <a:ext cx="9777046" cy="1323439"/>
          </a:xfrm>
          <a:prstGeom prst="rect">
            <a:avLst/>
          </a:prstGeom>
          <a:solidFill>
            <a:srgbClr val="002060"/>
          </a:solidFill>
          <a:ln>
            <a:noFill/>
          </a:ln>
        </p:spPr>
        <p:txBody>
          <a:bodyPr wrap="square" rtlCol="0" anchor="ctr">
            <a:spAutoFit/>
          </a:bodyPr>
          <a:lstStyle/>
          <a:p>
            <a:pPr algn="ctr"/>
            <a:r>
              <a:rPr lang="en-IN" sz="4000" b="1" dirty="0">
                <a:solidFill>
                  <a:schemeClr val="bg1"/>
                </a:solidFill>
                <a:latin typeface="Cambria" panose="02040503050406030204" pitchFamily="18" charset="0"/>
              </a:rPr>
              <a:t>Bangalore Institute of Technology</a:t>
            </a:r>
          </a:p>
          <a:p>
            <a:pPr algn="ctr"/>
            <a:r>
              <a:rPr lang="en-IN" sz="1600" dirty="0">
                <a:solidFill>
                  <a:schemeClr val="bg1"/>
                </a:solidFill>
                <a:latin typeface="Cambria" panose="02040503050406030204" pitchFamily="18" charset="0"/>
              </a:rPr>
              <a:t>K.R. Road, V </a:t>
            </a:r>
            <a:r>
              <a:rPr lang="en-IN" sz="1600" dirty="0" err="1">
                <a:solidFill>
                  <a:schemeClr val="bg1"/>
                </a:solidFill>
                <a:latin typeface="Cambria" panose="02040503050406030204" pitchFamily="18" charset="0"/>
              </a:rPr>
              <a:t>V</a:t>
            </a:r>
            <a:r>
              <a:rPr lang="en-IN" sz="1600" dirty="0">
                <a:solidFill>
                  <a:schemeClr val="bg1"/>
                </a:solidFill>
                <a:latin typeface="Cambria" panose="02040503050406030204" pitchFamily="18" charset="0"/>
              </a:rPr>
              <a:t> </a:t>
            </a:r>
            <a:r>
              <a:rPr lang="en-IN" sz="1600" dirty="0" err="1">
                <a:solidFill>
                  <a:schemeClr val="bg1"/>
                </a:solidFill>
                <a:latin typeface="Cambria" panose="02040503050406030204" pitchFamily="18" charset="0"/>
              </a:rPr>
              <a:t>Puram</a:t>
            </a:r>
            <a:r>
              <a:rPr lang="en-IN" sz="1600" dirty="0">
                <a:solidFill>
                  <a:schemeClr val="bg1"/>
                </a:solidFill>
                <a:latin typeface="Cambria" panose="02040503050406030204" pitchFamily="18" charset="0"/>
              </a:rPr>
              <a:t>, Bangalore-560004</a:t>
            </a:r>
          </a:p>
          <a:p>
            <a:pPr algn="ctr"/>
            <a:r>
              <a:rPr lang="en-IN" sz="2400" b="1" dirty="0">
                <a:solidFill>
                  <a:schemeClr val="bg1"/>
                </a:solidFill>
                <a:latin typeface="Cambria" panose="02040503050406030204" pitchFamily="18" charset="0"/>
              </a:rPr>
              <a:t>Department of  Electronics and Communication Engineering</a:t>
            </a:r>
            <a:endParaRPr lang="en-IN" sz="2800" b="1" i="1" dirty="0">
              <a:solidFill>
                <a:schemeClr val="bg1"/>
              </a:solidFill>
              <a:latin typeface="Cambria" panose="02040503050406030204" pitchFamily="18" charset="0"/>
            </a:endParaRPr>
          </a:p>
        </p:txBody>
      </p:sp>
      <p:pic>
        <p:nvPicPr>
          <p:cNvPr id="18436" name="Picture 4" descr="352397-vtu-logo - Kollege Times"/>
          <p:cNvPicPr>
            <a:picLocks noChangeAspect="1" noChangeArrowheads="1"/>
          </p:cNvPicPr>
          <p:nvPr/>
        </p:nvPicPr>
        <p:blipFill>
          <a:blip r:embed="rId3" cstate="print"/>
          <a:srcRect/>
          <a:stretch>
            <a:fillRect/>
          </a:stretch>
        </p:blipFill>
        <p:spPr bwMode="auto">
          <a:xfrm>
            <a:off x="10589115" y="1"/>
            <a:ext cx="1602885" cy="1406768"/>
          </a:xfrm>
          <a:prstGeom prst="rect">
            <a:avLst/>
          </a:prstGeom>
          <a:noFill/>
        </p:spPr>
      </p:pic>
      <p:sp>
        <p:nvSpPr>
          <p:cNvPr id="8" name="TextBox 7"/>
          <p:cNvSpPr txBox="1"/>
          <p:nvPr/>
        </p:nvSpPr>
        <p:spPr>
          <a:xfrm>
            <a:off x="2734534" y="2147207"/>
            <a:ext cx="6733309" cy="461665"/>
          </a:xfrm>
          <a:prstGeom prst="rect">
            <a:avLst/>
          </a:prstGeom>
          <a:solidFill>
            <a:schemeClr val="accent4">
              <a:lumMod val="20000"/>
              <a:lumOff val="80000"/>
            </a:schemeClr>
          </a:solidFill>
          <a:ln w="28575">
            <a:solidFill>
              <a:schemeClr val="tx1"/>
            </a:solidFill>
          </a:ln>
          <a:effectLst>
            <a:innerShdw blurRad="63500" dist="50800" dir="2700000">
              <a:prstClr val="black">
                <a:alpha val="50000"/>
              </a:prstClr>
            </a:innerShdw>
          </a:effectLst>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MINI-PROJECT  PRESENTATION</a:t>
            </a:r>
          </a:p>
        </p:txBody>
      </p:sp>
      <p:sp>
        <p:nvSpPr>
          <p:cNvPr id="10" name="TextBox 9">
            <a:extLst>
              <a:ext uri="{FF2B5EF4-FFF2-40B4-BE49-F238E27FC236}">
                <a16:creationId xmlns:a16="http://schemas.microsoft.com/office/drawing/2014/main" id="{808E25C5-A206-AC46-B12C-E10B1599D933}"/>
              </a:ext>
            </a:extLst>
          </p:cNvPr>
          <p:cNvSpPr txBox="1"/>
          <p:nvPr/>
        </p:nvSpPr>
        <p:spPr>
          <a:xfrm>
            <a:off x="1035796" y="5149331"/>
            <a:ext cx="4302151" cy="923330"/>
          </a:xfrm>
          <a:prstGeom prst="rect">
            <a:avLst/>
          </a:prstGeom>
          <a:solidFill>
            <a:srgbClr val="CCECFF">
              <a:alpha val="49804"/>
            </a:srgbClr>
          </a:solidFill>
          <a:ln>
            <a:solidFill>
              <a:srgbClr val="FFC000"/>
            </a:solidFill>
          </a:ln>
          <a:effectLst>
            <a:outerShdw blurRad="76200" dir="18900000" sy="23000" kx="-1200000" algn="bl" rotWithShape="0">
              <a:prstClr val="black">
                <a:alpha val="20000"/>
              </a:prstClr>
            </a:outerShdw>
          </a:effectLst>
        </p:spPr>
        <p:txBody>
          <a:bodyPr wrap="square" lIns="91440" tIns="45720" rIns="91440" bIns="45720" anchor="t">
            <a:spAutoFit/>
          </a:bodyPr>
          <a:lstStyle/>
          <a:p>
            <a:pPr algn="just"/>
            <a:r>
              <a:rPr lang="en-US" b="1" dirty="0">
                <a:solidFill>
                  <a:srgbClr val="000000"/>
                </a:solidFill>
                <a:latin typeface="Times New Roman"/>
                <a:cs typeface="Times New Roman"/>
              </a:rPr>
              <a:t>Guide Name:</a:t>
            </a:r>
            <a:r>
              <a:rPr lang="en-US" b="1" dirty="0">
                <a:latin typeface="Times New Roman"/>
                <a:ea typeface="+mn-lt"/>
                <a:cs typeface="Times New Roman"/>
              </a:rPr>
              <a:t> </a:t>
            </a:r>
            <a:r>
              <a:rPr lang="en-US" sz="1600" b="1" i="1" dirty="0">
                <a:ea typeface="+mn-lt"/>
                <a:cs typeface="+mn-lt"/>
              </a:rPr>
              <a:t>Dr.SREE RANGA RAJU M N</a:t>
            </a:r>
            <a:endParaRPr lang="en-US" sz="1600" b="1" i="1" dirty="0">
              <a:solidFill>
                <a:srgbClr val="000000"/>
              </a:solidFill>
              <a:latin typeface="Times New Roman" panose="02020603050405020304" pitchFamily="18" charset="0"/>
              <a:cs typeface="Times New Roman" panose="02020603050405020304" pitchFamily="18" charset="0"/>
            </a:endParaRPr>
          </a:p>
          <a:p>
            <a:pPr algn="just"/>
            <a:r>
              <a:rPr lang="en-US" b="1" dirty="0">
                <a:solidFill>
                  <a:srgbClr val="000000"/>
                </a:solidFill>
                <a:latin typeface="Times New Roman"/>
                <a:cs typeface="Times New Roman"/>
              </a:rPr>
              <a:t>Designation:</a:t>
            </a:r>
            <a:r>
              <a:rPr lang="en-US" dirty="0">
                <a:solidFill>
                  <a:srgbClr val="000000"/>
                </a:solidFill>
                <a:latin typeface="Times New Roman"/>
                <a:cs typeface="Times New Roman"/>
              </a:rPr>
              <a:t> Professor</a:t>
            </a:r>
            <a:endParaRPr lang="en-US" dirty="0">
              <a:effectLst/>
              <a:latin typeface="Times New Roman" panose="02020603050405020304" pitchFamily="18" charset="0"/>
              <a:cs typeface="Times New Roman" panose="02020603050405020304" pitchFamily="18" charset="0"/>
            </a:endParaRPr>
          </a:p>
          <a:p>
            <a:pPr algn="just"/>
            <a:r>
              <a:rPr lang="en-US" sz="1800" b="0" i="0" u="none" strike="noStrike" dirty="0">
                <a:solidFill>
                  <a:srgbClr val="000000"/>
                </a:solidFill>
                <a:effectLst/>
                <a:latin typeface="Times New Roman"/>
                <a:cs typeface="Times New Roman"/>
              </a:rPr>
              <a:t>Dept. of ECE</a:t>
            </a:r>
            <a:r>
              <a:rPr lang="en-US" dirty="0">
                <a:solidFill>
                  <a:srgbClr val="000000"/>
                </a:solidFill>
                <a:latin typeface="Times New Roman"/>
                <a:cs typeface="Times New Roman"/>
              </a:rPr>
              <a:t>,BIT.</a:t>
            </a:r>
            <a:endParaRPr lang="en-US" dirty="0">
              <a:effectLst/>
              <a:latin typeface="Times New Roman"/>
              <a:cs typeface="Times New Roman"/>
            </a:endParaRPr>
          </a:p>
        </p:txBody>
      </p:sp>
      <p:sp>
        <p:nvSpPr>
          <p:cNvPr id="11" name="Rectangle 10"/>
          <p:cNvSpPr/>
          <p:nvPr/>
        </p:nvSpPr>
        <p:spPr>
          <a:xfrm>
            <a:off x="1035795" y="4779999"/>
            <a:ext cx="4302152" cy="369332"/>
          </a:xfrm>
          <a:prstGeom prst="rect">
            <a:avLst/>
          </a:prstGeom>
          <a:solidFill>
            <a:schemeClr val="accent6">
              <a:lumMod val="60000"/>
              <a:lumOff val="40000"/>
            </a:schemeClr>
          </a:solidFill>
          <a:ln>
            <a:solidFill>
              <a:schemeClr val="tx2">
                <a:lumMod val="40000"/>
                <a:lumOff val="60000"/>
              </a:schemeClr>
            </a:solidFill>
          </a:ln>
          <a:effectLst>
            <a:innerShdw blurRad="63500" dist="50800" dir="18900000">
              <a:prstClr val="black">
                <a:alpha val="50000"/>
              </a:prstClr>
            </a:innerShdw>
          </a:effectLst>
        </p:spPr>
        <p:txBody>
          <a:bodyPr wrap="square" lIns="91440" tIns="45720" rIns="91440" bIns="45720" anchor="t">
            <a:spAutoFit/>
          </a:bodyPr>
          <a:lstStyle/>
          <a:p>
            <a:r>
              <a:rPr lang="en-US" b="1" dirty="0">
                <a:solidFill>
                  <a:srgbClr val="000000"/>
                </a:solidFill>
                <a:latin typeface="Times New Roman"/>
                <a:cs typeface="Times New Roman"/>
              </a:rPr>
              <a:t>Under the guidance of:</a:t>
            </a:r>
            <a:endParaRPr lang="en-US" b="1" dirty="0">
              <a:latin typeface="Times New Roman"/>
              <a:cs typeface="Times New Roman"/>
            </a:endParaRPr>
          </a:p>
        </p:txBody>
      </p:sp>
      <p:sp>
        <p:nvSpPr>
          <p:cNvPr id="12" name="TextBox 11">
            <a:extLst>
              <a:ext uri="{FF2B5EF4-FFF2-40B4-BE49-F238E27FC236}">
                <a16:creationId xmlns:a16="http://schemas.microsoft.com/office/drawing/2014/main" id="{808E25C5-A206-AC46-B12C-E10B1599D933}"/>
              </a:ext>
            </a:extLst>
          </p:cNvPr>
          <p:cNvSpPr txBox="1"/>
          <p:nvPr/>
        </p:nvSpPr>
        <p:spPr>
          <a:xfrm>
            <a:off x="6402937" y="5150757"/>
            <a:ext cx="4755234" cy="923330"/>
          </a:xfrm>
          <a:prstGeom prst="rect">
            <a:avLst/>
          </a:prstGeom>
          <a:solidFill>
            <a:srgbClr val="CCECFF">
              <a:alpha val="49804"/>
            </a:srgbClr>
          </a:solidFill>
          <a:ln>
            <a:solidFill>
              <a:srgbClr val="FFC000"/>
            </a:solidFill>
          </a:ln>
          <a:effectLst>
            <a:outerShdw blurRad="76200" dir="18900000" sy="23000" kx="-1200000" algn="bl" rotWithShape="0">
              <a:prstClr val="black">
                <a:alpha val="20000"/>
              </a:prstClr>
            </a:outerShdw>
          </a:effectLst>
        </p:spPr>
        <p:txBody>
          <a:bodyPr wrap="square" lIns="91440" tIns="45720" rIns="91440" bIns="45720" anchor="t">
            <a:spAutoFit/>
          </a:bodyPr>
          <a:lstStyle/>
          <a:p>
            <a:pPr algn="just"/>
            <a:r>
              <a:rPr lang="en-US" b="1" dirty="0">
                <a:solidFill>
                  <a:srgbClr val="000000"/>
                </a:solidFill>
                <a:latin typeface="Times New Roman"/>
                <a:cs typeface="Times New Roman"/>
              </a:rPr>
              <a:t>Name: </a:t>
            </a:r>
            <a:r>
              <a:rPr lang="en-US" sz="1600" dirty="0">
                <a:solidFill>
                  <a:srgbClr val="000000"/>
                </a:solidFill>
                <a:latin typeface="Times New Roman"/>
                <a:cs typeface="Times New Roman"/>
              </a:rPr>
              <a:t>H P Jeevan</a:t>
            </a:r>
            <a:r>
              <a:rPr lang="en-US" dirty="0">
                <a:solidFill>
                  <a:srgbClr val="000000"/>
                </a:solidFill>
                <a:latin typeface="Times New Roman"/>
                <a:cs typeface="Times New Roman"/>
              </a:rPr>
              <a:t> </a:t>
            </a:r>
            <a:r>
              <a:rPr lang="en-US" dirty="0">
                <a:latin typeface="Times New Roman"/>
                <a:cs typeface="Times New Roman"/>
              </a:rPr>
              <a:t>                 </a:t>
            </a:r>
            <a:r>
              <a:rPr lang="en-US" b="1" dirty="0">
                <a:effectLst/>
                <a:latin typeface="Times New Roman"/>
                <a:cs typeface="Times New Roman"/>
              </a:rPr>
              <a:t>USN</a:t>
            </a:r>
            <a:r>
              <a:rPr lang="en-US" b="1" dirty="0">
                <a:latin typeface="Times New Roman"/>
                <a:cs typeface="Times New Roman"/>
              </a:rPr>
              <a:t>:</a:t>
            </a:r>
            <a:r>
              <a:rPr lang="en-US" dirty="0">
                <a:latin typeface="Times New Roman"/>
                <a:cs typeface="Times New Roman"/>
              </a:rPr>
              <a:t>1BI18EC051</a:t>
            </a:r>
            <a:endParaRPr lang="en-US" dirty="0">
              <a:cs typeface="Calibri"/>
            </a:endParaRPr>
          </a:p>
          <a:p>
            <a:pPr algn="just"/>
            <a:r>
              <a:rPr lang="en-US" b="1" dirty="0">
                <a:latin typeface="Times New Roman"/>
                <a:cs typeface="Times New Roman"/>
              </a:rPr>
              <a:t>Name:</a:t>
            </a:r>
            <a:r>
              <a:rPr lang="en-US" dirty="0">
                <a:latin typeface="Times New Roman"/>
                <a:cs typeface="Times New Roman"/>
              </a:rPr>
              <a:t> </a:t>
            </a:r>
            <a:r>
              <a:rPr lang="en-US" sz="1600" dirty="0">
                <a:latin typeface="Times New Roman"/>
                <a:cs typeface="Times New Roman"/>
              </a:rPr>
              <a:t>G Rohith  </a:t>
            </a:r>
            <a:r>
              <a:rPr lang="en-US" dirty="0">
                <a:latin typeface="Times New Roman"/>
                <a:cs typeface="Times New Roman"/>
              </a:rPr>
              <a:t>                   </a:t>
            </a:r>
            <a:r>
              <a:rPr lang="en-US" b="1" dirty="0">
                <a:latin typeface="Times New Roman"/>
                <a:cs typeface="Times New Roman"/>
              </a:rPr>
              <a:t>USN:</a:t>
            </a:r>
            <a:r>
              <a:rPr lang="en-US" dirty="0">
                <a:latin typeface="Times New Roman"/>
                <a:cs typeface="Times New Roman"/>
              </a:rPr>
              <a:t>1BI18EC045</a:t>
            </a:r>
          </a:p>
          <a:p>
            <a:pPr algn="just"/>
            <a:r>
              <a:rPr lang="en-US" b="1" dirty="0">
                <a:latin typeface="Times New Roman"/>
                <a:cs typeface="Times New Roman"/>
              </a:rPr>
              <a:t>Name:</a:t>
            </a:r>
            <a:r>
              <a:rPr lang="en-US" dirty="0">
                <a:latin typeface="Times New Roman"/>
                <a:cs typeface="Times New Roman"/>
              </a:rPr>
              <a:t> </a:t>
            </a:r>
            <a:r>
              <a:rPr lang="en-US" sz="1600" dirty="0" err="1">
                <a:latin typeface="Times New Roman"/>
                <a:cs typeface="Times New Roman"/>
              </a:rPr>
              <a:t>Emyl</a:t>
            </a:r>
            <a:r>
              <a:rPr lang="en-US" sz="1600" dirty="0">
                <a:latin typeface="Times New Roman"/>
                <a:cs typeface="Times New Roman"/>
              </a:rPr>
              <a:t> Varghese George</a:t>
            </a:r>
            <a:r>
              <a:rPr lang="en-US" dirty="0">
                <a:latin typeface="Times New Roman"/>
                <a:cs typeface="Times New Roman"/>
              </a:rPr>
              <a:t> </a:t>
            </a:r>
            <a:r>
              <a:rPr lang="en-US" b="1" dirty="0">
                <a:latin typeface="Times New Roman"/>
                <a:cs typeface="Times New Roman"/>
              </a:rPr>
              <a:t>USN:</a:t>
            </a:r>
            <a:r>
              <a:rPr lang="en-US" dirty="0">
                <a:latin typeface="Times New Roman"/>
                <a:cs typeface="Times New Roman"/>
              </a:rPr>
              <a:t>1BI18EC044</a:t>
            </a:r>
            <a:endParaRPr lang="en-US" dirty="0"/>
          </a:p>
        </p:txBody>
      </p:sp>
      <p:sp>
        <p:nvSpPr>
          <p:cNvPr id="13" name="Rectangle 12"/>
          <p:cNvSpPr/>
          <p:nvPr/>
        </p:nvSpPr>
        <p:spPr>
          <a:xfrm>
            <a:off x="6402936" y="4781425"/>
            <a:ext cx="4755235" cy="369332"/>
          </a:xfrm>
          <a:prstGeom prst="rect">
            <a:avLst/>
          </a:prstGeom>
          <a:solidFill>
            <a:schemeClr val="accent6">
              <a:lumMod val="60000"/>
              <a:lumOff val="40000"/>
            </a:schemeClr>
          </a:solidFill>
          <a:ln>
            <a:solidFill>
              <a:schemeClr val="tx2">
                <a:lumMod val="40000"/>
                <a:lumOff val="60000"/>
              </a:schemeClr>
            </a:solidFill>
          </a:ln>
          <a:effectLst>
            <a:innerShdw blurRad="63500" dist="50800" dir="18900000">
              <a:prstClr val="black">
                <a:alpha val="50000"/>
              </a:prstClr>
            </a:innerShdw>
          </a:effectLst>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Presented by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347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OBJECTIVES</a:t>
            </a:r>
            <a:endParaRPr lang="en-IN" sz="2800" b="1" dirty="0">
              <a:solidFill>
                <a:schemeClr val="bg1"/>
              </a:solidFill>
              <a:latin typeface="Cambria" panose="02040503050406030204" pitchFamily="18" charset="0"/>
            </a:endParaRPr>
          </a:p>
        </p:txBody>
      </p:sp>
      <p:sp>
        <p:nvSpPr>
          <p:cNvPr id="2" name="Rectangle 1">
            <a:extLst>
              <a:ext uri="{FF2B5EF4-FFF2-40B4-BE49-F238E27FC236}">
                <a16:creationId xmlns:a16="http://schemas.microsoft.com/office/drawing/2014/main" id="{0BAF6ED1-B209-4ADE-8260-61A735B7AC8A}"/>
              </a:ext>
            </a:extLst>
          </p:cNvPr>
          <p:cNvSpPr/>
          <p:nvPr/>
        </p:nvSpPr>
        <p:spPr>
          <a:xfrm>
            <a:off x="1749388" y="1373546"/>
            <a:ext cx="8693224" cy="4110908"/>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457200" indent="-457200" algn="just">
              <a:buFont typeface="+mj-lt"/>
              <a:buAutoNum type="arabicPeriod"/>
            </a:pPr>
            <a:r>
              <a:rPr lang="en-US" sz="2000" i="1" dirty="0">
                <a:solidFill>
                  <a:schemeClr val="accent6">
                    <a:lumMod val="50000"/>
                  </a:schemeClr>
                </a:solidFill>
                <a:cs typeface="Calibri"/>
              </a:rPr>
              <a:t>To simulate a virtual model of the 3R-robotic arm using MATLAB.</a:t>
            </a:r>
          </a:p>
          <a:p>
            <a:pPr marL="457200" indent="-457200" algn="just">
              <a:buFont typeface="+mj-lt"/>
              <a:buAutoNum type="arabicPeriod"/>
            </a:pPr>
            <a:endParaRPr lang="en-US" sz="2000" i="1" dirty="0">
              <a:solidFill>
                <a:schemeClr val="accent6">
                  <a:lumMod val="50000"/>
                </a:schemeClr>
              </a:solidFill>
              <a:cs typeface="Calibri"/>
            </a:endParaRPr>
          </a:p>
          <a:p>
            <a:pPr marL="457200" indent="-457200" algn="just">
              <a:buFont typeface="+mj-lt"/>
              <a:buAutoNum type="arabicPeriod"/>
            </a:pPr>
            <a:r>
              <a:rPr lang="en-US" sz="2000" i="1" dirty="0">
                <a:solidFill>
                  <a:schemeClr val="accent6">
                    <a:lumMod val="50000"/>
                  </a:schemeClr>
                </a:solidFill>
                <a:cs typeface="Calibri"/>
              </a:rPr>
              <a:t>To design a control mechanism which can be used to move to a given position.</a:t>
            </a:r>
          </a:p>
          <a:p>
            <a:pPr marL="457200" indent="-457200" algn="just">
              <a:buFont typeface="+mj-lt"/>
              <a:buAutoNum type="arabicPeriod"/>
            </a:pPr>
            <a:endParaRPr lang="en-US" sz="2000" i="1" dirty="0">
              <a:solidFill>
                <a:schemeClr val="accent6">
                  <a:lumMod val="50000"/>
                </a:schemeClr>
              </a:solidFill>
              <a:cs typeface="Calibri"/>
            </a:endParaRPr>
          </a:p>
          <a:p>
            <a:pPr marL="457200" indent="-457200" algn="just">
              <a:buFont typeface="+mj-lt"/>
              <a:buAutoNum type="arabicPeriod"/>
            </a:pPr>
            <a:r>
              <a:rPr lang="en-US" sz="2000" i="1" dirty="0">
                <a:solidFill>
                  <a:schemeClr val="accent6">
                    <a:lumMod val="50000"/>
                  </a:schemeClr>
                </a:solidFill>
                <a:cs typeface="Calibri"/>
              </a:rPr>
              <a:t>To implement an algorithm to move through a given set of waypoints.</a:t>
            </a:r>
          </a:p>
          <a:p>
            <a:pPr marL="457200" indent="-457200" algn="just">
              <a:buFont typeface="+mj-lt"/>
              <a:buAutoNum type="arabicPeriod"/>
            </a:pPr>
            <a:endParaRPr lang="en-US" sz="2000" i="1" dirty="0">
              <a:solidFill>
                <a:schemeClr val="accent6">
                  <a:lumMod val="50000"/>
                </a:schemeClr>
              </a:solidFill>
              <a:cs typeface="Calibri"/>
            </a:endParaRPr>
          </a:p>
          <a:p>
            <a:pPr marL="457200" indent="-457200" algn="just">
              <a:buFont typeface="+mj-lt"/>
              <a:buAutoNum type="arabicPeriod"/>
            </a:pPr>
            <a:r>
              <a:rPr lang="en-US" sz="2000" i="1" dirty="0">
                <a:solidFill>
                  <a:schemeClr val="accent6">
                    <a:lumMod val="50000"/>
                  </a:schemeClr>
                </a:solidFill>
                <a:cs typeface="Calibri"/>
              </a:rPr>
              <a:t>To generate trajectory for motion planning.</a:t>
            </a:r>
          </a:p>
          <a:p>
            <a:pPr marL="457200" indent="-457200" algn="just">
              <a:buFont typeface="+mj-lt"/>
              <a:buAutoNum type="arabicPeriod"/>
            </a:pPr>
            <a:endParaRPr lang="en-US" sz="2000" i="1" dirty="0">
              <a:solidFill>
                <a:schemeClr val="accent6">
                  <a:lumMod val="50000"/>
                </a:schemeClr>
              </a:solidFill>
              <a:cs typeface="Calibri"/>
            </a:endParaRPr>
          </a:p>
          <a:p>
            <a:pPr marL="457200" indent="-457200" algn="just">
              <a:buFont typeface="+mj-lt"/>
              <a:buAutoNum type="arabicPeriod"/>
            </a:pPr>
            <a:r>
              <a:rPr lang="en-US" sz="2000" i="1" dirty="0">
                <a:solidFill>
                  <a:schemeClr val="accent6">
                    <a:lumMod val="50000"/>
                  </a:schemeClr>
                </a:solidFill>
                <a:cs typeface="Calibri"/>
              </a:rPr>
              <a:t>To implement a hardware model of the robotic arm using Arduino. </a:t>
            </a:r>
          </a:p>
          <a:p>
            <a:pPr marL="457200" indent="-457200" algn="just">
              <a:buFont typeface="+mj-lt"/>
              <a:buAutoNum type="arabicPeriod"/>
            </a:pPr>
            <a:endParaRPr lang="en-US" sz="2000" i="1" dirty="0">
              <a:solidFill>
                <a:schemeClr val="accent6">
                  <a:lumMod val="50000"/>
                </a:schemeClr>
              </a:solidFill>
              <a:cs typeface="Calibri"/>
            </a:endParaRPr>
          </a:p>
          <a:p>
            <a:pPr marL="457200" indent="-457200" algn="just">
              <a:buFont typeface="+mj-lt"/>
              <a:buAutoNum type="arabicPeriod"/>
            </a:pPr>
            <a:r>
              <a:rPr lang="en-US" sz="2000" i="1" dirty="0">
                <a:solidFill>
                  <a:schemeClr val="accent6">
                    <a:lumMod val="50000"/>
                  </a:schemeClr>
                </a:solidFill>
                <a:cs typeface="Calibri"/>
              </a:rPr>
              <a:t>Add a gripper to the end effector to pick and place an object. </a:t>
            </a:r>
          </a:p>
          <a:p>
            <a:pPr marL="457200" indent="-457200" algn="just">
              <a:buFont typeface="+mj-lt"/>
              <a:buAutoNum type="arabicPeriod"/>
            </a:pPr>
            <a:endParaRPr lang="en-US" sz="2000" i="1" dirty="0">
              <a:solidFill>
                <a:schemeClr val="accent6">
                  <a:lumMod val="50000"/>
                </a:schemeClr>
              </a:solidFill>
              <a:cs typeface="Calibri"/>
            </a:endParaRPr>
          </a:p>
          <a:p>
            <a:pPr marL="457200" indent="-457200" algn="just">
              <a:buFont typeface="+mj-lt"/>
              <a:buAutoNum type="arabicPeriod"/>
            </a:pPr>
            <a:r>
              <a:rPr lang="en-US" sz="2000" i="1" dirty="0">
                <a:solidFill>
                  <a:schemeClr val="accent6">
                    <a:lumMod val="50000"/>
                  </a:schemeClr>
                </a:solidFill>
                <a:cs typeface="Calibri"/>
              </a:rPr>
              <a:t>To build a completely automated robotic arm.</a:t>
            </a:r>
            <a:endParaRPr lang="en-US" sz="2000" b="1" i="1" dirty="0">
              <a:solidFill>
                <a:schemeClr val="accent6">
                  <a:lumMod val="50000"/>
                </a:schemeClr>
              </a:solidFill>
              <a:cs typeface="Calibri"/>
            </a:endParaRPr>
          </a:p>
          <a:p>
            <a:pPr marL="342900" indent="-342900" algn="just">
              <a:buFont typeface="Arial"/>
              <a:buChar char="•"/>
            </a:pPr>
            <a:endParaRPr lang="en-US" sz="2400" b="1" i="1" dirty="0">
              <a:solidFill>
                <a:schemeClr val="accent6">
                  <a:lumMod val="50000"/>
                </a:schemeClr>
              </a:solidFill>
              <a:cs typeface="Calibri"/>
            </a:endParaRPr>
          </a:p>
          <a:p>
            <a:pPr marL="342900" indent="-342900" algn="just">
              <a:buFont typeface="Arial"/>
              <a:buChar char="•"/>
            </a:pPr>
            <a:endParaRPr lang="en-US" sz="2400" b="1" i="1" dirty="0">
              <a:solidFill>
                <a:schemeClr val="accent6">
                  <a:lumMod val="50000"/>
                </a:schemeClr>
              </a:solidFill>
              <a:cs typeface="Calibri"/>
            </a:endParaRPr>
          </a:p>
          <a:p>
            <a:pPr marL="342900" indent="-342900" algn="just">
              <a:buFont typeface="Arial"/>
              <a:buChar char="•"/>
            </a:pPr>
            <a:endParaRPr lang="en-US" sz="2400" b="1" i="1" dirty="0">
              <a:solidFill>
                <a:schemeClr val="accent6">
                  <a:lumMod val="50000"/>
                </a:schemeClr>
              </a:solidFill>
              <a:cs typeface="Calibri"/>
            </a:endParaRPr>
          </a:p>
        </p:txBody>
      </p:sp>
    </p:spTree>
    <p:extLst>
      <p:ext uri="{BB962C8B-B14F-4D97-AF65-F5344CB8AC3E}">
        <p14:creationId xmlns:p14="http://schemas.microsoft.com/office/powerpoint/2010/main" val="59051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a:rPr>
              <a:t>METHODOLOGY </a:t>
            </a:r>
            <a:endParaRPr lang="en-IN" sz="2800" b="1" dirty="0">
              <a:solidFill>
                <a:schemeClr val="bg1"/>
              </a:solidFill>
              <a:latin typeface="Cambria"/>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B93926E-B8FA-4B19-991D-5F4647123F99}"/>
                  </a:ext>
                </a:extLst>
              </p:cNvPr>
              <p:cNvSpPr/>
              <p:nvPr/>
            </p:nvSpPr>
            <p:spPr>
              <a:xfrm>
                <a:off x="1749387" y="498562"/>
                <a:ext cx="8693224" cy="6042115"/>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dirty="0">
                    <a:solidFill>
                      <a:schemeClr val="accent6">
                        <a:lumMod val="50000"/>
                      </a:schemeClr>
                    </a:solidFill>
                    <a:cs typeface="Calibri"/>
                  </a:rPr>
                  <a:t>The robotic arm is made of three revolute joints, three links and a gripper attached to the end effector.</a:t>
                </a:r>
              </a:p>
              <a:p>
                <a:pPr algn="just"/>
                <a:r>
                  <a:rPr lang="en-US" sz="2400" b="1" i="1" dirty="0">
                    <a:solidFill>
                      <a:schemeClr val="accent6">
                        <a:lumMod val="50000"/>
                      </a:schemeClr>
                    </a:solidFill>
                    <a:cs typeface="Calibri"/>
                  </a:rPr>
                  <a:t>                                       </a:t>
                </a:r>
              </a:p>
              <a:p>
                <a:pPr marL="342900" indent="-342900" algn="just">
                  <a:buFont typeface="Arial"/>
                  <a:buChar char="•"/>
                </a:pPr>
                <a:endParaRPr lang="en-US" sz="2400" b="1" i="1" dirty="0">
                  <a:solidFill>
                    <a:schemeClr val="accent6">
                      <a:lumMod val="50000"/>
                    </a:schemeClr>
                  </a:solidFill>
                  <a:cs typeface="Calibri"/>
                </a:endParaRPr>
              </a:p>
              <a:p>
                <a:pPr marL="342900" indent="-342900" algn="just">
                  <a:buFont typeface="Arial"/>
                  <a:buChar char="•"/>
                </a:pPr>
                <a:endParaRPr lang="en-US" sz="2400" b="1" i="1" dirty="0">
                  <a:solidFill>
                    <a:schemeClr val="accent6">
                      <a:lumMod val="50000"/>
                    </a:schemeClr>
                  </a:solidFill>
                  <a:cs typeface="Calibri"/>
                </a:endParaRPr>
              </a:p>
              <a:p>
                <a:pPr marL="342900" indent="-342900" algn="just">
                  <a:buFont typeface="Arial"/>
                  <a:buChar char="•"/>
                </a:pPr>
                <a:endParaRPr lang="en-US" sz="2400" b="1" i="1" dirty="0">
                  <a:solidFill>
                    <a:schemeClr val="accent6">
                      <a:lumMod val="50000"/>
                    </a:schemeClr>
                  </a:solidFill>
                  <a:cs typeface="Calibri"/>
                </a:endParaRPr>
              </a:p>
              <a:p>
                <a:pPr marL="342900" indent="-342900" algn="just">
                  <a:buFont typeface="Arial"/>
                  <a:buChar char="•"/>
                </a:pPr>
                <a:endParaRPr lang="en-US" sz="2400" b="1" i="1" dirty="0">
                  <a:solidFill>
                    <a:schemeClr val="accent6">
                      <a:lumMod val="50000"/>
                    </a:schemeClr>
                  </a:solidFill>
                  <a:cs typeface="Calibri"/>
                </a:endParaRPr>
              </a:p>
              <a:p>
                <a:pPr marL="342900" indent="-342900" algn="just">
                  <a:buFont typeface="Arial"/>
                  <a:buChar char="•"/>
                </a:pPr>
                <a:endParaRPr lang="en-US" sz="2400" b="1" i="1" dirty="0">
                  <a:solidFill>
                    <a:schemeClr val="accent6">
                      <a:lumMod val="50000"/>
                    </a:schemeClr>
                  </a:solidFill>
                  <a:cs typeface="Calibri"/>
                </a:endParaRPr>
              </a:p>
              <a:p>
                <a:pPr marL="342900" indent="-342900" algn="just">
                  <a:buFont typeface="Arial"/>
                  <a:buChar char="•"/>
                </a:pPr>
                <a:endParaRPr lang="en-US" sz="2400" b="1" i="1" dirty="0">
                  <a:solidFill>
                    <a:schemeClr val="accent6">
                      <a:lumMod val="50000"/>
                    </a:schemeClr>
                  </a:solidFill>
                  <a:cs typeface="Calibri"/>
                </a:endParaRPr>
              </a:p>
              <a:p>
                <a:pPr algn="just"/>
                <a:r>
                  <a:rPr lang="en-US" sz="2400" b="1" i="1" dirty="0">
                    <a:solidFill>
                      <a:schemeClr val="accent6">
                        <a:lumMod val="50000"/>
                      </a:schemeClr>
                    </a:solidFill>
                    <a:cs typeface="Calibri"/>
                  </a:rPr>
                  <a:t>      </a:t>
                </a:r>
              </a:p>
              <a:p>
                <a:pPr algn="just"/>
                <a:r>
                  <a:rPr lang="en-US" sz="2400" b="1" i="1" dirty="0">
                    <a:solidFill>
                      <a:schemeClr val="accent6">
                        <a:lumMod val="50000"/>
                      </a:schemeClr>
                    </a:solidFill>
                    <a:cs typeface="Calibri"/>
                  </a:rPr>
                  <a:t>      </a:t>
                </a:r>
              </a:p>
              <a:p>
                <a:pPr algn="just"/>
                <a:r>
                  <a:rPr lang="en-US" dirty="0">
                    <a:solidFill>
                      <a:schemeClr val="accent6">
                        <a:lumMod val="50000"/>
                      </a:schemeClr>
                    </a:solidFill>
                    <a:cs typeface="Calibri"/>
                  </a:rPr>
                  <a:t>The equations that govern the position of the end effector of the robotic arm are given below:               </a:t>
                </a:r>
              </a:p>
              <a:p>
                <a:pPr algn="just"/>
                <a:r>
                  <a:rPr lang="en-US" i="1" dirty="0">
                    <a:solidFill>
                      <a:schemeClr val="accent6">
                        <a:lumMod val="50000"/>
                      </a:schemeClr>
                    </a:solidFill>
                    <a:cs typeface="Calibri"/>
                  </a:rPr>
                  <a:t>              </a:t>
                </a:r>
                <a:r>
                  <a:rPr lang="en-US" dirty="0">
                    <a:solidFill>
                      <a:schemeClr val="accent6">
                        <a:lumMod val="50000"/>
                      </a:schemeClr>
                    </a:solidFill>
                    <a:cs typeface="Calibri"/>
                  </a:rPr>
                  <a:t> x = </a:t>
                </a:r>
                <a14:m>
                  <m:oMath xmlns:m="http://schemas.openxmlformats.org/officeDocument/2006/math">
                    <m:d>
                      <m:dPr>
                        <m:begChr m:val="{"/>
                        <m:endChr m:val="}"/>
                        <m:ctrlPr>
                          <a:rPr lang="en-US" i="1" smtClean="0">
                            <a:solidFill>
                              <a:schemeClr val="accent6">
                                <a:lumMod val="50000"/>
                              </a:schemeClr>
                            </a:solidFill>
                            <a:latin typeface="Cambria Math" panose="02040503050406030204" pitchFamily="18" charset="0"/>
                            <a:cs typeface="Calibri"/>
                          </a:rPr>
                        </m:ctrlPr>
                      </m:dPr>
                      <m:e>
                        <m:r>
                          <a:rPr lang="en-IN" b="0" i="1" smtClean="0">
                            <a:solidFill>
                              <a:schemeClr val="accent6">
                                <a:lumMod val="50000"/>
                              </a:schemeClr>
                            </a:solidFill>
                            <a:latin typeface="Cambria Math" panose="02040503050406030204" pitchFamily="18" charset="0"/>
                            <a:cs typeface="Calibri"/>
                          </a:rPr>
                          <m:t>𝐿</m:t>
                        </m:r>
                        <m:r>
                          <a:rPr lang="en-IN" b="0" i="1" smtClean="0">
                            <a:solidFill>
                              <a:schemeClr val="accent6">
                                <a:lumMod val="50000"/>
                              </a:schemeClr>
                            </a:solidFill>
                            <a:latin typeface="Cambria Math" panose="02040503050406030204" pitchFamily="18" charset="0"/>
                            <a:cs typeface="Calibri"/>
                          </a:rPr>
                          <m:t>2</m:t>
                        </m:r>
                        <m:r>
                          <a:rPr lang="en-IN" b="0" i="1" smtClean="0">
                            <a:solidFill>
                              <a:schemeClr val="accent6">
                                <a:lumMod val="50000"/>
                              </a:schemeClr>
                            </a:solidFill>
                            <a:latin typeface="Cambria Math" panose="02040503050406030204" pitchFamily="18" charset="0"/>
                            <a:cs typeface="Calibri"/>
                          </a:rPr>
                          <m:t>𝑐𝑜𝑠</m:t>
                        </m:r>
                        <m:d>
                          <m:dPr>
                            <m:ctrlPr>
                              <a:rPr lang="en-IN" i="1" smtClean="0">
                                <a:solidFill>
                                  <a:schemeClr val="accent6">
                                    <a:lumMod val="50000"/>
                                  </a:schemeClr>
                                </a:solidFill>
                                <a:latin typeface="Cambria Math" panose="02040503050406030204" pitchFamily="18" charset="0"/>
                                <a:cs typeface="Calibri"/>
                              </a:rPr>
                            </m:ctrlPr>
                          </m:dPr>
                          <m:e>
                            <m:r>
                              <a:rPr lang="en-IN" b="0" i="1" smtClean="0">
                                <a:solidFill>
                                  <a:schemeClr val="accent6">
                                    <a:lumMod val="50000"/>
                                  </a:schemeClr>
                                </a:solidFill>
                                <a:latin typeface="Cambria Math" panose="02040503050406030204" pitchFamily="18" charset="0"/>
                                <a:cs typeface="Calibri"/>
                              </a:rPr>
                              <m:t>𝜃</m:t>
                            </m:r>
                            <m:r>
                              <a:rPr lang="en-IN" b="0" i="1" smtClean="0">
                                <a:solidFill>
                                  <a:schemeClr val="accent6">
                                    <a:lumMod val="50000"/>
                                  </a:schemeClr>
                                </a:solidFill>
                                <a:latin typeface="Cambria Math" panose="02040503050406030204" pitchFamily="18" charset="0"/>
                                <a:cs typeface="Calibri"/>
                              </a:rPr>
                              <m:t>2</m:t>
                            </m:r>
                          </m:e>
                        </m:d>
                        <m:r>
                          <a:rPr lang="en-IN" b="0" i="1">
                            <a:solidFill>
                              <a:schemeClr val="accent6">
                                <a:lumMod val="50000"/>
                              </a:schemeClr>
                            </a:solidFill>
                            <a:latin typeface="Cambria Math" panose="02040503050406030204" pitchFamily="18" charset="0"/>
                            <a:cs typeface="Calibri"/>
                          </a:rPr>
                          <m:t>+</m:t>
                        </m:r>
                        <m:r>
                          <a:rPr lang="en-IN" b="0" i="1">
                            <a:solidFill>
                              <a:schemeClr val="accent6">
                                <a:lumMod val="50000"/>
                              </a:schemeClr>
                            </a:solidFill>
                            <a:latin typeface="Cambria Math" panose="02040503050406030204" pitchFamily="18" charset="0"/>
                            <a:cs typeface="Calibri"/>
                          </a:rPr>
                          <m:t>𝐿</m:t>
                        </m:r>
                        <m:r>
                          <a:rPr lang="en-IN" b="0" i="1" smtClean="0">
                            <a:solidFill>
                              <a:schemeClr val="accent6">
                                <a:lumMod val="50000"/>
                              </a:schemeClr>
                            </a:solidFill>
                            <a:latin typeface="Cambria Math" panose="02040503050406030204" pitchFamily="18" charset="0"/>
                            <a:cs typeface="Calibri"/>
                          </a:rPr>
                          <m:t>3</m:t>
                        </m:r>
                        <m:r>
                          <a:rPr lang="en-IN" b="0" i="1">
                            <a:solidFill>
                              <a:schemeClr val="accent6">
                                <a:lumMod val="50000"/>
                              </a:schemeClr>
                            </a:solidFill>
                            <a:latin typeface="Cambria Math" panose="02040503050406030204" pitchFamily="18" charset="0"/>
                            <a:cs typeface="Calibri"/>
                          </a:rPr>
                          <m:t>𝑐𝑜𝑠</m:t>
                        </m:r>
                        <m:d>
                          <m:dPr>
                            <m:ctrlPr>
                              <a:rPr lang="en-IN" i="1">
                                <a:solidFill>
                                  <a:schemeClr val="accent6">
                                    <a:lumMod val="50000"/>
                                  </a:schemeClr>
                                </a:solidFill>
                                <a:latin typeface="Cambria Math" panose="02040503050406030204" pitchFamily="18" charset="0"/>
                                <a:cs typeface="Calibri"/>
                              </a:rPr>
                            </m:ctrlPr>
                          </m:dPr>
                          <m:e>
                            <m:r>
                              <a:rPr lang="en-IN" b="0" i="1">
                                <a:solidFill>
                                  <a:schemeClr val="accent6">
                                    <a:lumMod val="50000"/>
                                  </a:schemeClr>
                                </a:solidFill>
                                <a:latin typeface="Cambria Math" panose="02040503050406030204" pitchFamily="18" charset="0"/>
                                <a:cs typeface="Calibri"/>
                              </a:rPr>
                              <m:t>𝜃</m:t>
                            </m:r>
                            <m:r>
                              <a:rPr lang="en-IN" b="0" i="1" smtClean="0">
                                <a:solidFill>
                                  <a:schemeClr val="accent6">
                                    <a:lumMod val="50000"/>
                                  </a:schemeClr>
                                </a:solidFill>
                                <a:latin typeface="Cambria Math" panose="02040503050406030204" pitchFamily="18" charset="0"/>
                                <a:cs typeface="Calibri"/>
                              </a:rPr>
                              <m:t>3+</m:t>
                            </m:r>
                            <m:r>
                              <a:rPr lang="en-IN" b="0" i="1" smtClean="0">
                                <a:solidFill>
                                  <a:schemeClr val="accent6">
                                    <a:lumMod val="50000"/>
                                  </a:schemeClr>
                                </a:solidFill>
                                <a:latin typeface="Cambria Math" panose="02040503050406030204" pitchFamily="18" charset="0"/>
                                <a:cs typeface="Calibri"/>
                              </a:rPr>
                              <m:t>𝜃</m:t>
                            </m:r>
                            <m:r>
                              <a:rPr lang="en-IN" b="0" i="1" smtClean="0">
                                <a:solidFill>
                                  <a:schemeClr val="accent6">
                                    <a:lumMod val="50000"/>
                                  </a:schemeClr>
                                </a:solidFill>
                                <a:latin typeface="Cambria Math" panose="02040503050406030204" pitchFamily="18" charset="0"/>
                                <a:cs typeface="Calibri"/>
                              </a:rPr>
                              <m:t>2</m:t>
                            </m:r>
                          </m:e>
                        </m:d>
                      </m:e>
                    </m:d>
                    <m:r>
                      <a:rPr lang="en-IN" b="0" i="1" smtClean="0">
                        <a:solidFill>
                          <a:schemeClr val="accent6">
                            <a:lumMod val="50000"/>
                          </a:schemeClr>
                        </a:solidFill>
                        <a:latin typeface="Cambria Math" panose="02040503050406030204" pitchFamily="18" charset="0"/>
                        <a:cs typeface="Calibri"/>
                      </a:rPr>
                      <m:t>𝑐𝑜𝑠</m:t>
                    </m:r>
                    <m:d>
                      <m:dPr>
                        <m:ctrlPr>
                          <a:rPr lang="en-IN" i="1" smtClean="0">
                            <a:solidFill>
                              <a:schemeClr val="accent6">
                                <a:lumMod val="50000"/>
                              </a:schemeClr>
                            </a:solidFill>
                            <a:latin typeface="Cambria Math" panose="02040503050406030204" pitchFamily="18" charset="0"/>
                            <a:cs typeface="Calibri"/>
                          </a:rPr>
                        </m:ctrlPr>
                      </m:dPr>
                      <m:e>
                        <m:r>
                          <a:rPr lang="en-IN" b="0" i="1" smtClean="0">
                            <a:solidFill>
                              <a:schemeClr val="accent6">
                                <a:lumMod val="50000"/>
                              </a:schemeClr>
                            </a:solidFill>
                            <a:latin typeface="Cambria Math" panose="02040503050406030204" pitchFamily="18" charset="0"/>
                            <a:cs typeface="Calibri"/>
                          </a:rPr>
                          <m:t>𝜃</m:t>
                        </m:r>
                        <m:r>
                          <a:rPr lang="en-IN" b="0" i="1" smtClean="0">
                            <a:solidFill>
                              <a:schemeClr val="accent6">
                                <a:lumMod val="50000"/>
                              </a:schemeClr>
                            </a:solidFill>
                            <a:latin typeface="Cambria Math" panose="02040503050406030204" pitchFamily="18" charset="0"/>
                            <a:cs typeface="Calibri"/>
                          </a:rPr>
                          <m:t>1</m:t>
                        </m:r>
                      </m:e>
                    </m:d>
                  </m:oMath>
                </a14:m>
                <a:r>
                  <a:rPr lang="en-US" dirty="0">
                    <a:solidFill>
                      <a:schemeClr val="accent6">
                        <a:lumMod val="50000"/>
                      </a:schemeClr>
                    </a:solidFill>
                    <a:ea typeface="+mn-lt"/>
                    <a:cs typeface="+mn-lt"/>
                  </a:rPr>
                  <a:t>     ---&gt;(1)    </a:t>
                </a:r>
              </a:p>
              <a:p>
                <a:pPr algn="just"/>
                <a:r>
                  <a:rPr lang="en-US" dirty="0">
                    <a:solidFill>
                      <a:schemeClr val="accent6">
                        <a:lumMod val="50000"/>
                      </a:schemeClr>
                    </a:solidFill>
                    <a:ea typeface="+mn-lt"/>
                    <a:cs typeface="+mn-lt"/>
                  </a:rPr>
                  <a:t>               y = </a:t>
                </a:r>
                <a14:m>
                  <m:oMath xmlns:m="http://schemas.openxmlformats.org/officeDocument/2006/math">
                    <m:d>
                      <m:dPr>
                        <m:begChr m:val="{"/>
                        <m:endChr m:val="}"/>
                        <m:ctrlPr>
                          <a:rPr lang="en-US" i="1" smtClean="0">
                            <a:solidFill>
                              <a:schemeClr val="accent6">
                                <a:lumMod val="50000"/>
                              </a:schemeClr>
                            </a:solidFill>
                            <a:latin typeface="Cambria Math" panose="02040503050406030204" pitchFamily="18" charset="0"/>
                            <a:cs typeface="Calibri"/>
                          </a:rPr>
                        </m:ctrlPr>
                      </m:dPr>
                      <m:e>
                        <m:r>
                          <a:rPr lang="en-IN" b="0" i="1" smtClean="0">
                            <a:solidFill>
                              <a:schemeClr val="accent6">
                                <a:lumMod val="50000"/>
                              </a:schemeClr>
                            </a:solidFill>
                            <a:latin typeface="Cambria Math" panose="02040503050406030204" pitchFamily="18" charset="0"/>
                            <a:cs typeface="Calibri"/>
                          </a:rPr>
                          <m:t>𝐿</m:t>
                        </m:r>
                        <m:r>
                          <a:rPr lang="en-IN" b="0" i="1" smtClean="0">
                            <a:solidFill>
                              <a:schemeClr val="accent6">
                                <a:lumMod val="50000"/>
                              </a:schemeClr>
                            </a:solidFill>
                            <a:latin typeface="Cambria Math" panose="02040503050406030204" pitchFamily="18" charset="0"/>
                            <a:cs typeface="Calibri"/>
                          </a:rPr>
                          <m:t>2</m:t>
                        </m:r>
                        <m:r>
                          <a:rPr lang="en-IN" b="0" i="1" smtClean="0">
                            <a:solidFill>
                              <a:schemeClr val="accent6">
                                <a:lumMod val="50000"/>
                              </a:schemeClr>
                            </a:solidFill>
                            <a:latin typeface="Cambria Math" panose="02040503050406030204" pitchFamily="18" charset="0"/>
                            <a:cs typeface="Calibri"/>
                          </a:rPr>
                          <m:t>𝑐𝑜𝑠</m:t>
                        </m:r>
                        <m:d>
                          <m:dPr>
                            <m:ctrlPr>
                              <a:rPr lang="en-IN" i="1" smtClean="0">
                                <a:solidFill>
                                  <a:schemeClr val="accent6">
                                    <a:lumMod val="50000"/>
                                  </a:schemeClr>
                                </a:solidFill>
                                <a:latin typeface="Cambria Math" panose="02040503050406030204" pitchFamily="18" charset="0"/>
                                <a:cs typeface="Calibri"/>
                              </a:rPr>
                            </m:ctrlPr>
                          </m:dPr>
                          <m:e>
                            <m:r>
                              <a:rPr lang="en-IN" b="0" i="1" smtClean="0">
                                <a:solidFill>
                                  <a:schemeClr val="accent6">
                                    <a:lumMod val="50000"/>
                                  </a:schemeClr>
                                </a:solidFill>
                                <a:latin typeface="Cambria Math" panose="02040503050406030204" pitchFamily="18" charset="0"/>
                                <a:cs typeface="Calibri"/>
                              </a:rPr>
                              <m:t>𝜃</m:t>
                            </m:r>
                            <m:r>
                              <a:rPr lang="en-IN" b="0" i="1" smtClean="0">
                                <a:solidFill>
                                  <a:schemeClr val="accent6">
                                    <a:lumMod val="50000"/>
                                  </a:schemeClr>
                                </a:solidFill>
                                <a:latin typeface="Cambria Math" panose="02040503050406030204" pitchFamily="18" charset="0"/>
                                <a:cs typeface="Calibri"/>
                              </a:rPr>
                              <m:t>2</m:t>
                            </m:r>
                          </m:e>
                        </m:d>
                        <m:r>
                          <a:rPr lang="en-IN" b="0" i="1">
                            <a:solidFill>
                              <a:schemeClr val="accent6">
                                <a:lumMod val="50000"/>
                              </a:schemeClr>
                            </a:solidFill>
                            <a:latin typeface="Cambria Math" panose="02040503050406030204" pitchFamily="18" charset="0"/>
                            <a:cs typeface="Calibri"/>
                          </a:rPr>
                          <m:t>+</m:t>
                        </m:r>
                        <m:r>
                          <a:rPr lang="en-IN" b="0" i="1">
                            <a:solidFill>
                              <a:schemeClr val="accent6">
                                <a:lumMod val="50000"/>
                              </a:schemeClr>
                            </a:solidFill>
                            <a:latin typeface="Cambria Math" panose="02040503050406030204" pitchFamily="18" charset="0"/>
                            <a:cs typeface="Calibri"/>
                          </a:rPr>
                          <m:t>𝐿</m:t>
                        </m:r>
                        <m:r>
                          <a:rPr lang="en-IN" b="0" i="1" smtClean="0">
                            <a:solidFill>
                              <a:schemeClr val="accent6">
                                <a:lumMod val="50000"/>
                              </a:schemeClr>
                            </a:solidFill>
                            <a:latin typeface="Cambria Math" panose="02040503050406030204" pitchFamily="18" charset="0"/>
                            <a:cs typeface="Calibri"/>
                          </a:rPr>
                          <m:t>3</m:t>
                        </m:r>
                        <m:r>
                          <a:rPr lang="en-IN" b="0" i="1">
                            <a:solidFill>
                              <a:schemeClr val="accent6">
                                <a:lumMod val="50000"/>
                              </a:schemeClr>
                            </a:solidFill>
                            <a:latin typeface="Cambria Math" panose="02040503050406030204" pitchFamily="18" charset="0"/>
                            <a:cs typeface="Calibri"/>
                          </a:rPr>
                          <m:t>𝑐𝑜𝑠</m:t>
                        </m:r>
                        <m:d>
                          <m:dPr>
                            <m:ctrlPr>
                              <a:rPr lang="en-IN" i="1">
                                <a:solidFill>
                                  <a:schemeClr val="accent6">
                                    <a:lumMod val="50000"/>
                                  </a:schemeClr>
                                </a:solidFill>
                                <a:latin typeface="Cambria Math" panose="02040503050406030204" pitchFamily="18" charset="0"/>
                                <a:cs typeface="Calibri"/>
                              </a:rPr>
                            </m:ctrlPr>
                          </m:dPr>
                          <m:e>
                            <m:r>
                              <a:rPr lang="en-IN" b="0" i="1">
                                <a:solidFill>
                                  <a:schemeClr val="accent6">
                                    <a:lumMod val="50000"/>
                                  </a:schemeClr>
                                </a:solidFill>
                                <a:latin typeface="Cambria Math" panose="02040503050406030204" pitchFamily="18" charset="0"/>
                                <a:cs typeface="Calibri"/>
                              </a:rPr>
                              <m:t>𝜃</m:t>
                            </m:r>
                            <m:r>
                              <a:rPr lang="en-IN" b="0" i="1" smtClean="0">
                                <a:solidFill>
                                  <a:schemeClr val="accent6">
                                    <a:lumMod val="50000"/>
                                  </a:schemeClr>
                                </a:solidFill>
                                <a:latin typeface="Cambria Math" panose="02040503050406030204" pitchFamily="18" charset="0"/>
                                <a:cs typeface="Calibri"/>
                              </a:rPr>
                              <m:t>3+</m:t>
                            </m:r>
                            <m:r>
                              <a:rPr lang="en-IN" b="0" i="1" smtClean="0">
                                <a:solidFill>
                                  <a:schemeClr val="accent6">
                                    <a:lumMod val="50000"/>
                                  </a:schemeClr>
                                </a:solidFill>
                                <a:latin typeface="Cambria Math" panose="02040503050406030204" pitchFamily="18" charset="0"/>
                                <a:cs typeface="Calibri"/>
                              </a:rPr>
                              <m:t>𝜃</m:t>
                            </m:r>
                            <m:r>
                              <a:rPr lang="en-IN" b="0" i="1" smtClean="0">
                                <a:solidFill>
                                  <a:schemeClr val="accent6">
                                    <a:lumMod val="50000"/>
                                  </a:schemeClr>
                                </a:solidFill>
                                <a:latin typeface="Cambria Math" panose="02040503050406030204" pitchFamily="18" charset="0"/>
                                <a:cs typeface="Calibri"/>
                              </a:rPr>
                              <m:t>2</m:t>
                            </m:r>
                          </m:e>
                        </m:d>
                      </m:e>
                    </m:d>
                    <m:r>
                      <a:rPr lang="en-IN" b="0" i="1" smtClean="0">
                        <a:solidFill>
                          <a:schemeClr val="accent6">
                            <a:lumMod val="50000"/>
                          </a:schemeClr>
                        </a:solidFill>
                        <a:latin typeface="Cambria Math" panose="02040503050406030204" pitchFamily="18" charset="0"/>
                        <a:cs typeface="Calibri"/>
                      </a:rPr>
                      <m:t>𝑠𝑖𝑛</m:t>
                    </m:r>
                    <m:d>
                      <m:dPr>
                        <m:ctrlPr>
                          <a:rPr lang="en-IN" i="1" smtClean="0">
                            <a:solidFill>
                              <a:schemeClr val="accent6">
                                <a:lumMod val="50000"/>
                              </a:schemeClr>
                            </a:solidFill>
                            <a:latin typeface="Cambria Math" panose="02040503050406030204" pitchFamily="18" charset="0"/>
                            <a:cs typeface="Calibri"/>
                          </a:rPr>
                        </m:ctrlPr>
                      </m:dPr>
                      <m:e>
                        <m:r>
                          <a:rPr lang="en-IN" b="0" i="1" smtClean="0">
                            <a:solidFill>
                              <a:schemeClr val="accent6">
                                <a:lumMod val="50000"/>
                              </a:schemeClr>
                            </a:solidFill>
                            <a:latin typeface="Cambria Math" panose="02040503050406030204" pitchFamily="18" charset="0"/>
                            <a:cs typeface="Calibri"/>
                          </a:rPr>
                          <m:t>𝜃</m:t>
                        </m:r>
                        <m:r>
                          <a:rPr lang="en-IN" b="0" i="1" smtClean="0">
                            <a:solidFill>
                              <a:schemeClr val="accent6">
                                <a:lumMod val="50000"/>
                              </a:schemeClr>
                            </a:solidFill>
                            <a:latin typeface="Cambria Math" panose="02040503050406030204" pitchFamily="18" charset="0"/>
                            <a:cs typeface="Calibri"/>
                          </a:rPr>
                          <m:t>1</m:t>
                        </m:r>
                      </m:e>
                    </m:d>
                  </m:oMath>
                </a14:m>
                <a:r>
                  <a:rPr lang="en-US" dirty="0">
                    <a:solidFill>
                      <a:schemeClr val="accent6">
                        <a:lumMod val="50000"/>
                      </a:schemeClr>
                    </a:solidFill>
                    <a:ea typeface="+mn-lt"/>
                    <a:cs typeface="+mn-lt"/>
                  </a:rPr>
                  <a:t>     ---&gt;(2)  </a:t>
                </a:r>
              </a:p>
              <a:p>
                <a:pPr algn="just"/>
                <a:r>
                  <a:rPr lang="en-US" dirty="0">
                    <a:solidFill>
                      <a:schemeClr val="accent6">
                        <a:lumMod val="50000"/>
                      </a:schemeClr>
                    </a:solidFill>
                    <a:ea typeface="+mn-lt"/>
                    <a:cs typeface="+mn-lt"/>
                  </a:rPr>
                  <a:t>               z = </a:t>
                </a:r>
                <a14:m>
                  <m:oMath xmlns:m="http://schemas.openxmlformats.org/officeDocument/2006/math">
                    <m:r>
                      <m:rPr>
                        <m:sty m:val="p"/>
                      </m:rPr>
                      <a:rPr lang="en-IN" b="0" i="0" smtClean="0">
                        <a:solidFill>
                          <a:schemeClr val="accent6">
                            <a:lumMod val="50000"/>
                          </a:schemeClr>
                        </a:solidFill>
                        <a:latin typeface="Cambria Math" panose="02040503050406030204" pitchFamily="18" charset="0"/>
                        <a:cs typeface="Calibri"/>
                      </a:rPr>
                      <m:t>L</m:t>
                    </m:r>
                    <m:r>
                      <a:rPr lang="en-IN" b="0" i="0" smtClean="0">
                        <a:solidFill>
                          <a:schemeClr val="accent6">
                            <a:lumMod val="50000"/>
                          </a:schemeClr>
                        </a:solidFill>
                        <a:latin typeface="Cambria Math" panose="02040503050406030204" pitchFamily="18" charset="0"/>
                        <a:cs typeface="Calibri"/>
                      </a:rPr>
                      <m:t>1+</m:t>
                    </m:r>
                    <m:r>
                      <a:rPr lang="en-IN" b="0" i="1" smtClean="0">
                        <a:solidFill>
                          <a:schemeClr val="accent6">
                            <a:lumMod val="50000"/>
                          </a:schemeClr>
                        </a:solidFill>
                        <a:latin typeface="Cambria Math" panose="02040503050406030204" pitchFamily="18" charset="0"/>
                        <a:cs typeface="Calibri"/>
                      </a:rPr>
                      <m:t>𝐿</m:t>
                    </m:r>
                    <m:r>
                      <a:rPr lang="en-IN" b="0" i="1" smtClean="0">
                        <a:solidFill>
                          <a:schemeClr val="accent6">
                            <a:lumMod val="50000"/>
                          </a:schemeClr>
                        </a:solidFill>
                        <a:latin typeface="Cambria Math" panose="02040503050406030204" pitchFamily="18" charset="0"/>
                        <a:cs typeface="Calibri"/>
                      </a:rPr>
                      <m:t>2</m:t>
                    </m:r>
                    <m:r>
                      <a:rPr lang="en-IN" b="0" i="1" smtClean="0">
                        <a:solidFill>
                          <a:schemeClr val="accent6">
                            <a:lumMod val="50000"/>
                          </a:schemeClr>
                        </a:solidFill>
                        <a:latin typeface="Cambria Math" panose="02040503050406030204" pitchFamily="18" charset="0"/>
                        <a:cs typeface="Calibri"/>
                      </a:rPr>
                      <m:t>𝑠𝑖𝑛</m:t>
                    </m:r>
                    <m:d>
                      <m:dPr>
                        <m:ctrlPr>
                          <a:rPr lang="en-IN" i="1" smtClean="0">
                            <a:solidFill>
                              <a:schemeClr val="accent6">
                                <a:lumMod val="50000"/>
                              </a:schemeClr>
                            </a:solidFill>
                            <a:latin typeface="Cambria Math" panose="02040503050406030204" pitchFamily="18" charset="0"/>
                            <a:cs typeface="Calibri"/>
                          </a:rPr>
                        </m:ctrlPr>
                      </m:dPr>
                      <m:e>
                        <m:r>
                          <a:rPr lang="en-IN" b="0" i="1" smtClean="0">
                            <a:solidFill>
                              <a:schemeClr val="accent6">
                                <a:lumMod val="50000"/>
                              </a:schemeClr>
                            </a:solidFill>
                            <a:latin typeface="Cambria Math" panose="02040503050406030204" pitchFamily="18" charset="0"/>
                            <a:cs typeface="Calibri"/>
                          </a:rPr>
                          <m:t>𝜃</m:t>
                        </m:r>
                        <m:r>
                          <a:rPr lang="en-IN" b="0" i="1" smtClean="0">
                            <a:solidFill>
                              <a:schemeClr val="accent6">
                                <a:lumMod val="50000"/>
                              </a:schemeClr>
                            </a:solidFill>
                            <a:latin typeface="Cambria Math" panose="02040503050406030204" pitchFamily="18" charset="0"/>
                            <a:cs typeface="Calibri"/>
                          </a:rPr>
                          <m:t>2</m:t>
                        </m:r>
                      </m:e>
                    </m:d>
                    <m:r>
                      <a:rPr lang="en-IN" b="0" i="1">
                        <a:solidFill>
                          <a:schemeClr val="accent6">
                            <a:lumMod val="50000"/>
                          </a:schemeClr>
                        </a:solidFill>
                        <a:latin typeface="Cambria Math" panose="02040503050406030204" pitchFamily="18" charset="0"/>
                        <a:cs typeface="Calibri"/>
                      </a:rPr>
                      <m:t>+</m:t>
                    </m:r>
                    <m:r>
                      <a:rPr lang="en-IN" b="0" i="1">
                        <a:solidFill>
                          <a:schemeClr val="accent6">
                            <a:lumMod val="50000"/>
                          </a:schemeClr>
                        </a:solidFill>
                        <a:latin typeface="Cambria Math" panose="02040503050406030204" pitchFamily="18" charset="0"/>
                        <a:cs typeface="Calibri"/>
                      </a:rPr>
                      <m:t>𝐿</m:t>
                    </m:r>
                    <m:r>
                      <a:rPr lang="en-IN" b="0" i="1" smtClean="0">
                        <a:solidFill>
                          <a:schemeClr val="accent6">
                            <a:lumMod val="50000"/>
                          </a:schemeClr>
                        </a:solidFill>
                        <a:latin typeface="Cambria Math" panose="02040503050406030204" pitchFamily="18" charset="0"/>
                        <a:cs typeface="Calibri"/>
                      </a:rPr>
                      <m:t>3</m:t>
                    </m:r>
                    <m:r>
                      <a:rPr lang="en-IN" b="0" i="1" smtClean="0">
                        <a:solidFill>
                          <a:schemeClr val="accent6">
                            <a:lumMod val="50000"/>
                          </a:schemeClr>
                        </a:solidFill>
                        <a:latin typeface="Cambria Math" panose="02040503050406030204" pitchFamily="18" charset="0"/>
                        <a:cs typeface="Calibri"/>
                      </a:rPr>
                      <m:t>𝑠𝑖𝑛</m:t>
                    </m:r>
                    <m:d>
                      <m:dPr>
                        <m:ctrlPr>
                          <a:rPr lang="en-IN" i="1">
                            <a:solidFill>
                              <a:schemeClr val="accent6">
                                <a:lumMod val="50000"/>
                              </a:schemeClr>
                            </a:solidFill>
                            <a:latin typeface="Cambria Math" panose="02040503050406030204" pitchFamily="18" charset="0"/>
                            <a:cs typeface="Calibri"/>
                          </a:rPr>
                        </m:ctrlPr>
                      </m:dPr>
                      <m:e>
                        <m:r>
                          <a:rPr lang="en-IN" b="0" i="1">
                            <a:solidFill>
                              <a:schemeClr val="accent6">
                                <a:lumMod val="50000"/>
                              </a:schemeClr>
                            </a:solidFill>
                            <a:latin typeface="Cambria Math" panose="02040503050406030204" pitchFamily="18" charset="0"/>
                            <a:cs typeface="Calibri"/>
                          </a:rPr>
                          <m:t>𝜃</m:t>
                        </m:r>
                        <m:r>
                          <a:rPr lang="en-IN" b="0" i="1" smtClean="0">
                            <a:solidFill>
                              <a:schemeClr val="accent6">
                                <a:lumMod val="50000"/>
                              </a:schemeClr>
                            </a:solidFill>
                            <a:latin typeface="Cambria Math" panose="02040503050406030204" pitchFamily="18" charset="0"/>
                            <a:cs typeface="Calibri"/>
                          </a:rPr>
                          <m:t>3+</m:t>
                        </m:r>
                        <m:r>
                          <a:rPr lang="en-IN" b="0" i="1" smtClean="0">
                            <a:solidFill>
                              <a:schemeClr val="accent6">
                                <a:lumMod val="50000"/>
                              </a:schemeClr>
                            </a:solidFill>
                            <a:latin typeface="Cambria Math" panose="02040503050406030204" pitchFamily="18" charset="0"/>
                            <a:cs typeface="Calibri"/>
                          </a:rPr>
                          <m:t>𝜃</m:t>
                        </m:r>
                        <m:r>
                          <a:rPr lang="en-IN" b="0" i="1" smtClean="0">
                            <a:solidFill>
                              <a:schemeClr val="accent6">
                                <a:lumMod val="50000"/>
                              </a:schemeClr>
                            </a:solidFill>
                            <a:latin typeface="Cambria Math" panose="02040503050406030204" pitchFamily="18" charset="0"/>
                            <a:cs typeface="Calibri"/>
                          </a:rPr>
                          <m:t>2</m:t>
                        </m:r>
                      </m:e>
                    </m:d>
                    <m:r>
                      <a:rPr lang="en-IN" b="0" i="1" smtClean="0">
                        <a:solidFill>
                          <a:schemeClr val="accent6">
                            <a:lumMod val="50000"/>
                          </a:schemeClr>
                        </a:solidFill>
                        <a:latin typeface="Cambria Math" panose="02040503050406030204" pitchFamily="18" charset="0"/>
                        <a:cs typeface="Calibri"/>
                      </a:rPr>
                      <m:t> </m:t>
                    </m:r>
                  </m:oMath>
                </a14:m>
                <a:r>
                  <a:rPr lang="en-US" dirty="0">
                    <a:solidFill>
                      <a:schemeClr val="accent6">
                        <a:lumMod val="50000"/>
                      </a:schemeClr>
                    </a:solidFill>
                    <a:ea typeface="+mn-lt"/>
                    <a:cs typeface="+mn-lt"/>
                  </a:rPr>
                  <a:t>              ---&gt;(3)</a:t>
                </a:r>
              </a:p>
              <a:p>
                <a:pPr algn="just"/>
                <a:endParaRPr lang="en-US" dirty="0">
                  <a:solidFill>
                    <a:schemeClr val="accent6">
                      <a:lumMod val="50000"/>
                    </a:schemeClr>
                  </a:solidFill>
                  <a:ea typeface="+mn-lt"/>
                  <a:cs typeface="+mn-lt"/>
                </a:endParaRPr>
              </a:p>
              <a:p>
                <a:pPr algn="just"/>
                <a:r>
                  <a:rPr lang="en-US" dirty="0">
                    <a:solidFill>
                      <a:schemeClr val="accent6">
                        <a:lumMod val="50000"/>
                      </a:schemeClr>
                    </a:solidFill>
                    <a:cs typeface="Calibri"/>
                  </a:rPr>
                  <a:t>Considering L2 = L3 = L and solving the equations (1), (2) and (3) we obtain the joint angles as:</a:t>
                </a:r>
              </a:p>
              <a:p>
                <a:pPr algn="just"/>
                <a:endParaRPr lang="en-US" dirty="0">
                  <a:solidFill>
                    <a:schemeClr val="accent6">
                      <a:lumMod val="50000"/>
                    </a:schemeClr>
                  </a:solidFill>
                  <a:ea typeface="+mn-lt"/>
                  <a:cs typeface="+mn-lt"/>
                </a:endParaRPr>
              </a:p>
              <a:p>
                <a:pPr algn="just"/>
                <a:r>
                  <a:rPr lang="en-US" b="1" dirty="0">
                    <a:solidFill>
                      <a:schemeClr val="accent6">
                        <a:lumMod val="50000"/>
                      </a:schemeClr>
                    </a:solidFill>
                    <a:ea typeface="+mn-lt"/>
                    <a:cs typeface="+mn-lt"/>
                  </a:rPr>
                  <a:t>      </a:t>
                </a:r>
              </a:p>
            </p:txBody>
          </p:sp>
        </mc:Choice>
        <mc:Fallback xmlns="">
          <p:sp>
            <p:nvSpPr>
              <p:cNvPr id="3" name="Rectangle 2">
                <a:extLst>
                  <a:ext uri="{FF2B5EF4-FFF2-40B4-BE49-F238E27FC236}">
                    <a16:creationId xmlns:a16="http://schemas.microsoft.com/office/drawing/2014/main" id="{5B93926E-B8FA-4B19-991D-5F4647123F99}"/>
                  </a:ext>
                </a:extLst>
              </p:cNvPr>
              <p:cNvSpPr>
                <a:spLocks noRot="1" noChangeAspect="1" noMove="1" noResize="1" noEditPoints="1" noAdjustHandles="1" noChangeArrowheads="1" noChangeShapeType="1" noTextEdit="1"/>
              </p:cNvSpPr>
              <p:nvPr/>
            </p:nvSpPr>
            <p:spPr>
              <a:xfrm>
                <a:off x="1749387" y="498562"/>
                <a:ext cx="8693224" cy="6042115"/>
              </a:xfrm>
              <a:prstGeom prst="rect">
                <a:avLst/>
              </a:prstGeom>
              <a:blipFill>
                <a:blip r:embed="rId3"/>
                <a:stretch>
                  <a:fillRect l="-631" t="-605" r="-491" b="-2923"/>
                </a:stretch>
              </a:blipFill>
              <a:ln w="3175">
                <a:solidFill>
                  <a:schemeClr val="tx2">
                    <a:lumMod val="60000"/>
                    <a:lumOff val="40000"/>
                  </a:schemeClr>
                </a:solidFill>
              </a:ln>
              <a:effectLst>
                <a:innerShdw blurRad="63500" dist="50800" dir="2700000">
                  <a:prstClr val="black">
                    <a:alpha val="50000"/>
                  </a:prstClr>
                </a:innerShdw>
              </a:effectLst>
            </p:spPr>
            <p:txBody>
              <a:bodyPr/>
              <a:lstStyle/>
              <a:p>
                <a:r>
                  <a:rPr lang="en-IN">
                    <a:noFill/>
                  </a:rPr>
                  <a:t> </a:t>
                </a:r>
              </a:p>
            </p:txBody>
          </p:sp>
        </mc:Fallback>
      </mc:AlternateContent>
      <p:pic>
        <p:nvPicPr>
          <p:cNvPr id="4" name="Picture 3" descr="Diagram&#10;&#10;Description automatically generated">
            <a:extLst>
              <a:ext uri="{FF2B5EF4-FFF2-40B4-BE49-F238E27FC236}">
                <a16:creationId xmlns:a16="http://schemas.microsoft.com/office/drawing/2014/main" id="{88C3A0F7-ABCF-44F9-9E2D-ACC41E6A36E1}"/>
              </a:ext>
            </a:extLst>
          </p:cNvPr>
          <p:cNvPicPr>
            <a:picLocks noChangeAspect="1"/>
          </p:cNvPicPr>
          <p:nvPr/>
        </p:nvPicPr>
        <p:blipFill>
          <a:blip r:embed="rId4"/>
          <a:stretch>
            <a:fillRect/>
          </a:stretch>
        </p:blipFill>
        <p:spPr>
          <a:xfrm>
            <a:off x="2356021" y="1306600"/>
            <a:ext cx="2743200" cy="2597236"/>
          </a:xfrm>
          <a:prstGeom prst="rect">
            <a:avLst/>
          </a:prstGeom>
        </p:spPr>
      </p:pic>
      <p:sp>
        <p:nvSpPr>
          <p:cNvPr id="2" name="TextBox 1">
            <a:extLst>
              <a:ext uri="{FF2B5EF4-FFF2-40B4-BE49-F238E27FC236}">
                <a16:creationId xmlns:a16="http://schemas.microsoft.com/office/drawing/2014/main" id="{AF3AD426-3738-49FA-8353-4002FD1BCE7C}"/>
              </a:ext>
            </a:extLst>
          </p:cNvPr>
          <p:cNvSpPr txBox="1"/>
          <p:nvPr/>
        </p:nvSpPr>
        <p:spPr>
          <a:xfrm>
            <a:off x="5702487" y="1613619"/>
            <a:ext cx="427749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6">
                    <a:lumMod val="50000"/>
                  </a:schemeClr>
                </a:solidFill>
                <a:cs typeface="Calibri"/>
              </a:rPr>
              <a:t>In reference to Figure 1:</a:t>
            </a:r>
          </a:p>
          <a:p>
            <a:r>
              <a:rPr lang="en-US" dirty="0">
                <a:solidFill>
                  <a:schemeClr val="accent6">
                    <a:lumMod val="50000"/>
                  </a:schemeClr>
                </a:solidFill>
                <a:cs typeface="Calibri"/>
              </a:rPr>
              <a:t>      L1, L2, L3 = the link lengths</a:t>
            </a:r>
          </a:p>
          <a:p>
            <a:r>
              <a:rPr lang="en-US" dirty="0">
                <a:solidFill>
                  <a:schemeClr val="accent6">
                    <a:lumMod val="50000"/>
                  </a:schemeClr>
                </a:solidFill>
                <a:cs typeface="Calibri"/>
              </a:rPr>
              <a:t>      </a:t>
            </a:r>
            <a:r>
              <a:rPr lang="en-US" dirty="0">
                <a:solidFill>
                  <a:schemeClr val="accent6">
                    <a:lumMod val="50000"/>
                  </a:schemeClr>
                </a:solidFill>
                <a:ea typeface="+mn-lt"/>
                <a:cs typeface="+mn-lt"/>
              </a:rPr>
              <a:t>θ1, θ2, θ3 = the joint angles </a:t>
            </a:r>
          </a:p>
          <a:p>
            <a:r>
              <a:rPr lang="en-US" dirty="0">
                <a:solidFill>
                  <a:schemeClr val="accent6">
                    <a:lumMod val="50000"/>
                  </a:schemeClr>
                </a:solidFill>
                <a:ea typeface="+mn-lt"/>
                <a:cs typeface="+mn-lt"/>
              </a:rPr>
              <a:t>      x, y, z = position of the end effector</a:t>
            </a:r>
          </a:p>
        </p:txBody>
      </p:sp>
      <p:sp>
        <p:nvSpPr>
          <p:cNvPr id="5" name="TextBox 4">
            <a:extLst>
              <a:ext uri="{FF2B5EF4-FFF2-40B4-BE49-F238E27FC236}">
                <a16:creationId xmlns:a16="http://schemas.microsoft.com/office/drawing/2014/main" id="{2AAF215B-519E-4D2F-B352-6ABFA8FC5F36}"/>
              </a:ext>
            </a:extLst>
          </p:cNvPr>
          <p:cNvSpPr txBox="1"/>
          <p:nvPr/>
        </p:nvSpPr>
        <p:spPr>
          <a:xfrm>
            <a:off x="1932545" y="3899328"/>
            <a:ext cx="37729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2">
                    <a:lumMod val="50000"/>
                  </a:schemeClr>
                </a:solidFill>
              </a:rPr>
              <a:t>Figure 1: Schematic of robotic arm </a:t>
            </a:r>
            <a:endParaRPr lang="en-US" dirty="0">
              <a:solidFill>
                <a:schemeClr val="accent2">
                  <a:lumMod val="50000"/>
                </a:schemeClr>
              </a:solidFill>
              <a:cs typeface="Calibri"/>
            </a:endParaRPr>
          </a:p>
        </p:txBody>
      </p:sp>
    </p:spTree>
    <p:extLst>
      <p:ext uri="{BB962C8B-B14F-4D97-AF65-F5344CB8AC3E}">
        <p14:creationId xmlns:p14="http://schemas.microsoft.com/office/powerpoint/2010/main" val="355242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a:rPr>
              <a:t>METHODOLOGY</a:t>
            </a:r>
            <a:endParaRPr lang="en-IN" sz="2800" b="1" dirty="0">
              <a:solidFill>
                <a:schemeClr val="bg1"/>
              </a:solidFill>
              <a:latin typeface="Cambria"/>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98E355B-4880-4F61-8459-28B9CEB9F201}"/>
                  </a:ext>
                </a:extLst>
              </p:cNvPr>
              <p:cNvSpPr/>
              <p:nvPr/>
            </p:nvSpPr>
            <p:spPr>
              <a:xfrm>
                <a:off x="1749387" y="551780"/>
                <a:ext cx="8693224" cy="5988898"/>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dirty="0">
                    <a:solidFill>
                      <a:schemeClr val="accent6">
                        <a:lumMod val="50000"/>
                      </a:schemeClr>
                    </a:solidFill>
                    <a:cs typeface="Calibri"/>
                  </a:rPr>
                  <a:t>	</a:t>
                </a:r>
                <a:r>
                  <a:rPr lang="en-US" dirty="0">
                    <a:solidFill>
                      <a:schemeClr val="accent6">
                        <a:lumMod val="50000"/>
                      </a:schemeClr>
                    </a:solidFill>
                    <a:ea typeface="+mn-lt"/>
                    <a:cs typeface="+mn-lt"/>
                  </a:rPr>
                  <a:t>θ1 = </a:t>
                </a:r>
                <a14:m>
                  <m:oMath xmlns:m="http://schemas.openxmlformats.org/officeDocument/2006/math">
                    <m:sSup>
                      <m:sSupPr>
                        <m:ctrlPr>
                          <a:rPr lang="en-US" i="1" smtClean="0">
                            <a:solidFill>
                              <a:schemeClr val="accent6">
                                <a:lumMod val="50000"/>
                              </a:schemeClr>
                            </a:solidFill>
                            <a:latin typeface="Cambria Math" panose="02040503050406030204" pitchFamily="18" charset="0"/>
                            <a:ea typeface="+mn-lt"/>
                            <a:cs typeface="+mn-lt"/>
                          </a:rPr>
                        </m:ctrlPr>
                      </m:sSupPr>
                      <m:e>
                        <m:r>
                          <a:rPr lang="en-IN" b="0" i="1" smtClean="0">
                            <a:solidFill>
                              <a:schemeClr val="accent6">
                                <a:lumMod val="50000"/>
                              </a:schemeClr>
                            </a:solidFill>
                            <a:latin typeface="Cambria Math" panose="02040503050406030204" pitchFamily="18" charset="0"/>
                            <a:ea typeface="+mn-lt"/>
                            <a:cs typeface="+mn-lt"/>
                          </a:rPr>
                          <m:t>𝑡𝑎𝑛</m:t>
                        </m:r>
                      </m:e>
                      <m:sup>
                        <m:r>
                          <a:rPr lang="en-IN" b="0" i="1" smtClean="0">
                            <a:solidFill>
                              <a:schemeClr val="accent6">
                                <a:lumMod val="50000"/>
                              </a:schemeClr>
                            </a:solidFill>
                            <a:latin typeface="Cambria Math" panose="02040503050406030204" pitchFamily="18" charset="0"/>
                            <a:ea typeface="+mn-lt"/>
                            <a:cs typeface="+mn-lt"/>
                          </a:rPr>
                          <m:t>−1</m:t>
                        </m:r>
                      </m:sup>
                    </m:sSup>
                    <m:d>
                      <m:dPr>
                        <m:ctrlPr>
                          <a:rPr lang="en-US" i="1" smtClean="0">
                            <a:solidFill>
                              <a:schemeClr val="accent6">
                                <a:lumMod val="50000"/>
                              </a:schemeClr>
                            </a:solidFill>
                            <a:latin typeface="Cambria Math" panose="02040503050406030204" pitchFamily="18" charset="0"/>
                            <a:ea typeface="+mn-lt"/>
                            <a:cs typeface="+mn-lt"/>
                          </a:rPr>
                        </m:ctrlPr>
                      </m:dPr>
                      <m:e>
                        <m:f>
                          <m:fPr>
                            <m:ctrlPr>
                              <a:rPr lang="en-US" i="1" smtClean="0">
                                <a:solidFill>
                                  <a:schemeClr val="accent6">
                                    <a:lumMod val="50000"/>
                                  </a:schemeClr>
                                </a:solidFill>
                                <a:latin typeface="Cambria Math" panose="02040503050406030204" pitchFamily="18" charset="0"/>
                                <a:ea typeface="+mn-lt"/>
                                <a:cs typeface="+mn-lt"/>
                              </a:rPr>
                            </m:ctrlPr>
                          </m:fPr>
                          <m:num>
                            <m:r>
                              <a:rPr lang="en-IN" b="0" i="1" smtClean="0">
                                <a:solidFill>
                                  <a:schemeClr val="accent6">
                                    <a:lumMod val="50000"/>
                                  </a:schemeClr>
                                </a:solidFill>
                                <a:latin typeface="Cambria Math" panose="02040503050406030204" pitchFamily="18" charset="0"/>
                                <a:ea typeface="+mn-lt"/>
                                <a:cs typeface="+mn-lt"/>
                              </a:rPr>
                              <m:t>𝑦</m:t>
                            </m:r>
                          </m:num>
                          <m:den>
                            <m:r>
                              <a:rPr lang="en-IN" b="0" i="1" smtClean="0">
                                <a:solidFill>
                                  <a:schemeClr val="accent6">
                                    <a:lumMod val="50000"/>
                                  </a:schemeClr>
                                </a:solidFill>
                                <a:latin typeface="Cambria Math" panose="02040503050406030204" pitchFamily="18" charset="0"/>
                                <a:ea typeface="+mn-lt"/>
                                <a:cs typeface="+mn-lt"/>
                              </a:rPr>
                              <m:t>𝑥</m:t>
                            </m:r>
                          </m:den>
                        </m:f>
                      </m:e>
                    </m:d>
                  </m:oMath>
                </a14:m>
                <a:r>
                  <a:rPr lang="en-US" dirty="0">
                    <a:solidFill>
                      <a:schemeClr val="accent6">
                        <a:lumMod val="50000"/>
                      </a:schemeClr>
                    </a:solidFill>
                    <a:cs typeface="Calibri"/>
                  </a:rPr>
                  <a:t>                                           ---&gt; (4)</a:t>
                </a:r>
              </a:p>
              <a:p>
                <a:pPr algn="just"/>
                <a:r>
                  <a:rPr lang="en-US" dirty="0">
                    <a:solidFill>
                      <a:schemeClr val="accent6">
                        <a:lumMod val="50000"/>
                      </a:schemeClr>
                    </a:solidFill>
                    <a:cs typeface="Calibri"/>
                  </a:rPr>
                  <a:t>	</a:t>
                </a:r>
                <a:r>
                  <a:rPr lang="en-US" dirty="0">
                    <a:solidFill>
                      <a:schemeClr val="accent6">
                        <a:lumMod val="50000"/>
                      </a:schemeClr>
                    </a:solidFill>
                    <a:ea typeface="+mn-lt"/>
                    <a:cs typeface="+mn-lt"/>
                  </a:rPr>
                  <a:t>θ3 = </a:t>
                </a:r>
                <a14:m>
                  <m:oMath xmlns:m="http://schemas.openxmlformats.org/officeDocument/2006/math">
                    <m:sSup>
                      <m:sSupPr>
                        <m:ctrlPr>
                          <a:rPr lang="en-US" i="1" smtClean="0">
                            <a:solidFill>
                              <a:schemeClr val="accent6">
                                <a:lumMod val="50000"/>
                              </a:schemeClr>
                            </a:solidFill>
                            <a:latin typeface="Cambria Math" panose="02040503050406030204" pitchFamily="18" charset="0"/>
                            <a:ea typeface="+mn-lt"/>
                            <a:cs typeface="+mn-lt"/>
                          </a:rPr>
                        </m:ctrlPr>
                      </m:sSupPr>
                      <m:e>
                        <m:r>
                          <a:rPr lang="en-IN" b="0" i="1" smtClean="0">
                            <a:solidFill>
                              <a:schemeClr val="accent6">
                                <a:lumMod val="50000"/>
                              </a:schemeClr>
                            </a:solidFill>
                            <a:latin typeface="Cambria Math" panose="02040503050406030204" pitchFamily="18" charset="0"/>
                            <a:ea typeface="+mn-lt"/>
                            <a:cs typeface="+mn-lt"/>
                          </a:rPr>
                          <m:t>𝑐𝑜𝑠</m:t>
                        </m:r>
                      </m:e>
                      <m:sup>
                        <m:r>
                          <a:rPr lang="en-IN" b="0" i="1" smtClean="0">
                            <a:solidFill>
                              <a:schemeClr val="accent6">
                                <a:lumMod val="50000"/>
                              </a:schemeClr>
                            </a:solidFill>
                            <a:latin typeface="Cambria Math" panose="02040503050406030204" pitchFamily="18" charset="0"/>
                            <a:ea typeface="+mn-lt"/>
                            <a:cs typeface="+mn-lt"/>
                          </a:rPr>
                          <m:t>−1</m:t>
                        </m:r>
                      </m:sup>
                    </m:sSup>
                    <m:d>
                      <m:dPr>
                        <m:ctrlPr>
                          <a:rPr lang="en-IN" i="1" smtClean="0">
                            <a:solidFill>
                              <a:schemeClr val="accent6">
                                <a:lumMod val="50000"/>
                              </a:schemeClr>
                            </a:solidFill>
                            <a:latin typeface="Cambria Math" panose="02040503050406030204" pitchFamily="18" charset="0"/>
                            <a:ea typeface="+mn-lt"/>
                            <a:cs typeface="+mn-lt"/>
                          </a:rPr>
                        </m:ctrlPr>
                      </m:dPr>
                      <m:e>
                        <m:f>
                          <m:fPr>
                            <m:ctrlPr>
                              <a:rPr lang="en-IN" i="1" smtClean="0">
                                <a:solidFill>
                                  <a:schemeClr val="accent6">
                                    <a:lumMod val="50000"/>
                                  </a:schemeClr>
                                </a:solidFill>
                                <a:latin typeface="Cambria Math" panose="02040503050406030204" pitchFamily="18" charset="0"/>
                                <a:ea typeface="+mn-lt"/>
                                <a:cs typeface="+mn-lt"/>
                              </a:rPr>
                            </m:ctrlPr>
                          </m:fPr>
                          <m:num>
                            <m:sSup>
                              <m:sSupPr>
                                <m:ctrlPr>
                                  <a:rPr lang="en-IN" i="1" smtClean="0">
                                    <a:solidFill>
                                      <a:schemeClr val="accent6">
                                        <a:lumMod val="50000"/>
                                      </a:schemeClr>
                                    </a:solidFill>
                                    <a:latin typeface="Cambria Math" panose="02040503050406030204" pitchFamily="18" charset="0"/>
                                    <a:ea typeface="+mn-lt"/>
                                    <a:cs typeface="+mn-lt"/>
                                  </a:rPr>
                                </m:ctrlPr>
                              </m:sSupPr>
                              <m:e>
                                <m:d>
                                  <m:dPr>
                                    <m:ctrlPr>
                                      <a:rPr lang="en-IN" i="1">
                                        <a:solidFill>
                                          <a:schemeClr val="accent6">
                                            <a:lumMod val="50000"/>
                                          </a:schemeClr>
                                        </a:solidFill>
                                        <a:latin typeface="Cambria Math" panose="02040503050406030204" pitchFamily="18" charset="0"/>
                                        <a:ea typeface="+mn-lt"/>
                                        <a:cs typeface="+mn-lt"/>
                                      </a:rPr>
                                    </m:ctrlPr>
                                  </m:dPr>
                                  <m:e>
                                    <m:f>
                                      <m:fPr>
                                        <m:ctrlPr>
                                          <a:rPr lang="en-IN" i="1">
                                            <a:solidFill>
                                              <a:schemeClr val="accent6">
                                                <a:lumMod val="50000"/>
                                              </a:schemeClr>
                                            </a:solidFill>
                                            <a:latin typeface="Cambria Math" panose="02040503050406030204" pitchFamily="18" charset="0"/>
                                            <a:ea typeface="+mn-lt"/>
                                            <a:cs typeface="+mn-lt"/>
                                          </a:rPr>
                                        </m:ctrlPr>
                                      </m:fPr>
                                      <m:num>
                                        <m:r>
                                          <a:rPr lang="en-IN" b="0" i="1" smtClean="0">
                                            <a:solidFill>
                                              <a:schemeClr val="accent6">
                                                <a:lumMod val="50000"/>
                                              </a:schemeClr>
                                            </a:solidFill>
                                            <a:latin typeface="Cambria Math" panose="02040503050406030204" pitchFamily="18" charset="0"/>
                                            <a:ea typeface="+mn-lt"/>
                                            <a:cs typeface="+mn-lt"/>
                                          </a:rPr>
                                          <m:t>𝑥</m:t>
                                        </m:r>
                                      </m:num>
                                      <m:den>
                                        <m:r>
                                          <m:rPr>
                                            <m:sty m:val="p"/>
                                          </m:rPr>
                                          <a:rPr lang="en-IN" b="0" i="0" smtClean="0">
                                            <a:solidFill>
                                              <a:schemeClr val="accent6">
                                                <a:lumMod val="50000"/>
                                              </a:schemeClr>
                                            </a:solidFill>
                                            <a:latin typeface="Cambria Math" panose="02040503050406030204" pitchFamily="18" charset="0"/>
                                            <a:ea typeface="+mn-lt"/>
                                            <a:cs typeface="+mn-lt"/>
                                          </a:rPr>
                                          <m:t>cos</m:t>
                                        </m:r>
                                        <m:r>
                                          <a:rPr lang="en-IN" i="1">
                                            <a:solidFill>
                                              <a:schemeClr val="accent6">
                                                <a:lumMod val="50000"/>
                                              </a:schemeClr>
                                            </a:solidFill>
                                            <a:latin typeface="Cambria Math" panose="02040503050406030204" pitchFamily="18" charset="0"/>
                                            <a:ea typeface="+mn-lt"/>
                                            <a:cs typeface="+mn-lt"/>
                                          </a:rPr>
                                          <m:t>⁡(</m:t>
                                        </m:r>
                                        <m:r>
                                          <a:rPr lang="en-IN" i="1">
                                            <a:solidFill>
                                              <a:schemeClr val="accent6">
                                                <a:lumMod val="50000"/>
                                              </a:schemeClr>
                                            </a:solidFill>
                                            <a:latin typeface="Cambria Math" panose="02040503050406030204" pitchFamily="18" charset="0"/>
                                            <a:ea typeface="+mn-lt"/>
                                            <a:cs typeface="+mn-lt"/>
                                          </a:rPr>
                                          <m:t>𝜃</m:t>
                                        </m:r>
                                        <m:r>
                                          <a:rPr lang="en-IN" i="1">
                                            <a:solidFill>
                                              <a:schemeClr val="accent6">
                                                <a:lumMod val="50000"/>
                                              </a:schemeClr>
                                            </a:solidFill>
                                            <a:latin typeface="Cambria Math" panose="02040503050406030204" pitchFamily="18" charset="0"/>
                                            <a:ea typeface="+mn-lt"/>
                                            <a:cs typeface="+mn-lt"/>
                                          </a:rPr>
                                          <m:t>1)</m:t>
                                        </m:r>
                                      </m:den>
                                    </m:f>
                                  </m:e>
                                </m:d>
                              </m:e>
                              <m:sup>
                                <m:r>
                                  <a:rPr lang="en-IN" b="0" i="1" smtClean="0">
                                    <a:solidFill>
                                      <a:schemeClr val="accent6">
                                        <a:lumMod val="50000"/>
                                      </a:schemeClr>
                                    </a:solidFill>
                                    <a:latin typeface="Cambria Math" panose="02040503050406030204" pitchFamily="18" charset="0"/>
                                    <a:ea typeface="+mn-lt"/>
                                    <a:cs typeface="+mn-lt"/>
                                  </a:rPr>
                                  <m:t>2</m:t>
                                </m:r>
                              </m:sup>
                            </m:sSup>
                            <m:r>
                              <a:rPr lang="en-IN" b="0" i="1" smtClean="0">
                                <a:solidFill>
                                  <a:schemeClr val="accent6">
                                    <a:lumMod val="50000"/>
                                  </a:schemeClr>
                                </a:solidFill>
                                <a:latin typeface="Cambria Math" panose="02040503050406030204" pitchFamily="18" charset="0"/>
                                <a:ea typeface="+mn-lt"/>
                                <a:cs typeface="+mn-lt"/>
                              </a:rPr>
                              <m:t>+ </m:t>
                            </m:r>
                            <m:sSup>
                              <m:sSupPr>
                                <m:ctrlPr>
                                  <a:rPr lang="en-IN" i="1" smtClean="0">
                                    <a:solidFill>
                                      <a:schemeClr val="accent6">
                                        <a:lumMod val="50000"/>
                                      </a:schemeClr>
                                    </a:solidFill>
                                    <a:latin typeface="Cambria Math" panose="02040503050406030204" pitchFamily="18" charset="0"/>
                                    <a:ea typeface="+mn-lt"/>
                                    <a:cs typeface="+mn-lt"/>
                                  </a:rPr>
                                </m:ctrlPr>
                              </m:sSupPr>
                              <m:e>
                                <m:d>
                                  <m:dPr>
                                    <m:ctrlPr>
                                      <a:rPr lang="en-IN" i="1">
                                        <a:solidFill>
                                          <a:schemeClr val="accent6">
                                            <a:lumMod val="50000"/>
                                          </a:schemeClr>
                                        </a:solidFill>
                                        <a:latin typeface="Cambria Math" panose="02040503050406030204" pitchFamily="18" charset="0"/>
                                        <a:ea typeface="+mn-lt"/>
                                        <a:cs typeface="+mn-lt"/>
                                      </a:rPr>
                                    </m:ctrlPr>
                                  </m:dPr>
                                  <m:e>
                                    <m:r>
                                      <a:rPr lang="en-IN" b="0" i="1" smtClean="0">
                                        <a:solidFill>
                                          <a:schemeClr val="accent6">
                                            <a:lumMod val="50000"/>
                                          </a:schemeClr>
                                        </a:solidFill>
                                        <a:latin typeface="Cambria Math" panose="02040503050406030204" pitchFamily="18" charset="0"/>
                                        <a:ea typeface="+mn-lt"/>
                                        <a:cs typeface="+mn-lt"/>
                                      </a:rPr>
                                      <m:t>𝑧</m:t>
                                    </m:r>
                                    <m:r>
                                      <a:rPr lang="en-IN" b="0" i="1" smtClean="0">
                                        <a:solidFill>
                                          <a:schemeClr val="accent6">
                                            <a:lumMod val="50000"/>
                                          </a:schemeClr>
                                        </a:solidFill>
                                        <a:latin typeface="Cambria Math" panose="02040503050406030204" pitchFamily="18" charset="0"/>
                                        <a:ea typeface="+mn-lt"/>
                                        <a:cs typeface="+mn-lt"/>
                                      </a:rPr>
                                      <m:t> −</m:t>
                                    </m:r>
                                    <m:r>
                                      <a:rPr lang="en-IN" b="0" i="1" smtClean="0">
                                        <a:solidFill>
                                          <a:schemeClr val="accent6">
                                            <a:lumMod val="50000"/>
                                          </a:schemeClr>
                                        </a:solidFill>
                                        <a:latin typeface="Cambria Math" panose="02040503050406030204" pitchFamily="18" charset="0"/>
                                        <a:ea typeface="+mn-lt"/>
                                        <a:cs typeface="+mn-lt"/>
                                      </a:rPr>
                                      <m:t>𝐿</m:t>
                                    </m:r>
                                    <m:r>
                                      <a:rPr lang="en-IN" b="0" i="1" smtClean="0">
                                        <a:solidFill>
                                          <a:schemeClr val="accent6">
                                            <a:lumMod val="50000"/>
                                          </a:schemeClr>
                                        </a:solidFill>
                                        <a:latin typeface="Cambria Math" panose="02040503050406030204" pitchFamily="18" charset="0"/>
                                        <a:ea typeface="+mn-lt"/>
                                        <a:cs typeface="+mn-lt"/>
                                      </a:rPr>
                                      <m:t>1</m:t>
                                    </m:r>
                                  </m:e>
                                </m:d>
                              </m:e>
                              <m:sup>
                                <m:r>
                                  <a:rPr lang="en-IN" b="0" i="1" smtClean="0">
                                    <a:solidFill>
                                      <a:schemeClr val="accent6">
                                        <a:lumMod val="50000"/>
                                      </a:schemeClr>
                                    </a:solidFill>
                                    <a:latin typeface="Cambria Math" panose="02040503050406030204" pitchFamily="18" charset="0"/>
                                    <a:ea typeface="+mn-lt"/>
                                    <a:cs typeface="+mn-lt"/>
                                  </a:rPr>
                                  <m:t>2</m:t>
                                </m:r>
                              </m:sup>
                            </m:sSup>
                            <m:r>
                              <a:rPr lang="en-IN" b="0" i="1" smtClean="0">
                                <a:solidFill>
                                  <a:schemeClr val="accent6">
                                    <a:lumMod val="50000"/>
                                  </a:schemeClr>
                                </a:solidFill>
                                <a:latin typeface="Cambria Math" panose="02040503050406030204" pitchFamily="18" charset="0"/>
                                <a:ea typeface="+mn-lt"/>
                                <a:cs typeface="+mn-lt"/>
                              </a:rPr>
                              <m:t> −</m:t>
                            </m:r>
                            <m:sSup>
                              <m:sSupPr>
                                <m:ctrlPr>
                                  <a:rPr lang="en-IN" i="1" smtClean="0">
                                    <a:solidFill>
                                      <a:schemeClr val="accent6">
                                        <a:lumMod val="50000"/>
                                      </a:schemeClr>
                                    </a:solidFill>
                                    <a:latin typeface="Cambria Math" panose="02040503050406030204" pitchFamily="18" charset="0"/>
                                    <a:ea typeface="+mn-lt"/>
                                    <a:cs typeface="+mn-lt"/>
                                  </a:rPr>
                                </m:ctrlPr>
                              </m:sSupPr>
                              <m:e>
                                <m:r>
                                  <a:rPr lang="en-IN" b="0" i="1" smtClean="0">
                                    <a:solidFill>
                                      <a:schemeClr val="accent6">
                                        <a:lumMod val="50000"/>
                                      </a:schemeClr>
                                    </a:solidFill>
                                    <a:latin typeface="Cambria Math" panose="02040503050406030204" pitchFamily="18" charset="0"/>
                                    <a:ea typeface="+mn-lt"/>
                                    <a:cs typeface="+mn-lt"/>
                                  </a:rPr>
                                  <m:t>2</m:t>
                                </m:r>
                                <m:r>
                                  <a:rPr lang="en-IN" b="0" i="1" smtClean="0">
                                    <a:solidFill>
                                      <a:schemeClr val="accent6">
                                        <a:lumMod val="50000"/>
                                      </a:schemeClr>
                                    </a:solidFill>
                                    <a:latin typeface="Cambria Math" panose="02040503050406030204" pitchFamily="18" charset="0"/>
                                    <a:ea typeface="+mn-lt"/>
                                    <a:cs typeface="+mn-lt"/>
                                  </a:rPr>
                                  <m:t>𝐿</m:t>
                                </m:r>
                              </m:e>
                              <m:sup>
                                <m:r>
                                  <a:rPr lang="en-IN" b="0" i="1" smtClean="0">
                                    <a:solidFill>
                                      <a:schemeClr val="accent6">
                                        <a:lumMod val="50000"/>
                                      </a:schemeClr>
                                    </a:solidFill>
                                    <a:latin typeface="Cambria Math" panose="02040503050406030204" pitchFamily="18" charset="0"/>
                                    <a:ea typeface="+mn-lt"/>
                                    <a:cs typeface="+mn-lt"/>
                                  </a:rPr>
                                  <m:t>2</m:t>
                                </m:r>
                              </m:sup>
                            </m:sSup>
                          </m:num>
                          <m:den>
                            <m:sSup>
                              <m:sSupPr>
                                <m:ctrlPr>
                                  <a:rPr lang="en-IN" i="1">
                                    <a:solidFill>
                                      <a:schemeClr val="accent6">
                                        <a:lumMod val="50000"/>
                                      </a:schemeClr>
                                    </a:solidFill>
                                    <a:latin typeface="Cambria Math" panose="02040503050406030204" pitchFamily="18" charset="0"/>
                                    <a:ea typeface="+mn-lt"/>
                                    <a:cs typeface="+mn-lt"/>
                                  </a:rPr>
                                </m:ctrlPr>
                              </m:sSupPr>
                              <m:e>
                                <m:r>
                                  <a:rPr lang="en-IN" b="0" i="1" smtClean="0">
                                    <a:solidFill>
                                      <a:schemeClr val="accent6">
                                        <a:lumMod val="50000"/>
                                      </a:schemeClr>
                                    </a:solidFill>
                                    <a:latin typeface="Cambria Math" panose="02040503050406030204" pitchFamily="18" charset="0"/>
                                    <a:ea typeface="+mn-lt"/>
                                    <a:cs typeface="+mn-lt"/>
                                  </a:rPr>
                                  <m:t>2</m:t>
                                </m:r>
                                <m:r>
                                  <a:rPr lang="en-IN" b="0" i="1" smtClean="0">
                                    <a:solidFill>
                                      <a:schemeClr val="accent6">
                                        <a:lumMod val="50000"/>
                                      </a:schemeClr>
                                    </a:solidFill>
                                    <a:latin typeface="Cambria Math" panose="02040503050406030204" pitchFamily="18" charset="0"/>
                                    <a:ea typeface="+mn-lt"/>
                                    <a:cs typeface="+mn-lt"/>
                                  </a:rPr>
                                  <m:t>𝐿</m:t>
                                </m:r>
                              </m:e>
                              <m:sup>
                                <m:r>
                                  <a:rPr lang="en-IN" b="0" i="1" smtClean="0">
                                    <a:solidFill>
                                      <a:schemeClr val="accent6">
                                        <a:lumMod val="50000"/>
                                      </a:schemeClr>
                                    </a:solidFill>
                                    <a:latin typeface="Cambria Math" panose="02040503050406030204" pitchFamily="18" charset="0"/>
                                    <a:ea typeface="+mn-lt"/>
                                    <a:cs typeface="+mn-lt"/>
                                  </a:rPr>
                                  <m:t>2</m:t>
                                </m:r>
                              </m:sup>
                            </m:sSup>
                          </m:den>
                        </m:f>
                      </m:e>
                    </m:d>
                  </m:oMath>
                </a14:m>
                <a:r>
                  <a:rPr lang="en-US" dirty="0">
                    <a:solidFill>
                      <a:schemeClr val="accent6">
                        <a:lumMod val="50000"/>
                      </a:schemeClr>
                    </a:solidFill>
                    <a:cs typeface="Calibri"/>
                  </a:rPr>
                  <a:t>      ---&gt;(5)</a:t>
                </a:r>
              </a:p>
              <a:p>
                <a:pPr algn="just"/>
                <a:r>
                  <a:rPr lang="en-US" dirty="0">
                    <a:solidFill>
                      <a:schemeClr val="accent6">
                        <a:lumMod val="50000"/>
                      </a:schemeClr>
                    </a:solidFill>
                    <a:cs typeface="Calibri"/>
                  </a:rPr>
                  <a:t>	</a:t>
                </a:r>
                <a:r>
                  <a:rPr lang="en-US" dirty="0">
                    <a:solidFill>
                      <a:schemeClr val="accent6">
                        <a:lumMod val="50000"/>
                      </a:schemeClr>
                    </a:solidFill>
                    <a:ea typeface="+mn-lt"/>
                    <a:cs typeface="+mn-lt"/>
                  </a:rPr>
                  <a:t>θ2 = </a:t>
                </a:r>
                <a14:m>
                  <m:oMath xmlns:m="http://schemas.openxmlformats.org/officeDocument/2006/math">
                    <m:sSup>
                      <m:sSupPr>
                        <m:ctrlPr>
                          <a:rPr lang="en-US" i="1" smtClean="0">
                            <a:solidFill>
                              <a:schemeClr val="accent6">
                                <a:lumMod val="50000"/>
                              </a:schemeClr>
                            </a:solidFill>
                            <a:latin typeface="Cambria Math" panose="02040503050406030204" pitchFamily="18" charset="0"/>
                            <a:ea typeface="+mn-lt"/>
                            <a:cs typeface="+mn-lt"/>
                          </a:rPr>
                        </m:ctrlPr>
                      </m:sSupPr>
                      <m:e>
                        <m:r>
                          <a:rPr lang="en-IN" b="0" i="1" smtClean="0">
                            <a:solidFill>
                              <a:schemeClr val="accent6">
                                <a:lumMod val="50000"/>
                              </a:schemeClr>
                            </a:solidFill>
                            <a:latin typeface="Cambria Math" panose="02040503050406030204" pitchFamily="18" charset="0"/>
                            <a:ea typeface="+mn-lt"/>
                            <a:cs typeface="+mn-lt"/>
                          </a:rPr>
                          <m:t>𝑐𝑜𝑠</m:t>
                        </m:r>
                      </m:e>
                      <m:sup>
                        <m:r>
                          <a:rPr lang="en-IN" b="0" i="1" smtClean="0">
                            <a:solidFill>
                              <a:schemeClr val="accent6">
                                <a:lumMod val="50000"/>
                              </a:schemeClr>
                            </a:solidFill>
                            <a:latin typeface="Cambria Math" panose="02040503050406030204" pitchFamily="18" charset="0"/>
                            <a:ea typeface="+mn-lt"/>
                            <a:cs typeface="+mn-lt"/>
                          </a:rPr>
                          <m:t>−1</m:t>
                        </m:r>
                      </m:sup>
                    </m:sSup>
                    <m:d>
                      <m:dPr>
                        <m:ctrlPr>
                          <a:rPr lang="en-US" i="1" smtClean="0">
                            <a:solidFill>
                              <a:schemeClr val="accent6">
                                <a:lumMod val="50000"/>
                              </a:schemeClr>
                            </a:solidFill>
                            <a:latin typeface="Cambria Math" panose="02040503050406030204" pitchFamily="18" charset="0"/>
                            <a:cs typeface="Calibri"/>
                          </a:rPr>
                        </m:ctrlPr>
                      </m:dPr>
                      <m:e>
                        <m:f>
                          <m:fPr>
                            <m:ctrlPr>
                              <a:rPr lang="en-IN" i="1" dirty="0">
                                <a:solidFill>
                                  <a:schemeClr val="accent6">
                                    <a:lumMod val="50000"/>
                                  </a:schemeClr>
                                </a:solidFill>
                                <a:latin typeface="Cambria Math" panose="02040503050406030204" pitchFamily="18" charset="0"/>
                                <a:cs typeface="Calibri"/>
                              </a:rPr>
                            </m:ctrlPr>
                          </m:fPr>
                          <m:num>
                            <m:r>
                              <a:rPr lang="en-IN" b="0" i="1" dirty="0" smtClean="0">
                                <a:solidFill>
                                  <a:schemeClr val="accent6">
                                    <a:lumMod val="50000"/>
                                  </a:schemeClr>
                                </a:solidFill>
                                <a:latin typeface="Cambria Math" panose="02040503050406030204" pitchFamily="18" charset="0"/>
                                <a:cs typeface="Calibri"/>
                              </a:rPr>
                              <m:t>𝑥</m:t>
                            </m:r>
                          </m:num>
                          <m:den>
                            <m:r>
                              <a:rPr lang="en-IN" b="0" i="1" dirty="0" smtClean="0">
                                <a:solidFill>
                                  <a:schemeClr val="accent6">
                                    <a:lumMod val="50000"/>
                                  </a:schemeClr>
                                </a:solidFill>
                                <a:latin typeface="Cambria Math" panose="02040503050406030204" pitchFamily="18" charset="0"/>
                                <a:cs typeface="Calibri"/>
                              </a:rPr>
                              <m:t>2</m:t>
                            </m:r>
                            <m:r>
                              <a:rPr lang="en-IN" b="0" i="1" dirty="0" smtClean="0">
                                <a:solidFill>
                                  <a:schemeClr val="accent6">
                                    <a:lumMod val="50000"/>
                                  </a:schemeClr>
                                </a:solidFill>
                                <a:latin typeface="Cambria Math" panose="02040503050406030204" pitchFamily="18" charset="0"/>
                                <a:cs typeface="Calibri"/>
                              </a:rPr>
                              <m:t>𝐿𝑐𝑜𝑠</m:t>
                            </m:r>
                            <m:r>
                              <a:rPr lang="en-IN" b="0" i="1" dirty="0" smtClean="0">
                                <a:solidFill>
                                  <a:schemeClr val="accent6">
                                    <a:lumMod val="50000"/>
                                  </a:schemeClr>
                                </a:solidFill>
                                <a:latin typeface="Cambria Math" panose="02040503050406030204" pitchFamily="18" charset="0"/>
                                <a:cs typeface="Calibri"/>
                              </a:rPr>
                              <m:t>(</m:t>
                            </m:r>
                            <m:r>
                              <a:rPr lang="en-IN" b="0" i="1" dirty="0" smtClean="0">
                                <a:solidFill>
                                  <a:schemeClr val="accent6">
                                    <a:lumMod val="50000"/>
                                  </a:schemeClr>
                                </a:solidFill>
                                <a:latin typeface="Cambria Math" panose="02040503050406030204" pitchFamily="18" charset="0"/>
                                <a:cs typeface="Calibri"/>
                              </a:rPr>
                              <m:t>𝜃</m:t>
                            </m:r>
                            <m:r>
                              <a:rPr lang="en-IN" b="0" i="1" dirty="0" smtClean="0">
                                <a:solidFill>
                                  <a:schemeClr val="accent6">
                                    <a:lumMod val="50000"/>
                                  </a:schemeClr>
                                </a:solidFill>
                                <a:latin typeface="Cambria Math" panose="02040503050406030204" pitchFamily="18" charset="0"/>
                                <a:cs typeface="Calibri"/>
                              </a:rPr>
                              <m:t>1)</m:t>
                            </m:r>
                            <m:r>
                              <a:rPr lang="en-IN" b="0" i="1" dirty="0" smtClean="0">
                                <a:solidFill>
                                  <a:schemeClr val="accent6">
                                    <a:lumMod val="50000"/>
                                  </a:schemeClr>
                                </a:solidFill>
                                <a:latin typeface="Cambria Math" panose="02040503050406030204" pitchFamily="18" charset="0"/>
                                <a:cs typeface="Calibri"/>
                              </a:rPr>
                              <m:t>𝑐𝑜𝑠</m:t>
                            </m:r>
                            <m:r>
                              <a:rPr lang="en-IN" b="0" i="1" dirty="0" smtClean="0">
                                <a:solidFill>
                                  <a:schemeClr val="accent6">
                                    <a:lumMod val="50000"/>
                                  </a:schemeClr>
                                </a:solidFill>
                                <a:latin typeface="Cambria Math" panose="02040503050406030204" pitchFamily="18" charset="0"/>
                                <a:cs typeface="Calibri"/>
                              </a:rPr>
                              <m:t>(</m:t>
                            </m:r>
                            <m:f>
                              <m:fPr>
                                <m:ctrlPr>
                                  <a:rPr lang="en-IN" i="1" dirty="0">
                                    <a:solidFill>
                                      <a:schemeClr val="accent6">
                                        <a:lumMod val="50000"/>
                                      </a:schemeClr>
                                    </a:solidFill>
                                    <a:latin typeface="Cambria Math" panose="02040503050406030204" pitchFamily="18" charset="0"/>
                                    <a:cs typeface="Calibri"/>
                                  </a:rPr>
                                </m:ctrlPr>
                              </m:fPr>
                              <m:num>
                                <m:r>
                                  <a:rPr lang="en-IN" b="0" i="1" dirty="0" smtClean="0">
                                    <a:solidFill>
                                      <a:schemeClr val="accent6">
                                        <a:lumMod val="50000"/>
                                      </a:schemeClr>
                                    </a:solidFill>
                                    <a:latin typeface="Cambria Math" panose="02040503050406030204" pitchFamily="18" charset="0"/>
                                    <a:cs typeface="Calibri"/>
                                  </a:rPr>
                                  <m:t>𝜃</m:t>
                                </m:r>
                                <m:r>
                                  <a:rPr lang="en-IN" b="0" i="1" dirty="0" smtClean="0">
                                    <a:solidFill>
                                      <a:schemeClr val="accent6">
                                        <a:lumMod val="50000"/>
                                      </a:schemeClr>
                                    </a:solidFill>
                                    <a:latin typeface="Cambria Math" panose="02040503050406030204" pitchFamily="18" charset="0"/>
                                    <a:cs typeface="Calibri"/>
                                  </a:rPr>
                                  <m:t>3</m:t>
                                </m:r>
                              </m:num>
                              <m:den>
                                <m:r>
                                  <a:rPr lang="en-IN" b="0" i="1" dirty="0" smtClean="0">
                                    <a:solidFill>
                                      <a:schemeClr val="accent6">
                                        <a:lumMod val="50000"/>
                                      </a:schemeClr>
                                    </a:solidFill>
                                    <a:latin typeface="Cambria Math" panose="02040503050406030204" pitchFamily="18" charset="0"/>
                                    <a:cs typeface="Calibri"/>
                                  </a:rPr>
                                  <m:t>2</m:t>
                                </m:r>
                              </m:den>
                            </m:f>
                            <m:r>
                              <a:rPr lang="en-IN" b="0" i="1" dirty="0" smtClean="0">
                                <a:solidFill>
                                  <a:schemeClr val="accent6">
                                    <a:lumMod val="50000"/>
                                  </a:schemeClr>
                                </a:solidFill>
                                <a:latin typeface="Cambria Math" panose="02040503050406030204" pitchFamily="18" charset="0"/>
                                <a:cs typeface="Calibri"/>
                              </a:rPr>
                              <m:t>)</m:t>
                            </m:r>
                          </m:den>
                        </m:f>
                        <m:r>
                          <m:rPr>
                            <m:nor/>
                          </m:rPr>
                          <a:rPr lang="en-US" dirty="0">
                            <a:solidFill>
                              <a:schemeClr val="accent6">
                                <a:lumMod val="50000"/>
                              </a:schemeClr>
                            </a:solidFill>
                            <a:cs typeface="Calibri"/>
                          </a:rPr>
                          <m:t> − </m:t>
                        </m:r>
                        <m:f>
                          <m:fPr>
                            <m:ctrlPr>
                              <a:rPr lang="en-US" i="1">
                                <a:solidFill>
                                  <a:schemeClr val="accent6">
                                    <a:lumMod val="50000"/>
                                  </a:schemeClr>
                                </a:solidFill>
                                <a:latin typeface="Cambria Math" panose="02040503050406030204" pitchFamily="18" charset="0"/>
                                <a:cs typeface="Calibri"/>
                              </a:rPr>
                            </m:ctrlPr>
                          </m:fPr>
                          <m:num>
                            <m:r>
                              <a:rPr lang="en-IN" b="0" i="1" smtClean="0">
                                <a:solidFill>
                                  <a:schemeClr val="accent6">
                                    <a:lumMod val="50000"/>
                                  </a:schemeClr>
                                </a:solidFill>
                                <a:latin typeface="Cambria Math" panose="02040503050406030204" pitchFamily="18" charset="0"/>
                                <a:cs typeface="Calibri"/>
                              </a:rPr>
                              <m:t>𝜃</m:t>
                            </m:r>
                            <m:r>
                              <a:rPr lang="en-IN" b="0" i="1" smtClean="0">
                                <a:solidFill>
                                  <a:schemeClr val="accent6">
                                    <a:lumMod val="50000"/>
                                  </a:schemeClr>
                                </a:solidFill>
                                <a:latin typeface="Cambria Math" panose="02040503050406030204" pitchFamily="18" charset="0"/>
                                <a:cs typeface="Calibri"/>
                              </a:rPr>
                              <m:t>3</m:t>
                            </m:r>
                          </m:num>
                          <m:den>
                            <m:r>
                              <a:rPr lang="en-IN" b="0" i="1" smtClean="0">
                                <a:solidFill>
                                  <a:schemeClr val="accent6">
                                    <a:lumMod val="50000"/>
                                  </a:schemeClr>
                                </a:solidFill>
                                <a:latin typeface="Cambria Math" panose="02040503050406030204" pitchFamily="18" charset="0"/>
                                <a:cs typeface="Calibri"/>
                              </a:rPr>
                              <m:t>2</m:t>
                            </m:r>
                          </m:den>
                        </m:f>
                      </m:e>
                    </m:d>
                  </m:oMath>
                </a14:m>
                <a:r>
                  <a:rPr lang="en-US" dirty="0">
                    <a:solidFill>
                      <a:schemeClr val="accent6">
                        <a:lumMod val="50000"/>
                      </a:schemeClr>
                    </a:solidFill>
                    <a:cs typeface="Calibri"/>
                  </a:rPr>
                  <a:t>         -</a:t>
                </a:r>
                <a:r>
                  <a:rPr lang="en-US" dirty="0">
                    <a:solidFill>
                      <a:schemeClr val="accent6">
                        <a:lumMod val="50000"/>
                      </a:schemeClr>
                    </a:solidFill>
                    <a:cs typeface="Calibri"/>
                    <a:sym typeface="Wingdings" panose="05000000000000000000" pitchFamily="2" charset="2"/>
                  </a:rPr>
                  <a:t>--&gt;(6)</a:t>
                </a:r>
              </a:p>
              <a:p>
                <a:pPr algn="just"/>
                <a:endParaRPr lang="en-US" dirty="0">
                  <a:solidFill>
                    <a:schemeClr val="accent6">
                      <a:lumMod val="50000"/>
                    </a:schemeClr>
                  </a:solidFill>
                  <a:cs typeface="Calibri"/>
                </a:endParaRPr>
              </a:p>
              <a:p>
                <a:pPr algn="just"/>
                <a:r>
                  <a:rPr lang="en-US" dirty="0">
                    <a:solidFill>
                      <a:schemeClr val="accent6">
                        <a:lumMod val="50000"/>
                      </a:schemeClr>
                    </a:solidFill>
                    <a:cs typeface="Calibri"/>
                  </a:rPr>
                  <a:t>These angles are then given as an input to the servo motors such that the robotic arm moves to the specified point (x, y, z). </a:t>
                </a:r>
              </a:p>
              <a:p>
                <a:pPr algn="just"/>
                <a:endParaRPr lang="en-US" dirty="0">
                  <a:solidFill>
                    <a:schemeClr val="accent6">
                      <a:lumMod val="50000"/>
                    </a:schemeClr>
                  </a:solidFill>
                  <a:cs typeface="Calibri"/>
                </a:endParaRPr>
              </a:p>
              <a:p>
                <a:pPr algn="just"/>
                <a:r>
                  <a:rPr lang="en-US" dirty="0">
                    <a:solidFill>
                      <a:schemeClr val="accent6">
                        <a:lumMod val="50000"/>
                      </a:schemeClr>
                    </a:solidFill>
                    <a:cs typeface="Calibri"/>
                  </a:rPr>
                  <a:t>The gripper is attached to the end effector of the robotic arm. The grippers we have used are an angular two-jaw mechanical gripper and an electromagnetic gripper. The mechanical gripper grips an object by either the gripper’s closing or opening motion. The electromagnetic gripper grips a metallic object when current passes through the coil. </a:t>
                </a:r>
              </a:p>
              <a:p>
                <a:pPr algn="just"/>
                <a:endParaRPr lang="en-US" dirty="0">
                  <a:solidFill>
                    <a:schemeClr val="accent6">
                      <a:lumMod val="50000"/>
                    </a:schemeClr>
                  </a:solidFill>
                  <a:cs typeface="Calibri"/>
                </a:endParaRPr>
              </a:p>
              <a:p>
                <a:pPr algn="just"/>
                <a:r>
                  <a:rPr lang="en-US" dirty="0">
                    <a:solidFill>
                      <a:schemeClr val="accent6">
                        <a:lumMod val="50000"/>
                      </a:schemeClr>
                    </a:solidFill>
                    <a:cs typeface="Calibri"/>
                  </a:rPr>
                  <a:t>For the hardware model we use an Arduino Uno microcontroller which communicates with Simulink and controls the servo motors according to the instructions received. Four servo motors are used to control the joint angles and one motor is used for the mechanical gripper control. A relay and copper coil is used for electromagnetic gripper. When the end effector reaches the desired location the gripper is activated or deactivated according the signal received.</a:t>
                </a:r>
              </a:p>
            </p:txBody>
          </p:sp>
        </mc:Choice>
        <mc:Fallback xmlns="">
          <p:sp>
            <p:nvSpPr>
              <p:cNvPr id="3" name="Rectangle 2">
                <a:extLst>
                  <a:ext uri="{FF2B5EF4-FFF2-40B4-BE49-F238E27FC236}">
                    <a16:creationId xmlns:a16="http://schemas.microsoft.com/office/drawing/2014/main" id="{C98E355B-4880-4F61-8459-28B9CEB9F201}"/>
                  </a:ext>
                </a:extLst>
              </p:cNvPr>
              <p:cNvSpPr>
                <a:spLocks noRot="1" noChangeAspect="1" noMove="1" noResize="1" noEditPoints="1" noAdjustHandles="1" noChangeArrowheads="1" noChangeShapeType="1" noTextEdit="1"/>
              </p:cNvSpPr>
              <p:nvPr/>
            </p:nvSpPr>
            <p:spPr>
              <a:xfrm>
                <a:off x="1749387" y="551780"/>
                <a:ext cx="8693224" cy="5988898"/>
              </a:xfrm>
              <a:prstGeom prst="rect">
                <a:avLst/>
              </a:prstGeom>
              <a:blipFill>
                <a:blip r:embed="rId3"/>
                <a:stretch>
                  <a:fillRect l="-631" r="-491"/>
                </a:stretch>
              </a:blipFill>
              <a:ln w="3175">
                <a:solidFill>
                  <a:schemeClr val="tx2">
                    <a:lumMod val="60000"/>
                    <a:lumOff val="40000"/>
                  </a:schemeClr>
                </a:solidFill>
              </a:ln>
              <a:effectLst>
                <a:innerShdw blurRad="63500" dist="50800" dir="2700000">
                  <a:prstClr val="black">
                    <a:alpha val="50000"/>
                  </a:prstClr>
                </a:innerShdw>
              </a:effectLst>
            </p:spPr>
            <p:txBody>
              <a:bodyPr/>
              <a:lstStyle/>
              <a:p>
                <a:r>
                  <a:rPr lang="en-IN">
                    <a:noFill/>
                  </a:rPr>
                  <a:t> </a:t>
                </a:r>
              </a:p>
            </p:txBody>
          </p:sp>
        </mc:Fallback>
      </mc:AlternateContent>
    </p:spTree>
    <p:extLst>
      <p:ext uri="{BB962C8B-B14F-4D97-AF65-F5344CB8AC3E}">
        <p14:creationId xmlns:p14="http://schemas.microsoft.com/office/powerpoint/2010/main" val="240082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a:ea typeface="Cambria"/>
              </a:rPr>
              <a:t>IMPLEMENTATION &amp; DESIGN </a:t>
            </a:r>
            <a:endParaRPr lang="en-IN" sz="2800" b="1" dirty="0">
              <a:solidFill>
                <a:schemeClr val="bg1"/>
              </a:solidFill>
              <a:latin typeface="Cambria" panose="02040503050406030204" pitchFamily="18" charset="0"/>
              <a:ea typeface="Cambria" panose="02040503050406030204" pitchFamily="18" charset="0"/>
            </a:endParaRPr>
          </a:p>
        </p:txBody>
      </p:sp>
      <p:sp>
        <p:nvSpPr>
          <p:cNvPr id="17" name="Rectangle 16">
            <a:extLst>
              <a:ext uri="{FF2B5EF4-FFF2-40B4-BE49-F238E27FC236}">
                <a16:creationId xmlns:a16="http://schemas.microsoft.com/office/drawing/2014/main" id="{9EB781D3-8F1A-42B5-B003-A8447BF5A582}"/>
              </a:ext>
            </a:extLst>
          </p:cNvPr>
          <p:cNvSpPr/>
          <p:nvPr/>
        </p:nvSpPr>
        <p:spPr>
          <a:xfrm>
            <a:off x="1748984" y="562474"/>
            <a:ext cx="8693224" cy="6018058"/>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endParaRPr lang="en-US" dirty="0">
              <a:solidFill>
                <a:schemeClr val="accent6">
                  <a:lumMod val="50000"/>
                </a:schemeClr>
              </a:solidFill>
              <a:cs typeface="Calibri"/>
            </a:endParaRPr>
          </a:p>
        </p:txBody>
      </p:sp>
      <p:sp>
        <p:nvSpPr>
          <p:cNvPr id="12" name="TextBox 11">
            <a:extLst>
              <a:ext uri="{FF2B5EF4-FFF2-40B4-BE49-F238E27FC236}">
                <a16:creationId xmlns:a16="http://schemas.microsoft.com/office/drawing/2014/main" id="{5EEB265E-43A2-46D3-935B-5E8EC70B31FC}"/>
              </a:ext>
            </a:extLst>
          </p:cNvPr>
          <p:cNvSpPr txBox="1"/>
          <p:nvPr/>
        </p:nvSpPr>
        <p:spPr>
          <a:xfrm>
            <a:off x="1748482" y="564290"/>
            <a:ext cx="8581766" cy="5970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dirty="0">
                <a:solidFill>
                  <a:schemeClr val="accent6">
                    <a:lumMod val="50000"/>
                  </a:schemeClr>
                </a:solidFill>
                <a:cs typeface="Calibri"/>
              </a:rPr>
              <a:t>SIMULATION:</a:t>
            </a:r>
            <a:endParaRPr lang="en-US" sz="2200" i="1" dirty="0">
              <a:solidFill>
                <a:schemeClr val="accent6">
                  <a:lumMod val="50000"/>
                </a:schemeClr>
              </a:solidFill>
              <a:cs typeface="Calibri"/>
            </a:endParaRPr>
          </a:p>
          <a:p>
            <a:endParaRPr lang="en-US" dirty="0">
              <a:cs typeface="Calibri"/>
            </a:endParaRPr>
          </a:p>
          <a:p>
            <a:r>
              <a:rPr lang="en-US" dirty="0">
                <a:solidFill>
                  <a:schemeClr val="accent6">
                    <a:lumMod val="50000"/>
                  </a:schemeClr>
                </a:solidFill>
                <a:cs typeface="Calibri"/>
              </a:rPr>
              <a:t>We have created a serial link robotic arm using the Robotic Toolbox designed by Peter </a:t>
            </a:r>
            <a:r>
              <a:rPr lang="en-US" dirty="0" err="1">
                <a:solidFill>
                  <a:schemeClr val="accent6">
                    <a:lumMod val="50000"/>
                  </a:schemeClr>
                </a:solidFill>
                <a:cs typeface="Calibri"/>
              </a:rPr>
              <a:t>Corke</a:t>
            </a:r>
            <a:r>
              <a:rPr lang="en-US" dirty="0">
                <a:solidFill>
                  <a:schemeClr val="accent6">
                    <a:lumMod val="50000"/>
                  </a:schemeClr>
                </a:solidFill>
                <a:cs typeface="Calibri"/>
              </a:rPr>
              <a:t>. Figure 2 shows an image of the simulated model.</a:t>
            </a:r>
          </a:p>
          <a:p>
            <a:endParaRPr lang="en-US" dirty="0">
              <a:solidFill>
                <a:schemeClr val="accent6">
                  <a:lumMod val="50000"/>
                </a:schemeClr>
              </a:solidFill>
              <a:cs typeface="Calibri"/>
            </a:endParaRPr>
          </a:p>
          <a:p>
            <a:r>
              <a:rPr lang="en-US" dirty="0">
                <a:solidFill>
                  <a:schemeClr val="accent6">
                    <a:lumMod val="50000"/>
                  </a:schemeClr>
                </a:solidFill>
                <a:cs typeface="Calibri"/>
              </a:rPr>
              <a:t>In order to obtain a smooth trajectory, we have defined constant angular velocities for all the joint angles in the simulation. </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                                                   </a:t>
            </a:r>
          </a:p>
          <a:p>
            <a:endParaRPr lang="en-US" dirty="0">
              <a:ea typeface="+mn-lt"/>
              <a:cs typeface="+mn-lt"/>
            </a:endParaRPr>
          </a:p>
        </p:txBody>
      </p:sp>
      <p:pic>
        <p:nvPicPr>
          <p:cNvPr id="11" name="Picture 11" descr="Chart, scatter chart&#10;&#10;Description automatically generated">
            <a:extLst>
              <a:ext uri="{FF2B5EF4-FFF2-40B4-BE49-F238E27FC236}">
                <a16:creationId xmlns:a16="http://schemas.microsoft.com/office/drawing/2014/main" id="{D42362A2-AEFD-497D-91EF-FBF92B1D07FA}"/>
              </a:ext>
            </a:extLst>
          </p:cNvPr>
          <p:cNvPicPr>
            <a:picLocks noChangeAspect="1"/>
          </p:cNvPicPr>
          <p:nvPr/>
        </p:nvPicPr>
        <p:blipFill>
          <a:blip r:embed="rId3"/>
          <a:stretch>
            <a:fillRect/>
          </a:stretch>
        </p:blipFill>
        <p:spPr>
          <a:xfrm>
            <a:off x="4337843" y="2810461"/>
            <a:ext cx="3515505" cy="3221694"/>
          </a:xfrm>
          <a:prstGeom prst="rect">
            <a:avLst/>
          </a:prstGeom>
        </p:spPr>
      </p:pic>
      <p:sp>
        <p:nvSpPr>
          <p:cNvPr id="18" name="TextBox 17">
            <a:extLst>
              <a:ext uri="{FF2B5EF4-FFF2-40B4-BE49-F238E27FC236}">
                <a16:creationId xmlns:a16="http://schemas.microsoft.com/office/drawing/2014/main" id="{EF3F14A5-CD16-4E87-9F67-A2972A7FB894}"/>
              </a:ext>
            </a:extLst>
          </p:cNvPr>
          <p:cNvSpPr txBox="1"/>
          <p:nvPr/>
        </p:nvSpPr>
        <p:spPr>
          <a:xfrm>
            <a:off x="4744994" y="6032155"/>
            <a:ext cx="27123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2">
                    <a:lumMod val="50000"/>
                  </a:schemeClr>
                </a:solidFill>
                <a:ea typeface="+mn-lt"/>
                <a:cs typeface="+mn-lt"/>
              </a:rPr>
              <a:t>Figure 2: Simulated model</a:t>
            </a:r>
            <a:endParaRPr lang="en-US" dirty="0">
              <a:solidFill>
                <a:schemeClr val="accent2">
                  <a:lumMod val="50000"/>
                </a:schemeClr>
              </a:solidFill>
            </a:endParaRPr>
          </a:p>
        </p:txBody>
      </p:sp>
    </p:spTree>
    <p:extLst>
      <p:ext uri="{BB962C8B-B14F-4D97-AF65-F5344CB8AC3E}">
        <p14:creationId xmlns:p14="http://schemas.microsoft.com/office/powerpoint/2010/main" val="3375730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a:ea typeface="Cambria"/>
              </a:rPr>
              <a:t>IMPLEMENTATION &amp; DESIGN </a:t>
            </a:r>
            <a:endParaRPr lang="en-IN" sz="2800" b="1" dirty="0">
              <a:solidFill>
                <a:schemeClr val="bg1"/>
              </a:solidFill>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BC7CC3EC-7E19-4994-B7C0-CA48B8B0AE5C}"/>
              </a:ext>
            </a:extLst>
          </p:cNvPr>
          <p:cNvSpPr/>
          <p:nvPr/>
        </p:nvSpPr>
        <p:spPr>
          <a:xfrm>
            <a:off x="1800470" y="552177"/>
            <a:ext cx="8682927" cy="5935680"/>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dirty="0">
                <a:solidFill>
                  <a:schemeClr val="accent6">
                    <a:lumMod val="50000"/>
                  </a:schemeClr>
                </a:solidFill>
                <a:ea typeface="+mn-lt"/>
                <a:cs typeface="+mn-lt"/>
              </a:rPr>
              <a:t>The following functions have been implemented to achieve our robot arm's motion:</a:t>
            </a:r>
          </a:p>
          <a:p>
            <a:endParaRPr lang="en-US" dirty="0">
              <a:solidFill>
                <a:schemeClr val="accent6">
                  <a:lumMod val="50000"/>
                </a:schemeClr>
              </a:solidFill>
              <a:ea typeface="+mn-lt"/>
              <a:cs typeface="+mn-lt"/>
            </a:endParaRPr>
          </a:p>
          <a:p>
            <a:pPr marL="285750" indent="-285750">
              <a:buFont typeface="Arial,Sans-Serif"/>
              <a:buChar char="•"/>
            </a:pPr>
            <a:r>
              <a:rPr lang="en-US" dirty="0" err="1">
                <a:solidFill>
                  <a:schemeClr val="accent6">
                    <a:lumMod val="50000"/>
                  </a:schemeClr>
                </a:solidFill>
                <a:ea typeface="+mn-lt"/>
                <a:cs typeface="+mn-lt"/>
              </a:rPr>
              <a:t>get_position</a:t>
            </a:r>
            <a:r>
              <a:rPr lang="en-US" dirty="0">
                <a:solidFill>
                  <a:schemeClr val="accent6">
                    <a:lumMod val="50000"/>
                  </a:schemeClr>
                </a:solidFill>
                <a:ea typeface="+mn-lt"/>
                <a:cs typeface="+mn-lt"/>
              </a:rPr>
              <a:t>(): </a:t>
            </a:r>
          </a:p>
          <a:p>
            <a:r>
              <a:rPr lang="en-US" dirty="0">
                <a:solidFill>
                  <a:schemeClr val="accent6">
                    <a:lumMod val="50000"/>
                  </a:schemeClr>
                </a:solidFill>
                <a:ea typeface="+mn-lt"/>
                <a:cs typeface="+mn-lt"/>
              </a:rPr>
              <a:t>	Gets the position based on the current joint angles of the robot.</a:t>
            </a:r>
          </a:p>
          <a:p>
            <a:r>
              <a:rPr lang="en-US" dirty="0">
                <a:solidFill>
                  <a:schemeClr val="accent6">
                    <a:lumMod val="50000"/>
                  </a:schemeClr>
                </a:solidFill>
                <a:ea typeface="+mn-lt"/>
                <a:cs typeface="+mn-lt"/>
              </a:rPr>
              <a:t>	Inputs: </a:t>
            </a:r>
            <a:r>
              <a:rPr lang="en-US" dirty="0">
                <a:solidFill>
                  <a:schemeClr val="accent6">
                    <a:lumMod val="50000"/>
                  </a:schemeClr>
                </a:solidFill>
                <a:cs typeface="Calibri"/>
              </a:rPr>
              <a:t>joint angle, link length</a:t>
            </a:r>
          </a:p>
          <a:p>
            <a:r>
              <a:rPr lang="en-US" dirty="0">
                <a:solidFill>
                  <a:schemeClr val="accent6">
                    <a:lumMod val="50000"/>
                  </a:schemeClr>
                </a:solidFill>
                <a:ea typeface="+mn-lt"/>
                <a:cs typeface="Calibri"/>
              </a:rPr>
              <a:t>	Outputs: </a:t>
            </a:r>
            <a:r>
              <a:rPr lang="en-US" dirty="0">
                <a:solidFill>
                  <a:schemeClr val="accent6">
                    <a:lumMod val="50000"/>
                  </a:schemeClr>
                </a:solidFill>
                <a:cs typeface="Calibri"/>
              </a:rPr>
              <a:t>x, y, z</a:t>
            </a:r>
            <a:endParaRPr lang="en-US" dirty="0">
              <a:solidFill>
                <a:schemeClr val="accent6">
                  <a:lumMod val="50000"/>
                </a:schemeClr>
              </a:solidFill>
              <a:ea typeface="+mn-lt"/>
              <a:cs typeface="+mn-lt"/>
            </a:endParaRPr>
          </a:p>
          <a:p>
            <a:pPr marL="285750" indent="-285750">
              <a:buFont typeface="Arial,Sans-Serif"/>
              <a:buChar char="•"/>
            </a:pPr>
            <a:r>
              <a:rPr lang="en-US" dirty="0" err="1">
                <a:solidFill>
                  <a:schemeClr val="accent6">
                    <a:lumMod val="50000"/>
                  </a:schemeClr>
                </a:solidFill>
                <a:cs typeface="Calibri"/>
              </a:rPr>
              <a:t>get_angles</a:t>
            </a:r>
            <a:r>
              <a:rPr lang="en-US" dirty="0">
                <a:solidFill>
                  <a:schemeClr val="accent6">
                    <a:lumMod val="50000"/>
                  </a:schemeClr>
                </a:solidFill>
                <a:cs typeface="Calibri"/>
              </a:rPr>
              <a:t>():</a:t>
            </a:r>
            <a:endParaRPr lang="en-US" dirty="0">
              <a:solidFill>
                <a:schemeClr val="accent6">
                  <a:lumMod val="50000"/>
                </a:schemeClr>
              </a:solidFill>
              <a:ea typeface="+mn-lt"/>
              <a:cs typeface="+mn-lt"/>
            </a:endParaRPr>
          </a:p>
          <a:p>
            <a:r>
              <a:rPr lang="en-US" dirty="0">
                <a:solidFill>
                  <a:schemeClr val="accent6">
                    <a:lumMod val="50000"/>
                  </a:schemeClr>
                </a:solidFill>
                <a:ea typeface="+mn-lt"/>
                <a:cs typeface="Calibri"/>
              </a:rPr>
              <a:t>	</a:t>
            </a:r>
            <a:r>
              <a:rPr lang="en-US" dirty="0">
                <a:solidFill>
                  <a:schemeClr val="accent6">
                    <a:lumMod val="50000"/>
                  </a:schemeClr>
                </a:solidFill>
                <a:ea typeface="+mn-lt"/>
                <a:cs typeface="+mn-lt"/>
              </a:rPr>
              <a:t>Gets the joint angles based on the desired position of end effector.</a:t>
            </a:r>
          </a:p>
          <a:p>
            <a:r>
              <a:rPr lang="en-US" dirty="0">
                <a:solidFill>
                  <a:schemeClr val="accent6">
                    <a:lumMod val="50000"/>
                  </a:schemeClr>
                </a:solidFill>
                <a:ea typeface="+mn-lt"/>
                <a:cs typeface="+mn-lt"/>
              </a:rPr>
              <a:t>	Inputs: </a:t>
            </a:r>
            <a:r>
              <a:rPr lang="en-US" dirty="0">
                <a:solidFill>
                  <a:schemeClr val="accent6">
                    <a:lumMod val="50000"/>
                  </a:schemeClr>
                </a:solidFill>
                <a:cs typeface="Calibri"/>
              </a:rPr>
              <a:t>desired position, link length </a:t>
            </a:r>
          </a:p>
          <a:p>
            <a:r>
              <a:rPr lang="en-US" dirty="0">
                <a:solidFill>
                  <a:schemeClr val="accent6">
                    <a:lumMod val="50000"/>
                  </a:schemeClr>
                </a:solidFill>
                <a:ea typeface="+mn-lt"/>
                <a:cs typeface="Calibri"/>
              </a:rPr>
              <a:t>	Outputs: </a:t>
            </a:r>
            <a:r>
              <a:rPr lang="en-US" dirty="0">
                <a:solidFill>
                  <a:schemeClr val="accent6">
                    <a:lumMod val="50000"/>
                  </a:schemeClr>
                </a:solidFill>
                <a:cs typeface="Calibri"/>
              </a:rPr>
              <a:t>new joint angle, is animate</a:t>
            </a:r>
            <a:endParaRPr lang="en-US" dirty="0">
              <a:solidFill>
                <a:schemeClr val="accent6">
                  <a:lumMod val="50000"/>
                </a:schemeClr>
              </a:solidFill>
              <a:ea typeface="+mn-lt"/>
              <a:cs typeface="+mn-lt"/>
            </a:endParaRPr>
          </a:p>
          <a:p>
            <a:pPr marL="285750" indent="-285750">
              <a:buFont typeface="Arial,Sans-Serif"/>
              <a:buChar char="•"/>
            </a:pPr>
            <a:r>
              <a:rPr lang="en-US" dirty="0" err="1">
                <a:solidFill>
                  <a:schemeClr val="accent6">
                    <a:lumMod val="50000"/>
                  </a:schemeClr>
                </a:solidFill>
                <a:cs typeface="Calibri"/>
              </a:rPr>
              <a:t>get_trajectory</a:t>
            </a:r>
            <a:r>
              <a:rPr lang="en-US" dirty="0">
                <a:solidFill>
                  <a:schemeClr val="accent6">
                    <a:lumMod val="50000"/>
                  </a:schemeClr>
                </a:solidFill>
                <a:cs typeface="Calibri"/>
              </a:rPr>
              <a:t>():</a:t>
            </a:r>
            <a:endParaRPr lang="en-US" dirty="0">
              <a:solidFill>
                <a:schemeClr val="accent6">
                  <a:lumMod val="50000"/>
                </a:schemeClr>
              </a:solidFill>
              <a:ea typeface="+mn-lt"/>
              <a:cs typeface="+mn-lt"/>
            </a:endParaRPr>
          </a:p>
          <a:p>
            <a:r>
              <a:rPr lang="en-US" dirty="0">
                <a:solidFill>
                  <a:schemeClr val="accent6">
                    <a:lumMod val="50000"/>
                  </a:schemeClr>
                </a:solidFill>
                <a:ea typeface="+mn-lt"/>
                <a:cs typeface="Calibri"/>
              </a:rPr>
              <a:t>	</a:t>
            </a:r>
            <a:r>
              <a:rPr lang="en-US" dirty="0">
                <a:solidFill>
                  <a:schemeClr val="accent6">
                    <a:lumMod val="50000"/>
                  </a:schemeClr>
                </a:solidFill>
                <a:ea typeface="+mn-lt"/>
                <a:cs typeface="+mn-lt"/>
              </a:rPr>
              <a:t>Gets the trajectory points based on the waypoints.</a:t>
            </a:r>
          </a:p>
          <a:p>
            <a:r>
              <a:rPr lang="en-US" dirty="0">
                <a:solidFill>
                  <a:schemeClr val="accent6">
                    <a:lumMod val="50000"/>
                  </a:schemeClr>
                </a:solidFill>
                <a:ea typeface="+mn-lt"/>
                <a:cs typeface="+mn-lt"/>
              </a:rPr>
              <a:t>	Inputs: </a:t>
            </a:r>
            <a:r>
              <a:rPr lang="en-US" dirty="0">
                <a:solidFill>
                  <a:schemeClr val="accent6">
                    <a:lumMod val="50000"/>
                  </a:schemeClr>
                </a:solidFill>
                <a:cs typeface="Calibri"/>
              </a:rPr>
              <a:t>new joint angle, joint angle, angular velocity </a:t>
            </a:r>
          </a:p>
          <a:p>
            <a:r>
              <a:rPr lang="en-US" dirty="0">
                <a:solidFill>
                  <a:schemeClr val="accent6">
                    <a:lumMod val="50000"/>
                  </a:schemeClr>
                </a:solidFill>
                <a:ea typeface="+mn-lt"/>
                <a:cs typeface="Calibri"/>
              </a:rPr>
              <a:t>	Output: </a:t>
            </a:r>
            <a:r>
              <a:rPr lang="en-US" dirty="0" err="1">
                <a:solidFill>
                  <a:schemeClr val="accent6">
                    <a:lumMod val="50000"/>
                  </a:schemeClr>
                </a:solidFill>
                <a:cs typeface="Calibri"/>
              </a:rPr>
              <a:t>traj</a:t>
            </a:r>
            <a:r>
              <a:rPr lang="en-US" dirty="0">
                <a:solidFill>
                  <a:schemeClr val="accent6">
                    <a:lumMod val="50000"/>
                  </a:schemeClr>
                </a:solidFill>
                <a:cs typeface="Calibri"/>
              </a:rPr>
              <a:t> points</a:t>
            </a:r>
            <a:endParaRPr lang="en-US" dirty="0">
              <a:solidFill>
                <a:schemeClr val="accent6">
                  <a:lumMod val="50000"/>
                </a:schemeClr>
              </a:solidFill>
              <a:ea typeface="+mn-lt"/>
              <a:cs typeface="+mn-lt"/>
            </a:endParaRPr>
          </a:p>
          <a:p>
            <a:pPr marL="285750" indent="-285750">
              <a:buFont typeface="Arial,Sans-Serif"/>
              <a:buChar char="•"/>
            </a:pPr>
            <a:r>
              <a:rPr lang="en-US" dirty="0">
                <a:solidFill>
                  <a:schemeClr val="accent6">
                    <a:lumMod val="50000"/>
                  </a:schemeClr>
                </a:solidFill>
                <a:cs typeface="Calibri"/>
              </a:rPr>
              <a:t>animate():</a:t>
            </a:r>
            <a:endParaRPr lang="en-US" dirty="0">
              <a:solidFill>
                <a:schemeClr val="accent6">
                  <a:lumMod val="50000"/>
                </a:schemeClr>
              </a:solidFill>
              <a:ea typeface="+mn-lt"/>
              <a:cs typeface="+mn-lt"/>
            </a:endParaRPr>
          </a:p>
          <a:p>
            <a:r>
              <a:rPr lang="en-US" dirty="0">
                <a:solidFill>
                  <a:schemeClr val="accent6">
                    <a:lumMod val="50000"/>
                  </a:schemeClr>
                </a:solidFill>
                <a:cs typeface="Calibri"/>
              </a:rPr>
              <a:t>	Animates the robot model.</a:t>
            </a:r>
          </a:p>
          <a:p>
            <a:r>
              <a:rPr lang="en-US" dirty="0">
                <a:solidFill>
                  <a:schemeClr val="accent6">
                    <a:lumMod val="50000"/>
                  </a:schemeClr>
                </a:solidFill>
                <a:ea typeface="+mn-lt"/>
                <a:cs typeface="+mn-lt"/>
              </a:rPr>
              <a:t>	Inputs: </a:t>
            </a:r>
            <a:r>
              <a:rPr lang="en-US" dirty="0">
                <a:solidFill>
                  <a:schemeClr val="accent6">
                    <a:lumMod val="50000"/>
                  </a:schemeClr>
                </a:solidFill>
                <a:cs typeface="Calibri"/>
              </a:rPr>
              <a:t>Rob, </a:t>
            </a:r>
            <a:r>
              <a:rPr lang="en-US" dirty="0" err="1">
                <a:solidFill>
                  <a:schemeClr val="accent6">
                    <a:lumMod val="50000"/>
                  </a:schemeClr>
                </a:solidFill>
                <a:cs typeface="Calibri"/>
              </a:rPr>
              <a:t>traj</a:t>
            </a:r>
            <a:r>
              <a:rPr lang="en-US" dirty="0">
                <a:solidFill>
                  <a:schemeClr val="accent6">
                    <a:lumMod val="50000"/>
                  </a:schemeClr>
                </a:solidFill>
                <a:cs typeface="Calibri"/>
              </a:rPr>
              <a:t> points</a:t>
            </a:r>
          </a:p>
          <a:p>
            <a:pPr marL="285750" indent="-285750">
              <a:buFont typeface="Arial" panose="020B0604020202020204" pitchFamily="34" charset="0"/>
              <a:buChar char="•"/>
            </a:pPr>
            <a:r>
              <a:rPr lang="en-US" dirty="0" err="1">
                <a:solidFill>
                  <a:schemeClr val="accent6">
                    <a:lumMod val="50000"/>
                  </a:schemeClr>
                </a:solidFill>
                <a:cs typeface="Calibri"/>
              </a:rPr>
              <a:t>repeat_motion</a:t>
            </a:r>
            <a:r>
              <a:rPr lang="en-US" dirty="0">
                <a:solidFill>
                  <a:schemeClr val="accent6">
                    <a:lumMod val="50000"/>
                  </a:schemeClr>
                </a:solidFill>
                <a:cs typeface="Calibri"/>
              </a:rPr>
              <a:t>():</a:t>
            </a:r>
            <a:endParaRPr lang="en-US" dirty="0">
              <a:solidFill>
                <a:schemeClr val="accent6">
                  <a:lumMod val="50000"/>
                </a:schemeClr>
              </a:solidFill>
              <a:ea typeface="+mn-lt"/>
              <a:cs typeface="+mn-lt"/>
            </a:endParaRPr>
          </a:p>
          <a:p>
            <a:r>
              <a:rPr lang="en-US" dirty="0">
                <a:solidFill>
                  <a:schemeClr val="accent6">
                    <a:lumMod val="50000"/>
                  </a:schemeClr>
                </a:solidFill>
                <a:cs typeface="Calibri"/>
              </a:rPr>
              <a:t>	Repeats the motion between specified waypoints.</a:t>
            </a:r>
          </a:p>
          <a:p>
            <a:r>
              <a:rPr lang="en-US" dirty="0">
                <a:solidFill>
                  <a:schemeClr val="accent6">
                    <a:lumMod val="50000"/>
                  </a:schemeClr>
                </a:solidFill>
                <a:ea typeface="+mn-lt"/>
                <a:cs typeface="+mn-lt"/>
              </a:rPr>
              <a:t>	Inputs: </a:t>
            </a:r>
            <a:r>
              <a:rPr lang="en-US" dirty="0">
                <a:solidFill>
                  <a:schemeClr val="accent6">
                    <a:lumMod val="50000"/>
                  </a:schemeClr>
                </a:solidFill>
                <a:cs typeface="Calibri"/>
              </a:rPr>
              <a:t>waypoints, joint angle, link length, angular velocity </a:t>
            </a:r>
          </a:p>
          <a:p>
            <a:r>
              <a:rPr lang="en-US" dirty="0">
                <a:solidFill>
                  <a:schemeClr val="accent6">
                    <a:lumMod val="50000"/>
                  </a:schemeClr>
                </a:solidFill>
                <a:ea typeface="+mn-lt"/>
                <a:cs typeface="Calibri"/>
              </a:rPr>
              <a:t>	Outputs: </a:t>
            </a:r>
            <a:r>
              <a:rPr lang="en-US" dirty="0" err="1">
                <a:solidFill>
                  <a:schemeClr val="accent6">
                    <a:lumMod val="50000"/>
                  </a:schemeClr>
                </a:solidFill>
                <a:cs typeface="Calibri"/>
              </a:rPr>
              <a:t>traj</a:t>
            </a:r>
            <a:r>
              <a:rPr lang="en-US" dirty="0">
                <a:solidFill>
                  <a:schemeClr val="accent6">
                    <a:lumMod val="50000"/>
                  </a:schemeClr>
                </a:solidFill>
                <a:cs typeface="Calibri"/>
              </a:rPr>
              <a:t> points, is animate         </a:t>
            </a:r>
            <a:r>
              <a:rPr lang="en-US" dirty="0">
                <a:solidFill>
                  <a:schemeClr val="accent6">
                    <a:lumMod val="50000"/>
                  </a:schemeClr>
                </a:solidFill>
                <a:ea typeface="+mn-lt"/>
                <a:cs typeface="+mn-lt"/>
              </a:rPr>
              <a:t>    </a:t>
            </a:r>
          </a:p>
          <a:p>
            <a:r>
              <a:rPr lang="en-US" dirty="0">
                <a:solidFill>
                  <a:schemeClr val="accent6">
                    <a:lumMod val="50000"/>
                  </a:schemeClr>
                </a:solidFill>
                <a:cs typeface="Calibri"/>
              </a:rPr>
              <a:t>              </a:t>
            </a:r>
            <a:endParaRPr lang="en-US" dirty="0">
              <a:solidFill>
                <a:schemeClr val="accent6">
                  <a:lumMod val="50000"/>
                </a:schemeClr>
              </a:solidFill>
              <a:ea typeface="+mn-lt"/>
              <a:cs typeface="+mn-lt"/>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p:txBody>
      </p:sp>
    </p:spTree>
    <p:extLst>
      <p:ext uri="{BB962C8B-B14F-4D97-AF65-F5344CB8AC3E}">
        <p14:creationId xmlns:p14="http://schemas.microsoft.com/office/powerpoint/2010/main" val="409728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a:ea typeface="Cambria"/>
              </a:rPr>
              <a:t>IMPLEMENTATION &amp; DESIGN </a:t>
            </a:r>
            <a:endParaRPr lang="en-IN" sz="2800" b="1" dirty="0">
              <a:solidFill>
                <a:schemeClr val="bg1"/>
              </a:solidFill>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BC7CC3EC-7E19-4994-B7C0-CA48B8B0AE5C}"/>
              </a:ext>
            </a:extLst>
          </p:cNvPr>
          <p:cNvSpPr/>
          <p:nvPr/>
        </p:nvSpPr>
        <p:spPr>
          <a:xfrm>
            <a:off x="1759281" y="624258"/>
            <a:ext cx="8682927" cy="5853302"/>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sz="1800" b="1" u="sng" dirty="0">
                <a:solidFill>
                  <a:schemeClr val="accent6">
                    <a:lumMod val="50000"/>
                  </a:schemeClr>
                </a:solidFill>
                <a:cs typeface="Calibri"/>
              </a:rPr>
              <a:t>HARDWARE IMPLEMENTATION USING SIMULINK</a:t>
            </a:r>
            <a:r>
              <a:rPr lang="en-US" b="1" dirty="0">
                <a:solidFill>
                  <a:schemeClr val="accent6">
                    <a:lumMod val="50000"/>
                  </a:schemeClr>
                </a:solidFill>
                <a:cs typeface="Calibri"/>
              </a:rPr>
              <a:t>:</a:t>
            </a: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r>
              <a:rPr lang="en-US" dirty="0">
                <a:solidFill>
                  <a:schemeClr val="accent6">
                    <a:lumMod val="50000"/>
                  </a:schemeClr>
                </a:solidFill>
                <a:cs typeface="Calibri"/>
              </a:rPr>
              <a:t>Figure 3 shows the subsystem “</a:t>
            </a:r>
            <a:r>
              <a:rPr lang="en-US" dirty="0" err="1">
                <a:solidFill>
                  <a:schemeClr val="accent6">
                    <a:lumMod val="50000"/>
                  </a:schemeClr>
                </a:solidFill>
                <a:cs typeface="Calibri"/>
              </a:rPr>
              <a:t>get_joint_angles</a:t>
            </a:r>
            <a:r>
              <a:rPr lang="en-US" dirty="0">
                <a:solidFill>
                  <a:schemeClr val="accent6">
                    <a:lumMod val="50000"/>
                  </a:schemeClr>
                </a:solidFill>
                <a:cs typeface="Calibri"/>
              </a:rPr>
              <a:t>” which is used to get the different joint angle configurations that the robot arm can reach for a given waypoint. The “</a:t>
            </a:r>
            <a:r>
              <a:rPr lang="en-US" dirty="0" err="1">
                <a:solidFill>
                  <a:schemeClr val="accent6">
                    <a:lumMod val="50000"/>
                  </a:schemeClr>
                </a:solidFill>
                <a:cs typeface="Calibri"/>
              </a:rPr>
              <a:t>get_angles</a:t>
            </a:r>
            <a:r>
              <a:rPr lang="en-US" dirty="0">
                <a:solidFill>
                  <a:schemeClr val="accent6">
                    <a:lumMod val="50000"/>
                  </a:schemeClr>
                </a:solidFill>
                <a:cs typeface="Calibri"/>
              </a:rPr>
              <a:t> function is used to get one of the four joint angle configurations. Based on this the other functions contained in the subsystem output the remaining configurations. The “</a:t>
            </a:r>
            <a:r>
              <a:rPr lang="en-US" dirty="0" err="1">
                <a:solidFill>
                  <a:schemeClr val="accent6">
                    <a:lumMod val="50000"/>
                  </a:schemeClr>
                </a:solidFill>
                <a:cs typeface="Calibri"/>
              </a:rPr>
              <a:t>best_config</a:t>
            </a:r>
            <a:r>
              <a:rPr lang="en-US" dirty="0">
                <a:solidFill>
                  <a:schemeClr val="accent6">
                    <a:lumMod val="50000"/>
                  </a:schemeClr>
                </a:solidFill>
                <a:cs typeface="Calibri"/>
              </a:rPr>
              <a:t>” function then selects the joint angle which can be implemented on the hardware model.</a:t>
            </a:r>
          </a:p>
        </p:txBody>
      </p:sp>
      <p:sp>
        <p:nvSpPr>
          <p:cNvPr id="11" name="TextBox 10">
            <a:extLst>
              <a:ext uri="{FF2B5EF4-FFF2-40B4-BE49-F238E27FC236}">
                <a16:creationId xmlns:a16="http://schemas.microsoft.com/office/drawing/2014/main" id="{9F8FBF4B-AA74-40FE-B199-2750DCCB2987}"/>
              </a:ext>
            </a:extLst>
          </p:cNvPr>
          <p:cNvSpPr txBox="1"/>
          <p:nvPr/>
        </p:nvSpPr>
        <p:spPr>
          <a:xfrm>
            <a:off x="4329712" y="4055889"/>
            <a:ext cx="3532572" cy="3723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2">
                    <a:lumMod val="50000"/>
                  </a:schemeClr>
                </a:solidFill>
                <a:ea typeface="+mn-lt"/>
                <a:cs typeface="+mn-lt"/>
              </a:rPr>
              <a:t>Figure 3: Get joint angles subsystem</a:t>
            </a:r>
            <a:endParaRPr lang="en-US" dirty="0">
              <a:solidFill>
                <a:schemeClr val="accent2">
                  <a:lumMod val="50000"/>
                </a:schemeClr>
              </a:solidFill>
            </a:endParaRPr>
          </a:p>
        </p:txBody>
      </p:sp>
      <p:pic>
        <p:nvPicPr>
          <p:cNvPr id="12" name="Picture 11">
            <a:extLst>
              <a:ext uri="{FF2B5EF4-FFF2-40B4-BE49-F238E27FC236}">
                <a16:creationId xmlns:a16="http://schemas.microsoft.com/office/drawing/2014/main" id="{35F9575E-82A4-49A2-BC09-4C00A288292D}"/>
              </a:ext>
            </a:extLst>
          </p:cNvPr>
          <p:cNvPicPr>
            <a:picLocks noChangeAspect="1"/>
          </p:cNvPicPr>
          <p:nvPr/>
        </p:nvPicPr>
        <p:blipFill>
          <a:blip r:embed="rId3"/>
          <a:stretch>
            <a:fillRect/>
          </a:stretch>
        </p:blipFill>
        <p:spPr>
          <a:xfrm>
            <a:off x="1986769" y="1058650"/>
            <a:ext cx="8218458" cy="2937133"/>
          </a:xfrm>
          <a:prstGeom prst="rect">
            <a:avLst/>
          </a:prstGeom>
        </p:spPr>
      </p:pic>
    </p:spTree>
    <p:extLst>
      <p:ext uri="{BB962C8B-B14F-4D97-AF65-F5344CB8AC3E}">
        <p14:creationId xmlns:p14="http://schemas.microsoft.com/office/powerpoint/2010/main" val="1206408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a:ea typeface="Cambria"/>
              </a:rPr>
              <a:t>IMPLEMENTATION &amp; DESIGN </a:t>
            </a:r>
            <a:endParaRPr lang="en-IN" sz="2800" b="1" dirty="0">
              <a:solidFill>
                <a:schemeClr val="bg1"/>
              </a:solidFill>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BC7CC3EC-7E19-4994-B7C0-CA48B8B0AE5C}"/>
              </a:ext>
            </a:extLst>
          </p:cNvPr>
          <p:cNvSpPr/>
          <p:nvPr/>
        </p:nvSpPr>
        <p:spPr>
          <a:xfrm>
            <a:off x="1748984" y="541880"/>
            <a:ext cx="8693224" cy="5935680"/>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r>
              <a:rPr lang="en-US" dirty="0">
                <a:solidFill>
                  <a:schemeClr val="accent6">
                    <a:lumMod val="50000"/>
                  </a:schemeClr>
                </a:solidFill>
                <a:cs typeface="Calibri"/>
              </a:rPr>
              <a:t>In this model, the desired position is given to the subsystem “</a:t>
            </a:r>
            <a:r>
              <a:rPr lang="en-US" dirty="0" err="1">
                <a:solidFill>
                  <a:schemeClr val="accent6">
                    <a:lumMod val="50000"/>
                  </a:schemeClr>
                </a:solidFill>
                <a:cs typeface="Calibri"/>
              </a:rPr>
              <a:t>get_joint_angles</a:t>
            </a:r>
            <a:r>
              <a:rPr lang="en-US" dirty="0">
                <a:solidFill>
                  <a:schemeClr val="accent6">
                    <a:lumMod val="50000"/>
                  </a:schemeClr>
                </a:solidFill>
                <a:cs typeface="Calibri"/>
              </a:rPr>
              <a:t>” which gives the required joint angles. If the position cannot be reached then and the arm is reset to initial position. These angles are provided to the servo motors connected to the Arduino and the robotic arm moves to the desired position. The grippers are controlled using a manual switch.</a:t>
            </a:r>
          </a:p>
        </p:txBody>
      </p:sp>
      <p:sp>
        <p:nvSpPr>
          <p:cNvPr id="11" name="TextBox 10">
            <a:extLst>
              <a:ext uri="{FF2B5EF4-FFF2-40B4-BE49-F238E27FC236}">
                <a16:creationId xmlns:a16="http://schemas.microsoft.com/office/drawing/2014/main" id="{13531B33-0DE6-4821-B75B-0745917CA0E2}"/>
              </a:ext>
            </a:extLst>
          </p:cNvPr>
          <p:cNvSpPr txBox="1"/>
          <p:nvPr/>
        </p:nvSpPr>
        <p:spPr>
          <a:xfrm>
            <a:off x="2145144" y="4518674"/>
            <a:ext cx="79009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2">
                    <a:lumMod val="50000"/>
                  </a:schemeClr>
                </a:solidFill>
                <a:ea typeface="+mn-lt"/>
                <a:cs typeface="+mn-lt"/>
              </a:rPr>
              <a:t>Figure 4: Simulink model to move the robotic arm to desired position with gripper</a:t>
            </a:r>
            <a:endParaRPr lang="en-US" dirty="0">
              <a:solidFill>
                <a:schemeClr val="accent2">
                  <a:lumMod val="50000"/>
                </a:schemeClr>
              </a:solidFill>
            </a:endParaRPr>
          </a:p>
        </p:txBody>
      </p:sp>
      <p:pic>
        <p:nvPicPr>
          <p:cNvPr id="4" name="Picture 3">
            <a:extLst>
              <a:ext uri="{FF2B5EF4-FFF2-40B4-BE49-F238E27FC236}">
                <a16:creationId xmlns:a16="http://schemas.microsoft.com/office/drawing/2014/main" id="{AA012C1B-4939-4C4B-B96C-CE3249F626E1}"/>
              </a:ext>
            </a:extLst>
          </p:cNvPr>
          <p:cNvPicPr>
            <a:picLocks noChangeAspect="1"/>
          </p:cNvPicPr>
          <p:nvPr/>
        </p:nvPicPr>
        <p:blipFill>
          <a:blip r:embed="rId3"/>
          <a:stretch>
            <a:fillRect/>
          </a:stretch>
        </p:blipFill>
        <p:spPr>
          <a:xfrm>
            <a:off x="2018049" y="589762"/>
            <a:ext cx="8155093" cy="3928912"/>
          </a:xfrm>
          <a:prstGeom prst="rect">
            <a:avLst/>
          </a:prstGeom>
        </p:spPr>
      </p:pic>
    </p:spTree>
    <p:extLst>
      <p:ext uri="{BB962C8B-B14F-4D97-AF65-F5344CB8AC3E}">
        <p14:creationId xmlns:p14="http://schemas.microsoft.com/office/powerpoint/2010/main" val="188879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a:ea typeface="Cambria"/>
              </a:rPr>
              <a:t>IMPLEMENTATION &amp; DESIGN </a:t>
            </a:r>
            <a:endParaRPr lang="en-IN" sz="2800" b="1" dirty="0">
              <a:solidFill>
                <a:schemeClr val="bg1"/>
              </a:solidFill>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BC7CC3EC-7E19-4994-B7C0-CA48B8B0AE5C}"/>
              </a:ext>
            </a:extLst>
          </p:cNvPr>
          <p:cNvSpPr/>
          <p:nvPr/>
        </p:nvSpPr>
        <p:spPr>
          <a:xfrm>
            <a:off x="1759281" y="624258"/>
            <a:ext cx="8682927" cy="5853302"/>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r>
              <a:rPr lang="en-US" dirty="0">
                <a:solidFill>
                  <a:schemeClr val="accent6">
                    <a:lumMod val="50000"/>
                  </a:schemeClr>
                </a:solidFill>
                <a:cs typeface="Calibri"/>
              </a:rPr>
              <a:t>Figure 5 shows the control mechanism of a fully automated robotic arm. In this model, the waypoints and the gripper status at each waypoint are provided as inputs  to the function “</a:t>
            </a:r>
            <a:r>
              <a:rPr lang="en-US" dirty="0" err="1">
                <a:solidFill>
                  <a:schemeClr val="accent6">
                    <a:lumMod val="50000"/>
                  </a:schemeClr>
                </a:solidFill>
                <a:cs typeface="Calibri"/>
              </a:rPr>
              <a:t>get_all_waypoints</a:t>
            </a:r>
            <a:r>
              <a:rPr lang="en-US" dirty="0">
                <a:solidFill>
                  <a:schemeClr val="accent6">
                    <a:lumMod val="50000"/>
                  </a:schemeClr>
                </a:solidFill>
                <a:cs typeface="Calibri"/>
              </a:rPr>
              <a:t>” which combines them to give a better representation of waypoints and gripper activation. Each waypoint is extracted from “</a:t>
            </a:r>
            <a:r>
              <a:rPr lang="en-US" dirty="0" err="1">
                <a:solidFill>
                  <a:schemeClr val="accent6">
                    <a:lumMod val="50000"/>
                  </a:schemeClr>
                </a:solidFill>
                <a:cs typeface="Calibri"/>
              </a:rPr>
              <a:t>get_waypoint</a:t>
            </a:r>
            <a:r>
              <a:rPr lang="en-US" dirty="0">
                <a:solidFill>
                  <a:schemeClr val="accent6">
                    <a:lumMod val="50000"/>
                  </a:schemeClr>
                </a:solidFill>
                <a:cs typeface="Calibri"/>
              </a:rPr>
              <a:t>” and fed into “</a:t>
            </a:r>
            <a:r>
              <a:rPr lang="en-US" dirty="0" err="1">
                <a:solidFill>
                  <a:schemeClr val="accent6">
                    <a:lumMod val="50000"/>
                  </a:schemeClr>
                </a:solidFill>
                <a:cs typeface="Calibri"/>
              </a:rPr>
              <a:t>get_joint_angles</a:t>
            </a:r>
            <a:r>
              <a:rPr lang="en-US" dirty="0">
                <a:solidFill>
                  <a:schemeClr val="accent6">
                    <a:lumMod val="50000"/>
                  </a:schemeClr>
                </a:solidFill>
                <a:cs typeface="Calibri"/>
              </a:rPr>
              <a:t>” subsystem which gives the required joint angles. These commands are provided to Arduino which controls the servos and relay.</a:t>
            </a:r>
          </a:p>
          <a:p>
            <a:pPr algn="just"/>
            <a:endParaRPr lang="en-US" dirty="0">
              <a:solidFill>
                <a:schemeClr val="accent6">
                  <a:lumMod val="50000"/>
                </a:schemeClr>
              </a:solidFill>
              <a:cs typeface="Calibri"/>
            </a:endParaRPr>
          </a:p>
        </p:txBody>
      </p:sp>
      <p:sp>
        <p:nvSpPr>
          <p:cNvPr id="11" name="TextBox 10">
            <a:extLst>
              <a:ext uri="{FF2B5EF4-FFF2-40B4-BE49-F238E27FC236}">
                <a16:creationId xmlns:a16="http://schemas.microsoft.com/office/drawing/2014/main" id="{9F8FBF4B-AA74-40FE-B199-2750DCCB2987}"/>
              </a:ext>
            </a:extLst>
          </p:cNvPr>
          <p:cNvSpPr txBox="1"/>
          <p:nvPr/>
        </p:nvSpPr>
        <p:spPr>
          <a:xfrm>
            <a:off x="2563428" y="4156017"/>
            <a:ext cx="7065144" cy="3723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2">
                    <a:lumMod val="50000"/>
                  </a:schemeClr>
                </a:solidFill>
                <a:ea typeface="+mn-lt"/>
                <a:cs typeface="+mn-lt"/>
              </a:rPr>
              <a:t>Figure 5: Simulink model to move the robotic arm through a set trajectory</a:t>
            </a:r>
            <a:endParaRPr lang="en-US" dirty="0">
              <a:solidFill>
                <a:schemeClr val="accent2">
                  <a:lumMod val="50000"/>
                </a:schemeClr>
              </a:solidFill>
            </a:endParaRPr>
          </a:p>
        </p:txBody>
      </p:sp>
      <p:pic>
        <p:nvPicPr>
          <p:cNvPr id="12" name="Picture 11">
            <a:extLst>
              <a:ext uri="{FF2B5EF4-FFF2-40B4-BE49-F238E27FC236}">
                <a16:creationId xmlns:a16="http://schemas.microsoft.com/office/drawing/2014/main" id="{2BCECBBC-AD5B-4841-BBA2-A4CDED9EC465}"/>
              </a:ext>
            </a:extLst>
          </p:cNvPr>
          <p:cNvPicPr>
            <a:picLocks noChangeAspect="1"/>
          </p:cNvPicPr>
          <p:nvPr/>
        </p:nvPicPr>
        <p:blipFill>
          <a:blip r:embed="rId3"/>
          <a:stretch>
            <a:fillRect/>
          </a:stretch>
        </p:blipFill>
        <p:spPr>
          <a:xfrm>
            <a:off x="2179507" y="686433"/>
            <a:ext cx="7832983" cy="3469584"/>
          </a:xfrm>
          <a:prstGeom prst="rect">
            <a:avLst/>
          </a:prstGeom>
        </p:spPr>
      </p:pic>
    </p:spTree>
    <p:extLst>
      <p:ext uri="{BB962C8B-B14F-4D97-AF65-F5344CB8AC3E}">
        <p14:creationId xmlns:p14="http://schemas.microsoft.com/office/powerpoint/2010/main" val="258918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a:ea typeface="Cambria"/>
              </a:rPr>
              <a:t>IMPLEMENTATION &amp; DESIGN </a:t>
            </a:r>
            <a:endParaRPr lang="en-IN" sz="2800" b="1" dirty="0">
              <a:solidFill>
                <a:schemeClr val="bg1"/>
              </a:solidFill>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BC7CC3EC-7E19-4994-B7C0-CA48B8B0AE5C}"/>
              </a:ext>
            </a:extLst>
          </p:cNvPr>
          <p:cNvSpPr/>
          <p:nvPr/>
        </p:nvSpPr>
        <p:spPr>
          <a:xfrm>
            <a:off x="1759281" y="541880"/>
            <a:ext cx="8770174" cy="5935680"/>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sz="2200" b="1" u="sng" dirty="0">
                <a:solidFill>
                  <a:schemeClr val="accent6">
                    <a:lumMod val="50000"/>
                  </a:schemeClr>
                </a:solidFill>
                <a:cs typeface="Calibri"/>
              </a:rPr>
              <a:t>DESIGN OF HARDWARE: </a:t>
            </a:r>
          </a:p>
          <a:p>
            <a:pPr algn="just"/>
            <a:endParaRPr lang="en-US" sz="2200" b="1" u="sng" dirty="0">
              <a:solidFill>
                <a:schemeClr val="accent6">
                  <a:lumMod val="50000"/>
                </a:schemeClr>
              </a:solidFill>
              <a:cs typeface="Calibri"/>
            </a:endParaRPr>
          </a:p>
          <a:p>
            <a:pPr marL="285750" indent="-285750" algn="just">
              <a:buFont typeface="Arial" panose="020B0604020202020204" pitchFamily="34" charset="0"/>
              <a:buChar char="•"/>
            </a:pPr>
            <a:r>
              <a:rPr lang="en-US" dirty="0">
                <a:solidFill>
                  <a:schemeClr val="accent6">
                    <a:lumMod val="50000"/>
                  </a:schemeClr>
                </a:solidFill>
                <a:cs typeface="Calibri"/>
              </a:rPr>
              <a:t>Body Material: Cardboard </a:t>
            </a:r>
          </a:p>
          <a:p>
            <a:pPr marL="285750" indent="-285750" algn="just">
              <a:buFont typeface="Arial" panose="020B0604020202020204" pitchFamily="34" charset="0"/>
              <a:buChar char="•"/>
            </a:pPr>
            <a:r>
              <a:rPr lang="en-US" dirty="0">
                <a:solidFill>
                  <a:schemeClr val="accent6">
                    <a:lumMod val="50000"/>
                  </a:schemeClr>
                </a:solidFill>
                <a:cs typeface="Calibri"/>
              </a:rPr>
              <a:t>Electronic components: Arduino Uno, Relay module, Servo motor (Tower Pro SG-90), Breadboard, Jumper and Copper wires.</a:t>
            </a:r>
          </a:p>
          <a:p>
            <a:pPr algn="just"/>
            <a:endParaRPr lang="en-US" dirty="0">
              <a:solidFill>
                <a:schemeClr val="accent6">
                  <a:lumMod val="50000"/>
                </a:schemeClr>
              </a:solidFill>
              <a:cs typeface="Calibri"/>
            </a:endParaRPr>
          </a:p>
          <a:p>
            <a:pPr algn="just"/>
            <a:r>
              <a:rPr lang="en-US" sz="2200" b="1" u="sng" dirty="0">
                <a:solidFill>
                  <a:schemeClr val="accent6">
                    <a:lumMod val="50000"/>
                  </a:schemeClr>
                </a:solidFill>
                <a:cs typeface="Calibri"/>
              </a:rPr>
              <a:t>SPECIFICATIONS</a:t>
            </a:r>
            <a:r>
              <a:rPr lang="en-US" dirty="0">
                <a:solidFill>
                  <a:schemeClr val="accent6">
                    <a:lumMod val="50000"/>
                  </a:schemeClr>
                </a:solidFill>
                <a:cs typeface="Calibri"/>
              </a:rPr>
              <a:t>:</a:t>
            </a:r>
          </a:p>
          <a:p>
            <a:pPr algn="just"/>
            <a:endParaRPr lang="en-US" dirty="0">
              <a:solidFill>
                <a:schemeClr val="accent6">
                  <a:lumMod val="50000"/>
                </a:schemeClr>
              </a:solidFill>
              <a:cs typeface="Calibri"/>
            </a:endParaRPr>
          </a:p>
          <a:p>
            <a:pPr marL="285750" indent="-285750" algn="just">
              <a:buFont typeface="Arial" panose="020B0604020202020204" pitchFamily="34" charset="0"/>
              <a:buChar char="•"/>
            </a:pPr>
            <a:r>
              <a:rPr lang="en-US" dirty="0">
                <a:solidFill>
                  <a:schemeClr val="accent6">
                    <a:lumMod val="50000"/>
                  </a:schemeClr>
                </a:solidFill>
                <a:cs typeface="Calibri"/>
              </a:rPr>
              <a:t>Link lengths:</a:t>
            </a:r>
          </a:p>
          <a:p>
            <a:pPr marL="742950" lvl="1" indent="-285750" algn="just">
              <a:buFont typeface="Wingdings" panose="05000000000000000000" pitchFamily="2" charset="2"/>
              <a:buChar char="§"/>
            </a:pPr>
            <a:r>
              <a:rPr lang="en-US" dirty="0">
                <a:solidFill>
                  <a:schemeClr val="accent6">
                    <a:lumMod val="50000"/>
                  </a:schemeClr>
                </a:solidFill>
                <a:cs typeface="Calibri"/>
              </a:rPr>
              <a:t>L1 = 10cm</a:t>
            </a:r>
          </a:p>
          <a:p>
            <a:pPr marL="742950" lvl="1" indent="-285750" algn="just">
              <a:buFont typeface="Wingdings" panose="05000000000000000000" pitchFamily="2" charset="2"/>
              <a:buChar char="§"/>
            </a:pPr>
            <a:r>
              <a:rPr lang="en-US" dirty="0">
                <a:solidFill>
                  <a:schemeClr val="accent6">
                    <a:lumMod val="50000"/>
                  </a:schemeClr>
                </a:solidFill>
                <a:cs typeface="Calibri"/>
              </a:rPr>
              <a:t>L2 = 8cm</a:t>
            </a:r>
          </a:p>
          <a:p>
            <a:pPr marL="742950" lvl="1" indent="-285750" algn="just">
              <a:buFont typeface="Wingdings" panose="05000000000000000000" pitchFamily="2" charset="2"/>
              <a:buChar char="§"/>
            </a:pPr>
            <a:r>
              <a:rPr lang="en-US" dirty="0">
                <a:solidFill>
                  <a:schemeClr val="accent6">
                    <a:lumMod val="50000"/>
                  </a:schemeClr>
                </a:solidFill>
                <a:cs typeface="Calibri"/>
              </a:rPr>
              <a:t>L3 = 8cm</a:t>
            </a:r>
          </a:p>
          <a:p>
            <a:pPr marL="285750" indent="-285750" algn="just">
              <a:buFont typeface="Arial" panose="020B0604020202020204" pitchFamily="34" charset="0"/>
              <a:buChar char="•"/>
            </a:pPr>
            <a:r>
              <a:rPr lang="en-US" dirty="0">
                <a:solidFill>
                  <a:schemeClr val="accent6">
                    <a:lumMod val="50000"/>
                  </a:schemeClr>
                </a:solidFill>
                <a:cs typeface="Calibri"/>
              </a:rPr>
              <a:t>Joint angles ranges: </a:t>
            </a:r>
          </a:p>
          <a:p>
            <a:pPr marL="742950" lvl="1" indent="-285750" algn="just">
              <a:buFont typeface="Wingdings" panose="05000000000000000000" pitchFamily="2" charset="2"/>
              <a:buChar char="§"/>
            </a:pPr>
            <a:r>
              <a:rPr lang="en-US" dirty="0">
                <a:solidFill>
                  <a:schemeClr val="accent6">
                    <a:lumMod val="50000"/>
                  </a:schemeClr>
                </a:solidFill>
                <a:ea typeface="+mn-lt"/>
                <a:cs typeface="+mn-lt"/>
              </a:rPr>
              <a:t>θ1 = [0, 360]</a:t>
            </a:r>
          </a:p>
          <a:p>
            <a:pPr marL="742950" lvl="1" indent="-285750" algn="just">
              <a:buFont typeface="Wingdings" panose="05000000000000000000" pitchFamily="2" charset="2"/>
              <a:buChar char="§"/>
            </a:pPr>
            <a:r>
              <a:rPr lang="en-US" dirty="0">
                <a:solidFill>
                  <a:schemeClr val="accent6">
                    <a:lumMod val="50000"/>
                  </a:schemeClr>
                </a:solidFill>
                <a:ea typeface="+mn-lt"/>
                <a:cs typeface="+mn-lt"/>
              </a:rPr>
              <a:t>θ2 = [0, 180]</a:t>
            </a:r>
          </a:p>
          <a:p>
            <a:pPr marL="742950" lvl="1" indent="-285750" algn="just">
              <a:buFont typeface="Wingdings" panose="05000000000000000000" pitchFamily="2" charset="2"/>
              <a:buChar char="§"/>
            </a:pPr>
            <a:r>
              <a:rPr lang="en-US" dirty="0">
                <a:solidFill>
                  <a:schemeClr val="accent6">
                    <a:lumMod val="50000"/>
                  </a:schemeClr>
                </a:solidFill>
                <a:ea typeface="+mn-lt"/>
                <a:cs typeface="+mn-lt"/>
              </a:rPr>
              <a:t>θ3 = [0, 180]</a:t>
            </a:r>
            <a:endParaRPr lang="en-US" dirty="0">
              <a:solidFill>
                <a:schemeClr val="accent6">
                  <a:lumMod val="50000"/>
                </a:schemeClr>
              </a:solidFill>
              <a:ea typeface="+mn-lt"/>
              <a:cs typeface="Calibri"/>
            </a:endParaRPr>
          </a:p>
          <a:p>
            <a:pPr marL="742950" lvl="1" indent="-285750" algn="just">
              <a:buFont typeface="Wingdings" panose="05000000000000000000" pitchFamily="2" charset="2"/>
              <a:buChar char="§"/>
            </a:pPr>
            <a:r>
              <a:rPr lang="en-US" dirty="0">
                <a:solidFill>
                  <a:schemeClr val="accent6">
                    <a:lumMod val="50000"/>
                  </a:schemeClr>
                </a:solidFill>
                <a:ea typeface="+mn-lt"/>
                <a:cs typeface="+mn-lt"/>
              </a:rPr>
              <a:t>θ4 = 90, 120 for mechanical gripper</a:t>
            </a:r>
            <a:endParaRPr lang="en-US" dirty="0">
              <a:solidFill>
                <a:schemeClr val="accent6">
                  <a:lumMod val="50000"/>
                </a:schemeClr>
              </a:solidFill>
              <a:cs typeface="Calibri"/>
            </a:endParaRPr>
          </a:p>
          <a:p>
            <a:pPr lvl="1"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p:txBody>
      </p:sp>
      <p:pic>
        <p:nvPicPr>
          <p:cNvPr id="4" name="Picture 3">
            <a:extLst>
              <a:ext uri="{FF2B5EF4-FFF2-40B4-BE49-F238E27FC236}">
                <a16:creationId xmlns:a16="http://schemas.microsoft.com/office/drawing/2014/main" id="{7440F828-5383-4267-8C04-C6E5D405C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719" y="1850021"/>
            <a:ext cx="3587883" cy="4135677"/>
          </a:xfrm>
          <a:prstGeom prst="rect">
            <a:avLst/>
          </a:prstGeom>
        </p:spPr>
      </p:pic>
      <p:sp>
        <p:nvSpPr>
          <p:cNvPr id="11" name="TextBox 10">
            <a:extLst>
              <a:ext uri="{FF2B5EF4-FFF2-40B4-BE49-F238E27FC236}">
                <a16:creationId xmlns:a16="http://schemas.microsoft.com/office/drawing/2014/main" id="{CEFE89FB-B3E4-487A-BF26-ABCD51E09EBC}"/>
              </a:ext>
            </a:extLst>
          </p:cNvPr>
          <p:cNvSpPr txBox="1"/>
          <p:nvPr/>
        </p:nvSpPr>
        <p:spPr>
          <a:xfrm>
            <a:off x="6675136" y="5985698"/>
            <a:ext cx="26670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2">
                    <a:lumMod val="50000"/>
                  </a:schemeClr>
                </a:solidFill>
                <a:ea typeface="+mn-lt"/>
                <a:cs typeface="+mn-lt"/>
              </a:rPr>
              <a:t>Figure 6: Hardware model</a:t>
            </a:r>
            <a:endParaRPr lang="en-US" dirty="0">
              <a:solidFill>
                <a:schemeClr val="accent2">
                  <a:lumMod val="50000"/>
                </a:schemeClr>
              </a:solidFill>
            </a:endParaRPr>
          </a:p>
        </p:txBody>
      </p:sp>
    </p:spTree>
    <p:extLst>
      <p:ext uri="{BB962C8B-B14F-4D97-AF65-F5344CB8AC3E}">
        <p14:creationId xmlns:p14="http://schemas.microsoft.com/office/powerpoint/2010/main" val="1536822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a:ea typeface="Cambria"/>
              </a:rPr>
              <a:t>IMPLEMENTATION &amp; DESIGN </a:t>
            </a:r>
            <a:endParaRPr lang="en-IN" sz="2800" b="1" dirty="0">
              <a:solidFill>
                <a:schemeClr val="bg1"/>
              </a:solidFill>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BC7CC3EC-7E19-4994-B7C0-CA48B8B0AE5C}"/>
              </a:ext>
            </a:extLst>
          </p:cNvPr>
          <p:cNvSpPr/>
          <p:nvPr/>
        </p:nvSpPr>
        <p:spPr>
          <a:xfrm>
            <a:off x="1754535" y="551780"/>
            <a:ext cx="8682927" cy="5935680"/>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b="1" u="sng" dirty="0">
                <a:solidFill>
                  <a:schemeClr val="accent6">
                    <a:lumMod val="50000"/>
                  </a:schemeClr>
                </a:solidFill>
                <a:cs typeface="Calibri"/>
              </a:rPr>
              <a:t>CIRCUIT DIAGRAM</a:t>
            </a:r>
            <a:r>
              <a:rPr lang="en-US" dirty="0">
                <a:solidFill>
                  <a:schemeClr val="accent6">
                    <a:lumMod val="50000"/>
                  </a:schemeClr>
                </a:solidFill>
                <a:cs typeface="Calibri"/>
              </a:rPr>
              <a:t>:</a:t>
            </a: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p:txBody>
      </p:sp>
      <p:sp>
        <p:nvSpPr>
          <p:cNvPr id="11" name="TextBox 10">
            <a:extLst>
              <a:ext uri="{FF2B5EF4-FFF2-40B4-BE49-F238E27FC236}">
                <a16:creationId xmlns:a16="http://schemas.microsoft.com/office/drawing/2014/main" id="{71A0A535-6DBC-4C69-84E0-5641187F7BD2}"/>
              </a:ext>
            </a:extLst>
          </p:cNvPr>
          <p:cNvSpPr txBox="1"/>
          <p:nvPr/>
        </p:nvSpPr>
        <p:spPr>
          <a:xfrm>
            <a:off x="3134468" y="5661779"/>
            <a:ext cx="25078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2">
                    <a:lumMod val="50000"/>
                  </a:schemeClr>
                </a:solidFill>
                <a:ea typeface="+mn-lt"/>
                <a:cs typeface="+mn-lt"/>
              </a:rPr>
              <a:t>Figure 7: Circuit diagram</a:t>
            </a:r>
            <a:endParaRPr lang="en-US" dirty="0">
              <a:solidFill>
                <a:schemeClr val="accent2">
                  <a:lumMod val="50000"/>
                </a:schemeClr>
              </a:solidFill>
            </a:endParaRPr>
          </a:p>
        </p:txBody>
      </p:sp>
      <p:sp>
        <p:nvSpPr>
          <p:cNvPr id="12" name="TextBox 11">
            <a:extLst>
              <a:ext uri="{FF2B5EF4-FFF2-40B4-BE49-F238E27FC236}">
                <a16:creationId xmlns:a16="http://schemas.microsoft.com/office/drawing/2014/main" id="{7C24EF89-4F56-4A54-8391-B6C8BBA290F7}"/>
              </a:ext>
            </a:extLst>
          </p:cNvPr>
          <p:cNvSpPr txBox="1"/>
          <p:nvPr/>
        </p:nvSpPr>
        <p:spPr>
          <a:xfrm>
            <a:off x="6980214" y="995672"/>
            <a:ext cx="312011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6">
                    <a:lumMod val="50000"/>
                  </a:schemeClr>
                </a:solidFill>
              </a:rPr>
              <a:t>Figure 7 shows the connections between the servos, relay and the Arduino:</a:t>
            </a:r>
          </a:p>
          <a:p>
            <a:pPr marL="285750" indent="-285750">
              <a:buFont typeface="Arial" panose="020B0604020202020204" pitchFamily="34" charset="0"/>
              <a:buChar char="•"/>
            </a:pPr>
            <a:r>
              <a:rPr lang="en-US" dirty="0">
                <a:solidFill>
                  <a:schemeClr val="accent6">
                    <a:lumMod val="50000"/>
                  </a:schemeClr>
                </a:solidFill>
              </a:rPr>
              <a:t>Servo 1  </a:t>
            </a:r>
            <a:r>
              <a:rPr lang="en-US" dirty="0">
                <a:solidFill>
                  <a:schemeClr val="accent6">
                    <a:lumMod val="50000"/>
                  </a:schemeClr>
                </a:solidFill>
                <a:sym typeface="Wingdings" panose="05000000000000000000" pitchFamily="2" charset="2"/>
              </a:rPr>
              <a:t> Pin 3</a:t>
            </a:r>
          </a:p>
          <a:p>
            <a:pPr marL="285750" indent="-285750">
              <a:buFont typeface="Arial" panose="020B0604020202020204" pitchFamily="34" charset="0"/>
              <a:buChar char="•"/>
            </a:pPr>
            <a:r>
              <a:rPr lang="en-US" dirty="0">
                <a:solidFill>
                  <a:schemeClr val="accent6">
                    <a:lumMod val="50000"/>
                  </a:schemeClr>
                </a:solidFill>
              </a:rPr>
              <a:t>Servo 2  </a:t>
            </a:r>
            <a:r>
              <a:rPr lang="en-US" dirty="0">
                <a:solidFill>
                  <a:schemeClr val="accent6">
                    <a:lumMod val="50000"/>
                  </a:schemeClr>
                </a:solidFill>
                <a:sym typeface="Wingdings" panose="05000000000000000000" pitchFamily="2" charset="2"/>
              </a:rPr>
              <a:t> Pin 5</a:t>
            </a:r>
          </a:p>
          <a:p>
            <a:pPr marL="285750" indent="-285750">
              <a:buFont typeface="Arial" panose="020B0604020202020204" pitchFamily="34" charset="0"/>
              <a:buChar char="•"/>
            </a:pPr>
            <a:r>
              <a:rPr lang="en-US" dirty="0">
                <a:solidFill>
                  <a:schemeClr val="accent6">
                    <a:lumMod val="50000"/>
                  </a:schemeClr>
                </a:solidFill>
              </a:rPr>
              <a:t>Servo 3  </a:t>
            </a:r>
            <a:r>
              <a:rPr lang="en-US" dirty="0">
                <a:solidFill>
                  <a:schemeClr val="accent6">
                    <a:lumMod val="50000"/>
                  </a:schemeClr>
                </a:solidFill>
                <a:sym typeface="Wingdings" panose="05000000000000000000" pitchFamily="2" charset="2"/>
              </a:rPr>
              <a:t> Pin 6</a:t>
            </a:r>
          </a:p>
          <a:p>
            <a:pPr marL="285750" indent="-285750">
              <a:buFont typeface="Arial" panose="020B0604020202020204" pitchFamily="34" charset="0"/>
              <a:buChar char="•"/>
            </a:pPr>
            <a:r>
              <a:rPr lang="en-US" dirty="0">
                <a:solidFill>
                  <a:schemeClr val="accent6">
                    <a:lumMod val="50000"/>
                  </a:schemeClr>
                </a:solidFill>
              </a:rPr>
              <a:t>Servo 4  </a:t>
            </a:r>
            <a:r>
              <a:rPr lang="en-US" dirty="0">
                <a:solidFill>
                  <a:schemeClr val="accent6">
                    <a:lumMod val="50000"/>
                  </a:schemeClr>
                </a:solidFill>
                <a:sym typeface="Wingdings" panose="05000000000000000000" pitchFamily="2" charset="2"/>
              </a:rPr>
              <a:t> Pin 9</a:t>
            </a:r>
          </a:p>
          <a:p>
            <a:pPr marL="285750" indent="-285750">
              <a:buFont typeface="Arial" panose="020B0604020202020204" pitchFamily="34" charset="0"/>
              <a:buChar char="•"/>
            </a:pPr>
            <a:r>
              <a:rPr lang="en-US" dirty="0">
                <a:solidFill>
                  <a:schemeClr val="accent6">
                    <a:lumMod val="50000"/>
                  </a:schemeClr>
                </a:solidFill>
              </a:rPr>
              <a:t>Servo 5  </a:t>
            </a:r>
            <a:r>
              <a:rPr lang="en-US" dirty="0">
                <a:solidFill>
                  <a:schemeClr val="accent6">
                    <a:lumMod val="50000"/>
                  </a:schemeClr>
                </a:solidFill>
                <a:sym typeface="Wingdings" panose="05000000000000000000" pitchFamily="2" charset="2"/>
              </a:rPr>
              <a:t> Pin 10</a:t>
            </a:r>
          </a:p>
          <a:p>
            <a:pPr marL="285750" indent="-285750">
              <a:buFont typeface="Arial" panose="020B0604020202020204" pitchFamily="34" charset="0"/>
              <a:buChar char="•"/>
            </a:pPr>
            <a:r>
              <a:rPr lang="en-US" dirty="0">
                <a:solidFill>
                  <a:schemeClr val="accent6">
                    <a:lumMod val="50000"/>
                  </a:schemeClr>
                </a:solidFill>
                <a:sym typeface="Wingdings" panose="05000000000000000000" pitchFamily="2" charset="2"/>
              </a:rPr>
              <a:t>Relay </a:t>
            </a:r>
            <a:r>
              <a:rPr lang="en-US" dirty="0" err="1">
                <a:solidFill>
                  <a:schemeClr val="accent6">
                    <a:lumMod val="50000"/>
                  </a:schemeClr>
                </a:solidFill>
                <a:sym typeface="Wingdings" panose="05000000000000000000" pitchFamily="2" charset="2"/>
              </a:rPr>
              <a:t>i</a:t>
            </a:r>
            <a:r>
              <a:rPr lang="en-US" dirty="0">
                <a:solidFill>
                  <a:schemeClr val="accent6">
                    <a:lumMod val="50000"/>
                  </a:schemeClr>
                </a:solidFill>
                <a:sym typeface="Wingdings" panose="05000000000000000000" pitchFamily="2" charset="2"/>
              </a:rPr>
              <a:t>/p  Pin 11</a:t>
            </a:r>
          </a:p>
          <a:p>
            <a:endParaRPr lang="en-US" dirty="0">
              <a:solidFill>
                <a:schemeClr val="accent6">
                  <a:lumMod val="50000"/>
                </a:schemeClr>
              </a:solidFill>
              <a:sym typeface="Wingdings" panose="05000000000000000000" pitchFamily="2" charset="2"/>
            </a:endParaRPr>
          </a:p>
          <a:p>
            <a:r>
              <a:rPr lang="en-US" dirty="0">
                <a:solidFill>
                  <a:schemeClr val="accent6">
                    <a:lumMod val="50000"/>
                  </a:schemeClr>
                </a:solidFill>
                <a:sym typeface="Wingdings" panose="05000000000000000000" pitchFamily="2" charset="2"/>
              </a:rPr>
              <a:t>Here,</a:t>
            </a:r>
          </a:p>
          <a:p>
            <a:r>
              <a:rPr lang="en-US" dirty="0">
                <a:solidFill>
                  <a:schemeClr val="accent6">
                    <a:lumMod val="50000"/>
                  </a:schemeClr>
                </a:solidFill>
                <a:sym typeface="Wingdings" panose="05000000000000000000" pitchFamily="2" charset="2"/>
              </a:rPr>
              <a:t>Servo 1 and Servo 2 control </a:t>
            </a:r>
            <a:r>
              <a:rPr lang="el-GR" dirty="0">
                <a:solidFill>
                  <a:schemeClr val="accent6">
                    <a:lumMod val="50000"/>
                  </a:schemeClr>
                </a:solidFill>
                <a:sym typeface="Wingdings" panose="05000000000000000000" pitchFamily="2" charset="2"/>
              </a:rPr>
              <a:t>θ1</a:t>
            </a:r>
            <a:r>
              <a:rPr lang="en-IN" dirty="0">
                <a:solidFill>
                  <a:schemeClr val="accent6">
                    <a:lumMod val="50000"/>
                  </a:schemeClr>
                </a:solidFill>
                <a:sym typeface="Wingdings" panose="05000000000000000000" pitchFamily="2" charset="2"/>
              </a:rPr>
              <a:t>, Servo 3 controls </a:t>
            </a:r>
            <a:r>
              <a:rPr lang="el-GR" dirty="0">
                <a:solidFill>
                  <a:schemeClr val="accent6">
                    <a:lumMod val="50000"/>
                  </a:schemeClr>
                </a:solidFill>
                <a:sym typeface="Wingdings" panose="05000000000000000000" pitchFamily="2" charset="2"/>
              </a:rPr>
              <a:t>θ</a:t>
            </a:r>
            <a:r>
              <a:rPr lang="en-IN" dirty="0">
                <a:solidFill>
                  <a:schemeClr val="accent6">
                    <a:lumMod val="50000"/>
                  </a:schemeClr>
                </a:solidFill>
                <a:sym typeface="Wingdings" panose="05000000000000000000" pitchFamily="2" charset="2"/>
              </a:rPr>
              <a:t>2,</a:t>
            </a:r>
          </a:p>
          <a:p>
            <a:r>
              <a:rPr lang="en-IN" dirty="0">
                <a:solidFill>
                  <a:schemeClr val="accent6">
                    <a:lumMod val="50000"/>
                  </a:schemeClr>
                </a:solidFill>
                <a:sym typeface="Wingdings" panose="05000000000000000000" pitchFamily="2" charset="2"/>
              </a:rPr>
              <a:t>Servo 4 controls </a:t>
            </a:r>
            <a:r>
              <a:rPr lang="el-GR" dirty="0">
                <a:solidFill>
                  <a:schemeClr val="accent6">
                    <a:lumMod val="50000"/>
                  </a:schemeClr>
                </a:solidFill>
                <a:sym typeface="Wingdings" panose="05000000000000000000" pitchFamily="2" charset="2"/>
              </a:rPr>
              <a:t>θ</a:t>
            </a:r>
            <a:r>
              <a:rPr lang="en-IN" dirty="0">
                <a:solidFill>
                  <a:schemeClr val="accent6">
                    <a:lumMod val="50000"/>
                  </a:schemeClr>
                </a:solidFill>
                <a:sym typeface="Wingdings" panose="05000000000000000000" pitchFamily="2" charset="2"/>
              </a:rPr>
              <a:t>3, </a:t>
            </a:r>
          </a:p>
          <a:p>
            <a:r>
              <a:rPr lang="en-IN" dirty="0">
                <a:solidFill>
                  <a:schemeClr val="accent6">
                    <a:lumMod val="50000"/>
                  </a:schemeClr>
                </a:solidFill>
                <a:sym typeface="Wingdings" panose="05000000000000000000" pitchFamily="2" charset="2"/>
              </a:rPr>
              <a:t>Servo 5 controls </a:t>
            </a:r>
            <a:r>
              <a:rPr lang="el-GR" dirty="0">
                <a:solidFill>
                  <a:schemeClr val="accent6">
                    <a:lumMod val="50000"/>
                  </a:schemeClr>
                </a:solidFill>
                <a:sym typeface="Wingdings" panose="05000000000000000000" pitchFamily="2" charset="2"/>
              </a:rPr>
              <a:t>θ</a:t>
            </a:r>
            <a:r>
              <a:rPr lang="en-IN" dirty="0">
                <a:solidFill>
                  <a:schemeClr val="accent6">
                    <a:lumMod val="50000"/>
                  </a:schemeClr>
                </a:solidFill>
                <a:sym typeface="Wingdings" panose="05000000000000000000" pitchFamily="2" charset="2"/>
              </a:rPr>
              <a:t>4.</a:t>
            </a:r>
          </a:p>
          <a:p>
            <a:r>
              <a:rPr lang="en-IN" dirty="0">
                <a:solidFill>
                  <a:schemeClr val="accent6">
                    <a:lumMod val="50000"/>
                  </a:schemeClr>
                </a:solidFill>
                <a:sym typeface="Wingdings" panose="05000000000000000000" pitchFamily="2" charset="2"/>
              </a:rPr>
              <a:t>Relay controls electromagnetic gripper</a:t>
            </a:r>
            <a:endParaRPr lang="en-US" dirty="0">
              <a:solidFill>
                <a:schemeClr val="accent6">
                  <a:lumMod val="50000"/>
                </a:schemeClr>
              </a:solidFill>
              <a:sym typeface="Wingdings" panose="05000000000000000000" pitchFamily="2" charset="2"/>
            </a:endParaRPr>
          </a:p>
        </p:txBody>
      </p:sp>
      <p:pic>
        <p:nvPicPr>
          <p:cNvPr id="5" name="Picture 4">
            <a:extLst>
              <a:ext uri="{FF2B5EF4-FFF2-40B4-BE49-F238E27FC236}">
                <a16:creationId xmlns:a16="http://schemas.microsoft.com/office/drawing/2014/main" id="{AE012AFB-57A9-40BB-93F8-95AE04A6D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8542" y="995672"/>
            <a:ext cx="4739671" cy="4666107"/>
          </a:xfrm>
          <a:prstGeom prst="rect">
            <a:avLst/>
          </a:prstGeom>
        </p:spPr>
      </p:pic>
    </p:spTree>
    <p:extLst>
      <p:ext uri="{BB962C8B-B14F-4D97-AF65-F5344CB8AC3E}">
        <p14:creationId xmlns:p14="http://schemas.microsoft.com/office/powerpoint/2010/main" val="27336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
            <a:ext cx="12191999" cy="798088"/>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latin typeface="Cambria" panose="02040503050406030204" pitchFamily="18" charset="0"/>
              </a:rPr>
              <a:t>  </a:t>
            </a:r>
            <a:r>
              <a:rPr lang="en-IN" sz="2800" b="1" dirty="0">
                <a:solidFill>
                  <a:schemeClr val="bg1"/>
                </a:solidFill>
                <a:latin typeface="Cambria" panose="02040503050406030204" pitchFamily="18" charset="0"/>
              </a:rPr>
              <a:t>INSTITUTE VISION AND MISSION</a:t>
            </a:r>
            <a:endParaRPr lang="en-IN" sz="2000" b="1" dirty="0">
              <a:solidFill>
                <a:schemeClr val="bg1"/>
              </a:solidFill>
              <a:latin typeface="Cambria" panose="02040503050406030204" pitchFamily="18" charset="0"/>
            </a:endParaRPr>
          </a:p>
        </p:txBody>
      </p:sp>
      <p:sp>
        <p:nvSpPr>
          <p:cNvPr id="11" name="Rectangle 10"/>
          <p:cNvSpPr/>
          <p:nvPr/>
        </p:nvSpPr>
        <p:spPr>
          <a:xfrm>
            <a:off x="1748984" y="1272988"/>
            <a:ext cx="8693224" cy="1435762"/>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sz="2000" b="1" u="sng" dirty="0">
                <a:solidFill>
                  <a:srgbClr val="0070C0"/>
                </a:solidFill>
                <a:latin typeface="Times New Roman"/>
                <a:ea typeface="+mn-lt"/>
                <a:cs typeface="Times New Roman"/>
              </a:rPr>
              <a:t>Vision:</a:t>
            </a:r>
            <a:r>
              <a:rPr lang="en-US" sz="2000" i="1" dirty="0">
                <a:solidFill>
                  <a:schemeClr val="accent6"/>
                </a:solidFill>
                <a:ea typeface="+mn-lt"/>
                <a:cs typeface="+mn-lt"/>
              </a:rPr>
              <a:t> </a:t>
            </a:r>
            <a:r>
              <a:rPr lang="en-US" sz="2000" i="1" dirty="0">
                <a:solidFill>
                  <a:schemeClr val="accent6">
                    <a:lumMod val="50000"/>
                  </a:schemeClr>
                </a:solidFill>
                <a:ea typeface="+mn-lt"/>
                <a:cs typeface="+mn-lt"/>
              </a:rPr>
              <a:t>To establish and develop the Institute as the Centre of higher learning, ever abreast with expanding horizon of knowledge in the ﬁeld of Engineering and Technology with entrepreneurial thinking, leadership excellence for life-long success and solve societal problems.</a:t>
            </a:r>
            <a:endParaRPr lang="en-US" dirty="0">
              <a:solidFill>
                <a:schemeClr val="accent6">
                  <a:lumMod val="50000"/>
                </a:schemeClr>
              </a:solidFill>
              <a:cs typeface="Calibri"/>
            </a:endParaRPr>
          </a:p>
        </p:txBody>
      </p:sp>
      <p:sp>
        <p:nvSpPr>
          <p:cNvPr id="12" name="Rectangle 11"/>
          <p:cNvSpPr/>
          <p:nvPr/>
        </p:nvSpPr>
        <p:spPr>
          <a:xfrm>
            <a:off x="1748984" y="3055169"/>
            <a:ext cx="8693224" cy="3013495"/>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fontAlgn="b"/>
            <a:r>
              <a:rPr lang="en-US" sz="2000" b="1" u="sng" dirty="0">
                <a:solidFill>
                  <a:srgbClr val="0070C0"/>
                </a:solidFill>
                <a:latin typeface="Times New Roman"/>
                <a:cs typeface="Times New Roman"/>
              </a:rPr>
              <a:t>Mission</a:t>
            </a:r>
            <a:r>
              <a:rPr lang="en-US" b="1" u="sng" dirty="0">
                <a:solidFill>
                  <a:srgbClr val="0070C0"/>
                </a:solidFill>
                <a:latin typeface="Times New Roman"/>
                <a:ea typeface="+mn-lt"/>
                <a:cs typeface="Times New Roman"/>
              </a:rPr>
              <a:t>:</a:t>
            </a:r>
            <a:r>
              <a:rPr lang="en-US" i="1" dirty="0">
                <a:solidFill>
                  <a:srgbClr val="0070C0"/>
                </a:solidFill>
                <a:ea typeface="+mn-lt"/>
                <a:cs typeface="+mn-lt"/>
              </a:rPr>
              <a:t> </a:t>
            </a:r>
            <a:r>
              <a:rPr lang="en-US" i="1" dirty="0">
                <a:solidFill>
                  <a:srgbClr val="70AD47"/>
                </a:solidFill>
                <a:ea typeface="+mn-lt"/>
                <a:cs typeface="+mn-lt"/>
              </a:rPr>
              <a:t> </a:t>
            </a:r>
            <a:r>
              <a:rPr lang="en-US" i="1" dirty="0">
                <a:solidFill>
                  <a:schemeClr val="accent6">
                    <a:lumMod val="50000"/>
                  </a:schemeClr>
                </a:solidFill>
                <a:ea typeface="+mn-lt"/>
                <a:cs typeface="+mn-lt"/>
              </a:rPr>
              <a:t>1: Provide high quality education in the Engineering disciplines from the undergraduate through doctoral levels with creative academic and professional programs.</a:t>
            </a:r>
            <a:endParaRPr lang="en-US" dirty="0">
              <a:solidFill>
                <a:schemeClr val="accent6">
                  <a:lumMod val="50000"/>
                </a:schemeClr>
              </a:solidFill>
              <a:cs typeface="Calibri"/>
            </a:endParaRPr>
          </a:p>
          <a:p>
            <a:r>
              <a:rPr lang="en-US" i="1" dirty="0">
                <a:solidFill>
                  <a:schemeClr val="accent6">
                    <a:lumMod val="50000"/>
                  </a:schemeClr>
                </a:solidFill>
                <a:ea typeface="+mn-lt"/>
                <a:cs typeface="+mn-lt"/>
              </a:rPr>
              <a:t>               2: Develop the Institute as a leader in Science, Engineering, Technology, Management and Research and apply knowledge for the beneﬁt of society.</a:t>
            </a:r>
            <a:endParaRPr lang="en-US" dirty="0">
              <a:solidFill>
                <a:schemeClr val="accent6">
                  <a:lumMod val="50000"/>
                </a:schemeClr>
              </a:solidFill>
              <a:cs typeface="Calibri"/>
            </a:endParaRPr>
          </a:p>
          <a:p>
            <a:r>
              <a:rPr lang="en-US" i="1" dirty="0">
                <a:solidFill>
                  <a:schemeClr val="accent6">
                    <a:lumMod val="50000"/>
                  </a:schemeClr>
                </a:solidFill>
                <a:ea typeface="+mn-lt"/>
                <a:cs typeface="+mn-lt"/>
              </a:rPr>
              <a:t>              3: Establish mutual beneﬁcial partnerships with Industry, Alumni, Local, State and Central Governments by Public Service Assistance and Collaborative Research.</a:t>
            </a:r>
            <a:endParaRPr lang="en-US" dirty="0">
              <a:solidFill>
                <a:schemeClr val="accent6">
                  <a:lumMod val="50000"/>
                </a:schemeClr>
              </a:solidFill>
              <a:ea typeface="+mn-lt"/>
              <a:cs typeface="+mn-lt"/>
            </a:endParaRPr>
          </a:p>
          <a:p>
            <a:r>
              <a:rPr lang="en-US" dirty="0">
                <a:solidFill>
                  <a:schemeClr val="accent6">
                    <a:lumMod val="50000"/>
                  </a:schemeClr>
                </a:solidFill>
                <a:ea typeface="+mn-lt"/>
                <a:cs typeface="+mn-lt"/>
              </a:rPr>
              <a:t>           </a:t>
            </a:r>
            <a:r>
              <a:rPr lang="en-US" i="1" dirty="0">
                <a:solidFill>
                  <a:schemeClr val="accent6">
                    <a:lumMod val="50000"/>
                  </a:schemeClr>
                </a:solidFill>
                <a:ea typeface="+mn-lt"/>
                <a:cs typeface="+mn-lt"/>
              </a:rPr>
              <a:t>  4: Inculcate personality development through sports, cultural and extracurricular activities and engage in the social, economic and professional challenges.</a:t>
            </a:r>
            <a:endParaRPr lang="en-US" i="1" dirty="0">
              <a:solidFill>
                <a:schemeClr val="accent6">
                  <a:lumMod val="50000"/>
                </a:schemeClr>
              </a:solidFill>
              <a:cs typeface="Calibri"/>
            </a:endParaRPr>
          </a:p>
          <a:p>
            <a:endParaRPr lang="en-US" i="1" u="sng" dirty="0">
              <a:solidFill>
                <a:schemeClr val="accent6">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01902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OBSERVATIONS</a:t>
            </a:r>
            <a:endParaRPr lang="en-IN" sz="2800" b="1" dirty="0">
              <a:solidFill>
                <a:schemeClr val="bg1"/>
              </a:solidFill>
              <a:latin typeface="Cambria" panose="02040503050406030204" pitchFamily="18" charset="0"/>
            </a:endParaRPr>
          </a:p>
        </p:txBody>
      </p:sp>
      <p:sp>
        <p:nvSpPr>
          <p:cNvPr id="11" name="Rectangle 10">
            <a:extLst>
              <a:ext uri="{FF2B5EF4-FFF2-40B4-BE49-F238E27FC236}">
                <a16:creationId xmlns:a16="http://schemas.microsoft.com/office/drawing/2014/main" id="{41F114D0-3BC5-4D94-8954-A397E52A3FAB}"/>
              </a:ext>
            </a:extLst>
          </p:cNvPr>
          <p:cNvSpPr/>
          <p:nvPr/>
        </p:nvSpPr>
        <p:spPr>
          <a:xfrm>
            <a:off x="1759281" y="541880"/>
            <a:ext cx="8682927" cy="5935680"/>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b="1" u="sng" dirty="0">
                <a:solidFill>
                  <a:schemeClr val="accent6">
                    <a:lumMod val="50000"/>
                  </a:schemeClr>
                </a:solidFill>
                <a:cs typeface="Calibri"/>
              </a:rPr>
              <a:t>SIMULATION</a:t>
            </a:r>
            <a:r>
              <a:rPr lang="en-US" dirty="0">
                <a:solidFill>
                  <a:schemeClr val="accent6">
                    <a:lumMod val="50000"/>
                  </a:schemeClr>
                </a:solidFill>
                <a:cs typeface="Calibri"/>
              </a:rPr>
              <a:t>:</a:t>
            </a:r>
          </a:p>
          <a:p>
            <a:pPr algn="just"/>
            <a:endParaRPr lang="en-US" dirty="0">
              <a:solidFill>
                <a:schemeClr val="accent6">
                  <a:lumMod val="50000"/>
                </a:schemeClr>
              </a:solidFill>
              <a:cs typeface="Calibri"/>
            </a:endParaRPr>
          </a:p>
          <a:p>
            <a:pPr marL="285750" indent="-285750" algn="just">
              <a:buFont typeface="Arial" panose="020B0604020202020204" pitchFamily="34" charset="0"/>
              <a:buChar char="•"/>
            </a:pPr>
            <a:r>
              <a:rPr lang="en-US" dirty="0">
                <a:solidFill>
                  <a:schemeClr val="accent6">
                    <a:lumMod val="50000"/>
                  </a:schemeClr>
                </a:solidFill>
                <a:cs typeface="Calibri"/>
              </a:rPr>
              <a:t>Initially, the robotic arm is at the point [16, 0, 10] where the joint angles are [0 0 0]. For the desired point given as x = -7cm, y = 12cm and z = 11cm the joint angles are generated as </a:t>
            </a:r>
            <a:r>
              <a:rPr lang="en-US" dirty="0">
                <a:solidFill>
                  <a:schemeClr val="accent6">
                    <a:lumMod val="50000"/>
                  </a:schemeClr>
                </a:solidFill>
                <a:ea typeface="+mn-lt"/>
                <a:cs typeface="+mn-lt"/>
              </a:rPr>
              <a:t>θ1 = </a:t>
            </a:r>
            <a:r>
              <a:rPr lang="en-US" dirty="0">
                <a:solidFill>
                  <a:schemeClr val="accent6">
                    <a:lumMod val="50000"/>
                  </a:schemeClr>
                </a:solidFill>
                <a:ea typeface="+mn-lt"/>
                <a:cs typeface="Calibri"/>
              </a:rPr>
              <a:t>120</a:t>
            </a:r>
            <a:r>
              <a:rPr lang="en-US" dirty="0">
                <a:solidFill>
                  <a:schemeClr val="accent6">
                    <a:lumMod val="50000"/>
                  </a:schemeClr>
                </a:solidFill>
                <a:cs typeface="Calibri"/>
              </a:rPr>
              <a:t> deg, </a:t>
            </a:r>
            <a:r>
              <a:rPr lang="en-US" dirty="0">
                <a:solidFill>
                  <a:schemeClr val="accent6">
                    <a:lumMod val="50000"/>
                  </a:schemeClr>
                </a:solidFill>
                <a:ea typeface="+mn-lt"/>
                <a:cs typeface="+mn-lt"/>
              </a:rPr>
              <a:t>θ2 = </a:t>
            </a:r>
            <a:r>
              <a:rPr lang="en-US" dirty="0">
                <a:solidFill>
                  <a:schemeClr val="accent6">
                    <a:lumMod val="50000"/>
                  </a:schemeClr>
                </a:solidFill>
                <a:ea typeface="+mn-lt"/>
                <a:cs typeface="Calibri"/>
              </a:rPr>
              <a:t>-26</a:t>
            </a:r>
            <a:r>
              <a:rPr lang="en-US" dirty="0">
                <a:solidFill>
                  <a:schemeClr val="accent6">
                    <a:lumMod val="50000"/>
                  </a:schemeClr>
                </a:solidFill>
                <a:cs typeface="Calibri"/>
              </a:rPr>
              <a:t> deg and </a:t>
            </a:r>
            <a:r>
              <a:rPr lang="en-US" dirty="0">
                <a:solidFill>
                  <a:schemeClr val="accent6">
                    <a:lumMod val="50000"/>
                  </a:schemeClr>
                </a:solidFill>
                <a:ea typeface="+mn-lt"/>
                <a:cs typeface="+mn-lt"/>
              </a:rPr>
              <a:t>θ3 = </a:t>
            </a:r>
            <a:r>
              <a:rPr lang="en-US" dirty="0">
                <a:solidFill>
                  <a:schemeClr val="accent6">
                    <a:lumMod val="50000"/>
                  </a:schemeClr>
                </a:solidFill>
                <a:cs typeface="Calibri"/>
              </a:rPr>
              <a:t>58 deg.</a:t>
            </a:r>
          </a:p>
          <a:p>
            <a:pPr marL="285750" indent="-285750" algn="just">
              <a:buFont typeface="Arial" panose="020B0604020202020204" pitchFamily="34" charset="0"/>
              <a:buChar char="•"/>
            </a:pPr>
            <a:r>
              <a:rPr lang="en-US" dirty="0">
                <a:solidFill>
                  <a:schemeClr val="accent6">
                    <a:lumMod val="50000"/>
                  </a:schemeClr>
                </a:solidFill>
                <a:cs typeface="Calibri"/>
              </a:rPr>
              <a:t>Based on the initial and final joint angles 28 trajectory points are generated. The trajectory points are defined evenly based on constant angular velocities w1 = 0.008 rad/s, w2 = 0.004 rad/s and w3 = 0.004 rad/s.</a:t>
            </a:r>
          </a:p>
          <a:p>
            <a:pPr marL="285750" indent="-285750" algn="just">
              <a:buFont typeface="Arial" panose="020B0604020202020204" pitchFamily="34" charset="0"/>
              <a:buChar char="•"/>
            </a:pPr>
            <a:r>
              <a:rPr lang="en-US" dirty="0">
                <a:solidFill>
                  <a:schemeClr val="accent6">
                    <a:lumMod val="50000"/>
                  </a:schemeClr>
                </a:solidFill>
                <a:cs typeface="Calibri"/>
              </a:rPr>
              <a:t>It has been observed that the robot arm is moving through the waypoints and at the end the simulated arm has reached desired position.</a:t>
            </a:r>
          </a:p>
          <a:p>
            <a:pPr marL="285750" indent="-285750" algn="just">
              <a:buFont typeface="Arial" panose="020B0604020202020204" pitchFamily="34" charset="0"/>
              <a:buChar char="•"/>
            </a:pPr>
            <a:endParaRPr lang="en-US" dirty="0">
              <a:solidFill>
                <a:schemeClr val="accent6">
                  <a:lumMod val="50000"/>
                </a:schemeClr>
              </a:solidFill>
              <a:cs typeface="Calibri"/>
            </a:endParaRPr>
          </a:p>
          <a:p>
            <a:pPr marL="285750" indent="-285750" algn="just">
              <a:buFont typeface="Arial" panose="020B0604020202020204" pitchFamily="34" charset="0"/>
              <a:buChar char="•"/>
            </a:pPr>
            <a:r>
              <a:rPr lang="en-US" dirty="0">
                <a:solidFill>
                  <a:schemeClr val="accent6">
                    <a:lumMod val="50000"/>
                  </a:schemeClr>
                </a:solidFill>
                <a:cs typeface="Calibri"/>
              </a:rPr>
              <a:t>When the desired position is given as x = 40cm, y = 30cm and z = 40cm that is out of the range of the of the robotic arm it is reset to its initial position.</a:t>
            </a:r>
          </a:p>
          <a:p>
            <a:pPr algn="just"/>
            <a:endParaRPr lang="en-US" dirty="0">
              <a:solidFill>
                <a:schemeClr val="accent6">
                  <a:lumMod val="50000"/>
                </a:schemeClr>
              </a:solidFill>
              <a:cs typeface="Calibri"/>
            </a:endParaRPr>
          </a:p>
          <a:p>
            <a:pPr marL="285750" indent="-285750" algn="just">
              <a:buFont typeface="Arial" panose="020B0604020202020204" pitchFamily="34" charset="0"/>
              <a:buChar char="•"/>
            </a:pPr>
            <a:r>
              <a:rPr lang="en-US" dirty="0">
                <a:solidFill>
                  <a:schemeClr val="accent6">
                    <a:lumMod val="50000"/>
                  </a:schemeClr>
                </a:solidFill>
                <a:cs typeface="Calibri"/>
              </a:rPr>
              <a:t>The waypoints </a:t>
            </a:r>
            <a:r>
              <a:rPr lang="pl-PL" sz="1800" b="0" u="none" strike="noStrike" baseline="0" dirty="0">
                <a:solidFill>
                  <a:schemeClr val="accent6">
                    <a:lumMod val="50000"/>
                  </a:schemeClr>
                </a:solidFill>
                <a:latin typeface="Consolas Courier"/>
              </a:rPr>
              <a:t>[6 12 10;-7 12 11;-2 12 11;15 1 10]</a:t>
            </a:r>
            <a:r>
              <a:rPr lang="en-IN" sz="1800" b="0" u="none" strike="noStrike" baseline="0" dirty="0">
                <a:solidFill>
                  <a:schemeClr val="accent6">
                    <a:lumMod val="50000"/>
                  </a:schemeClr>
                </a:solidFill>
                <a:latin typeface="Consolas Courier"/>
              </a:rPr>
              <a:t> and number of iterations is given as 3</a:t>
            </a:r>
            <a:r>
              <a:rPr lang="en-US" dirty="0">
                <a:solidFill>
                  <a:schemeClr val="accent6">
                    <a:lumMod val="50000"/>
                  </a:schemeClr>
                </a:solidFill>
                <a:cs typeface="Calibri"/>
              </a:rPr>
              <a:t> </a:t>
            </a:r>
            <a:r>
              <a:rPr lang="en-IN" dirty="0">
                <a:solidFill>
                  <a:schemeClr val="accent6">
                    <a:lumMod val="50000"/>
                  </a:schemeClr>
                </a:solidFill>
                <a:latin typeface="Consolas Courier"/>
              </a:rPr>
              <a:t>and 63 trajectory points were generated based on the same angular velocities as given above.</a:t>
            </a:r>
          </a:p>
          <a:p>
            <a:pPr marL="285750" indent="-285750" algn="just">
              <a:buFont typeface="Arial" panose="020B0604020202020204" pitchFamily="34" charset="0"/>
              <a:buChar char="•"/>
            </a:pPr>
            <a:r>
              <a:rPr lang="en-IN" sz="1800" b="0" u="none" strike="noStrike" baseline="0" dirty="0">
                <a:solidFill>
                  <a:schemeClr val="accent6">
                    <a:lumMod val="50000"/>
                  </a:schemeClr>
                </a:solidFill>
                <a:latin typeface="Consolas Courier"/>
              </a:rPr>
              <a:t>It has been observed that the robot arm moves through the waypoints when these trajectory points were provided and the robot arm repeats the motion three times.</a:t>
            </a:r>
            <a:endParaRPr lang="pl-PL" sz="1800" b="0" u="none" strike="noStrike" baseline="0" dirty="0">
              <a:solidFill>
                <a:schemeClr val="accent6">
                  <a:lumMod val="50000"/>
                </a:schemeClr>
              </a:solidFill>
              <a:latin typeface="Consolas Courier"/>
            </a:endParaRPr>
          </a:p>
          <a:p>
            <a:pPr marL="285750" indent="-285750" algn="just">
              <a:buFont typeface="Arial" panose="020B0604020202020204" pitchFamily="34" charset="0"/>
              <a:buChar char="•"/>
            </a:pPr>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p:txBody>
      </p:sp>
    </p:spTree>
    <p:extLst>
      <p:ext uri="{BB962C8B-B14F-4D97-AF65-F5344CB8AC3E}">
        <p14:creationId xmlns:p14="http://schemas.microsoft.com/office/powerpoint/2010/main" val="109376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OBSERVATIONS</a:t>
            </a:r>
            <a:endParaRPr lang="en-IN" sz="2800" b="1" dirty="0">
              <a:solidFill>
                <a:schemeClr val="bg1"/>
              </a:solidFill>
              <a:latin typeface="Cambria" panose="02040503050406030204" pitchFamily="18" charset="0"/>
            </a:endParaRPr>
          </a:p>
        </p:txBody>
      </p:sp>
      <p:sp>
        <p:nvSpPr>
          <p:cNvPr id="11" name="Rectangle 10">
            <a:extLst>
              <a:ext uri="{FF2B5EF4-FFF2-40B4-BE49-F238E27FC236}">
                <a16:creationId xmlns:a16="http://schemas.microsoft.com/office/drawing/2014/main" id="{37C2241A-8B0B-456A-BA33-31038005B7E7}"/>
              </a:ext>
            </a:extLst>
          </p:cNvPr>
          <p:cNvSpPr/>
          <p:nvPr/>
        </p:nvSpPr>
        <p:spPr>
          <a:xfrm>
            <a:off x="1759281" y="541880"/>
            <a:ext cx="8682927" cy="5935680"/>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IN" b="1" u="sng" dirty="0">
                <a:solidFill>
                  <a:schemeClr val="accent6">
                    <a:lumMod val="50000"/>
                  </a:schemeClr>
                </a:solidFill>
              </a:rPr>
              <a:t>HARDWARE IMPLEMENTATION:</a:t>
            </a:r>
          </a:p>
          <a:p>
            <a:pPr algn="just"/>
            <a:endParaRPr lang="en-IN" b="1" u="sng" dirty="0">
              <a:solidFill>
                <a:schemeClr val="accent6">
                  <a:lumMod val="50000"/>
                </a:schemeClr>
              </a:solidFill>
            </a:endParaRPr>
          </a:p>
          <a:p>
            <a:pPr algn="just"/>
            <a:r>
              <a:rPr lang="en-IN" dirty="0">
                <a:solidFill>
                  <a:schemeClr val="accent6">
                    <a:lumMod val="50000"/>
                  </a:schemeClr>
                </a:solidFill>
              </a:rPr>
              <a:t>The following joint angles are given as input to the servos based on the desired position:</a:t>
            </a:r>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r>
              <a:rPr lang="en-US" dirty="0">
                <a:solidFill>
                  <a:schemeClr val="accent6">
                    <a:lumMod val="50000"/>
                  </a:schemeClr>
                </a:solidFill>
                <a:cs typeface="Calibri"/>
              </a:rPr>
              <a:t>It can be observed that from Table 1 that the points 1, 2, 3, 4, and 6 can be reached and thus valid joint angles have been generated. Position 5 cannot be reached, therefore we get the joint angles as 0, 90, 90 and the arm resets itself. The grippers are activated when the manual switch is turned on.</a:t>
            </a:r>
          </a:p>
        </p:txBody>
      </p:sp>
      <p:sp>
        <p:nvSpPr>
          <p:cNvPr id="3" name="TextBox 2">
            <a:extLst>
              <a:ext uri="{FF2B5EF4-FFF2-40B4-BE49-F238E27FC236}">
                <a16:creationId xmlns:a16="http://schemas.microsoft.com/office/drawing/2014/main" id="{2CE562EA-8B6E-4433-AC01-F68D7AB773EE}"/>
              </a:ext>
            </a:extLst>
          </p:cNvPr>
          <p:cNvSpPr txBox="1"/>
          <p:nvPr/>
        </p:nvSpPr>
        <p:spPr>
          <a:xfrm>
            <a:off x="3766290" y="4896046"/>
            <a:ext cx="4659417" cy="369332"/>
          </a:xfrm>
          <a:prstGeom prst="rect">
            <a:avLst/>
          </a:prstGeom>
          <a:noFill/>
        </p:spPr>
        <p:txBody>
          <a:bodyPr wrap="none" rtlCol="0">
            <a:spAutoFit/>
          </a:bodyPr>
          <a:lstStyle/>
          <a:p>
            <a:r>
              <a:rPr lang="en-IN" dirty="0">
                <a:solidFill>
                  <a:schemeClr val="accent2">
                    <a:lumMod val="50000"/>
                  </a:schemeClr>
                </a:solidFill>
              </a:rPr>
              <a:t>Table 1: Position and corresponding joint angles</a:t>
            </a:r>
          </a:p>
        </p:txBody>
      </p:sp>
      <p:graphicFrame>
        <p:nvGraphicFramePr>
          <p:cNvPr id="2" name="Table 2">
            <a:extLst>
              <a:ext uri="{FF2B5EF4-FFF2-40B4-BE49-F238E27FC236}">
                <a16:creationId xmlns:a16="http://schemas.microsoft.com/office/drawing/2014/main" id="{0B2A4B4C-36BF-463E-AA76-AD0279B3C6FC}"/>
              </a:ext>
            </a:extLst>
          </p:cNvPr>
          <p:cNvGraphicFramePr>
            <a:graphicFrameLocks noGrp="1"/>
          </p:cNvGraphicFramePr>
          <p:nvPr>
            <p:extLst>
              <p:ext uri="{D42A27DB-BD31-4B8C-83A1-F6EECF244321}">
                <p14:modId xmlns:p14="http://schemas.microsoft.com/office/powerpoint/2010/main" val="1955010834"/>
              </p:ext>
            </p:extLst>
          </p:nvPr>
        </p:nvGraphicFramePr>
        <p:xfrm>
          <a:off x="1768767" y="1695956"/>
          <a:ext cx="8673441" cy="3151261"/>
        </p:xfrm>
        <a:graphic>
          <a:graphicData uri="http://schemas.openxmlformats.org/drawingml/2006/table">
            <a:tbl>
              <a:tblPr firstRow="1" bandRow="1">
                <a:tableStyleId>{5C22544A-7EE6-4342-B048-85BDC9FD1C3A}</a:tableStyleId>
              </a:tblPr>
              <a:tblGrid>
                <a:gridCol w="1239063">
                  <a:extLst>
                    <a:ext uri="{9D8B030D-6E8A-4147-A177-3AD203B41FA5}">
                      <a16:colId xmlns:a16="http://schemas.microsoft.com/office/drawing/2014/main" val="3417985501"/>
                    </a:ext>
                  </a:extLst>
                </a:gridCol>
                <a:gridCol w="1239063">
                  <a:extLst>
                    <a:ext uri="{9D8B030D-6E8A-4147-A177-3AD203B41FA5}">
                      <a16:colId xmlns:a16="http://schemas.microsoft.com/office/drawing/2014/main" val="4029337466"/>
                    </a:ext>
                  </a:extLst>
                </a:gridCol>
                <a:gridCol w="1239063">
                  <a:extLst>
                    <a:ext uri="{9D8B030D-6E8A-4147-A177-3AD203B41FA5}">
                      <a16:colId xmlns:a16="http://schemas.microsoft.com/office/drawing/2014/main" val="968062110"/>
                    </a:ext>
                  </a:extLst>
                </a:gridCol>
                <a:gridCol w="1239063">
                  <a:extLst>
                    <a:ext uri="{9D8B030D-6E8A-4147-A177-3AD203B41FA5}">
                      <a16:colId xmlns:a16="http://schemas.microsoft.com/office/drawing/2014/main" val="107967483"/>
                    </a:ext>
                  </a:extLst>
                </a:gridCol>
                <a:gridCol w="1239063">
                  <a:extLst>
                    <a:ext uri="{9D8B030D-6E8A-4147-A177-3AD203B41FA5}">
                      <a16:colId xmlns:a16="http://schemas.microsoft.com/office/drawing/2014/main" val="1738376608"/>
                    </a:ext>
                  </a:extLst>
                </a:gridCol>
                <a:gridCol w="1239063">
                  <a:extLst>
                    <a:ext uri="{9D8B030D-6E8A-4147-A177-3AD203B41FA5}">
                      <a16:colId xmlns:a16="http://schemas.microsoft.com/office/drawing/2014/main" val="1170590138"/>
                    </a:ext>
                  </a:extLst>
                </a:gridCol>
                <a:gridCol w="1239063">
                  <a:extLst>
                    <a:ext uri="{9D8B030D-6E8A-4147-A177-3AD203B41FA5}">
                      <a16:colId xmlns:a16="http://schemas.microsoft.com/office/drawing/2014/main" val="898703020"/>
                    </a:ext>
                  </a:extLst>
                </a:gridCol>
              </a:tblGrid>
              <a:tr h="704005">
                <a:tc>
                  <a:txBody>
                    <a:bodyPr/>
                    <a:lstStyle/>
                    <a:p>
                      <a:pPr algn="ctr"/>
                      <a:r>
                        <a:rPr lang="en-IN" dirty="0" err="1"/>
                        <a:t>Sl.No</a:t>
                      </a:r>
                      <a:r>
                        <a:rPr lang="en-IN" dirty="0"/>
                        <a:t>.</a:t>
                      </a:r>
                    </a:p>
                  </a:txBody>
                  <a:tcPr/>
                </a:tc>
                <a:tc>
                  <a:txBody>
                    <a:bodyPr/>
                    <a:lstStyle/>
                    <a:p>
                      <a:pPr algn="ctr"/>
                      <a:r>
                        <a:rPr lang="en-IN" dirty="0"/>
                        <a:t>X (in cm)</a:t>
                      </a:r>
                    </a:p>
                  </a:txBody>
                  <a:tcPr/>
                </a:tc>
                <a:tc>
                  <a:txBody>
                    <a:bodyPr/>
                    <a:lstStyle/>
                    <a:p>
                      <a:pPr algn="ctr"/>
                      <a:r>
                        <a:rPr lang="en-IN" dirty="0"/>
                        <a:t>Y (in cm)</a:t>
                      </a:r>
                    </a:p>
                  </a:txBody>
                  <a:tcPr/>
                </a:tc>
                <a:tc>
                  <a:txBody>
                    <a:bodyPr/>
                    <a:lstStyle/>
                    <a:p>
                      <a:pPr algn="ctr"/>
                      <a:r>
                        <a:rPr lang="en-IN" dirty="0"/>
                        <a:t>Z (in cm)</a:t>
                      </a:r>
                    </a:p>
                  </a:txBody>
                  <a:tcPr/>
                </a:tc>
                <a:tc>
                  <a:txBody>
                    <a:bodyPr/>
                    <a:lstStyle/>
                    <a:p>
                      <a:pPr algn="ctr"/>
                      <a:r>
                        <a:rPr lang="el-GR" dirty="0"/>
                        <a:t>Θ1</a:t>
                      </a:r>
                      <a:r>
                        <a:rPr lang="en-IN" dirty="0"/>
                        <a:t> (in </a:t>
                      </a:r>
                      <a:r>
                        <a:rPr lang="en-IN" dirty="0" err="1"/>
                        <a:t>deg</a:t>
                      </a: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dirty="0"/>
                        <a:t>Θ</a:t>
                      </a:r>
                      <a:r>
                        <a:rPr lang="en-IN" dirty="0"/>
                        <a:t>2 (in </a:t>
                      </a:r>
                      <a:r>
                        <a:rPr lang="en-IN" dirty="0" err="1"/>
                        <a:t>deg</a:t>
                      </a: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dirty="0"/>
                        <a:t>Θ</a:t>
                      </a:r>
                      <a:r>
                        <a:rPr lang="en-IN" dirty="0"/>
                        <a:t>3 (in </a:t>
                      </a:r>
                      <a:r>
                        <a:rPr lang="en-IN" dirty="0" err="1"/>
                        <a:t>deg</a:t>
                      </a:r>
                      <a:r>
                        <a:rPr lang="en-IN" dirty="0"/>
                        <a:t>)</a:t>
                      </a:r>
                    </a:p>
                  </a:txBody>
                  <a:tcPr/>
                </a:tc>
                <a:extLst>
                  <a:ext uri="{0D108BD9-81ED-4DB2-BD59-A6C34878D82A}">
                    <a16:rowId xmlns:a16="http://schemas.microsoft.com/office/drawing/2014/main" val="1954347951"/>
                  </a:ext>
                </a:extLst>
              </a:tr>
              <a:tr h="407876">
                <a:tc>
                  <a:txBody>
                    <a:bodyPr/>
                    <a:lstStyle/>
                    <a:p>
                      <a:pPr algn="ctr"/>
                      <a:r>
                        <a:rPr lang="en-IN" dirty="0"/>
                        <a:t>1.</a:t>
                      </a:r>
                    </a:p>
                  </a:txBody>
                  <a:tcPr/>
                </a:tc>
                <a:tc>
                  <a:txBody>
                    <a:bodyPr/>
                    <a:lstStyle/>
                    <a:p>
                      <a:pPr algn="ctr"/>
                      <a:r>
                        <a:rPr lang="en-IN" dirty="0"/>
                        <a:t>6</a:t>
                      </a:r>
                    </a:p>
                  </a:txBody>
                  <a:tcPr/>
                </a:tc>
                <a:tc>
                  <a:txBody>
                    <a:bodyPr/>
                    <a:lstStyle/>
                    <a:p>
                      <a:pPr algn="ctr"/>
                      <a:r>
                        <a:rPr lang="en-IN" dirty="0"/>
                        <a:t>12</a:t>
                      </a:r>
                    </a:p>
                  </a:txBody>
                  <a:tcPr/>
                </a:tc>
                <a:tc>
                  <a:txBody>
                    <a:bodyPr/>
                    <a:lstStyle/>
                    <a:p>
                      <a:pPr algn="ctr"/>
                      <a:r>
                        <a:rPr lang="en-IN" dirty="0"/>
                        <a:t>10</a:t>
                      </a:r>
                    </a:p>
                  </a:txBody>
                  <a:tcPr/>
                </a:tc>
                <a:tc>
                  <a:txBody>
                    <a:bodyPr/>
                    <a:lstStyle/>
                    <a:p>
                      <a:pPr algn="ctr"/>
                      <a:r>
                        <a:rPr lang="en-IN" dirty="0"/>
                        <a:t>62</a:t>
                      </a:r>
                    </a:p>
                  </a:txBody>
                  <a:tcPr/>
                </a:tc>
                <a:tc>
                  <a:txBody>
                    <a:bodyPr/>
                    <a:lstStyle/>
                    <a:p>
                      <a:pPr algn="ctr"/>
                      <a:r>
                        <a:rPr lang="en-IN" dirty="0"/>
                        <a:t>56</a:t>
                      </a:r>
                    </a:p>
                  </a:txBody>
                  <a:tcPr/>
                </a:tc>
                <a:tc>
                  <a:txBody>
                    <a:bodyPr/>
                    <a:lstStyle/>
                    <a:p>
                      <a:pPr algn="ctr"/>
                      <a:r>
                        <a:rPr lang="en-IN" dirty="0"/>
                        <a:t>156</a:t>
                      </a:r>
                    </a:p>
                  </a:txBody>
                  <a:tcPr/>
                </a:tc>
                <a:extLst>
                  <a:ext uri="{0D108BD9-81ED-4DB2-BD59-A6C34878D82A}">
                    <a16:rowId xmlns:a16="http://schemas.microsoft.com/office/drawing/2014/main" val="2079489348"/>
                  </a:ext>
                </a:extLst>
              </a:tr>
              <a:tr h="407876">
                <a:tc>
                  <a:txBody>
                    <a:bodyPr/>
                    <a:lstStyle/>
                    <a:p>
                      <a:pPr algn="ctr"/>
                      <a:r>
                        <a:rPr lang="en-IN" dirty="0"/>
                        <a:t>2.</a:t>
                      </a:r>
                    </a:p>
                  </a:txBody>
                  <a:tcPr/>
                </a:tc>
                <a:tc>
                  <a:txBody>
                    <a:bodyPr/>
                    <a:lstStyle/>
                    <a:p>
                      <a:pPr algn="ctr"/>
                      <a:r>
                        <a:rPr lang="en-IN" dirty="0"/>
                        <a:t>-7</a:t>
                      </a:r>
                    </a:p>
                  </a:txBody>
                  <a:tcPr/>
                </a:tc>
                <a:tc>
                  <a:txBody>
                    <a:bodyPr/>
                    <a:lstStyle/>
                    <a:p>
                      <a:pPr algn="ctr"/>
                      <a:r>
                        <a:rPr lang="en-IN" dirty="0"/>
                        <a:t>12</a:t>
                      </a:r>
                    </a:p>
                  </a:txBody>
                  <a:tcPr/>
                </a:tc>
                <a:tc>
                  <a:txBody>
                    <a:bodyPr/>
                    <a:lstStyle/>
                    <a:p>
                      <a:pPr algn="ctr"/>
                      <a:r>
                        <a:rPr lang="en-IN" dirty="0"/>
                        <a:t>11</a:t>
                      </a:r>
                    </a:p>
                  </a:txBody>
                  <a:tcPr/>
                </a:tc>
                <a:tc>
                  <a:txBody>
                    <a:bodyPr/>
                    <a:lstStyle/>
                    <a:p>
                      <a:pPr algn="ctr"/>
                      <a:r>
                        <a:rPr lang="en-IN" dirty="0"/>
                        <a:t>120</a:t>
                      </a:r>
                    </a:p>
                  </a:txBody>
                  <a:tcPr/>
                </a:tc>
                <a:tc>
                  <a:txBody>
                    <a:bodyPr/>
                    <a:lstStyle/>
                    <a:p>
                      <a:pPr algn="ctr"/>
                      <a:r>
                        <a:rPr lang="en-IN" dirty="0"/>
                        <a:t>64</a:t>
                      </a:r>
                    </a:p>
                  </a:txBody>
                  <a:tcPr/>
                </a:tc>
                <a:tc>
                  <a:txBody>
                    <a:bodyPr/>
                    <a:lstStyle/>
                    <a:p>
                      <a:pPr algn="ctr"/>
                      <a:r>
                        <a:rPr lang="en-IN" dirty="0"/>
                        <a:t>148</a:t>
                      </a:r>
                    </a:p>
                  </a:txBody>
                  <a:tcPr/>
                </a:tc>
                <a:extLst>
                  <a:ext uri="{0D108BD9-81ED-4DB2-BD59-A6C34878D82A}">
                    <a16:rowId xmlns:a16="http://schemas.microsoft.com/office/drawing/2014/main" val="132904135"/>
                  </a:ext>
                </a:extLst>
              </a:tr>
              <a:tr h="407876">
                <a:tc>
                  <a:txBody>
                    <a:bodyPr/>
                    <a:lstStyle/>
                    <a:p>
                      <a:pPr algn="ctr"/>
                      <a:r>
                        <a:rPr lang="en-IN" dirty="0"/>
                        <a:t>3.</a:t>
                      </a:r>
                    </a:p>
                  </a:txBody>
                  <a:tcPr/>
                </a:tc>
                <a:tc>
                  <a:txBody>
                    <a:bodyPr/>
                    <a:lstStyle/>
                    <a:p>
                      <a:pPr algn="ctr"/>
                      <a:r>
                        <a:rPr lang="en-IN" dirty="0"/>
                        <a:t>-2</a:t>
                      </a:r>
                    </a:p>
                  </a:txBody>
                  <a:tcPr/>
                </a:tc>
                <a:tc>
                  <a:txBody>
                    <a:bodyPr/>
                    <a:lstStyle/>
                    <a:p>
                      <a:pPr algn="ctr"/>
                      <a:r>
                        <a:rPr lang="en-IN" dirty="0"/>
                        <a:t>12</a:t>
                      </a:r>
                    </a:p>
                  </a:txBody>
                  <a:tcPr/>
                </a:tc>
                <a:tc>
                  <a:txBody>
                    <a:bodyPr/>
                    <a:lstStyle/>
                    <a:p>
                      <a:pPr algn="ctr"/>
                      <a:r>
                        <a:rPr lang="en-IN" dirty="0"/>
                        <a:t>11</a:t>
                      </a:r>
                    </a:p>
                  </a:txBody>
                  <a:tcPr/>
                </a:tc>
                <a:tc>
                  <a:txBody>
                    <a:bodyPr/>
                    <a:lstStyle/>
                    <a:p>
                      <a:pPr algn="ctr"/>
                      <a:r>
                        <a:rPr lang="en-IN" dirty="0"/>
                        <a:t>98</a:t>
                      </a:r>
                    </a:p>
                  </a:txBody>
                  <a:tcPr/>
                </a:tc>
                <a:tc>
                  <a:txBody>
                    <a:bodyPr/>
                    <a:lstStyle/>
                    <a:p>
                      <a:pPr algn="ctr"/>
                      <a:r>
                        <a:rPr lang="en-IN" dirty="0"/>
                        <a:t>54</a:t>
                      </a:r>
                    </a:p>
                  </a:txBody>
                  <a:tcPr/>
                </a:tc>
                <a:tc>
                  <a:txBody>
                    <a:bodyPr/>
                    <a:lstStyle/>
                    <a:p>
                      <a:pPr algn="ctr"/>
                      <a:r>
                        <a:rPr lang="en-IN" dirty="0"/>
                        <a:t>170</a:t>
                      </a:r>
                    </a:p>
                  </a:txBody>
                  <a:tcPr/>
                </a:tc>
                <a:extLst>
                  <a:ext uri="{0D108BD9-81ED-4DB2-BD59-A6C34878D82A}">
                    <a16:rowId xmlns:a16="http://schemas.microsoft.com/office/drawing/2014/main" val="3367933523"/>
                  </a:ext>
                </a:extLst>
              </a:tr>
              <a:tr h="407876">
                <a:tc>
                  <a:txBody>
                    <a:bodyPr/>
                    <a:lstStyle/>
                    <a:p>
                      <a:pPr algn="ctr"/>
                      <a:r>
                        <a:rPr lang="en-IN" dirty="0"/>
                        <a:t>4.</a:t>
                      </a:r>
                    </a:p>
                  </a:txBody>
                  <a:tcPr/>
                </a:tc>
                <a:tc>
                  <a:txBody>
                    <a:bodyPr/>
                    <a:lstStyle/>
                    <a:p>
                      <a:pPr algn="ctr"/>
                      <a:r>
                        <a:rPr lang="en-IN" dirty="0"/>
                        <a:t>15</a:t>
                      </a:r>
                    </a:p>
                  </a:txBody>
                  <a:tcPr/>
                </a:tc>
                <a:tc>
                  <a:txBody>
                    <a:bodyPr/>
                    <a:lstStyle/>
                    <a:p>
                      <a:pPr algn="ctr"/>
                      <a:r>
                        <a:rPr lang="en-IN" dirty="0"/>
                        <a:t>1</a:t>
                      </a:r>
                    </a:p>
                  </a:txBody>
                  <a:tcPr/>
                </a:tc>
                <a:tc>
                  <a:txBody>
                    <a:bodyPr/>
                    <a:lstStyle/>
                    <a:p>
                      <a:pPr algn="ctr"/>
                      <a:r>
                        <a:rPr lang="en-IN" dirty="0"/>
                        <a:t>10</a:t>
                      </a:r>
                    </a:p>
                  </a:txBody>
                  <a:tcPr/>
                </a:tc>
                <a:tc>
                  <a:txBody>
                    <a:bodyPr/>
                    <a:lstStyle/>
                    <a:p>
                      <a:pPr algn="ctr"/>
                      <a:r>
                        <a:rPr lang="en-IN" dirty="0"/>
                        <a:t>2</a:t>
                      </a:r>
                    </a:p>
                  </a:txBody>
                  <a:tcPr/>
                </a:tc>
                <a:tc>
                  <a:txBody>
                    <a:bodyPr/>
                    <a:lstStyle/>
                    <a:p>
                      <a:pPr algn="ctr"/>
                      <a:r>
                        <a:rPr lang="en-IN" dirty="0"/>
                        <a:t>69</a:t>
                      </a:r>
                    </a:p>
                  </a:txBody>
                  <a:tcPr/>
                </a:tc>
                <a:tc>
                  <a:txBody>
                    <a:bodyPr/>
                    <a:lstStyle/>
                    <a:p>
                      <a:pPr algn="ctr"/>
                      <a:r>
                        <a:rPr lang="en-IN" dirty="0"/>
                        <a:t>130</a:t>
                      </a:r>
                    </a:p>
                  </a:txBody>
                  <a:tcPr/>
                </a:tc>
                <a:extLst>
                  <a:ext uri="{0D108BD9-81ED-4DB2-BD59-A6C34878D82A}">
                    <a16:rowId xmlns:a16="http://schemas.microsoft.com/office/drawing/2014/main" val="2707728396"/>
                  </a:ext>
                </a:extLst>
              </a:tr>
              <a:tr h="407876">
                <a:tc>
                  <a:txBody>
                    <a:bodyPr/>
                    <a:lstStyle/>
                    <a:p>
                      <a:pPr algn="ctr"/>
                      <a:r>
                        <a:rPr lang="en-IN" dirty="0"/>
                        <a:t>5.</a:t>
                      </a:r>
                    </a:p>
                  </a:txBody>
                  <a:tcPr/>
                </a:tc>
                <a:tc>
                  <a:txBody>
                    <a:bodyPr/>
                    <a:lstStyle/>
                    <a:p>
                      <a:pPr algn="ctr"/>
                      <a:r>
                        <a:rPr lang="en-IN" dirty="0"/>
                        <a:t>-13</a:t>
                      </a:r>
                    </a:p>
                  </a:txBody>
                  <a:tcPr/>
                </a:tc>
                <a:tc>
                  <a:txBody>
                    <a:bodyPr/>
                    <a:lstStyle/>
                    <a:p>
                      <a:pPr algn="ctr"/>
                      <a:r>
                        <a:rPr lang="en-IN" dirty="0"/>
                        <a:t>17</a:t>
                      </a:r>
                    </a:p>
                  </a:txBody>
                  <a:tcPr/>
                </a:tc>
                <a:tc>
                  <a:txBody>
                    <a:bodyPr/>
                    <a:lstStyle/>
                    <a:p>
                      <a:pPr algn="ctr"/>
                      <a:r>
                        <a:rPr lang="en-IN" dirty="0"/>
                        <a:t>14</a:t>
                      </a:r>
                    </a:p>
                  </a:txBody>
                  <a:tcPr/>
                </a:tc>
                <a:tc>
                  <a:txBody>
                    <a:bodyPr/>
                    <a:lstStyle/>
                    <a:p>
                      <a:pPr algn="ctr"/>
                      <a:r>
                        <a:rPr lang="en-IN" dirty="0"/>
                        <a:t>0</a:t>
                      </a:r>
                    </a:p>
                  </a:txBody>
                  <a:tcPr/>
                </a:tc>
                <a:tc>
                  <a:txBody>
                    <a:bodyPr/>
                    <a:lstStyle/>
                    <a:p>
                      <a:pPr algn="ctr"/>
                      <a:r>
                        <a:rPr lang="en-IN" dirty="0"/>
                        <a:t>90</a:t>
                      </a:r>
                    </a:p>
                  </a:txBody>
                  <a:tcPr/>
                </a:tc>
                <a:tc>
                  <a:txBody>
                    <a:bodyPr/>
                    <a:lstStyle/>
                    <a:p>
                      <a:pPr algn="ctr"/>
                      <a:r>
                        <a:rPr lang="en-IN" dirty="0"/>
                        <a:t>90</a:t>
                      </a:r>
                    </a:p>
                  </a:txBody>
                  <a:tcPr/>
                </a:tc>
                <a:extLst>
                  <a:ext uri="{0D108BD9-81ED-4DB2-BD59-A6C34878D82A}">
                    <a16:rowId xmlns:a16="http://schemas.microsoft.com/office/drawing/2014/main" val="665279797"/>
                  </a:ext>
                </a:extLst>
              </a:tr>
              <a:tr h="407876">
                <a:tc>
                  <a:txBody>
                    <a:bodyPr/>
                    <a:lstStyle/>
                    <a:p>
                      <a:pPr algn="ctr"/>
                      <a:r>
                        <a:rPr lang="en-IN" dirty="0"/>
                        <a:t>6.</a:t>
                      </a:r>
                    </a:p>
                  </a:txBody>
                  <a:tcPr/>
                </a:tc>
                <a:tc>
                  <a:txBody>
                    <a:bodyPr/>
                    <a:lstStyle/>
                    <a:p>
                      <a:pPr algn="ctr"/>
                      <a:r>
                        <a:rPr lang="en-IN" dirty="0"/>
                        <a:t>13</a:t>
                      </a:r>
                    </a:p>
                  </a:txBody>
                  <a:tcPr/>
                </a:tc>
                <a:tc>
                  <a:txBody>
                    <a:bodyPr/>
                    <a:lstStyle/>
                    <a:p>
                      <a:pPr algn="ctr"/>
                      <a:r>
                        <a:rPr lang="en-IN" dirty="0"/>
                        <a:t>1</a:t>
                      </a:r>
                    </a:p>
                  </a:txBody>
                  <a:tcPr/>
                </a:tc>
                <a:tc>
                  <a:txBody>
                    <a:bodyPr/>
                    <a:lstStyle/>
                    <a:p>
                      <a:pPr algn="ctr"/>
                      <a:r>
                        <a:rPr lang="en-IN" dirty="0"/>
                        <a:t>11</a:t>
                      </a:r>
                    </a:p>
                  </a:txBody>
                  <a:tcPr/>
                </a:tc>
                <a:tc>
                  <a:txBody>
                    <a:bodyPr/>
                    <a:lstStyle/>
                    <a:p>
                      <a:pPr algn="ctr"/>
                      <a:r>
                        <a:rPr lang="en-IN" dirty="0"/>
                        <a:t>4</a:t>
                      </a:r>
                    </a:p>
                  </a:txBody>
                  <a:tcPr/>
                </a:tc>
                <a:tc>
                  <a:txBody>
                    <a:bodyPr/>
                    <a:lstStyle/>
                    <a:p>
                      <a:pPr algn="ctr"/>
                      <a:r>
                        <a:rPr lang="en-IN" dirty="0"/>
                        <a:t>59</a:t>
                      </a:r>
                    </a:p>
                  </a:txBody>
                  <a:tcPr/>
                </a:tc>
                <a:tc>
                  <a:txBody>
                    <a:bodyPr/>
                    <a:lstStyle/>
                    <a:p>
                      <a:pPr algn="ctr"/>
                      <a:r>
                        <a:rPr lang="en-IN" dirty="0"/>
                        <a:t>160</a:t>
                      </a:r>
                    </a:p>
                  </a:txBody>
                  <a:tcPr/>
                </a:tc>
                <a:extLst>
                  <a:ext uri="{0D108BD9-81ED-4DB2-BD59-A6C34878D82A}">
                    <a16:rowId xmlns:a16="http://schemas.microsoft.com/office/drawing/2014/main" val="209300932"/>
                  </a:ext>
                </a:extLst>
              </a:tr>
            </a:tbl>
          </a:graphicData>
        </a:graphic>
      </p:graphicFrame>
    </p:spTree>
    <p:extLst>
      <p:ext uri="{BB962C8B-B14F-4D97-AF65-F5344CB8AC3E}">
        <p14:creationId xmlns:p14="http://schemas.microsoft.com/office/powerpoint/2010/main" val="3170482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OBSERVATIONS</a:t>
            </a:r>
            <a:endParaRPr lang="en-IN" sz="2800" b="1" dirty="0">
              <a:solidFill>
                <a:schemeClr val="bg1"/>
              </a:solidFill>
              <a:latin typeface="Cambria" panose="02040503050406030204" pitchFamily="18" charset="0"/>
            </a:endParaRPr>
          </a:p>
        </p:txBody>
      </p:sp>
      <p:sp>
        <p:nvSpPr>
          <p:cNvPr id="14" name="Rectangle 13">
            <a:extLst>
              <a:ext uri="{FF2B5EF4-FFF2-40B4-BE49-F238E27FC236}">
                <a16:creationId xmlns:a16="http://schemas.microsoft.com/office/drawing/2014/main" id="{84DF46B1-A8D1-408E-8DF3-BDFCB5C35BB5}"/>
              </a:ext>
            </a:extLst>
          </p:cNvPr>
          <p:cNvSpPr/>
          <p:nvPr/>
        </p:nvSpPr>
        <p:spPr>
          <a:xfrm>
            <a:off x="1754535" y="551780"/>
            <a:ext cx="8682927" cy="5935680"/>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dirty="0">
                <a:solidFill>
                  <a:schemeClr val="accent6">
                    <a:lumMod val="50000"/>
                  </a:schemeClr>
                </a:solidFill>
                <a:cs typeface="Calibri"/>
              </a:rPr>
              <a:t>The joint angles generated can be seen in Figure 8 which are periodic in nature and change  their values based on the waypoints. The gripper is activated at appropriate waypoints.</a:t>
            </a:r>
          </a:p>
        </p:txBody>
      </p:sp>
      <p:sp>
        <p:nvSpPr>
          <p:cNvPr id="15" name="TextBox 14">
            <a:extLst>
              <a:ext uri="{FF2B5EF4-FFF2-40B4-BE49-F238E27FC236}">
                <a16:creationId xmlns:a16="http://schemas.microsoft.com/office/drawing/2014/main" id="{50F1BDD1-64CD-4A12-8F2F-4447F4A7FFB8}"/>
              </a:ext>
            </a:extLst>
          </p:cNvPr>
          <p:cNvSpPr txBox="1"/>
          <p:nvPr/>
        </p:nvSpPr>
        <p:spPr>
          <a:xfrm>
            <a:off x="4146745" y="5722666"/>
            <a:ext cx="3898503" cy="369332"/>
          </a:xfrm>
          <a:prstGeom prst="rect">
            <a:avLst/>
          </a:prstGeom>
          <a:noFill/>
        </p:spPr>
        <p:txBody>
          <a:bodyPr wrap="none" rtlCol="0">
            <a:spAutoFit/>
          </a:bodyPr>
          <a:lstStyle/>
          <a:p>
            <a:r>
              <a:rPr lang="en-IN" dirty="0">
                <a:solidFill>
                  <a:schemeClr val="accent2">
                    <a:lumMod val="50000"/>
                  </a:schemeClr>
                </a:solidFill>
              </a:rPr>
              <a:t>Figure 8: Joint angles </a:t>
            </a:r>
            <a:r>
              <a:rPr lang="en-US" dirty="0">
                <a:solidFill>
                  <a:schemeClr val="accent2">
                    <a:lumMod val="50000"/>
                  </a:schemeClr>
                </a:solidFill>
                <a:ea typeface="+mn-lt"/>
                <a:cs typeface="+mn-lt"/>
              </a:rPr>
              <a:t>θ1, θ2, θ3 and θ4</a:t>
            </a:r>
            <a:r>
              <a:rPr lang="en-IN" dirty="0">
                <a:solidFill>
                  <a:schemeClr val="accent2">
                    <a:lumMod val="50000"/>
                  </a:schemeClr>
                </a:solidFill>
              </a:rPr>
              <a:t> </a:t>
            </a:r>
          </a:p>
        </p:txBody>
      </p:sp>
      <p:pic>
        <p:nvPicPr>
          <p:cNvPr id="3" name="Picture 2">
            <a:extLst>
              <a:ext uri="{FF2B5EF4-FFF2-40B4-BE49-F238E27FC236}">
                <a16:creationId xmlns:a16="http://schemas.microsoft.com/office/drawing/2014/main" id="{5F63A85E-527D-4040-8468-20BEE4BE33DA}"/>
              </a:ext>
            </a:extLst>
          </p:cNvPr>
          <p:cNvPicPr>
            <a:picLocks noChangeAspect="1"/>
          </p:cNvPicPr>
          <p:nvPr/>
        </p:nvPicPr>
        <p:blipFill>
          <a:blip r:embed="rId3"/>
          <a:stretch>
            <a:fillRect/>
          </a:stretch>
        </p:blipFill>
        <p:spPr>
          <a:xfrm>
            <a:off x="1971947" y="1469321"/>
            <a:ext cx="8248100" cy="4121897"/>
          </a:xfrm>
          <a:prstGeom prst="rect">
            <a:avLst/>
          </a:prstGeom>
        </p:spPr>
      </p:pic>
    </p:spTree>
    <p:extLst>
      <p:ext uri="{BB962C8B-B14F-4D97-AF65-F5344CB8AC3E}">
        <p14:creationId xmlns:p14="http://schemas.microsoft.com/office/powerpoint/2010/main" val="1090289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RESULTS</a:t>
            </a:r>
            <a:endParaRPr lang="en-IN" sz="2800" b="1" dirty="0">
              <a:solidFill>
                <a:schemeClr val="bg1"/>
              </a:solidFill>
              <a:latin typeface="Cambria" panose="02040503050406030204" pitchFamily="18" charset="0"/>
            </a:endParaRPr>
          </a:p>
        </p:txBody>
      </p:sp>
      <p:sp>
        <p:nvSpPr>
          <p:cNvPr id="14" name="Rectangle 13">
            <a:extLst>
              <a:ext uri="{FF2B5EF4-FFF2-40B4-BE49-F238E27FC236}">
                <a16:creationId xmlns:a16="http://schemas.microsoft.com/office/drawing/2014/main" id="{84DF46B1-A8D1-408E-8DF3-BDFCB5C35BB5}"/>
              </a:ext>
            </a:extLst>
          </p:cNvPr>
          <p:cNvSpPr/>
          <p:nvPr/>
        </p:nvSpPr>
        <p:spPr>
          <a:xfrm>
            <a:off x="1754536" y="1351880"/>
            <a:ext cx="8682927" cy="2692582"/>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342900" indent="-342900" algn="just">
              <a:buFont typeface="+mj-lt"/>
              <a:buAutoNum type="arabicPeriod"/>
            </a:pPr>
            <a:r>
              <a:rPr lang="en-US" sz="2000" dirty="0">
                <a:solidFill>
                  <a:schemeClr val="accent6">
                    <a:lumMod val="50000"/>
                  </a:schemeClr>
                </a:solidFill>
                <a:cs typeface="Calibri"/>
              </a:rPr>
              <a:t>We have simulated and verified the virtual model of the 3R-robotic arm which goes through the desired waypoints using MATLAB.</a:t>
            </a:r>
          </a:p>
          <a:p>
            <a:pPr marL="342900" indent="-342900" algn="just">
              <a:buFont typeface="+mj-lt"/>
              <a:buAutoNum type="arabicPeriod"/>
            </a:pPr>
            <a:endParaRPr lang="en-US" sz="2000" dirty="0">
              <a:solidFill>
                <a:schemeClr val="accent6">
                  <a:lumMod val="50000"/>
                </a:schemeClr>
              </a:solidFill>
              <a:cs typeface="Calibri"/>
            </a:endParaRPr>
          </a:p>
          <a:p>
            <a:pPr marL="342900" indent="-342900" algn="just">
              <a:buFont typeface="+mj-lt"/>
              <a:buAutoNum type="arabicPeriod"/>
            </a:pPr>
            <a:r>
              <a:rPr lang="en-US" sz="2000" dirty="0">
                <a:solidFill>
                  <a:schemeClr val="accent6">
                    <a:lumMod val="50000"/>
                  </a:schemeClr>
                </a:solidFill>
                <a:cs typeface="Calibri"/>
              </a:rPr>
              <a:t>We have implemented a hardware model of the robotic arm and have added two grippers.</a:t>
            </a:r>
          </a:p>
          <a:p>
            <a:pPr marL="342900" indent="-342900" algn="just">
              <a:buFont typeface="+mj-lt"/>
              <a:buAutoNum type="arabicPeriod"/>
            </a:pPr>
            <a:endParaRPr lang="en-US" sz="2000" dirty="0">
              <a:solidFill>
                <a:schemeClr val="accent6">
                  <a:lumMod val="50000"/>
                </a:schemeClr>
              </a:solidFill>
              <a:cs typeface="Calibri"/>
            </a:endParaRPr>
          </a:p>
          <a:p>
            <a:pPr marL="342900" indent="-342900" algn="just">
              <a:buFont typeface="+mj-lt"/>
              <a:buAutoNum type="arabicPeriod"/>
            </a:pPr>
            <a:r>
              <a:rPr lang="en-US" sz="2000" dirty="0">
                <a:solidFill>
                  <a:schemeClr val="accent6">
                    <a:lumMod val="50000"/>
                  </a:schemeClr>
                </a:solidFill>
                <a:cs typeface="Calibri"/>
              </a:rPr>
              <a:t>We have completely automated the process of gripper activation and moving it through several waypoints.</a:t>
            </a:r>
            <a:endParaRPr lang="en-US" sz="2000" i="1" dirty="0">
              <a:solidFill>
                <a:schemeClr val="accent6">
                  <a:lumMod val="50000"/>
                </a:schemeClr>
              </a:solidFill>
              <a:cs typeface="Calibri"/>
            </a:endParaRPr>
          </a:p>
          <a:p>
            <a:pPr marL="342900" indent="-342900" algn="just">
              <a:buFont typeface="+mj-lt"/>
              <a:buAutoNum type="arabicPeriod"/>
            </a:pPr>
            <a:endParaRPr lang="en-US" sz="2000" dirty="0">
              <a:solidFill>
                <a:schemeClr val="accent6">
                  <a:lumMod val="50000"/>
                </a:schemeClr>
              </a:solidFill>
              <a:cs typeface="Calibri"/>
            </a:endParaRPr>
          </a:p>
        </p:txBody>
      </p:sp>
    </p:spTree>
    <p:extLst>
      <p:ext uri="{BB962C8B-B14F-4D97-AF65-F5344CB8AC3E}">
        <p14:creationId xmlns:p14="http://schemas.microsoft.com/office/powerpoint/2010/main" val="2557679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CONCLUSION</a:t>
            </a:r>
            <a:endParaRPr lang="en-IN" sz="2800" b="1" dirty="0">
              <a:solidFill>
                <a:schemeClr val="bg1"/>
              </a:solidFill>
              <a:latin typeface="Cambria" panose="02040503050406030204" pitchFamily="18" charset="0"/>
            </a:endParaRPr>
          </a:p>
        </p:txBody>
      </p:sp>
      <p:sp>
        <p:nvSpPr>
          <p:cNvPr id="6" name="Rectangle 5">
            <a:extLst>
              <a:ext uri="{FF2B5EF4-FFF2-40B4-BE49-F238E27FC236}">
                <a16:creationId xmlns:a16="http://schemas.microsoft.com/office/drawing/2014/main" id="{0710BBBD-FA44-4665-B8FE-D3BF27A13BF0}"/>
              </a:ext>
            </a:extLst>
          </p:cNvPr>
          <p:cNvSpPr/>
          <p:nvPr/>
        </p:nvSpPr>
        <p:spPr>
          <a:xfrm>
            <a:off x="1775130" y="717644"/>
            <a:ext cx="8641738" cy="5422711"/>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dirty="0">
                <a:solidFill>
                  <a:schemeClr val="accent6">
                    <a:lumMod val="50000"/>
                  </a:schemeClr>
                </a:solidFill>
                <a:ea typeface="+mn-lt"/>
                <a:cs typeface="+mn-lt"/>
              </a:rPr>
              <a:t>Overall, the objectives of this project have been achieved which are developing the hardware and software for robotic arm, implementing the pick and place system operation and also testing the robot that meets the purpose of the project. </a:t>
            </a:r>
          </a:p>
          <a:p>
            <a:pPr algn="just"/>
            <a:endParaRPr lang="en-US" dirty="0">
              <a:solidFill>
                <a:schemeClr val="accent6">
                  <a:lumMod val="50000"/>
                </a:schemeClr>
              </a:solidFill>
              <a:ea typeface="+mn-lt"/>
              <a:cs typeface="+mn-lt"/>
            </a:endParaRPr>
          </a:p>
          <a:p>
            <a:pPr algn="just"/>
            <a:r>
              <a:rPr lang="en-US" dirty="0">
                <a:solidFill>
                  <a:schemeClr val="accent6">
                    <a:lumMod val="50000"/>
                  </a:schemeClr>
                </a:solidFill>
                <a:ea typeface="+mn-lt"/>
                <a:cs typeface="+mn-lt"/>
              </a:rPr>
              <a:t>The robot has been developed successfully and the movement of the robot is controlled using Simulink. This robot is expected to overcome tasks such as picking and placing objects. </a:t>
            </a:r>
          </a:p>
          <a:p>
            <a:pPr algn="just"/>
            <a:endParaRPr lang="en-US" dirty="0">
              <a:solidFill>
                <a:schemeClr val="accent6">
                  <a:lumMod val="50000"/>
                </a:schemeClr>
              </a:solidFill>
              <a:cs typeface="Calibri"/>
            </a:endParaRPr>
          </a:p>
          <a:p>
            <a:pPr algn="just"/>
            <a:r>
              <a:rPr lang="en-US" dirty="0">
                <a:solidFill>
                  <a:schemeClr val="accent6">
                    <a:lumMod val="50000"/>
                  </a:schemeClr>
                </a:solidFill>
                <a:cs typeface="Calibri"/>
              </a:rPr>
              <a:t>Design,  manufacturing  and  analysis  of robotic arm has been successfully completed. It  is  concluded that  this robotic  arm is  working properly under the specified working envelope with good accuracy. It is successfully able to carry defined objects by the use of both grippers. The mechanical grippers  can  be  used  for  pick  and  place  operation required in assembly line which will be helpful to increase productivity. The electromagnetic grippers can be used in industries working with metallic objects.</a:t>
            </a:r>
          </a:p>
          <a:p>
            <a:pPr algn="just"/>
            <a:endParaRPr lang="en-US" dirty="0">
              <a:solidFill>
                <a:srgbClr val="FFFFFF"/>
              </a:solidFill>
              <a:cs typeface="Calibri"/>
            </a:endParaRPr>
          </a:p>
          <a:p>
            <a:pPr algn="just"/>
            <a:r>
              <a:rPr lang="en-US" dirty="0">
                <a:solidFill>
                  <a:schemeClr val="accent6">
                    <a:lumMod val="50000"/>
                  </a:schemeClr>
                </a:solidFill>
                <a:cs typeface="Calibri"/>
              </a:rPr>
              <a:t>During  the  process  of  making  and  developing  the  project, we have learnt Arduino, MATLAB and Simulink and how to interface between them. This knowledge has  been put into practice and it has been ensured that it is suitable for the purpose of the project.</a:t>
            </a: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p:txBody>
      </p:sp>
    </p:spTree>
    <p:extLst>
      <p:ext uri="{BB962C8B-B14F-4D97-AF65-F5344CB8AC3E}">
        <p14:creationId xmlns:p14="http://schemas.microsoft.com/office/powerpoint/2010/main" val="342350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4068"/>
            <a:ext cx="12191999" cy="548640"/>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FUTURE WORK</a:t>
            </a:r>
            <a:endParaRPr lang="en-IN" sz="2800" b="1" dirty="0">
              <a:solidFill>
                <a:schemeClr val="bg1"/>
              </a:solidFill>
              <a:latin typeface="Cambria" panose="02040503050406030204" pitchFamily="18" charset="0"/>
            </a:endParaRPr>
          </a:p>
        </p:txBody>
      </p:sp>
      <p:sp>
        <p:nvSpPr>
          <p:cNvPr id="6" name="Rectangle 5">
            <a:extLst>
              <a:ext uri="{FF2B5EF4-FFF2-40B4-BE49-F238E27FC236}">
                <a16:creationId xmlns:a16="http://schemas.microsoft.com/office/drawing/2014/main" id="{37F37F42-4675-4782-B799-3FA7D678C5F4}"/>
              </a:ext>
            </a:extLst>
          </p:cNvPr>
          <p:cNvSpPr/>
          <p:nvPr/>
        </p:nvSpPr>
        <p:spPr>
          <a:xfrm>
            <a:off x="1977455" y="1444830"/>
            <a:ext cx="8237088" cy="3840234"/>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342900" indent="-342900">
              <a:buFont typeface="+mj-lt"/>
              <a:buAutoNum type="arabicPeriod"/>
            </a:pPr>
            <a:r>
              <a:rPr lang="en-US" sz="2000" dirty="0">
                <a:solidFill>
                  <a:schemeClr val="accent6">
                    <a:lumMod val="50000"/>
                  </a:schemeClr>
                </a:solidFill>
                <a:cs typeface="Calibri"/>
              </a:rPr>
              <a:t>Increasing the degrees of freedom of the robot arm.</a:t>
            </a:r>
          </a:p>
          <a:p>
            <a:pPr marL="342900" indent="-342900">
              <a:buFont typeface="+mj-lt"/>
              <a:buAutoNum type="arabicPeriod"/>
            </a:pPr>
            <a:endParaRPr lang="en-US" sz="2000" dirty="0">
              <a:solidFill>
                <a:schemeClr val="accent6">
                  <a:lumMod val="50000"/>
                </a:schemeClr>
              </a:solidFill>
              <a:cs typeface="Calibri"/>
            </a:endParaRPr>
          </a:p>
          <a:p>
            <a:pPr marL="342900" indent="-342900">
              <a:buFont typeface="+mj-lt"/>
              <a:buAutoNum type="arabicPeriod"/>
            </a:pPr>
            <a:r>
              <a:rPr lang="en-US" sz="2000" dirty="0">
                <a:solidFill>
                  <a:schemeClr val="accent6">
                    <a:lumMod val="50000"/>
                  </a:schemeClr>
                </a:solidFill>
                <a:cs typeface="Calibri"/>
              </a:rPr>
              <a:t>Increase the accuracy of movement of the robot.</a:t>
            </a:r>
          </a:p>
          <a:p>
            <a:pPr marL="342900" indent="-342900">
              <a:buFont typeface="+mj-lt"/>
              <a:buAutoNum type="arabicPeriod"/>
            </a:pPr>
            <a:endParaRPr lang="en-US" sz="2000" dirty="0">
              <a:solidFill>
                <a:schemeClr val="accent6">
                  <a:lumMod val="50000"/>
                </a:schemeClr>
              </a:solidFill>
              <a:cs typeface="Calibri"/>
            </a:endParaRPr>
          </a:p>
          <a:p>
            <a:pPr marL="342900" indent="-342900">
              <a:buFont typeface="+mj-lt"/>
              <a:buAutoNum type="arabicPeriod"/>
            </a:pPr>
            <a:r>
              <a:rPr lang="en-US" sz="2000" dirty="0">
                <a:solidFill>
                  <a:schemeClr val="accent6">
                    <a:lumMod val="50000"/>
                  </a:schemeClr>
                </a:solidFill>
                <a:cs typeface="Calibri"/>
              </a:rPr>
              <a:t>Building different grippers for appropriate tasks.</a:t>
            </a:r>
          </a:p>
          <a:p>
            <a:pPr marL="342900" indent="-342900">
              <a:buFont typeface="+mj-lt"/>
              <a:buAutoNum type="arabicPeriod"/>
            </a:pPr>
            <a:endParaRPr lang="en-US" sz="2000" dirty="0">
              <a:solidFill>
                <a:schemeClr val="accent6">
                  <a:lumMod val="50000"/>
                </a:schemeClr>
              </a:solidFill>
              <a:cs typeface="Calibri"/>
            </a:endParaRPr>
          </a:p>
          <a:p>
            <a:pPr marL="342900" indent="-342900">
              <a:buFont typeface="+mj-lt"/>
              <a:buAutoNum type="arabicPeriod"/>
            </a:pPr>
            <a:r>
              <a:rPr lang="en-US" sz="2000" dirty="0">
                <a:solidFill>
                  <a:schemeClr val="accent6">
                    <a:lumMod val="50000"/>
                  </a:schemeClr>
                </a:solidFill>
                <a:cs typeface="Calibri"/>
              </a:rPr>
              <a:t>Change open loop control to closed loop control by the use of sensors.</a:t>
            </a:r>
          </a:p>
          <a:p>
            <a:pPr marL="342900" indent="-342900">
              <a:buFont typeface="+mj-lt"/>
              <a:buAutoNum type="arabicPeriod"/>
            </a:pPr>
            <a:endParaRPr lang="en-US" sz="2000" dirty="0">
              <a:solidFill>
                <a:schemeClr val="accent6">
                  <a:lumMod val="50000"/>
                </a:schemeClr>
              </a:solidFill>
              <a:cs typeface="Calibri"/>
            </a:endParaRPr>
          </a:p>
          <a:p>
            <a:pPr marL="342900" indent="-342900">
              <a:buFont typeface="+mj-lt"/>
              <a:buAutoNum type="arabicPeriod"/>
            </a:pPr>
            <a:r>
              <a:rPr lang="en-US" sz="2000" dirty="0">
                <a:solidFill>
                  <a:schemeClr val="accent6">
                    <a:lumMod val="50000"/>
                  </a:schemeClr>
                </a:solidFill>
                <a:cs typeface="Calibri"/>
              </a:rPr>
              <a:t>Building a more diverse model using techniques such as object recognition and color sensing.</a:t>
            </a:r>
          </a:p>
          <a:p>
            <a:pPr marL="342900" indent="-342900">
              <a:buFont typeface="+mj-lt"/>
              <a:buAutoNum type="arabicPeriod"/>
            </a:pPr>
            <a:endParaRPr lang="en-US" sz="2000" dirty="0">
              <a:solidFill>
                <a:schemeClr val="accent6">
                  <a:lumMod val="50000"/>
                </a:schemeClr>
              </a:solidFill>
              <a:cs typeface="Calibri"/>
            </a:endParaRPr>
          </a:p>
          <a:p>
            <a:pPr marL="342900" indent="-342900">
              <a:buFont typeface="+mj-lt"/>
              <a:buAutoNum type="arabicPeriod"/>
            </a:pPr>
            <a:r>
              <a:rPr lang="en-US" sz="2000" dirty="0">
                <a:solidFill>
                  <a:schemeClr val="accent6">
                    <a:lumMod val="50000"/>
                  </a:schemeClr>
                </a:solidFill>
                <a:cs typeface="Calibri"/>
              </a:rPr>
              <a:t>Installing the robotic arm on a rover to make it mobile.</a:t>
            </a: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p:txBody>
      </p:sp>
    </p:spTree>
    <p:extLst>
      <p:ext uri="{BB962C8B-B14F-4D97-AF65-F5344CB8AC3E}">
        <p14:creationId xmlns:p14="http://schemas.microsoft.com/office/powerpoint/2010/main" val="823758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0297"/>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1"/>
                </a:solidFill>
                <a:latin typeface="Cambria"/>
                <a:ea typeface="Cambria"/>
              </a:rPr>
              <a:t>REFERENCES  </a:t>
            </a:r>
            <a:endParaRPr lang="en-IN" sz="2800" b="1" dirty="0">
              <a:solidFill>
                <a:schemeClr val="bg1"/>
              </a:solidFill>
              <a:latin typeface="Cambria" panose="02040503050406030204" pitchFamily="18" charset="0"/>
            </a:endParaRPr>
          </a:p>
        </p:txBody>
      </p:sp>
      <p:sp>
        <p:nvSpPr>
          <p:cNvPr id="3" name="Rectangle 2">
            <a:extLst>
              <a:ext uri="{FF2B5EF4-FFF2-40B4-BE49-F238E27FC236}">
                <a16:creationId xmlns:a16="http://schemas.microsoft.com/office/drawing/2014/main" id="{EF36CF2D-7409-408A-8829-DB313EAC88CA}"/>
              </a:ext>
            </a:extLst>
          </p:cNvPr>
          <p:cNvSpPr/>
          <p:nvPr/>
        </p:nvSpPr>
        <p:spPr>
          <a:xfrm>
            <a:off x="1844431" y="508860"/>
            <a:ext cx="8641738" cy="5873897"/>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dirty="0">
                <a:solidFill>
                  <a:schemeClr val="accent6">
                    <a:lumMod val="50000"/>
                  </a:schemeClr>
                </a:solidFill>
                <a:ea typeface="+mn-lt"/>
                <a:cs typeface="+mn-lt"/>
              </a:rPr>
              <a:t> </a:t>
            </a:r>
          </a:p>
          <a:p>
            <a:pPr marL="285750" indent="-285750">
              <a:buFont typeface="Arial" panose="020B0604020202020204" pitchFamily="34" charset="0"/>
              <a:buChar char="•"/>
            </a:pPr>
            <a:r>
              <a:rPr lang="en-US" dirty="0">
                <a:solidFill>
                  <a:schemeClr val="accent6">
                    <a:lumMod val="50000"/>
                  </a:schemeClr>
                </a:solidFill>
                <a:ea typeface="+mn-lt"/>
                <a:cs typeface="+mn-lt"/>
              </a:rPr>
              <a:t>Robotic toolbox, MATLAB robotics toolbox by Peter </a:t>
            </a:r>
            <a:r>
              <a:rPr lang="en-US" dirty="0" err="1">
                <a:solidFill>
                  <a:schemeClr val="accent6">
                    <a:lumMod val="50000"/>
                  </a:schemeClr>
                </a:solidFill>
                <a:ea typeface="+mn-lt"/>
                <a:cs typeface="+mn-lt"/>
              </a:rPr>
              <a:t>Corke</a:t>
            </a:r>
            <a:r>
              <a:rPr lang="en-US" dirty="0">
                <a:solidFill>
                  <a:schemeClr val="accent6">
                    <a:lumMod val="50000"/>
                  </a:schemeClr>
                </a:solidFill>
                <a:ea typeface="+mn-lt"/>
                <a:cs typeface="+mn-lt"/>
              </a:rPr>
              <a:t> used for the simulation:	</a:t>
            </a:r>
            <a:r>
              <a:rPr lang="en-US" dirty="0">
                <a:solidFill>
                  <a:schemeClr val="accent6">
                    <a:lumMod val="50000"/>
                  </a:schemeClr>
                </a:solidFill>
                <a:ea typeface="+mn-lt"/>
                <a:cs typeface="+mn-lt"/>
                <a:hlinkClick r:id="rId3"/>
              </a:rPr>
              <a:t>https://www.petercorke.com/RTB/r9/html/SerialLink.html</a:t>
            </a:r>
            <a:endParaRPr lang="en-US" dirty="0">
              <a:solidFill>
                <a:schemeClr val="accent6">
                  <a:lumMod val="50000"/>
                </a:schemeClr>
              </a:solidFill>
              <a:ea typeface="+mn-lt"/>
              <a:cs typeface="+mn-lt"/>
            </a:endParaRPr>
          </a:p>
          <a:p>
            <a:pPr lvl="1"/>
            <a:endParaRPr lang="en-US" dirty="0">
              <a:solidFill>
                <a:schemeClr val="accent6">
                  <a:lumMod val="50000"/>
                </a:schemeClr>
              </a:solidFill>
              <a:ea typeface="+mn-lt"/>
              <a:cs typeface="+mn-lt"/>
            </a:endParaRPr>
          </a:p>
          <a:p>
            <a:pPr marL="285750" indent="-285750">
              <a:buFont typeface="Arial" panose="020B0604020202020204" pitchFamily="34" charset="0"/>
              <a:buChar char="•"/>
            </a:pPr>
            <a:r>
              <a:rPr lang="en-IN" dirty="0">
                <a:solidFill>
                  <a:schemeClr val="accent6">
                    <a:lumMod val="50000"/>
                  </a:schemeClr>
                </a:solidFill>
              </a:rPr>
              <a:t>Yang Shen Ph.D. Candidate, Bionics Lab, UCLA MAE 263B. </a:t>
            </a:r>
            <a:r>
              <a:rPr lang="en-US" dirty="0">
                <a:solidFill>
                  <a:schemeClr val="accent6">
                    <a:lumMod val="50000"/>
                  </a:schemeClr>
                </a:solidFill>
              </a:rPr>
              <a:t>Introduction to Robotics Toolbox for MATLAB:	</a:t>
            </a:r>
            <a:r>
              <a:rPr lang="en-IN" dirty="0">
                <a:hlinkClick r:id="rId4"/>
              </a:rPr>
              <a:t>http://bionics.seas.ucla.edu/education/MAE_263D/RTB_MATLAB_Intro.pdf</a:t>
            </a:r>
            <a:endParaRPr lang="en-IN" dirty="0"/>
          </a:p>
          <a:p>
            <a:pPr marL="285750" indent="-285750">
              <a:buFont typeface="Arial" panose="020B0604020202020204" pitchFamily="34" charset="0"/>
              <a:buChar char="•"/>
            </a:pPr>
            <a:endParaRPr lang="en-US" dirty="0">
              <a:solidFill>
                <a:schemeClr val="accent6">
                  <a:lumMod val="50000"/>
                </a:schemeClr>
              </a:solidFill>
              <a:cs typeface="Calibri"/>
            </a:endParaRPr>
          </a:p>
          <a:p>
            <a:pPr marL="285750" indent="-285750">
              <a:buFont typeface="Arial" panose="020B0604020202020204" pitchFamily="34" charset="0"/>
              <a:buChar char="•"/>
            </a:pPr>
            <a:r>
              <a:rPr lang="en-IN" b="0" i="0" dirty="0">
                <a:solidFill>
                  <a:schemeClr val="accent6">
                    <a:lumMod val="50000"/>
                  </a:schemeClr>
                </a:solidFill>
                <a:effectLst/>
              </a:rPr>
              <a:t>ROBOMECHTRIX, Forward Kinematics | Puma560 | Peter </a:t>
            </a:r>
            <a:r>
              <a:rPr lang="en-IN" b="0" i="0" dirty="0" err="1">
                <a:solidFill>
                  <a:schemeClr val="accent6">
                    <a:lumMod val="50000"/>
                  </a:schemeClr>
                </a:solidFill>
                <a:effectLst/>
              </a:rPr>
              <a:t>Corke</a:t>
            </a:r>
            <a:r>
              <a:rPr lang="en-IN" b="0" i="0" dirty="0">
                <a:solidFill>
                  <a:schemeClr val="accent6">
                    <a:lumMod val="50000"/>
                  </a:schemeClr>
                </a:solidFill>
                <a:effectLst/>
              </a:rPr>
              <a:t> Toolbox	</a:t>
            </a:r>
            <a:r>
              <a:rPr lang="en-US" dirty="0">
                <a:solidFill>
                  <a:schemeClr val="accent6">
                    <a:lumMod val="50000"/>
                  </a:schemeClr>
                </a:solidFill>
                <a:cs typeface="Calibri"/>
                <a:hlinkClick r:id="rId5"/>
              </a:rPr>
              <a:t>https://www.youtube.com/watch?v=jFfUDp2Hh5w</a:t>
            </a:r>
            <a:endParaRPr lang="en-IN" dirty="0">
              <a:solidFill>
                <a:schemeClr val="accent6">
                  <a:lumMod val="50000"/>
                </a:schemeClr>
              </a:solidFill>
              <a:latin typeface="Roboto" panose="02000000000000000000" pitchFamily="2" charset="0"/>
              <a:cs typeface="Calibri"/>
            </a:endParaRPr>
          </a:p>
          <a:p>
            <a:endParaRPr lang="en-IN" dirty="0">
              <a:solidFill>
                <a:schemeClr val="accent6">
                  <a:lumMod val="50000"/>
                </a:schemeClr>
              </a:solidFill>
              <a:latin typeface="Roboto" panose="02000000000000000000" pitchFamily="2" charset="0"/>
              <a:cs typeface="Calibri"/>
            </a:endParaRPr>
          </a:p>
          <a:p>
            <a:pPr marL="285750" indent="-285750">
              <a:buFont typeface="Arial" panose="020B0604020202020204" pitchFamily="34" charset="0"/>
              <a:buChar char="•"/>
            </a:pPr>
            <a:r>
              <a:rPr lang="en-US" dirty="0">
                <a:solidFill>
                  <a:schemeClr val="accent6">
                    <a:lumMod val="50000"/>
                  </a:schemeClr>
                </a:solidFill>
              </a:rPr>
              <a:t>Robotics Toolbox for MATLAB® Release 10</a:t>
            </a:r>
            <a:r>
              <a:rPr lang="en-IN" dirty="0">
                <a:solidFill>
                  <a:schemeClr val="accent6">
                    <a:lumMod val="50000"/>
                  </a:schemeClr>
                </a:solidFill>
                <a:cs typeface="Calibri"/>
              </a:rPr>
              <a:t>, Peter </a:t>
            </a:r>
            <a:r>
              <a:rPr lang="en-IN" dirty="0" err="1">
                <a:solidFill>
                  <a:schemeClr val="accent6">
                    <a:lumMod val="50000"/>
                  </a:schemeClr>
                </a:solidFill>
                <a:cs typeface="Calibri"/>
              </a:rPr>
              <a:t>Corke</a:t>
            </a:r>
            <a:r>
              <a:rPr lang="en-IN" dirty="0">
                <a:solidFill>
                  <a:schemeClr val="accent6">
                    <a:lumMod val="50000"/>
                  </a:schemeClr>
                </a:solidFill>
                <a:cs typeface="Calibri"/>
              </a:rPr>
              <a:t>		</a:t>
            </a:r>
            <a:r>
              <a:rPr lang="en-US" dirty="0">
                <a:solidFill>
                  <a:schemeClr val="accent6">
                    <a:lumMod val="50000"/>
                  </a:schemeClr>
                </a:solidFill>
                <a:cs typeface="Calibri"/>
                <a:hlinkClick r:id="rId6"/>
              </a:rPr>
              <a:t>https://petercorke.com/wp-admin/adminajax.php?juwpfisadmin=false&amp;action=wpfd&amp;task=file.download&amp;wpfd_category_id=27&amp;wpfd_file_id=1050&amp;token=&amp;preview=1</a:t>
            </a:r>
            <a:endParaRPr lang="en-IN" dirty="0">
              <a:solidFill>
                <a:schemeClr val="accent6">
                  <a:lumMod val="50000"/>
                </a:schemeClr>
              </a:solidFill>
              <a:latin typeface="Roboto" panose="02000000000000000000" pitchFamily="2" charset="0"/>
              <a:cs typeface="Calibri"/>
            </a:endParaRPr>
          </a:p>
          <a:p>
            <a:endParaRPr lang="en-US" dirty="0">
              <a:solidFill>
                <a:schemeClr val="accent6">
                  <a:lumMod val="50000"/>
                </a:schemeClr>
              </a:solidFill>
              <a:cs typeface="Calibri"/>
            </a:endParaRPr>
          </a:p>
          <a:p>
            <a:pPr marL="285750" indent="-285750">
              <a:buFont typeface="Arial" panose="020B0604020202020204" pitchFamily="34" charset="0"/>
              <a:buChar char="•"/>
            </a:pPr>
            <a:r>
              <a:rPr lang="en-IN" b="0" i="0" dirty="0">
                <a:solidFill>
                  <a:schemeClr val="accent6">
                    <a:lumMod val="50000"/>
                  </a:schemeClr>
                </a:solidFill>
                <a:effectLst/>
              </a:rPr>
              <a:t>Ge Creative</a:t>
            </a:r>
            <a:r>
              <a:rPr lang="en-US" b="0" i="0" dirty="0">
                <a:solidFill>
                  <a:schemeClr val="accent6">
                    <a:lumMod val="50000"/>
                  </a:schemeClr>
                </a:solidFill>
                <a:effectLst/>
                <a:cs typeface="Calibri"/>
              </a:rPr>
              <a:t>, </a:t>
            </a:r>
            <a:r>
              <a:rPr lang="en-US" b="0" i="0" dirty="0">
                <a:solidFill>
                  <a:schemeClr val="accent6">
                    <a:lumMod val="50000"/>
                  </a:schemeClr>
                </a:solidFill>
                <a:effectLst/>
              </a:rPr>
              <a:t>How To Make Arduino Robotic Arm Controlled with Smartphone - Cardboard DIY			</a:t>
            </a:r>
            <a:r>
              <a:rPr lang="en-US" dirty="0">
                <a:solidFill>
                  <a:schemeClr val="accent6">
                    <a:lumMod val="50000"/>
                  </a:schemeClr>
                </a:solidFill>
                <a:cs typeface="Calibri"/>
                <a:hlinkClick r:id="rId7"/>
              </a:rPr>
              <a:t>https://www.youtube.com/watch?v=zs_keUVE26A&amp;t=337s</a:t>
            </a:r>
            <a:endParaRPr lang="en-US" dirty="0">
              <a:solidFill>
                <a:schemeClr val="accent6">
                  <a:lumMod val="50000"/>
                </a:schemeClr>
              </a:solidFill>
              <a:cs typeface="Calibri"/>
            </a:endParaRPr>
          </a:p>
          <a:p>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ea typeface="+mn-lt"/>
              <a:cs typeface="+mn-lt"/>
            </a:endParaRPr>
          </a:p>
          <a:p>
            <a:pPr algn="just"/>
            <a:endParaRPr lang="en-US" dirty="0">
              <a:solidFill>
                <a:srgbClr val="FFFFFF"/>
              </a:solidFill>
              <a:cs typeface="Calibri"/>
            </a:endParaRPr>
          </a:p>
          <a:p>
            <a:pPr algn="just"/>
            <a:endParaRPr lang="en-US" dirty="0">
              <a:solidFill>
                <a:srgbClr val="FFFFFF"/>
              </a:solidFill>
              <a:cs typeface="Calibri"/>
            </a:endParaRPr>
          </a:p>
          <a:p>
            <a:pPr algn="just"/>
            <a:endParaRPr lang="en-US" dirty="0">
              <a:solidFill>
                <a:srgbClr val="FFFFFF"/>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p:txBody>
      </p:sp>
    </p:spTree>
    <p:extLst>
      <p:ext uri="{BB962C8B-B14F-4D97-AF65-F5344CB8AC3E}">
        <p14:creationId xmlns:p14="http://schemas.microsoft.com/office/powerpoint/2010/main" val="3161449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0297"/>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1"/>
                </a:solidFill>
                <a:latin typeface="Cambria"/>
                <a:ea typeface="Cambria"/>
              </a:rPr>
              <a:t>REFERENCES  </a:t>
            </a:r>
            <a:endParaRPr lang="en-IN" sz="2800" b="1" dirty="0">
              <a:solidFill>
                <a:schemeClr val="bg1"/>
              </a:solidFill>
              <a:latin typeface="Cambria" panose="02040503050406030204" pitchFamily="18" charset="0"/>
            </a:endParaRPr>
          </a:p>
        </p:txBody>
      </p:sp>
      <p:sp>
        <p:nvSpPr>
          <p:cNvPr id="3" name="Rectangle 2">
            <a:extLst>
              <a:ext uri="{FF2B5EF4-FFF2-40B4-BE49-F238E27FC236}">
                <a16:creationId xmlns:a16="http://schemas.microsoft.com/office/drawing/2014/main" id="{EF36CF2D-7409-408A-8829-DB313EAC88CA}"/>
              </a:ext>
            </a:extLst>
          </p:cNvPr>
          <p:cNvSpPr/>
          <p:nvPr/>
        </p:nvSpPr>
        <p:spPr>
          <a:xfrm>
            <a:off x="1775130" y="955075"/>
            <a:ext cx="8641738" cy="5062927"/>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dirty="0">
                <a:solidFill>
                  <a:schemeClr val="accent6">
                    <a:lumMod val="50000"/>
                  </a:schemeClr>
                </a:solidFill>
                <a:ea typeface="+mn-lt"/>
                <a:cs typeface="+mn-lt"/>
              </a:rPr>
              <a:t> </a:t>
            </a:r>
          </a:p>
          <a:p>
            <a:pPr marL="285750" indent="-285750">
              <a:buFont typeface="Arial" panose="020B0604020202020204" pitchFamily="34" charset="0"/>
              <a:buChar char="•"/>
            </a:pPr>
            <a:r>
              <a:rPr lang="en-US" dirty="0">
                <a:solidFill>
                  <a:schemeClr val="accent6">
                    <a:lumMod val="50000"/>
                  </a:schemeClr>
                </a:solidFill>
                <a:ea typeface="+mn-lt"/>
                <a:cs typeface="+mn-lt"/>
              </a:rPr>
              <a:t>Simulink Support Package for Arduino Hardware by MathWorks Simulink Team:	</a:t>
            </a:r>
            <a:r>
              <a:rPr lang="en-US" dirty="0">
                <a:solidFill>
                  <a:schemeClr val="accent6">
                    <a:lumMod val="50000"/>
                  </a:schemeClr>
                </a:solidFill>
                <a:ea typeface="+mn-lt"/>
                <a:cs typeface="+mn-lt"/>
                <a:hlinkClick r:id="rId3"/>
              </a:rPr>
              <a:t>https://www.mathworks.com/matlabcentral/fileexchange/40312-simulink-support-package-for-arduino-hardware</a:t>
            </a:r>
            <a:endParaRPr lang="en-US" dirty="0">
              <a:solidFill>
                <a:schemeClr val="accent6">
                  <a:lumMod val="50000"/>
                </a:schemeClr>
              </a:solidFill>
              <a:ea typeface="+mn-lt"/>
              <a:cs typeface="+mn-lt"/>
            </a:endParaRPr>
          </a:p>
          <a:p>
            <a:endParaRPr lang="en-US" dirty="0">
              <a:solidFill>
                <a:schemeClr val="accent6">
                  <a:lumMod val="50000"/>
                </a:schemeClr>
              </a:solidFill>
              <a:ea typeface="+mn-lt"/>
              <a:cs typeface="+mn-lt"/>
            </a:endParaRPr>
          </a:p>
          <a:p>
            <a:pPr marL="285750" indent="-285750">
              <a:buFont typeface="Arial" panose="020B0604020202020204" pitchFamily="34" charset="0"/>
              <a:buChar char="•"/>
            </a:pPr>
            <a:r>
              <a:rPr lang="en-IN" dirty="0">
                <a:solidFill>
                  <a:schemeClr val="accent6">
                    <a:lumMod val="50000"/>
                  </a:schemeClr>
                </a:solidFill>
              </a:rPr>
              <a:t> Kaushik </a:t>
            </a:r>
            <a:r>
              <a:rPr lang="en-IN" dirty="0" err="1">
                <a:solidFill>
                  <a:schemeClr val="accent6">
                    <a:lumMod val="50000"/>
                  </a:schemeClr>
                </a:solidFill>
              </a:rPr>
              <a:t>Phasale</a:t>
            </a:r>
            <a:r>
              <a:rPr lang="en-IN" dirty="0">
                <a:solidFill>
                  <a:schemeClr val="accent6">
                    <a:lumMod val="50000"/>
                  </a:schemeClr>
                </a:solidFill>
              </a:rPr>
              <a:t>, Praveen Kumar, </a:t>
            </a:r>
            <a:r>
              <a:rPr lang="en-IN" dirty="0" err="1">
                <a:solidFill>
                  <a:schemeClr val="accent6">
                    <a:lumMod val="50000"/>
                  </a:schemeClr>
                </a:solidFill>
              </a:rPr>
              <a:t>Akshay</a:t>
            </a:r>
            <a:r>
              <a:rPr lang="en-IN" dirty="0">
                <a:solidFill>
                  <a:schemeClr val="accent6">
                    <a:lumMod val="50000"/>
                  </a:schemeClr>
                </a:solidFill>
              </a:rPr>
              <a:t> Raut, Ravi Ranjan Singh, Amit </a:t>
            </a:r>
            <a:r>
              <a:rPr lang="en-IN" dirty="0" err="1">
                <a:solidFill>
                  <a:schemeClr val="accent6">
                    <a:lumMod val="50000"/>
                  </a:schemeClr>
                </a:solidFill>
              </a:rPr>
              <a:t>Nichat</a:t>
            </a:r>
            <a:r>
              <a:rPr lang="en-IN" dirty="0">
                <a:solidFill>
                  <a:schemeClr val="accent6">
                    <a:lumMod val="50000"/>
                  </a:schemeClr>
                </a:solidFill>
              </a:rPr>
              <a:t> “Design, Manufacturing and Analysis of Robotic Arm with SCARA Configuration”</a:t>
            </a:r>
            <a:r>
              <a:rPr lang="en-US" dirty="0">
                <a:solidFill>
                  <a:schemeClr val="accent6">
                    <a:lumMod val="50000"/>
                  </a:schemeClr>
                </a:solidFill>
              </a:rPr>
              <a:t>:	</a:t>
            </a:r>
            <a:r>
              <a:rPr lang="en-IN" dirty="0">
                <a:hlinkClick r:id="rId4"/>
              </a:rPr>
              <a:t>https://www.researchgate.net/publication/338621403_Design_Manufacturing_and_Analysis_of_Robotic_Arm_with_SCARA_Configuration</a:t>
            </a:r>
            <a:endParaRPr lang="en-IN" dirty="0"/>
          </a:p>
          <a:p>
            <a:pPr marL="285750" indent="-285750">
              <a:buFont typeface="Arial" panose="020B0604020202020204" pitchFamily="34" charset="0"/>
              <a:buChar char="•"/>
            </a:pPr>
            <a:endParaRPr lang="en-IN" dirty="0">
              <a:solidFill>
                <a:schemeClr val="accent6">
                  <a:lumMod val="50000"/>
                </a:schemeClr>
              </a:solidFill>
              <a:latin typeface="Roboto" panose="02000000000000000000" pitchFamily="2" charset="0"/>
              <a:cs typeface="Calibri"/>
            </a:endParaRPr>
          </a:p>
          <a:p>
            <a:pPr marL="285750" indent="-285750">
              <a:buFont typeface="Arial" panose="020B0604020202020204" pitchFamily="34" charset="0"/>
              <a:buChar char="•"/>
            </a:pPr>
            <a:r>
              <a:rPr lang="en-IN" dirty="0">
                <a:solidFill>
                  <a:schemeClr val="accent6">
                    <a:lumMod val="50000"/>
                  </a:schemeClr>
                </a:solidFill>
              </a:rPr>
              <a:t>Sneha </a:t>
            </a:r>
            <a:r>
              <a:rPr lang="en-IN" dirty="0" err="1">
                <a:solidFill>
                  <a:schemeClr val="accent6">
                    <a:lumMod val="50000"/>
                  </a:schemeClr>
                </a:solidFill>
              </a:rPr>
              <a:t>Bire</a:t>
            </a:r>
            <a:r>
              <a:rPr lang="en-IN" dirty="0">
                <a:solidFill>
                  <a:schemeClr val="accent6">
                    <a:lumMod val="50000"/>
                  </a:schemeClr>
                </a:solidFill>
                <a:latin typeface="Roboto" panose="02000000000000000000" pitchFamily="2" charset="0"/>
                <a:cs typeface="Calibri"/>
              </a:rPr>
              <a:t>, </a:t>
            </a:r>
            <a:r>
              <a:rPr lang="en-IN" dirty="0">
                <a:solidFill>
                  <a:schemeClr val="accent6">
                    <a:lumMod val="50000"/>
                  </a:schemeClr>
                </a:solidFill>
              </a:rPr>
              <a:t>Vaibhav Pawar</a:t>
            </a:r>
            <a:r>
              <a:rPr lang="en-IN" dirty="0">
                <a:solidFill>
                  <a:schemeClr val="accent6">
                    <a:lumMod val="50000"/>
                  </a:schemeClr>
                </a:solidFill>
                <a:latin typeface="Roboto" panose="02000000000000000000" pitchFamily="2" charset="0"/>
                <a:cs typeface="Calibri"/>
              </a:rPr>
              <a:t>, </a:t>
            </a:r>
            <a:r>
              <a:rPr lang="en-IN" dirty="0">
                <a:solidFill>
                  <a:schemeClr val="accent6">
                    <a:lumMod val="50000"/>
                  </a:schemeClr>
                </a:solidFill>
              </a:rPr>
              <a:t>Shubham More</a:t>
            </a:r>
            <a:r>
              <a:rPr lang="en-IN" dirty="0">
                <a:solidFill>
                  <a:schemeClr val="accent6">
                    <a:lumMod val="50000"/>
                  </a:schemeClr>
                </a:solidFill>
                <a:latin typeface="Roboto" panose="02000000000000000000" pitchFamily="2" charset="0"/>
                <a:cs typeface="Calibri"/>
              </a:rPr>
              <a:t>, </a:t>
            </a:r>
            <a:r>
              <a:rPr lang="en-IN" dirty="0">
                <a:solidFill>
                  <a:schemeClr val="accent6">
                    <a:lumMod val="50000"/>
                  </a:schemeClr>
                </a:solidFill>
              </a:rPr>
              <a:t>Komal More</a:t>
            </a:r>
            <a:r>
              <a:rPr lang="en-IN" dirty="0">
                <a:solidFill>
                  <a:schemeClr val="accent6">
                    <a:lumMod val="50000"/>
                  </a:schemeClr>
                </a:solidFill>
                <a:latin typeface="Roboto" panose="02000000000000000000" pitchFamily="2" charset="0"/>
                <a:cs typeface="Calibri"/>
              </a:rPr>
              <a:t>, </a:t>
            </a:r>
            <a:r>
              <a:rPr lang="en-IN" dirty="0">
                <a:solidFill>
                  <a:schemeClr val="accent6">
                    <a:lumMod val="50000"/>
                  </a:schemeClr>
                </a:solidFill>
              </a:rPr>
              <a:t>Reshma Mule </a:t>
            </a:r>
            <a:r>
              <a:rPr lang="en-US" dirty="0">
                <a:solidFill>
                  <a:schemeClr val="accent6">
                    <a:lumMod val="50000"/>
                  </a:schemeClr>
                </a:solidFill>
              </a:rPr>
              <a:t>“Review on Design and Development of Robotic Arm Generation-1”:</a:t>
            </a:r>
          </a:p>
          <a:p>
            <a:r>
              <a:rPr lang="en-US" dirty="0">
                <a:solidFill>
                  <a:schemeClr val="accent6">
                    <a:lumMod val="50000"/>
                  </a:schemeClr>
                </a:solidFill>
                <a:latin typeface="Roboto" panose="02000000000000000000" pitchFamily="2" charset="0"/>
                <a:cs typeface="Calibri"/>
              </a:rPr>
              <a:t>	</a:t>
            </a:r>
            <a:r>
              <a:rPr lang="en-US" dirty="0">
                <a:solidFill>
                  <a:schemeClr val="accent6">
                    <a:lumMod val="50000"/>
                  </a:schemeClr>
                </a:solidFill>
                <a:latin typeface="Calibri (Body)"/>
                <a:cs typeface="Calibri"/>
                <a:hlinkClick r:id="rId5"/>
              </a:rPr>
              <a:t>https://ijisrt.com/wp-content/uploads/2018/04/%E2%80%9CReview-on-Design-and-Development-of-Robotic-Arm-Generation-1%E2%80%9D.pdf</a:t>
            </a:r>
            <a:endParaRPr lang="en-US" dirty="0">
              <a:solidFill>
                <a:schemeClr val="accent6">
                  <a:lumMod val="50000"/>
                </a:schemeClr>
              </a:solidFill>
              <a:latin typeface="Calibri (Body)"/>
              <a:cs typeface="Calibri"/>
            </a:endParaRPr>
          </a:p>
          <a:p>
            <a:endParaRPr lang="en-IN" dirty="0">
              <a:solidFill>
                <a:schemeClr val="accent6">
                  <a:lumMod val="50000"/>
                </a:schemeClr>
              </a:solidFill>
              <a:latin typeface="Roboto" panose="02000000000000000000" pitchFamily="2" charset="0"/>
              <a:cs typeface="Calibri"/>
            </a:endParaRPr>
          </a:p>
          <a:p>
            <a:pPr marL="285750" indent="-285750">
              <a:buFont typeface="Arial" panose="020B0604020202020204" pitchFamily="34" charset="0"/>
              <a:buChar char="•"/>
            </a:pPr>
            <a:r>
              <a:rPr lang="en-IN" dirty="0" err="1">
                <a:solidFill>
                  <a:schemeClr val="accent6">
                    <a:lumMod val="50000"/>
                  </a:schemeClr>
                </a:solidFill>
              </a:rPr>
              <a:t>Abhivyakti</a:t>
            </a:r>
            <a:r>
              <a:rPr lang="en-IN" dirty="0">
                <a:solidFill>
                  <a:schemeClr val="accent6">
                    <a:lumMod val="50000"/>
                  </a:schemeClr>
                </a:solidFill>
              </a:rPr>
              <a:t> Sharma, </a:t>
            </a:r>
            <a:r>
              <a:rPr lang="en-IN" dirty="0" err="1">
                <a:solidFill>
                  <a:schemeClr val="accent6">
                    <a:lumMod val="50000"/>
                  </a:schemeClr>
                </a:solidFill>
              </a:rPr>
              <a:t>Kshitija</a:t>
            </a:r>
            <a:r>
              <a:rPr lang="en-IN" dirty="0">
                <a:solidFill>
                  <a:schemeClr val="accent6">
                    <a:lumMod val="50000"/>
                  </a:schemeClr>
                </a:solidFill>
              </a:rPr>
              <a:t> </a:t>
            </a:r>
            <a:r>
              <a:rPr lang="en-IN" dirty="0" err="1">
                <a:solidFill>
                  <a:schemeClr val="accent6">
                    <a:lumMod val="50000"/>
                  </a:schemeClr>
                </a:solidFill>
              </a:rPr>
              <a:t>Kanase</a:t>
            </a:r>
            <a:r>
              <a:rPr lang="en-IN" dirty="0">
                <a:solidFill>
                  <a:schemeClr val="accent6">
                    <a:lumMod val="50000"/>
                  </a:schemeClr>
                </a:solidFill>
              </a:rPr>
              <a:t>, Vipul Pandey, C. K. </a:t>
            </a:r>
            <a:r>
              <a:rPr lang="en-IN" dirty="0" err="1">
                <a:solidFill>
                  <a:schemeClr val="accent6">
                    <a:lumMod val="50000"/>
                  </a:schemeClr>
                </a:solidFill>
              </a:rPr>
              <a:t>Bhange</a:t>
            </a:r>
            <a:r>
              <a:rPr lang="en-IN" dirty="0">
                <a:solidFill>
                  <a:schemeClr val="accent6">
                    <a:lumMod val="50000"/>
                  </a:schemeClr>
                </a:solidFill>
              </a:rPr>
              <a:t> “3 Axis Robotic Arm”:</a:t>
            </a:r>
            <a:r>
              <a:rPr lang="en-IN" dirty="0">
                <a:solidFill>
                  <a:schemeClr val="accent6">
                    <a:lumMod val="50000"/>
                  </a:schemeClr>
                </a:solidFill>
                <a:cs typeface="Calibri"/>
              </a:rPr>
              <a:t>		</a:t>
            </a:r>
            <a:r>
              <a:rPr lang="en-US" dirty="0">
                <a:solidFill>
                  <a:schemeClr val="accent6">
                    <a:lumMod val="50000"/>
                  </a:schemeClr>
                </a:solidFill>
                <a:cs typeface="Calibri"/>
                <a:hlinkClick r:id="rId6"/>
              </a:rPr>
              <a:t>https://www.ijresm.com/Vol.2_2019/Vol2_Iss6_June19/IJRESM_V2_I6_25.pdf</a:t>
            </a:r>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ea typeface="+mn-lt"/>
              <a:cs typeface="+mn-lt"/>
            </a:endParaRPr>
          </a:p>
          <a:p>
            <a:pPr algn="just"/>
            <a:endParaRPr lang="en-US" dirty="0">
              <a:solidFill>
                <a:srgbClr val="FFFFFF"/>
              </a:solidFill>
              <a:cs typeface="Calibri"/>
            </a:endParaRPr>
          </a:p>
          <a:p>
            <a:pPr algn="just"/>
            <a:endParaRPr lang="en-US" dirty="0">
              <a:solidFill>
                <a:srgbClr val="FFFFFF"/>
              </a:solidFill>
              <a:cs typeface="Calibri"/>
            </a:endParaRPr>
          </a:p>
          <a:p>
            <a:pPr algn="just"/>
            <a:endParaRPr lang="en-US" dirty="0">
              <a:solidFill>
                <a:srgbClr val="FFFFFF"/>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a:p>
            <a:pPr algn="just"/>
            <a:endParaRPr lang="en-US" dirty="0">
              <a:solidFill>
                <a:schemeClr val="accent6">
                  <a:lumMod val="50000"/>
                </a:schemeClr>
              </a:solidFill>
              <a:cs typeface="Calibri"/>
            </a:endParaRPr>
          </a:p>
        </p:txBody>
      </p:sp>
    </p:spTree>
    <p:extLst>
      <p:ext uri="{BB962C8B-B14F-4D97-AF65-F5344CB8AC3E}">
        <p14:creationId xmlns:p14="http://schemas.microsoft.com/office/powerpoint/2010/main" val="902244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0297"/>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1"/>
                </a:solidFill>
                <a:latin typeface="Cambria"/>
                <a:ea typeface="Cambria"/>
              </a:rPr>
              <a:t>  </a:t>
            </a:r>
            <a:endParaRPr lang="en-IN" sz="2800" b="1" dirty="0">
              <a:solidFill>
                <a:schemeClr val="bg1"/>
              </a:solidFill>
              <a:latin typeface="Cambria" panose="02040503050406030204" pitchFamily="18" charset="0"/>
            </a:endParaRPr>
          </a:p>
        </p:txBody>
      </p:sp>
      <p:sp>
        <p:nvSpPr>
          <p:cNvPr id="2" name="Rectangle 1">
            <a:extLst>
              <a:ext uri="{FF2B5EF4-FFF2-40B4-BE49-F238E27FC236}">
                <a16:creationId xmlns:a16="http://schemas.microsoft.com/office/drawing/2014/main" id="{96375804-B598-42D5-85BE-73B546E30930}"/>
              </a:ext>
            </a:extLst>
          </p:cNvPr>
          <p:cNvSpPr/>
          <p:nvPr/>
        </p:nvSpPr>
        <p:spPr>
          <a:xfrm>
            <a:off x="3520325" y="2875002"/>
            <a:ext cx="5151347" cy="1323439"/>
          </a:xfrm>
          <a:prstGeom prst="rect">
            <a:avLst/>
          </a:prstGeom>
          <a:noFill/>
        </p:spPr>
        <p:txBody>
          <a:bodyPr wrap="none" lIns="91440" tIns="45720" rIns="91440" bIns="45720">
            <a:spAutoFit/>
          </a:bodyPr>
          <a:lstStyle/>
          <a:p>
            <a:pPr algn="ctr"/>
            <a:r>
              <a:rPr lang="en-US" sz="80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179005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1"/>
            <a:ext cx="12191999" cy="77749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800" b="1" dirty="0">
                <a:solidFill>
                  <a:schemeClr val="bg1"/>
                </a:solidFill>
                <a:latin typeface="Cambria" panose="02040503050406030204" pitchFamily="18" charset="0"/>
              </a:rPr>
              <a:t>DEPARTMENT VISION , MISSION, PEOs, PSOs</a:t>
            </a:r>
            <a:endParaRPr lang="en-IN" sz="2000" b="1" dirty="0">
              <a:solidFill>
                <a:schemeClr val="bg1"/>
              </a:solidFill>
              <a:latin typeface="Cambria" panose="02040503050406030204" pitchFamily="18" charset="0"/>
            </a:endParaRPr>
          </a:p>
        </p:txBody>
      </p:sp>
      <p:sp>
        <p:nvSpPr>
          <p:cNvPr id="11" name="Rectangle 10"/>
          <p:cNvSpPr/>
          <p:nvPr/>
        </p:nvSpPr>
        <p:spPr>
          <a:xfrm>
            <a:off x="1748984" y="863283"/>
            <a:ext cx="8693224" cy="964789"/>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b="1" u="sng" dirty="0">
                <a:solidFill>
                  <a:srgbClr val="0070C0"/>
                </a:solidFill>
                <a:latin typeface="Times New Roman"/>
                <a:ea typeface="+mn-lt"/>
                <a:cs typeface="Times New Roman"/>
              </a:rPr>
              <a:t>Vision:</a:t>
            </a:r>
            <a:r>
              <a:rPr lang="en-US" b="1" i="1" dirty="0">
                <a:solidFill>
                  <a:schemeClr val="accent6"/>
                </a:solidFill>
                <a:latin typeface="Calibri"/>
                <a:ea typeface="+mn-lt"/>
                <a:cs typeface="Calibri"/>
              </a:rPr>
              <a:t> </a:t>
            </a:r>
            <a:r>
              <a:rPr lang="en-US" b="1" i="1" dirty="0">
                <a:solidFill>
                  <a:schemeClr val="accent6">
                    <a:lumMod val="50000"/>
                  </a:schemeClr>
                </a:solidFill>
                <a:latin typeface="Calibri"/>
                <a:ea typeface="+mn-lt"/>
                <a:cs typeface="Calibri"/>
              </a:rPr>
              <a:t>Imparting</a:t>
            </a:r>
            <a:r>
              <a:rPr lang="en-US" b="1" i="1" dirty="0">
                <a:solidFill>
                  <a:schemeClr val="accent6">
                    <a:lumMod val="50000"/>
                  </a:schemeClr>
                </a:solidFill>
                <a:ea typeface="+mn-lt"/>
                <a:cs typeface="+mn-lt"/>
              </a:rPr>
              <a:t> Quality Education to achieve Academic Excellence in Electronics and Communication Engineering for Global Competent Engineers.</a:t>
            </a:r>
            <a:endParaRPr lang="en-US" b="1" i="1" u="sng" dirty="0">
              <a:solidFill>
                <a:schemeClr val="accent6">
                  <a:lumMod val="50000"/>
                </a:schemeClr>
              </a:solidFill>
              <a:latin typeface="Times New Roman" pitchFamily="18" charset="0"/>
              <a:cs typeface="Times New Roman" pitchFamily="18" charset="0"/>
            </a:endParaRPr>
          </a:p>
        </p:txBody>
      </p:sp>
      <p:sp>
        <p:nvSpPr>
          <p:cNvPr id="12" name="Rectangle 11"/>
          <p:cNvSpPr/>
          <p:nvPr/>
        </p:nvSpPr>
        <p:spPr>
          <a:xfrm>
            <a:off x="1752755" y="1945280"/>
            <a:ext cx="8693224" cy="1112764"/>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fontAlgn="b"/>
            <a:r>
              <a:rPr lang="en-US" b="1" u="sng" dirty="0">
                <a:solidFill>
                  <a:srgbClr val="0070C0"/>
                </a:solidFill>
                <a:latin typeface="Times New Roman"/>
                <a:cs typeface="Times New Roman"/>
              </a:rPr>
              <a:t>Mission:</a:t>
            </a:r>
            <a:r>
              <a:rPr lang="en-US" i="1" dirty="0">
                <a:solidFill>
                  <a:schemeClr val="accent6"/>
                </a:solidFill>
                <a:latin typeface="Calibri"/>
                <a:cs typeface="Calibri"/>
              </a:rPr>
              <a:t> </a:t>
            </a:r>
            <a:r>
              <a:rPr lang="en-US" i="1" dirty="0">
                <a:solidFill>
                  <a:schemeClr val="accent6">
                    <a:lumMod val="50000"/>
                  </a:schemeClr>
                </a:solidFill>
                <a:ea typeface="+mn-lt"/>
                <a:cs typeface="+mn-lt"/>
              </a:rPr>
              <a:t>1.Create </a:t>
            </a:r>
            <a:r>
              <a:rPr lang="en-US" b="1" i="1" dirty="0">
                <a:solidFill>
                  <a:schemeClr val="accent6">
                    <a:lumMod val="50000"/>
                  </a:schemeClr>
                </a:solidFill>
                <a:ea typeface="+mn-lt"/>
                <a:cs typeface="+mn-lt"/>
              </a:rPr>
              <a:t>state of art infrastructure</a:t>
            </a:r>
            <a:r>
              <a:rPr lang="en-US" i="1" dirty="0">
                <a:solidFill>
                  <a:schemeClr val="accent6">
                    <a:lumMod val="50000"/>
                  </a:schemeClr>
                </a:solidFill>
                <a:ea typeface="+mn-lt"/>
                <a:cs typeface="+mn-lt"/>
              </a:rPr>
              <a:t> for quality education.</a:t>
            </a:r>
            <a:endParaRPr lang="en-US" b="1" i="1" u="sng" dirty="0">
              <a:solidFill>
                <a:schemeClr val="accent6">
                  <a:lumMod val="50000"/>
                </a:schemeClr>
              </a:solidFill>
              <a:latin typeface="Times New Roman" pitchFamily="18" charset="0"/>
              <a:cs typeface="Times New Roman" pitchFamily="18" charset="0"/>
            </a:endParaRPr>
          </a:p>
          <a:p>
            <a:r>
              <a:rPr lang="en-US" i="1" dirty="0">
                <a:solidFill>
                  <a:schemeClr val="accent6">
                    <a:lumMod val="50000"/>
                  </a:schemeClr>
                </a:solidFill>
                <a:ea typeface="+mn-lt"/>
                <a:cs typeface="+mn-lt"/>
              </a:rPr>
              <a:t>                 2. Nurture </a:t>
            </a:r>
            <a:r>
              <a:rPr lang="en-US" b="1" i="1" dirty="0">
                <a:solidFill>
                  <a:schemeClr val="accent6">
                    <a:lumMod val="50000"/>
                  </a:schemeClr>
                </a:solidFill>
                <a:ea typeface="+mn-lt"/>
                <a:cs typeface="+mn-lt"/>
              </a:rPr>
              <a:t>innovative concepts</a:t>
            </a:r>
            <a:r>
              <a:rPr lang="en-US" i="1" dirty="0">
                <a:solidFill>
                  <a:schemeClr val="accent6">
                    <a:lumMod val="50000"/>
                  </a:schemeClr>
                </a:solidFill>
                <a:ea typeface="+mn-lt"/>
                <a:cs typeface="+mn-lt"/>
              </a:rPr>
              <a:t> and problem </a:t>
            </a:r>
            <a:r>
              <a:rPr lang="en-US" b="1" i="1" dirty="0">
                <a:solidFill>
                  <a:schemeClr val="accent6">
                    <a:lumMod val="50000"/>
                  </a:schemeClr>
                </a:solidFill>
                <a:ea typeface="+mn-lt"/>
                <a:cs typeface="+mn-lt"/>
              </a:rPr>
              <a:t>solving skills</a:t>
            </a:r>
            <a:r>
              <a:rPr lang="en-US" i="1" dirty="0">
                <a:solidFill>
                  <a:schemeClr val="accent6">
                    <a:lumMod val="50000"/>
                  </a:schemeClr>
                </a:solidFill>
                <a:ea typeface="+mn-lt"/>
                <a:cs typeface="+mn-lt"/>
              </a:rPr>
              <a:t>.</a:t>
            </a:r>
            <a:endParaRPr lang="en-US" i="1" dirty="0">
              <a:solidFill>
                <a:schemeClr val="accent6">
                  <a:lumMod val="50000"/>
                </a:schemeClr>
              </a:solidFill>
              <a:cs typeface="Calibri"/>
            </a:endParaRPr>
          </a:p>
          <a:p>
            <a:r>
              <a:rPr lang="en-US" i="1" dirty="0">
                <a:solidFill>
                  <a:schemeClr val="accent6">
                    <a:lumMod val="50000"/>
                  </a:schemeClr>
                </a:solidFill>
                <a:ea typeface="+mn-lt"/>
                <a:cs typeface="+mn-lt"/>
              </a:rPr>
              <a:t>                 3. Delivering </a:t>
            </a:r>
            <a:r>
              <a:rPr lang="en-US" b="1" i="1" dirty="0">
                <a:solidFill>
                  <a:schemeClr val="accent6">
                    <a:lumMod val="50000"/>
                  </a:schemeClr>
                </a:solidFill>
                <a:ea typeface="+mn-lt"/>
                <a:cs typeface="+mn-lt"/>
              </a:rPr>
              <a:t>Professional Engineers</a:t>
            </a:r>
            <a:r>
              <a:rPr lang="en-US" i="1" dirty="0">
                <a:solidFill>
                  <a:schemeClr val="accent6">
                    <a:lumMod val="50000"/>
                  </a:schemeClr>
                </a:solidFill>
                <a:ea typeface="+mn-lt"/>
                <a:cs typeface="+mn-lt"/>
              </a:rPr>
              <a:t> to meet the </a:t>
            </a:r>
            <a:r>
              <a:rPr lang="en-US" b="1" i="1" dirty="0">
                <a:solidFill>
                  <a:schemeClr val="accent6">
                    <a:lumMod val="50000"/>
                  </a:schemeClr>
                </a:solidFill>
                <a:ea typeface="+mn-lt"/>
                <a:cs typeface="+mn-lt"/>
              </a:rPr>
              <a:t>societal needs</a:t>
            </a:r>
            <a:r>
              <a:rPr lang="en-US" i="1" dirty="0">
                <a:solidFill>
                  <a:schemeClr val="accent6">
                    <a:lumMod val="50000"/>
                  </a:schemeClr>
                </a:solidFill>
                <a:ea typeface="+mn-lt"/>
                <a:cs typeface="+mn-lt"/>
              </a:rPr>
              <a:t>.</a:t>
            </a:r>
            <a:endParaRPr lang="en-US" i="1" dirty="0">
              <a:solidFill>
                <a:schemeClr val="accent6">
                  <a:lumMod val="50000"/>
                </a:schemeClr>
              </a:solidFill>
              <a:cs typeface="Calibri"/>
            </a:endParaRPr>
          </a:p>
        </p:txBody>
      </p:sp>
      <p:sp>
        <p:nvSpPr>
          <p:cNvPr id="13" name="Rectangle 12"/>
          <p:cNvSpPr/>
          <p:nvPr/>
        </p:nvSpPr>
        <p:spPr>
          <a:xfrm>
            <a:off x="1753167" y="3174364"/>
            <a:ext cx="8693224" cy="1926250"/>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b="1" u="sng" dirty="0">
                <a:solidFill>
                  <a:srgbClr val="0070C0"/>
                </a:solidFill>
                <a:latin typeface="Times New Roman"/>
                <a:ea typeface="+mn-lt"/>
                <a:cs typeface="Times New Roman"/>
              </a:rPr>
              <a:t>PEOs:</a:t>
            </a:r>
            <a:r>
              <a:rPr lang="en-US" sz="1400" b="1" dirty="0">
                <a:solidFill>
                  <a:schemeClr val="accent6"/>
                </a:solidFill>
                <a:ea typeface="+mn-lt"/>
                <a:cs typeface="+mn-lt"/>
              </a:rPr>
              <a:t> </a:t>
            </a:r>
            <a:r>
              <a:rPr lang="en-US" sz="1400" dirty="0">
                <a:solidFill>
                  <a:schemeClr val="accent6">
                    <a:lumMod val="50000"/>
                  </a:schemeClr>
                </a:solidFill>
                <a:ea typeface="+mn-lt"/>
                <a:cs typeface="+mn-lt"/>
              </a:rPr>
              <a:t>1. Prepare graduates to be professionals, Practicing engineers and entrepreneurs in the field of Electronics                         and communication engineering.</a:t>
            </a:r>
            <a:endParaRPr lang="en-US" sz="1400" u="sng" dirty="0">
              <a:solidFill>
                <a:schemeClr val="accent6">
                  <a:lumMod val="50000"/>
                </a:schemeClr>
              </a:solidFill>
              <a:latin typeface="Times New Roman" pitchFamily="18" charset="0"/>
              <a:cs typeface="Times New Roman" pitchFamily="18" charset="0"/>
            </a:endParaRPr>
          </a:p>
          <a:p>
            <a:r>
              <a:rPr lang="en-US" sz="1400" dirty="0">
                <a:solidFill>
                  <a:schemeClr val="accent6">
                    <a:lumMod val="50000"/>
                  </a:schemeClr>
                </a:solidFill>
                <a:ea typeface="+mn-lt"/>
                <a:cs typeface="+mn-lt"/>
              </a:rPr>
              <a:t>               2. To acquire sufficient knowledge base for innovative techniques in design and development of tools and systems.</a:t>
            </a:r>
            <a:endParaRPr lang="en-US" sz="1400" dirty="0">
              <a:solidFill>
                <a:schemeClr val="accent6">
                  <a:lumMod val="50000"/>
                </a:schemeClr>
              </a:solidFill>
              <a:cs typeface="Calibri"/>
            </a:endParaRPr>
          </a:p>
          <a:p>
            <a:r>
              <a:rPr lang="en-US" sz="1400" dirty="0">
                <a:solidFill>
                  <a:schemeClr val="accent6">
                    <a:lumMod val="50000"/>
                  </a:schemeClr>
                </a:solidFill>
                <a:ea typeface="+mn-lt"/>
                <a:cs typeface="+mn-lt"/>
              </a:rPr>
              <a:t>               3. Capable of competing globally in multidisciplinary field.</a:t>
            </a:r>
            <a:endParaRPr lang="en-US" sz="1400" dirty="0">
              <a:solidFill>
                <a:schemeClr val="accent6">
                  <a:lumMod val="50000"/>
                </a:schemeClr>
              </a:solidFill>
              <a:cs typeface="Calibri"/>
            </a:endParaRPr>
          </a:p>
          <a:p>
            <a:r>
              <a:rPr lang="en-US" sz="1400" dirty="0">
                <a:solidFill>
                  <a:schemeClr val="accent6">
                    <a:lumMod val="50000"/>
                  </a:schemeClr>
                </a:solidFill>
                <a:ea typeface="+mn-lt"/>
                <a:cs typeface="+mn-lt"/>
              </a:rPr>
              <a:t>               4. Achieve personal and professional success with awareness and commitment to ethical and social responsibilities as an individual as well as a team.</a:t>
            </a:r>
            <a:endParaRPr lang="en-US" sz="1400" dirty="0">
              <a:solidFill>
                <a:schemeClr val="accent6">
                  <a:lumMod val="50000"/>
                </a:schemeClr>
              </a:solidFill>
              <a:cs typeface="Calibri"/>
            </a:endParaRPr>
          </a:p>
          <a:p>
            <a:r>
              <a:rPr lang="en-US" sz="1400" dirty="0">
                <a:solidFill>
                  <a:schemeClr val="accent6">
                    <a:lumMod val="50000"/>
                  </a:schemeClr>
                </a:solidFill>
                <a:ea typeface="+mn-lt"/>
                <a:cs typeface="+mn-lt"/>
              </a:rPr>
              <a:t>               5. Graduates will maintain and improve technical competence through continuous learning process.</a:t>
            </a:r>
            <a:endParaRPr lang="en-US" sz="1400" dirty="0">
              <a:solidFill>
                <a:schemeClr val="accent6">
                  <a:lumMod val="50000"/>
                </a:schemeClr>
              </a:solidFill>
              <a:cs typeface="Calibri"/>
            </a:endParaRPr>
          </a:p>
        </p:txBody>
      </p:sp>
      <p:sp>
        <p:nvSpPr>
          <p:cNvPr id="14" name="Rectangle 13"/>
          <p:cNvSpPr/>
          <p:nvPr/>
        </p:nvSpPr>
        <p:spPr>
          <a:xfrm>
            <a:off x="1747053" y="5282776"/>
            <a:ext cx="8693224" cy="1143656"/>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b="1" u="sng" dirty="0">
                <a:solidFill>
                  <a:srgbClr val="0070C0"/>
                </a:solidFill>
                <a:latin typeface="Times New Roman"/>
                <a:ea typeface="+mn-lt"/>
                <a:cs typeface="Times New Roman"/>
              </a:rPr>
              <a:t>PSOs:</a:t>
            </a:r>
            <a:r>
              <a:rPr lang="en-US" b="1" dirty="0">
                <a:solidFill>
                  <a:schemeClr val="accent6"/>
                </a:solidFill>
                <a:ea typeface="+mn-lt"/>
                <a:cs typeface="+mn-lt"/>
              </a:rPr>
              <a:t> </a:t>
            </a:r>
            <a:r>
              <a:rPr lang="en-US" sz="1400" dirty="0">
                <a:solidFill>
                  <a:schemeClr val="accent6">
                    <a:lumMod val="50000"/>
                  </a:schemeClr>
                </a:solidFill>
                <a:ea typeface="+mn-lt"/>
                <a:cs typeface="+mn-lt"/>
              </a:rPr>
              <a:t>PSO1: The graduates will be able to apply the principles of Electronics and Communication in core areas.</a:t>
            </a:r>
            <a:endParaRPr lang="en-US" sz="1400" u="sng" dirty="0">
              <a:solidFill>
                <a:schemeClr val="accent6">
                  <a:lumMod val="50000"/>
                </a:schemeClr>
              </a:solidFill>
              <a:latin typeface="Calibri"/>
              <a:cs typeface="Times New Roman" pitchFamily="18" charset="0"/>
            </a:endParaRPr>
          </a:p>
          <a:p>
            <a:pPr algn="just"/>
            <a:r>
              <a:rPr lang="en-US" sz="1400" dirty="0">
                <a:solidFill>
                  <a:schemeClr val="accent6">
                    <a:lumMod val="50000"/>
                  </a:schemeClr>
                </a:solidFill>
                <a:ea typeface="+mn-lt"/>
                <a:cs typeface="+mn-lt"/>
              </a:rPr>
              <a:t>                PSO2: An ability to use latest hardware and software tools in Electronics and Communication engineering. </a:t>
            </a:r>
            <a:endParaRPr lang="en-US" sz="1400" dirty="0">
              <a:solidFill>
                <a:schemeClr val="accent6">
                  <a:lumMod val="50000"/>
                </a:schemeClr>
              </a:solidFill>
              <a:cs typeface="Calibri"/>
            </a:endParaRPr>
          </a:p>
          <a:p>
            <a:pPr algn="just"/>
            <a:r>
              <a:rPr lang="en-US" sz="1400" dirty="0">
                <a:solidFill>
                  <a:schemeClr val="accent6">
                    <a:lumMod val="50000"/>
                  </a:schemeClr>
                </a:solidFill>
                <a:ea typeface="+mn-lt"/>
                <a:cs typeface="+mn-lt"/>
              </a:rPr>
              <a:t>            PSO3: Preparing Graduates to satisfy industrial needs and pursue higher studies with social-awareness and universal moral values.</a:t>
            </a:r>
            <a:endParaRPr lang="en-US" sz="1400" dirty="0">
              <a:solidFill>
                <a:schemeClr val="accent6">
                  <a:lumMod val="50000"/>
                </a:schemeClr>
              </a:solidFill>
              <a:cs typeface="Calibri"/>
            </a:endParaRPr>
          </a:p>
          <a:p>
            <a:endParaRPr lang="en-US" sz="1400" u="sng" dirty="0">
              <a:solidFill>
                <a:schemeClr val="accent6"/>
              </a:solidFill>
              <a:latin typeface="Times New Roman" pitchFamily="18" charset="0"/>
              <a:cs typeface="Times New Roman" pitchFamily="18" charset="0"/>
            </a:endParaRPr>
          </a:p>
          <a:p>
            <a:endParaRPr lang="en-US" sz="1400" u="sng" dirty="0">
              <a:solidFill>
                <a:schemeClr val="accent6"/>
              </a:solidFill>
              <a:latin typeface="Times New Roman" pitchFamily="18" charset="0"/>
              <a:cs typeface="Times New Roman" pitchFamily="18" charset="0"/>
            </a:endParaRPr>
          </a:p>
        </p:txBody>
      </p:sp>
    </p:spTree>
    <p:extLst>
      <p:ext uri="{BB962C8B-B14F-4D97-AF65-F5344CB8AC3E}">
        <p14:creationId xmlns:p14="http://schemas.microsoft.com/office/powerpoint/2010/main" val="159969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graphicFrame>
        <p:nvGraphicFramePr>
          <p:cNvPr id="6" name="Table 5"/>
          <p:cNvGraphicFramePr>
            <a:graphicFrameLocks noGrp="1"/>
          </p:cNvGraphicFramePr>
          <p:nvPr/>
        </p:nvGraphicFramePr>
        <p:xfrm>
          <a:off x="1819001" y="0"/>
          <a:ext cx="8060041" cy="375285"/>
        </p:xfrm>
        <a:graphic>
          <a:graphicData uri="http://schemas.openxmlformats.org/drawingml/2006/table">
            <a:tbl>
              <a:tblPr>
                <a:effectLst>
                  <a:outerShdw blurRad="50800" dist="38100" algn="l" rotWithShape="0">
                    <a:prstClr val="black">
                      <a:alpha val="40000"/>
                    </a:prstClr>
                  </a:outerShdw>
                </a:effectLst>
                <a:tableStyleId>{5C22544A-7EE6-4342-B048-85BDC9FD1C3A}</a:tableStyleId>
              </a:tblPr>
              <a:tblGrid>
                <a:gridCol w="8060041">
                  <a:extLst>
                    <a:ext uri="{9D8B030D-6E8A-4147-A177-3AD203B41FA5}">
                      <a16:colId xmlns:a16="http://schemas.microsoft.com/office/drawing/2014/main" val="20000"/>
                    </a:ext>
                  </a:extLst>
                </a:gridCol>
              </a:tblGrid>
              <a:tr h="360040">
                <a:tc>
                  <a:txBody>
                    <a:bodyPr/>
                    <a:lstStyle/>
                    <a:p>
                      <a:pPr algn="ctr" fontAlgn="b"/>
                      <a:r>
                        <a:rPr lang="en-US" sz="2400" b="1" u="none" strike="noStrike" dirty="0">
                          <a:effectLst/>
                          <a:latin typeface="Times New Roman" pitchFamily="18" charset="0"/>
                          <a:cs typeface="Times New Roman" pitchFamily="18" charset="0"/>
                        </a:rPr>
                        <a:t>Course Outcomes of Mini-Project</a:t>
                      </a:r>
                      <a:endParaRPr lang="en-US" sz="2400" b="1" i="0" u="none" strike="noStrike" dirty="0">
                        <a:solidFill>
                          <a:srgbClr val="000000"/>
                        </a:solidFill>
                        <a:effectLst/>
                        <a:latin typeface="Times New Roman" pitchFamily="18" charset="0"/>
                        <a:cs typeface="Times New Roman" pitchFamily="18" charset="0"/>
                      </a:endParaRPr>
                    </a:p>
                  </a:txBody>
                  <a:tcPr marL="9525" marR="9525" marT="9525" marB="0">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1839522" y="407155"/>
          <a:ext cx="8040782" cy="2855203"/>
        </p:xfrm>
        <a:graphic>
          <a:graphicData uri="http://schemas.openxmlformats.org/drawingml/2006/table">
            <a:tbl>
              <a:tblPr firstRow="1" bandRow="1">
                <a:effectLst>
                  <a:outerShdw blurRad="76200" dir="18900000" sy="23000" kx="-1200000" algn="bl" rotWithShape="0">
                    <a:prstClr val="black">
                      <a:alpha val="20000"/>
                    </a:prstClr>
                  </a:outerShdw>
                </a:effectLst>
                <a:tableStyleId>{5FD0F851-EC5A-4D38-B0AD-8093EC10F338}</a:tableStyleId>
              </a:tblPr>
              <a:tblGrid>
                <a:gridCol w="886037">
                  <a:extLst>
                    <a:ext uri="{9D8B030D-6E8A-4147-A177-3AD203B41FA5}">
                      <a16:colId xmlns:a16="http://schemas.microsoft.com/office/drawing/2014/main" val="20000"/>
                    </a:ext>
                  </a:extLst>
                </a:gridCol>
                <a:gridCol w="7154745">
                  <a:extLst>
                    <a:ext uri="{9D8B030D-6E8A-4147-A177-3AD203B41FA5}">
                      <a16:colId xmlns:a16="http://schemas.microsoft.com/office/drawing/2014/main" val="20001"/>
                    </a:ext>
                  </a:extLst>
                </a:gridCol>
              </a:tblGrid>
              <a:tr h="432048">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Ability to carry-out literature review and define the problem.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6931">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Ability to co-ordinate to work as a team member or a single member.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32048">
                <a:tc>
                  <a:txBody>
                    <a:bodyPr/>
                    <a:lstStyle/>
                    <a:p>
                      <a:pPr algn="ctr"/>
                      <a:r>
                        <a:rPr lang="en-US"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Inculcate methods to use advance tools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2048">
                <a:tc>
                  <a:txBody>
                    <a:bodyPr/>
                    <a:lstStyle/>
                    <a:p>
                      <a:pPr algn="ctr"/>
                      <a:r>
                        <a:rPr lang="en-US"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Design analytical modeling and develop a systems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2048">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b="1" kern="1200" dirty="0">
                          <a:solidFill>
                            <a:schemeClr val="tx1"/>
                          </a:solidFill>
                          <a:latin typeface="+mn-lt"/>
                          <a:ea typeface="+mn-ea"/>
                          <a:cs typeface="+mn-cs"/>
                        </a:rPr>
                        <a:t>Ability to equip analysis skills and interpretation.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2048">
                <a:tc>
                  <a:txBody>
                    <a:bodyPr/>
                    <a:lstStyle/>
                    <a:p>
                      <a:pPr algn="ctr"/>
                      <a:r>
                        <a:rPr lang="en-US"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Enhance presentation skills, drafting  and documentation of project work.</a:t>
                      </a:r>
                    </a:p>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nvGraphicFramePr>
        <p:xfrm>
          <a:off x="1810962" y="3113501"/>
          <a:ext cx="8070355" cy="427861"/>
        </p:xfrm>
        <a:graphic>
          <a:graphicData uri="http://schemas.openxmlformats.org/drawingml/2006/table">
            <a:tbl>
              <a:tblPr>
                <a:effectLst>
                  <a:outerShdw blurRad="50800" dist="38100" dir="18900000" algn="bl" rotWithShape="0">
                    <a:prstClr val="black">
                      <a:alpha val="40000"/>
                    </a:prstClr>
                  </a:outerShdw>
                </a:effectLst>
                <a:tableStyleId>{5C22544A-7EE6-4342-B048-85BDC9FD1C3A}</a:tableStyleId>
              </a:tblPr>
              <a:tblGrid>
                <a:gridCol w="8070355">
                  <a:extLst>
                    <a:ext uri="{9D8B030D-6E8A-4147-A177-3AD203B41FA5}">
                      <a16:colId xmlns:a16="http://schemas.microsoft.com/office/drawing/2014/main" val="20000"/>
                    </a:ext>
                  </a:extLst>
                </a:gridCol>
              </a:tblGrid>
              <a:tr h="427861">
                <a:tc>
                  <a:txBody>
                    <a:bodyPr/>
                    <a:lstStyle/>
                    <a:p>
                      <a:pPr algn="ctr" fontAlgn="b"/>
                      <a:r>
                        <a:rPr lang="en-US" sz="2000" b="1" u="none" strike="noStrike" dirty="0">
                          <a:effectLst/>
                          <a:latin typeface="Times New Roman" pitchFamily="18" charset="0"/>
                          <a:cs typeface="Times New Roman" pitchFamily="18" charset="0"/>
                        </a:rPr>
                        <a:t>CO-PO Mapping Table</a:t>
                      </a:r>
                      <a:endParaRPr lang="en-US" sz="2000" b="1" i="0" u="none" strike="noStrike" dirty="0">
                        <a:solidFill>
                          <a:srgbClr val="000000"/>
                        </a:solidFill>
                        <a:effectLst/>
                        <a:latin typeface="Times New Roman" pitchFamily="18" charset="0"/>
                        <a:cs typeface="Times New Roman" pitchFamily="18" charset="0"/>
                      </a:endParaRPr>
                    </a:p>
                  </a:txBody>
                  <a:tcPr marL="9525" marR="9525" marT="9525" marB="0" anchor="ctr">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1372176" y="3508786"/>
          <a:ext cx="9164528" cy="2865120"/>
        </p:xfrm>
        <a:graphic>
          <a:graphicData uri="http://schemas.openxmlformats.org/drawingml/2006/table">
            <a:tbl>
              <a:tblPr firstRow="1" bandRow="1">
                <a:tableStyleId>{68D230F3-CF80-4859-8CE7-A43EE81993B5}</a:tableStyleId>
              </a:tblPr>
              <a:tblGrid>
                <a:gridCol w="572783">
                  <a:extLst>
                    <a:ext uri="{9D8B030D-6E8A-4147-A177-3AD203B41FA5}">
                      <a16:colId xmlns:a16="http://schemas.microsoft.com/office/drawing/2014/main" val="20000"/>
                    </a:ext>
                  </a:extLst>
                </a:gridCol>
                <a:gridCol w="572783">
                  <a:extLst>
                    <a:ext uri="{9D8B030D-6E8A-4147-A177-3AD203B41FA5}">
                      <a16:colId xmlns:a16="http://schemas.microsoft.com/office/drawing/2014/main" val="20001"/>
                    </a:ext>
                  </a:extLst>
                </a:gridCol>
                <a:gridCol w="572783">
                  <a:extLst>
                    <a:ext uri="{9D8B030D-6E8A-4147-A177-3AD203B41FA5}">
                      <a16:colId xmlns:a16="http://schemas.microsoft.com/office/drawing/2014/main" val="20002"/>
                    </a:ext>
                  </a:extLst>
                </a:gridCol>
                <a:gridCol w="572783">
                  <a:extLst>
                    <a:ext uri="{9D8B030D-6E8A-4147-A177-3AD203B41FA5}">
                      <a16:colId xmlns:a16="http://schemas.microsoft.com/office/drawing/2014/main" val="20003"/>
                    </a:ext>
                  </a:extLst>
                </a:gridCol>
                <a:gridCol w="572783">
                  <a:extLst>
                    <a:ext uri="{9D8B030D-6E8A-4147-A177-3AD203B41FA5}">
                      <a16:colId xmlns:a16="http://schemas.microsoft.com/office/drawing/2014/main" val="20004"/>
                    </a:ext>
                  </a:extLst>
                </a:gridCol>
                <a:gridCol w="572783">
                  <a:extLst>
                    <a:ext uri="{9D8B030D-6E8A-4147-A177-3AD203B41FA5}">
                      <a16:colId xmlns:a16="http://schemas.microsoft.com/office/drawing/2014/main" val="20005"/>
                    </a:ext>
                  </a:extLst>
                </a:gridCol>
                <a:gridCol w="572783">
                  <a:extLst>
                    <a:ext uri="{9D8B030D-6E8A-4147-A177-3AD203B41FA5}">
                      <a16:colId xmlns:a16="http://schemas.microsoft.com/office/drawing/2014/main" val="20006"/>
                    </a:ext>
                  </a:extLst>
                </a:gridCol>
                <a:gridCol w="572783">
                  <a:extLst>
                    <a:ext uri="{9D8B030D-6E8A-4147-A177-3AD203B41FA5}">
                      <a16:colId xmlns:a16="http://schemas.microsoft.com/office/drawing/2014/main" val="20007"/>
                    </a:ext>
                  </a:extLst>
                </a:gridCol>
                <a:gridCol w="572783">
                  <a:extLst>
                    <a:ext uri="{9D8B030D-6E8A-4147-A177-3AD203B41FA5}">
                      <a16:colId xmlns:a16="http://schemas.microsoft.com/office/drawing/2014/main" val="20008"/>
                    </a:ext>
                  </a:extLst>
                </a:gridCol>
                <a:gridCol w="572783">
                  <a:extLst>
                    <a:ext uri="{9D8B030D-6E8A-4147-A177-3AD203B41FA5}">
                      <a16:colId xmlns:a16="http://schemas.microsoft.com/office/drawing/2014/main" val="20009"/>
                    </a:ext>
                  </a:extLst>
                </a:gridCol>
                <a:gridCol w="572783">
                  <a:extLst>
                    <a:ext uri="{9D8B030D-6E8A-4147-A177-3AD203B41FA5}">
                      <a16:colId xmlns:a16="http://schemas.microsoft.com/office/drawing/2014/main" val="20010"/>
                    </a:ext>
                  </a:extLst>
                </a:gridCol>
                <a:gridCol w="572783">
                  <a:extLst>
                    <a:ext uri="{9D8B030D-6E8A-4147-A177-3AD203B41FA5}">
                      <a16:colId xmlns:a16="http://schemas.microsoft.com/office/drawing/2014/main" val="20011"/>
                    </a:ext>
                  </a:extLst>
                </a:gridCol>
                <a:gridCol w="572783">
                  <a:extLst>
                    <a:ext uri="{9D8B030D-6E8A-4147-A177-3AD203B41FA5}">
                      <a16:colId xmlns:a16="http://schemas.microsoft.com/office/drawing/2014/main" val="20012"/>
                    </a:ext>
                  </a:extLst>
                </a:gridCol>
                <a:gridCol w="572783">
                  <a:extLst>
                    <a:ext uri="{9D8B030D-6E8A-4147-A177-3AD203B41FA5}">
                      <a16:colId xmlns:a16="http://schemas.microsoft.com/office/drawing/2014/main" val="20013"/>
                    </a:ext>
                  </a:extLst>
                </a:gridCol>
                <a:gridCol w="572783">
                  <a:extLst>
                    <a:ext uri="{9D8B030D-6E8A-4147-A177-3AD203B41FA5}">
                      <a16:colId xmlns:a16="http://schemas.microsoft.com/office/drawing/2014/main" val="20014"/>
                    </a:ext>
                  </a:extLst>
                </a:gridCol>
                <a:gridCol w="572783">
                  <a:extLst>
                    <a:ext uri="{9D8B030D-6E8A-4147-A177-3AD203B41FA5}">
                      <a16:colId xmlns:a16="http://schemas.microsoft.com/office/drawing/2014/main" val="20015"/>
                    </a:ext>
                  </a:extLst>
                </a:gridCol>
              </a:tblGrid>
              <a:tr h="370840">
                <a:tc>
                  <a:txBody>
                    <a:bodyPr/>
                    <a:lstStyle/>
                    <a:p>
                      <a:r>
                        <a:rPr lang="en-US" sz="1400" dirty="0"/>
                        <a:t>   PO</a:t>
                      </a:r>
                    </a:p>
                    <a:p>
                      <a:r>
                        <a:rPr lang="en-US" sz="1400" dirty="0"/>
                        <a:t>CO</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4">
                        <a:lumMod val="20000"/>
                        <a:lumOff val="80000"/>
                      </a:schemeClr>
                    </a:solidFill>
                  </a:tcPr>
                </a:tc>
                <a:tc>
                  <a:txBody>
                    <a:bodyPr/>
                    <a:lstStyle/>
                    <a:p>
                      <a:pPr algn="ctr"/>
                      <a:r>
                        <a:rPr lang="en-US"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4</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5</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6</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7</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8</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9</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10</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11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12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PSO</a:t>
                      </a:r>
                    </a:p>
                    <a:p>
                      <a:pPr algn="ctr"/>
                      <a:r>
                        <a:rPr lang="en-US" dirty="0"/>
                        <a:t>   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PSO</a:t>
                      </a:r>
                    </a:p>
                    <a:p>
                      <a:pPr algn="ctr"/>
                      <a:r>
                        <a:rPr lang="en-US" dirty="0"/>
                        <a:t>   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tc>
                  <a:txBody>
                    <a:bodyPr/>
                    <a:lstStyle/>
                    <a:p>
                      <a:pPr algn="ctr"/>
                      <a:r>
                        <a:rPr lang="en-US" dirty="0"/>
                        <a:t>PSO</a:t>
                      </a:r>
                    </a:p>
                    <a:p>
                      <a:pPr algn="ctr"/>
                      <a:r>
                        <a:rPr lang="en-US" dirty="0"/>
                        <a:t>   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70840">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endParaRPr lang="en-US"/>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b="1" dirty="0"/>
                        <a:t>4</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dirty="0"/>
                        <a:t>5</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b="1" dirty="0"/>
                        <a:t>6</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3</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1</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endParaRPr lang="en-US" b="1"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pPr algn="ctr"/>
                      <a:r>
                        <a:rPr lang="en-US" b="1" dirty="0"/>
                        <a:t>2</a:t>
                      </a:r>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tc>
                  <a:txBody>
                    <a:bodyPr/>
                    <a:lstStyle/>
                    <a:p>
                      <a:endParaRPr lang="en-US" dirty="0"/>
                    </a:p>
                  </a:txBody>
                  <a:tcPr>
                    <a:lnL w="3175" cap="flat" cmpd="sng" algn="ctr">
                      <a:solidFill>
                        <a:schemeClr val="accent4">
                          <a:lumMod val="60000"/>
                          <a:lumOff val="40000"/>
                        </a:schemeClr>
                      </a:solidFill>
                      <a:prstDash val="solid"/>
                      <a:round/>
                      <a:headEnd type="none" w="med" len="med"/>
                      <a:tailEnd type="none" w="med" len="med"/>
                    </a:lnL>
                    <a:lnR w="3175" cap="flat" cmpd="sng" algn="ctr">
                      <a:solidFill>
                        <a:schemeClr val="accent4">
                          <a:lumMod val="60000"/>
                          <a:lumOff val="40000"/>
                        </a:schemeClr>
                      </a:solidFill>
                      <a:prstDash val="solid"/>
                      <a:round/>
                      <a:headEnd type="none" w="med" len="med"/>
                      <a:tailEnd type="none" w="med" len="med"/>
                    </a:lnR>
                    <a:lnT w="3175" cap="flat" cmpd="sng" algn="ctr">
                      <a:solidFill>
                        <a:schemeClr val="accent4">
                          <a:lumMod val="60000"/>
                          <a:lumOff val="40000"/>
                        </a:schemeClr>
                      </a:solidFill>
                      <a:prstDash val="solid"/>
                      <a:round/>
                      <a:headEnd type="none" w="med" len="med"/>
                      <a:tailEnd type="none" w="med" len="med"/>
                    </a:lnT>
                    <a:lnB w="3175" cap="flat" cmpd="sng" algn="ctr">
                      <a:solidFill>
                        <a:schemeClr val="accent4">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4474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515510"/>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latin typeface="Cambria" panose="02040503050406030204" pitchFamily="18" charset="0"/>
              </a:rPr>
              <a:t>  </a:t>
            </a:r>
            <a:r>
              <a:rPr lang="en-IN" sz="2400" b="1" dirty="0">
                <a:solidFill>
                  <a:schemeClr val="bg1"/>
                </a:solidFill>
                <a:latin typeface="Cambria" panose="02040503050406030204" pitchFamily="18" charset="0"/>
              </a:rPr>
              <a:t>CONTENTS</a:t>
            </a:r>
          </a:p>
        </p:txBody>
      </p:sp>
      <p:graphicFrame>
        <p:nvGraphicFramePr>
          <p:cNvPr id="2" name="Table 2">
            <a:extLst>
              <a:ext uri="{FF2B5EF4-FFF2-40B4-BE49-F238E27FC236}">
                <a16:creationId xmlns:a16="http://schemas.microsoft.com/office/drawing/2014/main" id="{4FE47307-F019-405A-8077-2407C7384998}"/>
              </a:ext>
            </a:extLst>
          </p:cNvPr>
          <p:cNvGraphicFramePr>
            <a:graphicFrameLocks noGrp="1"/>
          </p:cNvGraphicFramePr>
          <p:nvPr>
            <p:extLst>
              <p:ext uri="{D42A27DB-BD31-4B8C-83A1-F6EECF244321}">
                <p14:modId xmlns:p14="http://schemas.microsoft.com/office/powerpoint/2010/main" val="3618583140"/>
              </p:ext>
            </p:extLst>
          </p:nvPr>
        </p:nvGraphicFramePr>
        <p:xfrm>
          <a:off x="2031999" y="694592"/>
          <a:ext cx="8140701" cy="5706206"/>
        </p:xfrm>
        <a:graphic>
          <a:graphicData uri="http://schemas.openxmlformats.org/drawingml/2006/table">
            <a:tbl>
              <a:tblPr firstRow="1" bandRow="1">
                <a:tableStyleId>{5C22544A-7EE6-4342-B048-85BDC9FD1C3A}</a:tableStyleId>
              </a:tblPr>
              <a:tblGrid>
                <a:gridCol w="2713567">
                  <a:extLst>
                    <a:ext uri="{9D8B030D-6E8A-4147-A177-3AD203B41FA5}">
                      <a16:colId xmlns:a16="http://schemas.microsoft.com/office/drawing/2014/main" val="772951928"/>
                    </a:ext>
                  </a:extLst>
                </a:gridCol>
                <a:gridCol w="2713567">
                  <a:extLst>
                    <a:ext uri="{9D8B030D-6E8A-4147-A177-3AD203B41FA5}">
                      <a16:colId xmlns:a16="http://schemas.microsoft.com/office/drawing/2014/main" val="3137836205"/>
                    </a:ext>
                  </a:extLst>
                </a:gridCol>
                <a:gridCol w="2713567">
                  <a:extLst>
                    <a:ext uri="{9D8B030D-6E8A-4147-A177-3AD203B41FA5}">
                      <a16:colId xmlns:a16="http://schemas.microsoft.com/office/drawing/2014/main" val="615274291"/>
                    </a:ext>
                  </a:extLst>
                </a:gridCol>
              </a:tblGrid>
              <a:tr h="518746">
                <a:tc>
                  <a:txBody>
                    <a:bodyPr/>
                    <a:lstStyle/>
                    <a:p>
                      <a:pPr algn="ctr"/>
                      <a:r>
                        <a:rPr lang="en-IN" dirty="0"/>
                        <a:t>S. No.</a:t>
                      </a:r>
                    </a:p>
                  </a:txBody>
                  <a:tcPr/>
                </a:tc>
                <a:tc>
                  <a:txBody>
                    <a:bodyPr/>
                    <a:lstStyle/>
                    <a:p>
                      <a:pPr algn="ctr"/>
                      <a:r>
                        <a:rPr lang="en-IN" dirty="0"/>
                        <a:t>Topic</a:t>
                      </a:r>
                    </a:p>
                  </a:txBody>
                  <a:tcPr/>
                </a:tc>
                <a:tc>
                  <a:txBody>
                    <a:bodyPr/>
                    <a:lstStyle/>
                    <a:p>
                      <a:pPr algn="ctr"/>
                      <a:r>
                        <a:rPr lang="en-IN" dirty="0"/>
                        <a:t>Slide no.</a:t>
                      </a:r>
                    </a:p>
                  </a:txBody>
                  <a:tcPr/>
                </a:tc>
                <a:extLst>
                  <a:ext uri="{0D108BD9-81ED-4DB2-BD59-A6C34878D82A}">
                    <a16:rowId xmlns:a16="http://schemas.microsoft.com/office/drawing/2014/main" val="3652277844"/>
                  </a:ext>
                </a:extLst>
              </a:tr>
              <a:tr h="518746">
                <a:tc>
                  <a:txBody>
                    <a:bodyPr/>
                    <a:lstStyle/>
                    <a:p>
                      <a:pPr algn="ctr"/>
                      <a:r>
                        <a:rPr lang="en-IN" dirty="0"/>
                        <a:t>1.</a:t>
                      </a:r>
                    </a:p>
                  </a:txBody>
                  <a:tcPr/>
                </a:tc>
                <a:tc>
                  <a:txBody>
                    <a:bodyPr/>
                    <a:lstStyle/>
                    <a:p>
                      <a:pPr algn="ctr"/>
                      <a:r>
                        <a:rPr lang="en-IN" dirty="0"/>
                        <a:t>Abstract</a:t>
                      </a:r>
                    </a:p>
                  </a:txBody>
                  <a:tcPr/>
                </a:tc>
                <a:tc>
                  <a:txBody>
                    <a:bodyPr/>
                    <a:lstStyle/>
                    <a:p>
                      <a:pPr algn="ctr"/>
                      <a:r>
                        <a:rPr lang="en-IN" dirty="0"/>
                        <a:t>6</a:t>
                      </a:r>
                    </a:p>
                  </a:txBody>
                  <a:tcPr/>
                </a:tc>
                <a:extLst>
                  <a:ext uri="{0D108BD9-81ED-4DB2-BD59-A6C34878D82A}">
                    <a16:rowId xmlns:a16="http://schemas.microsoft.com/office/drawing/2014/main" val="2929098177"/>
                  </a:ext>
                </a:extLst>
              </a:tr>
              <a:tr h="518746">
                <a:tc>
                  <a:txBody>
                    <a:bodyPr/>
                    <a:lstStyle/>
                    <a:p>
                      <a:pPr algn="ctr"/>
                      <a:r>
                        <a:rPr lang="en-IN" dirty="0"/>
                        <a:t>2.</a:t>
                      </a:r>
                    </a:p>
                  </a:txBody>
                  <a:tcPr/>
                </a:tc>
                <a:tc>
                  <a:txBody>
                    <a:bodyPr/>
                    <a:lstStyle/>
                    <a:p>
                      <a:pPr algn="ctr"/>
                      <a:r>
                        <a:rPr lang="en-IN" dirty="0"/>
                        <a:t>Introduction</a:t>
                      </a:r>
                    </a:p>
                  </a:txBody>
                  <a:tcPr/>
                </a:tc>
                <a:tc>
                  <a:txBody>
                    <a:bodyPr/>
                    <a:lstStyle/>
                    <a:p>
                      <a:pPr algn="ctr"/>
                      <a:r>
                        <a:rPr lang="en-IN" dirty="0"/>
                        <a:t>7</a:t>
                      </a:r>
                    </a:p>
                  </a:txBody>
                  <a:tcPr/>
                </a:tc>
                <a:extLst>
                  <a:ext uri="{0D108BD9-81ED-4DB2-BD59-A6C34878D82A}">
                    <a16:rowId xmlns:a16="http://schemas.microsoft.com/office/drawing/2014/main" val="1615359825"/>
                  </a:ext>
                </a:extLst>
              </a:tr>
              <a:tr h="518746">
                <a:tc>
                  <a:txBody>
                    <a:bodyPr/>
                    <a:lstStyle/>
                    <a:p>
                      <a:pPr algn="ctr"/>
                      <a:r>
                        <a:rPr lang="en-IN" dirty="0"/>
                        <a:t>3.</a:t>
                      </a:r>
                    </a:p>
                  </a:txBody>
                  <a:tcPr/>
                </a:tc>
                <a:tc>
                  <a:txBody>
                    <a:bodyPr/>
                    <a:lstStyle/>
                    <a:p>
                      <a:pPr algn="ctr"/>
                      <a:r>
                        <a:rPr lang="en-IN" dirty="0"/>
                        <a:t>Literature Survey</a:t>
                      </a:r>
                    </a:p>
                  </a:txBody>
                  <a:tcPr/>
                </a:tc>
                <a:tc>
                  <a:txBody>
                    <a:bodyPr/>
                    <a:lstStyle/>
                    <a:p>
                      <a:pPr algn="ctr"/>
                      <a:r>
                        <a:rPr lang="en-IN" dirty="0"/>
                        <a:t>8-9</a:t>
                      </a:r>
                    </a:p>
                  </a:txBody>
                  <a:tcPr/>
                </a:tc>
                <a:extLst>
                  <a:ext uri="{0D108BD9-81ED-4DB2-BD59-A6C34878D82A}">
                    <a16:rowId xmlns:a16="http://schemas.microsoft.com/office/drawing/2014/main" val="1088475495"/>
                  </a:ext>
                </a:extLst>
              </a:tr>
              <a:tr h="518746">
                <a:tc>
                  <a:txBody>
                    <a:bodyPr/>
                    <a:lstStyle/>
                    <a:p>
                      <a:pPr algn="ctr"/>
                      <a:r>
                        <a:rPr lang="en-IN" dirty="0"/>
                        <a:t>4.</a:t>
                      </a:r>
                    </a:p>
                  </a:txBody>
                  <a:tcPr/>
                </a:tc>
                <a:tc>
                  <a:txBody>
                    <a:bodyPr/>
                    <a:lstStyle/>
                    <a:p>
                      <a:pPr algn="ctr"/>
                      <a:r>
                        <a:rPr lang="en-IN" dirty="0"/>
                        <a:t>Objectives</a:t>
                      </a:r>
                    </a:p>
                  </a:txBody>
                  <a:tcPr/>
                </a:tc>
                <a:tc>
                  <a:txBody>
                    <a:bodyPr/>
                    <a:lstStyle/>
                    <a:p>
                      <a:pPr algn="ctr"/>
                      <a:r>
                        <a:rPr lang="en-IN" dirty="0"/>
                        <a:t>10</a:t>
                      </a:r>
                    </a:p>
                  </a:txBody>
                  <a:tcPr/>
                </a:tc>
                <a:extLst>
                  <a:ext uri="{0D108BD9-81ED-4DB2-BD59-A6C34878D82A}">
                    <a16:rowId xmlns:a16="http://schemas.microsoft.com/office/drawing/2014/main" val="3987238441"/>
                  </a:ext>
                </a:extLst>
              </a:tr>
              <a:tr h="518746">
                <a:tc>
                  <a:txBody>
                    <a:bodyPr/>
                    <a:lstStyle/>
                    <a:p>
                      <a:pPr algn="ctr"/>
                      <a:r>
                        <a:rPr lang="en-IN" dirty="0"/>
                        <a:t>5.</a:t>
                      </a:r>
                    </a:p>
                  </a:txBody>
                  <a:tcPr/>
                </a:tc>
                <a:tc>
                  <a:txBody>
                    <a:bodyPr/>
                    <a:lstStyle/>
                    <a:p>
                      <a:pPr algn="ctr"/>
                      <a:r>
                        <a:rPr lang="en-IN" dirty="0"/>
                        <a:t>Methodology</a:t>
                      </a:r>
                    </a:p>
                  </a:txBody>
                  <a:tcPr/>
                </a:tc>
                <a:tc>
                  <a:txBody>
                    <a:bodyPr/>
                    <a:lstStyle/>
                    <a:p>
                      <a:pPr algn="ctr"/>
                      <a:r>
                        <a:rPr lang="en-IN" dirty="0"/>
                        <a:t>11-12</a:t>
                      </a:r>
                    </a:p>
                  </a:txBody>
                  <a:tcPr/>
                </a:tc>
                <a:extLst>
                  <a:ext uri="{0D108BD9-81ED-4DB2-BD59-A6C34878D82A}">
                    <a16:rowId xmlns:a16="http://schemas.microsoft.com/office/drawing/2014/main" val="274671585"/>
                  </a:ext>
                </a:extLst>
              </a:tr>
              <a:tr h="518746">
                <a:tc>
                  <a:txBody>
                    <a:bodyPr/>
                    <a:lstStyle/>
                    <a:p>
                      <a:pPr algn="ctr"/>
                      <a:r>
                        <a:rPr lang="en-IN" dirty="0"/>
                        <a:t>6.</a:t>
                      </a:r>
                    </a:p>
                  </a:txBody>
                  <a:tcPr/>
                </a:tc>
                <a:tc>
                  <a:txBody>
                    <a:bodyPr/>
                    <a:lstStyle/>
                    <a:p>
                      <a:pPr algn="ctr"/>
                      <a:r>
                        <a:rPr lang="en-IN" dirty="0"/>
                        <a:t>Implementation &amp; Design</a:t>
                      </a:r>
                    </a:p>
                  </a:txBody>
                  <a:tcPr/>
                </a:tc>
                <a:tc>
                  <a:txBody>
                    <a:bodyPr/>
                    <a:lstStyle/>
                    <a:p>
                      <a:pPr algn="ctr"/>
                      <a:r>
                        <a:rPr lang="en-IN" dirty="0"/>
                        <a:t>13-19</a:t>
                      </a:r>
                    </a:p>
                  </a:txBody>
                  <a:tcPr/>
                </a:tc>
                <a:extLst>
                  <a:ext uri="{0D108BD9-81ED-4DB2-BD59-A6C34878D82A}">
                    <a16:rowId xmlns:a16="http://schemas.microsoft.com/office/drawing/2014/main" val="1379016879"/>
                  </a:ext>
                </a:extLst>
              </a:tr>
              <a:tr h="518746">
                <a:tc>
                  <a:txBody>
                    <a:bodyPr/>
                    <a:lstStyle/>
                    <a:p>
                      <a:pPr algn="ctr"/>
                      <a:r>
                        <a:rPr lang="en-IN" dirty="0"/>
                        <a:t>7.</a:t>
                      </a:r>
                    </a:p>
                  </a:txBody>
                  <a:tcPr/>
                </a:tc>
                <a:tc>
                  <a:txBody>
                    <a:bodyPr/>
                    <a:lstStyle/>
                    <a:p>
                      <a:pPr algn="ctr"/>
                      <a:r>
                        <a:rPr lang="en-IN" dirty="0"/>
                        <a:t>Results &amp; Observations</a:t>
                      </a:r>
                    </a:p>
                  </a:txBody>
                  <a:tcPr/>
                </a:tc>
                <a:tc>
                  <a:txBody>
                    <a:bodyPr/>
                    <a:lstStyle/>
                    <a:p>
                      <a:pPr algn="ctr"/>
                      <a:r>
                        <a:rPr lang="en-IN" dirty="0"/>
                        <a:t>20-23</a:t>
                      </a:r>
                    </a:p>
                  </a:txBody>
                  <a:tcPr/>
                </a:tc>
                <a:extLst>
                  <a:ext uri="{0D108BD9-81ED-4DB2-BD59-A6C34878D82A}">
                    <a16:rowId xmlns:a16="http://schemas.microsoft.com/office/drawing/2014/main" val="2863911395"/>
                  </a:ext>
                </a:extLst>
              </a:tr>
              <a:tr h="518746">
                <a:tc>
                  <a:txBody>
                    <a:bodyPr/>
                    <a:lstStyle/>
                    <a:p>
                      <a:pPr algn="ctr"/>
                      <a:r>
                        <a:rPr lang="en-IN" dirty="0"/>
                        <a:t>8.</a:t>
                      </a:r>
                    </a:p>
                  </a:txBody>
                  <a:tcPr/>
                </a:tc>
                <a:tc>
                  <a:txBody>
                    <a:bodyPr/>
                    <a:lstStyle/>
                    <a:p>
                      <a:pPr algn="ctr"/>
                      <a:r>
                        <a:rPr lang="en-IN" dirty="0"/>
                        <a:t>Conclusion</a:t>
                      </a:r>
                    </a:p>
                  </a:txBody>
                  <a:tcPr/>
                </a:tc>
                <a:tc>
                  <a:txBody>
                    <a:bodyPr/>
                    <a:lstStyle/>
                    <a:p>
                      <a:pPr algn="ctr"/>
                      <a:r>
                        <a:rPr lang="en-IN" dirty="0"/>
                        <a:t>24</a:t>
                      </a:r>
                    </a:p>
                  </a:txBody>
                  <a:tcPr/>
                </a:tc>
                <a:extLst>
                  <a:ext uri="{0D108BD9-81ED-4DB2-BD59-A6C34878D82A}">
                    <a16:rowId xmlns:a16="http://schemas.microsoft.com/office/drawing/2014/main" val="2497126554"/>
                  </a:ext>
                </a:extLst>
              </a:tr>
              <a:tr h="518746">
                <a:tc>
                  <a:txBody>
                    <a:bodyPr/>
                    <a:lstStyle/>
                    <a:p>
                      <a:pPr algn="ctr"/>
                      <a:r>
                        <a:rPr lang="en-IN" dirty="0"/>
                        <a:t>9.</a:t>
                      </a:r>
                    </a:p>
                  </a:txBody>
                  <a:tcPr/>
                </a:tc>
                <a:tc>
                  <a:txBody>
                    <a:bodyPr/>
                    <a:lstStyle/>
                    <a:p>
                      <a:pPr algn="ctr"/>
                      <a:r>
                        <a:rPr lang="en-IN" dirty="0"/>
                        <a:t>Future Work</a:t>
                      </a:r>
                    </a:p>
                  </a:txBody>
                  <a:tcPr/>
                </a:tc>
                <a:tc>
                  <a:txBody>
                    <a:bodyPr/>
                    <a:lstStyle/>
                    <a:p>
                      <a:pPr algn="ctr"/>
                      <a:r>
                        <a:rPr lang="en-IN" dirty="0"/>
                        <a:t>25</a:t>
                      </a:r>
                    </a:p>
                  </a:txBody>
                  <a:tcPr/>
                </a:tc>
                <a:extLst>
                  <a:ext uri="{0D108BD9-81ED-4DB2-BD59-A6C34878D82A}">
                    <a16:rowId xmlns:a16="http://schemas.microsoft.com/office/drawing/2014/main" val="121302521"/>
                  </a:ext>
                </a:extLst>
              </a:tr>
              <a:tr h="518746">
                <a:tc>
                  <a:txBody>
                    <a:bodyPr/>
                    <a:lstStyle/>
                    <a:p>
                      <a:pPr algn="ctr"/>
                      <a:r>
                        <a:rPr lang="en-IN" dirty="0"/>
                        <a:t>10.</a:t>
                      </a:r>
                    </a:p>
                  </a:txBody>
                  <a:tcPr/>
                </a:tc>
                <a:tc>
                  <a:txBody>
                    <a:bodyPr/>
                    <a:lstStyle/>
                    <a:p>
                      <a:pPr algn="ctr"/>
                      <a:r>
                        <a:rPr lang="en-IN" dirty="0"/>
                        <a:t>References</a:t>
                      </a:r>
                    </a:p>
                  </a:txBody>
                  <a:tcPr/>
                </a:tc>
                <a:tc>
                  <a:txBody>
                    <a:bodyPr/>
                    <a:lstStyle/>
                    <a:p>
                      <a:pPr algn="ctr"/>
                      <a:r>
                        <a:rPr lang="en-IN" dirty="0"/>
                        <a:t>26-27</a:t>
                      </a:r>
                    </a:p>
                  </a:txBody>
                  <a:tcPr/>
                </a:tc>
                <a:extLst>
                  <a:ext uri="{0D108BD9-81ED-4DB2-BD59-A6C34878D82A}">
                    <a16:rowId xmlns:a16="http://schemas.microsoft.com/office/drawing/2014/main" val="3761175075"/>
                  </a:ext>
                </a:extLst>
              </a:tr>
            </a:tbl>
          </a:graphicData>
        </a:graphic>
      </p:graphicFrame>
    </p:spTree>
    <p:extLst>
      <p:ext uri="{BB962C8B-B14F-4D97-AF65-F5344CB8AC3E}">
        <p14:creationId xmlns:p14="http://schemas.microsoft.com/office/powerpoint/2010/main" val="404321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543856"/>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bg1"/>
                </a:solidFill>
                <a:latin typeface="Cambria" panose="02040503050406030204" pitchFamily="18" charset="0"/>
              </a:rPr>
              <a:t>ABSTRACT</a:t>
            </a:r>
          </a:p>
        </p:txBody>
      </p:sp>
      <p:sp>
        <p:nvSpPr>
          <p:cNvPr id="14" name="Rectangle 13">
            <a:extLst>
              <a:ext uri="{FF2B5EF4-FFF2-40B4-BE49-F238E27FC236}">
                <a16:creationId xmlns:a16="http://schemas.microsoft.com/office/drawing/2014/main" id="{E0F0B3B5-AA71-478F-AD36-7DE0E67482AC}"/>
              </a:ext>
            </a:extLst>
          </p:cNvPr>
          <p:cNvSpPr/>
          <p:nvPr/>
        </p:nvSpPr>
        <p:spPr>
          <a:xfrm>
            <a:off x="1749387" y="1288072"/>
            <a:ext cx="8693224" cy="4684889"/>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sz="2000" dirty="0">
                <a:solidFill>
                  <a:schemeClr val="accent6">
                    <a:lumMod val="50000"/>
                  </a:schemeClr>
                </a:solidFill>
                <a:ea typeface="+mn-lt"/>
                <a:cs typeface="+mn-lt"/>
              </a:rPr>
              <a:t>Robotics has been acknowledged as a mainstay in the industrial automation domain for decades. The use of industrial robots is increasing in areas such as food, consumer goods, wood, plastics and electronics, but is still mostly concentrated in the automotive industry. It is gradually making its headway into the domain of military, medical and vehicle applications. The main idea behind the functioning of a robotic arm is that it imitates the actions of a human arm.</a:t>
            </a:r>
            <a:endParaRPr lang="en-US" sz="2000" dirty="0">
              <a:solidFill>
                <a:schemeClr val="accent6">
                  <a:lumMod val="50000"/>
                </a:schemeClr>
              </a:solidFill>
              <a:cs typeface="Calibri"/>
            </a:endParaRPr>
          </a:p>
          <a:p>
            <a:pPr algn="just"/>
            <a:endParaRPr lang="en-US" dirty="0">
              <a:solidFill>
                <a:schemeClr val="accent6">
                  <a:lumMod val="50000"/>
                </a:schemeClr>
              </a:solidFill>
              <a:ea typeface="+mn-lt"/>
              <a:cs typeface="+mn-lt"/>
            </a:endParaRPr>
          </a:p>
          <a:p>
            <a:pPr algn="just"/>
            <a:endParaRPr lang="en-US" dirty="0">
              <a:solidFill>
                <a:schemeClr val="accent6">
                  <a:lumMod val="50000"/>
                </a:schemeClr>
              </a:solidFill>
              <a:ea typeface="+mn-lt"/>
              <a:cs typeface="+mn-lt"/>
            </a:endParaRPr>
          </a:p>
          <a:p>
            <a:pPr algn="just"/>
            <a:r>
              <a:rPr lang="en-US" sz="2000" dirty="0">
                <a:solidFill>
                  <a:schemeClr val="accent6">
                    <a:lumMod val="50000"/>
                  </a:schemeClr>
                </a:solidFill>
                <a:ea typeface="+mn-lt"/>
                <a:cs typeface="+mn-lt"/>
              </a:rPr>
              <a:t>In this project we deal with the design and control of a robotic arm with 3 degrees of freedom using 5 servo motors. It is mainly made of three joints, two grippers, three links and a rectangular base. The two types of grippers that have been designed are mechanical gripper and an electromagnetic gripper. The grippers are used to take the desired object from one position and carry it to a desired position. Our model is simulated using MATLAB and then realized in a Hardware Implementation using Arduino Uno which is controlled by a Simulink model.</a:t>
            </a:r>
          </a:p>
          <a:p>
            <a:pPr algn="just"/>
            <a:endParaRPr lang="en-US" sz="2400" b="1" i="1" dirty="0">
              <a:solidFill>
                <a:schemeClr val="accent6">
                  <a:lumMod val="50000"/>
                </a:schemeClr>
              </a:solidFill>
              <a:cs typeface="Calibri"/>
            </a:endParaRPr>
          </a:p>
        </p:txBody>
      </p:sp>
    </p:spTree>
    <p:extLst>
      <p:ext uri="{BB962C8B-B14F-4D97-AF65-F5344CB8AC3E}">
        <p14:creationId xmlns:p14="http://schemas.microsoft.com/office/powerpoint/2010/main" val="26372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400" b="1" dirty="0">
                <a:solidFill>
                  <a:schemeClr val="bg1"/>
                </a:solidFill>
                <a:latin typeface="Cambria" panose="02040503050406030204" pitchFamily="18" charset="0"/>
              </a:rPr>
              <a:t>INTRODUCTION</a:t>
            </a:r>
          </a:p>
        </p:txBody>
      </p:sp>
      <p:sp>
        <p:nvSpPr>
          <p:cNvPr id="3" name="Rectangle 2">
            <a:extLst>
              <a:ext uri="{FF2B5EF4-FFF2-40B4-BE49-F238E27FC236}">
                <a16:creationId xmlns:a16="http://schemas.microsoft.com/office/drawing/2014/main" id="{5B7C3E56-80AE-4762-8150-EA70C29426A1}"/>
              </a:ext>
            </a:extLst>
          </p:cNvPr>
          <p:cNvSpPr/>
          <p:nvPr/>
        </p:nvSpPr>
        <p:spPr>
          <a:xfrm>
            <a:off x="1749387" y="543501"/>
            <a:ext cx="8693224" cy="5770997"/>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dirty="0">
                <a:solidFill>
                  <a:schemeClr val="accent6">
                    <a:lumMod val="50000"/>
                  </a:schemeClr>
                </a:solidFill>
              </a:rPr>
              <a:t>The purpose of designing a mechanical robotic arm is to simulate the actions and movement capabilities of a human arm. Robotic arms are constructed with multiple beams connected by special types of hinges. For a mechanism to be classified as a mechanical arm, it must be able to grab and hold an object, and transfer it to a new location.</a:t>
            </a:r>
          </a:p>
          <a:p>
            <a:pPr algn="just"/>
            <a:endParaRPr lang="en-US" dirty="0">
              <a:solidFill>
                <a:schemeClr val="accent6">
                  <a:lumMod val="50000"/>
                </a:schemeClr>
              </a:solidFill>
              <a:cs typeface="Calibri"/>
            </a:endParaRPr>
          </a:p>
          <a:p>
            <a:pPr algn="just"/>
            <a:r>
              <a:rPr lang="en-US" dirty="0">
                <a:solidFill>
                  <a:schemeClr val="accent6">
                    <a:lumMod val="50000"/>
                  </a:schemeClr>
                </a:solidFill>
                <a:ea typeface="+mn-lt"/>
                <a:cs typeface="+mn-lt"/>
              </a:rPr>
              <a:t>A common term that’s used when a robot arm is designed is </a:t>
            </a:r>
            <a:r>
              <a:rPr lang="en-US" b="1" dirty="0">
                <a:solidFill>
                  <a:schemeClr val="accent6">
                    <a:lumMod val="50000"/>
                  </a:schemeClr>
                </a:solidFill>
                <a:ea typeface="+mn-lt"/>
                <a:cs typeface="+mn-lt"/>
              </a:rPr>
              <a:t>DOF (degrees of freedom). </a:t>
            </a:r>
            <a:r>
              <a:rPr lang="en-US" dirty="0">
                <a:solidFill>
                  <a:schemeClr val="accent6">
                    <a:lumMod val="50000"/>
                  </a:schemeClr>
                </a:solidFill>
                <a:ea typeface="+mn-lt"/>
                <a:cs typeface="+mn-lt"/>
              </a:rPr>
              <a:t>The configuration of a robot is a complete specification of the position of every point of the robot. The minimum number of real-valued coordinates needed to represent the configuration is the number of degrees of freedom of the robot. The n-dimensional space containing all possible configurations of the robot is called the </a:t>
            </a:r>
            <a:r>
              <a:rPr lang="en-US" b="1" dirty="0">
                <a:solidFill>
                  <a:schemeClr val="accent6">
                    <a:lumMod val="50000"/>
                  </a:schemeClr>
                </a:solidFill>
                <a:ea typeface="+mn-lt"/>
                <a:cs typeface="+mn-lt"/>
              </a:rPr>
              <a:t>configuration space (C-space)</a:t>
            </a:r>
            <a:r>
              <a:rPr lang="en-US" dirty="0">
                <a:solidFill>
                  <a:schemeClr val="accent6">
                    <a:lumMod val="50000"/>
                  </a:schemeClr>
                </a:solidFill>
                <a:ea typeface="+mn-lt"/>
                <a:cs typeface="+mn-lt"/>
              </a:rPr>
              <a:t>.</a:t>
            </a:r>
            <a:endParaRPr lang="en-US" dirty="0">
              <a:solidFill>
                <a:schemeClr val="accent6">
                  <a:lumMod val="50000"/>
                </a:schemeClr>
              </a:solidFill>
              <a:cs typeface="Calibri"/>
            </a:endParaRPr>
          </a:p>
          <a:p>
            <a:pPr algn="just"/>
            <a:endParaRPr lang="en-US" dirty="0">
              <a:solidFill>
                <a:schemeClr val="accent6">
                  <a:lumMod val="50000"/>
                </a:schemeClr>
              </a:solidFill>
              <a:ea typeface="+mn-lt"/>
              <a:cs typeface="+mn-lt"/>
            </a:endParaRPr>
          </a:p>
          <a:p>
            <a:pPr algn="just"/>
            <a:r>
              <a:rPr lang="en-US" dirty="0">
                <a:solidFill>
                  <a:schemeClr val="accent6">
                    <a:lumMod val="50000"/>
                  </a:schemeClr>
                </a:solidFill>
                <a:ea typeface="+mn-lt"/>
                <a:cs typeface="+mn-lt"/>
              </a:rPr>
              <a:t>There are several factors we must consider when constructing a robot arm, including the maximum load weight, the torques of each one of the servos, how much weight each servo must support related to its position in the arm, and the weight of each frame that constitutes the arm.</a:t>
            </a:r>
            <a:endParaRPr lang="en-US" dirty="0">
              <a:solidFill>
                <a:schemeClr val="accent6">
                  <a:lumMod val="50000"/>
                </a:schemeClr>
              </a:solidFill>
              <a:cs typeface="Calibri"/>
            </a:endParaRPr>
          </a:p>
          <a:p>
            <a:pPr algn="just"/>
            <a:endParaRPr lang="en-US" dirty="0">
              <a:solidFill>
                <a:schemeClr val="accent6">
                  <a:lumMod val="50000"/>
                </a:schemeClr>
              </a:solidFill>
              <a:ea typeface="+mn-lt"/>
              <a:cs typeface="+mn-lt"/>
            </a:endParaRPr>
          </a:p>
          <a:p>
            <a:pPr algn="just"/>
            <a:r>
              <a:rPr lang="en-US" dirty="0">
                <a:solidFill>
                  <a:schemeClr val="accent6">
                    <a:lumMod val="50000"/>
                  </a:schemeClr>
                </a:solidFill>
                <a:ea typeface="+mn-lt"/>
                <a:cs typeface="+mn-lt"/>
              </a:rPr>
              <a:t>The robotic arm described in this project moves through the set waypoints which are defined by the user in order to transfer an object to the desired location. The advantage of this automated process results is faster completion time with minimum errors.</a:t>
            </a:r>
            <a:endParaRPr lang="en-US" dirty="0">
              <a:solidFill>
                <a:schemeClr val="accent6">
                  <a:lumMod val="50000"/>
                </a:schemeClr>
              </a:solidFill>
              <a:cs typeface="Calibri"/>
            </a:endParaRPr>
          </a:p>
        </p:txBody>
      </p:sp>
    </p:spTree>
    <p:extLst>
      <p:ext uri="{BB962C8B-B14F-4D97-AF65-F5344CB8AC3E}">
        <p14:creationId xmlns:p14="http://schemas.microsoft.com/office/powerpoint/2010/main" val="87882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95816"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400" b="1" dirty="0">
                <a:solidFill>
                  <a:schemeClr val="bg1"/>
                </a:solidFill>
                <a:latin typeface="Cambria" panose="02040503050406030204" pitchFamily="18" charset="0"/>
              </a:rPr>
              <a:t>LITERATURE SURVEY</a:t>
            </a:r>
            <a:endParaRPr lang="en-IN" sz="2800" b="1" dirty="0">
              <a:solidFill>
                <a:schemeClr val="bg1"/>
              </a:solidFill>
              <a:latin typeface="Cambria" panose="02040503050406030204" pitchFamily="18" charset="0"/>
            </a:endParaRPr>
          </a:p>
        </p:txBody>
      </p:sp>
      <p:sp>
        <p:nvSpPr>
          <p:cNvPr id="2" name="Rectangle 1">
            <a:extLst>
              <a:ext uri="{FF2B5EF4-FFF2-40B4-BE49-F238E27FC236}">
                <a16:creationId xmlns:a16="http://schemas.microsoft.com/office/drawing/2014/main" id="{9A3FF3C8-7C35-4A97-8F6A-DA38F57D06EA}"/>
              </a:ext>
            </a:extLst>
          </p:cNvPr>
          <p:cNvSpPr/>
          <p:nvPr/>
        </p:nvSpPr>
        <p:spPr>
          <a:xfrm>
            <a:off x="1748984" y="531582"/>
            <a:ext cx="8693224" cy="6007761"/>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lgn="just">
              <a:buFont typeface="Arial"/>
              <a:buChar char="•"/>
            </a:pPr>
            <a:r>
              <a:rPr lang="en-US" b="1" dirty="0">
                <a:solidFill>
                  <a:schemeClr val="accent6">
                    <a:lumMod val="50000"/>
                  </a:schemeClr>
                </a:solidFill>
                <a:ea typeface="+mn-lt"/>
                <a:cs typeface="+mn-lt"/>
              </a:rPr>
              <a:t>A survey on Arduino Controlled Robotic Arm by Ankur Bhargava:</a:t>
            </a:r>
            <a:endParaRPr lang="en-US" dirty="0">
              <a:solidFill>
                <a:schemeClr val="accent6">
                  <a:lumMod val="50000"/>
                </a:schemeClr>
              </a:solidFill>
              <a:ea typeface="+mn-lt"/>
              <a:cs typeface="+mn-lt"/>
            </a:endParaRPr>
          </a:p>
          <a:p>
            <a:pPr algn="just"/>
            <a:r>
              <a:rPr lang="en-US" sz="1600" dirty="0">
                <a:solidFill>
                  <a:schemeClr val="accent6">
                    <a:lumMod val="50000"/>
                  </a:schemeClr>
                </a:solidFill>
                <a:ea typeface="+mn-lt"/>
                <a:cs typeface="+mn-lt"/>
              </a:rPr>
              <a:t>           In this paper, a 5 Degree of Freedom (DOF) robotic arm has been developed. It is controlled by an Arduino Uno microcontroller which accepts input signals from a user by means of a set of potentiometers. The arm is made from four rotary joints and end effector also, where rotary motion is provided by a servomotor. The servo-motors and links thus produced assembled with fasteners produced the final shape of the arm. The Arduino has been programmed to provide rotation to each servo motor corresponding to the amount of rotation of the potentiometer shaft. A robot can be defined according to the nature of the relative movements between the links that constitute it.</a:t>
            </a:r>
            <a:endParaRPr lang="en-US" dirty="0">
              <a:solidFill>
                <a:schemeClr val="accent6">
                  <a:lumMod val="50000"/>
                </a:schemeClr>
              </a:solidFill>
            </a:endParaRPr>
          </a:p>
          <a:p>
            <a:pPr algn="just"/>
            <a:endParaRPr lang="en-US" dirty="0">
              <a:solidFill>
                <a:schemeClr val="accent6">
                  <a:lumMod val="50000"/>
                </a:schemeClr>
              </a:solidFill>
              <a:cs typeface="Calibri"/>
            </a:endParaRPr>
          </a:p>
          <a:p>
            <a:pPr marL="285750" indent="-285750" algn="just">
              <a:buFont typeface="Arial"/>
              <a:buChar char="•"/>
            </a:pPr>
            <a:r>
              <a:rPr lang="en-US" b="1" dirty="0">
                <a:solidFill>
                  <a:schemeClr val="accent6">
                    <a:lumMod val="50000"/>
                  </a:schemeClr>
                </a:solidFill>
                <a:ea typeface="+mn-lt"/>
                <a:cs typeface="+mn-lt"/>
              </a:rPr>
              <a:t>Survey on Design and Development of competitive low cost Robot Arm With Four Degrees of Freedom by Ashraf </a:t>
            </a:r>
            <a:r>
              <a:rPr lang="en-US" b="1" dirty="0" err="1">
                <a:solidFill>
                  <a:schemeClr val="accent6">
                    <a:lumMod val="50000"/>
                  </a:schemeClr>
                </a:solidFill>
                <a:ea typeface="+mn-lt"/>
                <a:cs typeface="+mn-lt"/>
              </a:rPr>
              <a:t>Elfasahany</a:t>
            </a:r>
            <a:r>
              <a:rPr lang="en-US" b="1" dirty="0">
                <a:solidFill>
                  <a:schemeClr val="accent6">
                    <a:lumMod val="50000"/>
                  </a:schemeClr>
                </a:solidFill>
                <a:ea typeface="+mn-lt"/>
                <a:cs typeface="+mn-lt"/>
              </a:rPr>
              <a:t>:</a:t>
            </a:r>
          </a:p>
          <a:p>
            <a:pPr algn="just"/>
            <a:r>
              <a:rPr lang="en-US" sz="1600" dirty="0">
                <a:solidFill>
                  <a:schemeClr val="accent6">
                    <a:lumMod val="50000"/>
                  </a:schemeClr>
                </a:solidFill>
                <a:ea typeface="+mn-lt"/>
                <a:cs typeface="+mn-lt"/>
              </a:rPr>
              <a:t>           In this paper, the representation of the design, development and implementation of robot arm is done, which has the ability to perform simple tasks, such as light material handling. The robotic arm is designed and made from acrylic material where servo motors are used to perform links between arms.  However, the rotation range of the motor is less than 180º span, which greatly decreases the region reached by the arm and the possible positions. This design of the robot arm was for four degrees of freedom. </a:t>
            </a:r>
            <a:endParaRPr lang="en-US" dirty="0">
              <a:solidFill>
                <a:schemeClr val="accent6">
                  <a:lumMod val="50000"/>
                </a:schemeClr>
              </a:solidFill>
            </a:endParaRPr>
          </a:p>
          <a:p>
            <a:pPr algn="just"/>
            <a:endParaRPr lang="en-US" sz="1600" dirty="0">
              <a:solidFill>
                <a:schemeClr val="accent6">
                  <a:lumMod val="50000"/>
                </a:schemeClr>
              </a:solidFill>
              <a:ea typeface="+mn-lt"/>
              <a:cs typeface="+mn-lt"/>
            </a:endParaRPr>
          </a:p>
          <a:p>
            <a:pPr marL="285750" indent="-285750" algn="just">
              <a:buFont typeface="Arial" panose="020B0604020202020204" pitchFamily="34" charset="0"/>
              <a:buChar char="•"/>
            </a:pPr>
            <a:r>
              <a:rPr lang="en-US" b="1" dirty="0">
                <a:solidFill>
                  <a:schemeClr val="accent6">
                    <a:lumMod val="50000"/>
                  </a:schemeClr>
                </a:solidFill>
                <a:ea typeface="+mn-lt"/>
                <a:cs typeface="+mn-lt"/>
              </a:rPr>
              <a:t>Design and Fabrication of Pick and Place Robot to be used in Library by Anusha </a:t>
            </a:r>
            <a:r>
              <a:rPr lang="en-US" b="1" dirty="0" err="1">
                <a:solidFill>
                  <a:schemeClr val="accent6">
                    <a:lumMod val="50000"/>
                  </a:schemeClr>
                </a:solidFill>
                <a:ea typeface="+mn-lt"/>
                <a:cs typeface="+mn-lt"/>
              </a:rPr>
              <a:t>Ronanki</a:t>
            </a:r>
            <a:r>
              <a:rPr lang="en-US" b="1" dirty="0">
                <a:solidFill>
                  <a:schemeClr val="accent6">
                    <a:lumMod val="50000"/>
                  </a:schemeClr>
                </a:solidFill>
                <a:ea typeface="+mn-lt"/>
                <a:cs typeface="+mn-lt"/>
              </a:rPr>
              <a:t>, M. </a:t>
            </a:r>
            <a:r>
              <a:rPr lang="en-US" b="1" dirty="0" err="1">
                <a:solidFill>
                  <a:schemeClr val="accent6">
                    <a:lumMod val="50000"/>
                  </a:schemeClr>
                </a:solidFill>
                <a:ea typeface="+mn-lt"/>
                <a:cs typeface="+mn-lt"/>
              </a:rPr>
              <a:t>Kranthi</a:t>
            </a:r>
            <a:r>
              <a:rPr lang="en-US" b="1" dirty="0">
                <a:solidFill>
                  <a:schemeClr val="accent6">
                    <a:lumMod val="50000"/>
                  </a:schemeClr>
                </a:solidFill>
                <a:ea typeface="+mn-lt"/>
                <a:cs typeface="+mn-lt"/>
              </a:rPr>
              <a:t>: </a:t>
            </a:r>
          </a:p>
          <a:p>
            <a:pPr algn="just"/>
            <a:r>
              <a:rPr lang="en-US" dirty="0">
                <a:solidFill>
                  <a:schemeClr val="accent6">
                    <a:lumMod val="50000"/>
                  </a:schemeClr>
                </a:solidFill>
                <a:cs typeface="Calibri"/>
              </a:rPr>
              <a:t>          </a:t>
            </a:r>
            <a:r>
              <a:rPr lang="en-US" sz="1600" dirty="0">
                <a:solidFill>
                  <a:schemeClr val="accent6">
                    <a:lumMod val="50000"/>
                  </a:schemeClr>
                </a:solidFill>
                <a:cs typeface="Calibri"/>
              </a:rPr>
              <a:t> </a:t>
            </a:r>
            <a:r>
              <a:rPr lang="en-US" sz="1600" dirty="0">
                <a:solidFill>
                  <a:schemeClr val="accent6">
                    <a:lumMod val="50000"/>
                  </a:schemeClr>
                </a:solidFill>
                <a:ea typeface="+mn-lt"/>
                <a:cs typeface="+mn-lt"/>
              </a:rPr>
              <a:t>The use of robots in library is becoming more popular in recent years. The trend seems to continue as long as the robotics technology meets diverse and challenging needs in educational purpose. RFID is used for identifying the books and it has two IR Sensors for detecting the path. </a:t>
            </a:r>
            <a:endParaRPr lang="en-US" sz="1600" dirty="0">
              <a:solidFill>
                <a:schemeClr val="accent6">
                  <a:lumMod val="50000"/>
                </a:schemeClr>
              </a:solidFill>
              <a:cs typeface="Calibri"/>
            </a:endParaRPr>
          </a:p>
        </p:txBody>
      </p:sp>
    </p:spTree>
    <p:extLst>
      <p:ext uri="{BB962C8B-B14F-4D97-AF65-F5344CB8AC3E}">
        <p14:creationId xmlns:p14="http://schemas.microsoft.com/office/powerpoint/2010/main" val="207063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140" y="6575217"/>
            <a:ext cx="7990508" cy="282781"/>
          </a:xfrm>
          <a:prstGeom prst="rect">
            <a:avLst/>
          </a:prstGeom>
          <a:solidFill>
            <a:schemeClr val="accent6">
              <a:lumMod val="75000"/>
            </a:schemeClr>
          </a:solidFill>
          <a:ln>
            <a:solidFill>
              <a:schemeClr val="accent6">
                <a:lumMod val="75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b="1" dirty="0">
                <a:solidFill>
                  <a:schemeClr val="tx1">
                    <a:lumMod val="95000"/>
                    <a:lumOff val="5000"/>
                  </a:schemeClr>
                </a:solidFill>
                <a:latin typeface="Cambria" panose="02040503050406030204" pitchFamily="18" charset="0"/>
              </a:rPr>
              <a:t>Bangalore Institute of Technology</a:t>
            </a:r>
          </a:p>
        </p:txBody>
      </p:sp>
      <p:sp>
        <p:nvSpPr>
          <p:cNvPr id="9" name="Title 1"/>
          <p:cNvSpPr txBox="1">
            <a:spLocks/>
          </p:cNvSpPr>
          <p:nvPr/>
        </p:nvSpPr>
        <p:spPr>
          <a:xfrm>
            <a:off x="8008661" y="6575217"/>
            <a:ext cx="4183339" cy="282782"/>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chemeClr val="bg1"/>
                </a:solidFill>
                <a:latin typeface="Cambria" panose="02040503050406030204" pitchFamily="18" charset="0"/>
              </a:rPr>
              <a:t> Dept. of ECE, BIT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2380" y="5907332"/>
            <a:ext cx="609823" cy="633346"/>
          </a:xfrm>
          <a:prstGeom prst="rect">
            <a:avLst/>
          </a:prstGeom>
        </p:spPr>
      </p:pic>
      <p:sp>
        <p:nvSpPr>
          <p:cNvPr id="7" name="Title 1"/>
          <p:cNvSpPr txBox="1">
            <a:spLocks/>
          </p:cNvSpPr>
          <p:nvPr/>
        </p:nvSpPr>
        <p:spPr>
          <a:xfrm>
            <a:off x="0" y="0"/>
            <a:ext cx="12191999" cy="464024"/>
          </a:xfrm>
          <a:prstGeom prst="rect">
            <a:avLst/>
          </a:prstGeom>
          <a:solidFill>
            <a:srgbClr val="002060"/>
          </a:solidFill>
          <a:ln>
            <a:solidFill>
              <a:schemeClr val="accent6">
                <a:lumMod val="20000"/>
                <a:lumOff val="8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dirty="0">
                <a:solidFill>
                  <a:schemeClr val="bg1"/>
                </a:solidFill>
                <a:latin typeface="Cambria" panose="02040503050406030204" pitchFamily="18" charset="0"/>
              </a:rPr>
              <a:t>  </a:t>
            </a:r>
            <a:r>
              <a:rPr lang="en-IN" sz="2400" b="1" dirty="0">
                <a:solidFill>
                  <a:schemeClr val="bg1"/>
                </a:solidFill>
                <a:latin typeface="Cambria" panose="02040503050406030204" pitchFamily="18" charset="0"/>
              </a:rPr>
              <a:t>LITERATURE SURVEY</a:t>
            </a:r>
            <a:endParaRPr lang="en-IN" sz="2800" b="1" dirty="0">
              <a:solidFill>
                <a:schemeClr val="bg1"/>
              </a:solidFill>
              <a:latin typeface="Cambria" panose="02040503050406030204" pitchFamily="18" charset="0"/>
            </a:endParaRPr>
          </a:p>
        </p:txBody>
      </p:sp>
      <p:sp>
        <p:nvSpPr>
          <p:cNvPr id="2" name="Rectangle 1">
            <a:extLst>
              <a:ext uri="{FF2B5EF4-FFF2-40B4-BE49-F238E27FC236}">
                <a16:creationId xmlns:a16="http://schemas.microsoft.com/office/drawing/2014/main" id="{A0BF9314-4BF1-4E7A-B114-7B0A4AE0D61D}"/>
              </a:ext>
            </a:extLst>
          </p:cNvPr>
          <p:cNvSpPr/>
          <p:nvPr/>
        </p:nvSpPr>
        <p:spPr>
          <a:xfrm>
            <a:off x="1748984" y="541880"/>
            <a:ext cx="8621143" cy="5935680"/>
          </a:xfrm>
          <a:prstGeom prst="rect">
            <a:avLst/>
          </a:prstGeom>
          <a:solidFill>
            <a:schemeClr val="accent5">
              <a:lumMod val="20000"/>
              <a:lumOff val="80000"/>
            </a:schemeClr>
          </a:solidFill>
          <a:ln w="3175">
            <a:solidFill>
              <a:schemeClr val="tx2">
                <a:lumMod val="60000"/>
                <a:lumOff val="40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sz="1600" dirty="0">
                <a:solidFill>
                  <a:schemeClr val="accent6">
                    <a:lumMod val="50000"/>
                  </a:schemeClr>
                </a:solidFill>
                <a:cs typeface="Calibri"/>
              </a:rPr>
              <a:t>This robot is about 4 kg in weight and it is capable of picking and placing a book of weight one kg. </a:t>
            </a:r>
            <a:endParaRPr lang="en-US" sz="1600" dirty="0">
              <a:solidFill>
                <a:schemeClr val="accent6">
                  <a:lumMod val="50000"/>
                </a:schemeClr>
              </a:solidFill>
              <a:ea typeface="+mn-lt"/>
              <a:cs typeface="+mn-lt"/>
            </a:endParaRPr>
          </a:p>
          <a:p>
            <a:pPr algn="just"/>
            <a:endParaRPr lang="en-US" sz="1600" dirty="0">
              <a:solidFill>
                <a:schemeClr val="accent6">
                  <a:lumMod val="50000"/>
                </a:schemeClr>
              </a:solidFill>
              <a:ea typeface="+mn-lt"/>
              <a:cs typeface="+mn-lt"/>
            </a:endParaRPr>
          </a:p>
          <a:p>
            <a:pPr marL="285750" indent="-285750" algn="just">
              <a:buFont typeface="Arial" panose="020B0604020202020204" pitchFamily="34" charset="0"/>
              <a:buChar char="•"/>
            </a:pPr>
            <a:r>
              <a:rPr lang="en-US" b="1" dirty="0">
                <a:solidFill>
                  <a:schemeClr val="accent6">
                    <a:lumMod val="50000"/>
                  </a:schemeClr>
                </a:solidFill>
                <a:ea typeface="+mn-lt"/>
                <a:cs typeface="+mn-lt"/>
              </a:rPr>
              <a:t>Pick and Place Robotic Arm Implementation Using Arduino Ashly Baby , </a:t>
            </a:r>
            <a:r>
              <a:rPr lang="en-US" b="1" dirty="0" err="1">
                <a:solidFill>
                  <a:schemeClr val="accent6">
                    <a:lumMod val="50000"/>
                  </a:schemeClr>
                </a:solidFill>
                <a:ea typeface="+mn-lt"/>
                <a:cs typeface="+mn-lt"/>
              </a:rPr>
              <a:t>Chinnu</a:t>
            </a:r>
            <a:r>
              <a:rPr lang="en-US" b="1" dirty="0">
                <a:solidFill>
                  <a:schemeClr val="accent6">
                    <a:lumMod val="50000"/>
                  </a:schemeClr>
                </a:solidFill>
                <a:ea typeface="+mn-lt"/>
                <a:cs typeface="+mn-lt"/>
              </a:rPr>
              <a:t> Augustine, </a:t>
            </a:r>
            <a:r>
              <a:rPr lang="en-US" b="1" dirty="0" err="1">
                <a:solidFill>
                  <a:schemeClr val="accent6">
                    <a:lumMod val="50000"/>
                  </a:schemeClr>
                </a:solidFill>
                <a:ea typeface="+mn-lt"/>
                <a:cs typeface="+mn-lt"/>
              </a:rPr>
              <a:t>Chinnu</a:t>
            </a:r>
            <a:r>
              <a:rPr lang="en-US" b="1" dirty="0">
                <a:solidFill>
                  <a:schemeClr val="accent6">
                    <a:lumMod val="50000"/>
                  </a:schemeClr>
                </a:solidFill>
                <a:ea typeface="+mn-lt"/>
                <a:cs typeface="+mn-lt"/>
              </a:rPr>
              <a:t> </a:t>
            </a:r>
            <a:r>
              <a:rPr lang="en-US" b="1" dirty="0" err="1">
                <a:solidFill>
                  <a:schemeClr val="accent6">
                    <a:lumMod val="50000"/>
                  </a:schemeClr>
                </a:solidFill>
                <a:ea typeface="+mn-lt"/>
                <a:cs typeface="+mn-lt"/>
              </a:rPr>
              <a:t>Thampi</a:t>
            </a:r>
            <a:r>
              <a:rPr lang="en-US" b="1" dirty="0">
                <a:solidFill>
                  <a:schemeClr val="accent6">
                    <a:lumMod val="50000"/>
                  </a:schemeClr>
                </a:solidFill>
                <a:ea typeface="+mn-lt"/>
                <a:cs typeface="+mn-lt"/>
              </a:rPr>
              <a:t>, Maria George , Abhilash A P ,Philip C Jose:</a:t>
            </a:r>
            <a:endParaRPr lang="en-US" b="1" dirty="0">
              <a:solidFill>
                <a:schemeClr val="accent6">
                  <a:lumMod val="50000"/>
                </a:schemeClr>
              </a:solidFill>
              <a:cs typeface="Calibri"/>
            </a:endParaRPr>
          </a:p>
          <a:p>
            <a:pPr algn="just"/>
            <a:r>
              <a:rPr lang="en-US" dirty="0">
                <a:solidFill>
                  <a:schemeClr val="accent6">
                    <a:lumMod val="50000"/>
                  </a:schemeClr>
                </a:solidFill>
                <a:ea typeface="+mn-lt"/>
                <a:cs typeface="+mn-lt"/>
              </a:rPr>
              <a:t>         </a:t>
            </a:r>
            <a:r>
              <a:rPr lang="en-US" sz="1600" dirty="0">
                <a:solidFill>
                  <a:schemeClr val="accent6">
                    <a:lumMod val="50000"/>
                  </a:schemeClr>
                </a:solidFill>
                <a:ea typeface="+mn-lt"/>
                <a:cs typeface="+mn-lt"/>
              </a:rPr>
              <a:t>   A robotic arm is designed using Arduino to pick and place the  objects  via  user  commands.  It will  pick and  place  an object from source to  destination safely. The  soft  catching gripper used in the arm will not apply any extra pressure on the  objects.  The  robot  is  controlled  using  android  based </a:t>
            </a:r>
          </a:p>
          <a:p>
            <a:pPr algn="just"/>
            <a:r>
              <a:rPr lang="en-US" sz="1600" dirty="0">
                <a:solidFill>
                  <a:schemeClr val="accent6">
                    <a:lumMod val="50000"/>
                  </a:schemeClr>
                </a:solidFill>
                <a:ea typeface="+mn-lt"/>
                <a:cs typeface="+mn-lt"/>
              </a:rPr>
              <a:t>smart phones through  Bluetooth. Based on the commands given  by  the  user  the  robot  moves  accordingly.  At  the receiver end there are four motors interfaced with the micro controller.</a:t>
            </a:r>
            <a:endParaRPr lang="en-US" dirty="0">
              <a:solidFill>
                <a:schemeClr val="accent6">
                  <a:lumMod val="50000"/>
                </a:schemeClr>
              </a:solidFill>
              <a:ea typeface="+mn-lt"/>
              <a:cs typeface="+mn-lt"/>
            </a:endParaRPr>
          </a:p>
          <a:p>
            <a:pPr algn="just"/>
            <a:endParaRPr lang="en-US" sz="1600" dirty="0">
              <a:solidFill>
                <a:srgbClr val="385723"/>
              </a:solidFill>
              <a:cs typeface="Calibri"/>
            </a:endParaRPr>
          </a:p>
          <a:p>
            <a:pPr algn="just"/>
            <a:endParaRPr lang="en-US" sz="1600" dirty="0">
              <a:solidFill>
                <a:srgbClr val="385723"/>
              </a:solidFill>
              <a:cs typeface="Calibri"/>
            </a:endParaRPr>
          </a:p>
          <a:p>
            <a:pPr algn="just"/>
            <a:r>
              <a:rPr lang="en-US" sz="1600" dirty="0">
                <a:solidFill>
                  <a:srgbClr val="385723"/>
                </a:solidFill>
                <a:cs typeface="Calibri"/>
              </a:rPr>
              <a:t>As discussed in the above papers, most of the robotic arms are controlled manually by the use of potentiometers or by using gesture control mechanisms which may lead to inaccurate results. Also, the speed of the motion of the robotic arm is low. In our project, we have tried to remove manual intervention and have automated the process. The movement of the arm is faster, therefore repetitive tasks can be done quickly in order to save time. Due to this reason we get more accurate movement of the robotic arm, thus it can be used in precision-driven applications such as in medical surgeries, 3D printing and welding. Most of the models mentioned use a mechanical gripper but we have introduced an electromagnetic gripper which is better to handle metallic objects. </a:t>
            </a:r>
          </a:p>
          <a:p>
            <a:pPr algn="just"/>
            <a:endParaRPr lang="en-US" dirty="0">
              <a:solidFill>
                <a:srgbClr val="FFFFFF"/>
              </a:solidFill>
              <a:cs typeface="Calibri"/>
            </a:endParaRPr>
          </a:p>
          <a:p>
            <a:pPr algn="just"/>
            <a:endParaRPr lang="en-US" dirty="0">
              <a:solidFill>
                <a:srgbClr val="FFFFFF"/>
              </a:solidFill>
              <a:cs typeface="Calibri"/>
            </a:endParaRPr>
          </a:p>
          <a:p>
            <a:pPr algn="just"/>
            <a:endParaRPr lang="en-US" dirty="0">
              <a:solidFill>
                <a:schemeClr val="accent6">
                  <a:lumMod val="50000"/>
                </a:schemeClr>
              </a:solidFill>
              <a:cs typeface="Calibri"/>
            </a:endParaRPr>
          </a:p>
        </p:txBody>
      </p:sp>
    </p:spTree>
    <p:extLst>
      <p:ext uri="{BB962C8B-B14F-4D97-AF65-F5344CB8AC3E}">
        <p14:creationId xmlns:p14="http://schemas.microsoft.com/office/powerpoint/2010/main" val="2017406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4684</Words>
  <Application>Microsoft Office PowerPoint</Application>
  <PresentationFormat>Widescreen</PresentationFormat>
  <Paragraphs>655</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Arial,Sans-Serif</vt:lpstr>
      <vt:lpstr>Calibri</vt:lpstr>
      <vt:lpstr>Calibri (Body)</vt:lpstr>
      <vt:lpstr>Calibri Light</vt:lpstr>
      <vt:lpstr>Cambria</vt:lpstr>
      <vt:lpstr>Cambria Math</vt:lpstr>
      <vt:lpstr>Consolas Courier</vt:lpstr>
      <vt:lpstr>Roboto</vt:lpstr>
      <vt:lpstr>Times New Roman</vt:lpstr>
      <vt:lpstr>Wingdings</vt:lpstr>
      <vt:lpstr>Office Theme</vt:lpstr>
      <vt:lpstr>Implementation of Robotic Arm using MATLAB &amp; Simulink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G</dc:creator>
  <cp:lastModifiedBy>ROHITH G</cp:lastModifiedBy>
  <cp:revision>38</cp:revision>
  <dcterms:created xsi:type="dcterms:W3CDTF">2021-07-18T10:41:48Z</dcterms:created>
  <dcterms:modified xsi:type="dcterms:W3CDTF">2021-07-29T07:41:30Z</dcterms:modified>
</cp:coreProperties>
</file>