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672" autoAdjust="0"/>
  </p:normalViewPr>
  <p:slideViewPr>
    <p:cSldViewPr snapToGrid="0">
      <p:cViewPr>
        <p:scale>
          <a:sx n="50" d="100"/>
          <a:sy n="50" d="100"/>
        </p:scale>
        <p:origin x="15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F3DDC-C5AF-4FC7-BFC8-4A4E3266D0EB}"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4E8B-77C8-4E02-8777-0093C741F68A}" type="slidenum">
              <a:rPr lang="en-US" smtClean="0"/>
              <a:t>‹#›</a:t>
            </a:fld>
            <a:endParaRPr lang="en-US"/>
          </a:p>
        </p:txBody>
      </p:sp>
    </p:spTree>
    <p:extLst>
      <p:ext uri="{BB962C8B-B14F-4D97-AF65-F5344CB8AC3E}">
        <p14:creationId xmlns:p14="http://schemas.microsoft.com/office/powerpoint/2010/main" val="107640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a:t>
            </a:r>
            <a:r>
              <a:rPr lang="en-US" baseline="0" dirty="0" smtClean="0"/>
              <a:t> ML is in our everyday life, even in your room: Alexa.</a:t>
            </a:r>
          </a:p>
          <a:p>
            <a:r>
              <a:rPr lang="en-US" baseline="0" dirty="0" smtClean="0"/>
              <a:t>Here is the overall relationship between AI, ML and DL and the corresponding time stamp.</a:t>
            </a:r>
          </a:p>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2</a:t>
            </a:fld>
            <a:endParaRPr lang="en-US"/>
          </a:p>
        </p:txBody>
      </p:sp>
    </p:spTree>
    <p:extLst>
      <p:ext uri="{BB962C8B-B14F-4D97-AF65-F5344CB8AC3E}">
        <p14:creationId xmlns:p14="http://schemas.microsoft.com/office/powerpoint/2010/main" val="224410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 has been booming</a:t>
            </a:r>
            <a:r>
              <a:rPr lang="en-US" baseline="0" dirty="0" smtClean="0"/>
              <a:t> since 2010, however, it originates from very long time ago.</a:t>
            </a:r>
            <a:endParaRPr lang="en-US" dirty="0" smtClean="0"/>
          </a:p>
          <a:p>
            <a:r>
              <a:rPr lang="en-US" dirty="0" smtClean="0"/>
              <a:t>https://beamandrew.github.io/deeplearning/2017/02/23/deep_learning_101_part1.html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3</a:t>
            </a:fld>
            <a:endParaRPr lang="en-US"/>
          </a:p>
        </p:txBody>
      </p:sp>
    </p:spTree>
    <p:extLst>
      <p:ext uri="{BB962C8B-B14F-4D97-AF65-F5344CB8AC3E}">
        <p14:creationId xmlns:p14="http://schemas.microsoft.com/office/powerpoint/2010/main" val="111691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4</a:t>
            </a:fld>
            <a:endParaRPr lang="en-US"/>
          </a:p>
        </p:txBody>
      </p:sp>
    </p:spTree>
    <p:extLst>
      <p:ext uri="{BB962C8B-B14F-4D97-AF65-F5344CB8AC3E}">
        <p14:creationId xmlns:p14="http://schemas.microsoft.com/office/powerpoint/2010/main" val="317488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A4E8B-77C8-4E02-8777-0093C741F68A}" type="slidenum">
              <a:rPr lang="en-US" smtClean="0"/>
              <a:t>5</a:t>
            </a:fld>
            <a:endParaRPr lang="en-US"/>
          </a:p>
        </p:txBody>
      </p:sp>
    </p:spTree>
    <p:extLst>
      <p:ext uri="{BB962C8B-B14F-4D97-AF65-F5344CB8AC3E}">
        <p14:creationId xmlns:p14="http://schemas.microsoft.com/office/powerpoint/2010/main" val="303055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72987-A1AD-4150-B446-9C74A7554B5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42104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72987-A1AD-4150-B446-9C74A7554B5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51995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72987-A1AD-4150-B446-9C74A7554B5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152748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72987-A1AD-4150-B446-9C74A7554B5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14512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572987-A1AD-4150-B446-9C74A7554B5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37697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72987-A1AD-4150-B446-9C74A7554B5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19181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72987-A1AD-4150-B446-9C74A7554B59}"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23766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72987-A1AD-4150-B446-9C74A7554B59}"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416392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72987-A1AD-4150-B446-9C74A7554B59}"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36680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572987-A1AD-4150-B446-9C74A7554B5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57308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572987-A1AD-4150-B446-9C74A7554B5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AC2AC-9605-4405-9E79-3F840E8D73C4}" type="slidenum">
              <a:rPr lang="en-US" smtClean="0"/>
              <a:t>‹#›</a:t>
            </a:fld>
            <a:endParaRPr lang="en-US"/>
          </a:p>
        </p:txBody>
      </p:sp>
    </p:spTree>
    <p:extLst>
      <p:ext uri="{BB962C8B-B14F-4D97-AF65-F5344CB8AC3E}">
        <p14:creationId xmlns:p14="http://schemas.microsoft.com/office/powerpoint/2010/main" val="105249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72987-A1AD-4150-B446-9C74A7554B59}" type="datetimeFigureOut">
              <a:rPr lang="en-US" smtClean="0"/>
              <a:t>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AC2AC-9605-4405-9E79-3F840E8D73C4}" type="slidenum">
              <a:rPr lang="en-US" smtClean="0"/>
              <a:t>‹#›</a:t>
            </a:fld>
            <a:endParaRPr lang="en-US"/>
          </a:p>
        </p:txBody>
      </p:sp>
    </p:spTree>
    <p:extLst>
      <p:ext uri="{BB962C8B-B14F-4D97-AF65-F5344CB8AC3E}">
        <p14:creationId xmlns:p14="http://schemas.microsoft.com/office/powerpoint/2010/main" val="205278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251" y="1685109"/>
            <a:ext cx="8334103" cy="923330"/>
          </a:xfrm>
          <a:prstGeom prst="rect">
            <a:avLst/>
          </a:prstGeom>
          <a:noFill/>
        </p:spPr>
        <p:txBody>
          <a:bodyPr wrap="square" rtlCol="0">
            <a:spAutoFit/>
          </a:bodyPr>
          <a:lstStyle/>
          <a:p>
            <a:r>
              <a:rPr lang="en-US" sz="5400" dirty="0" smtClean="0"/>
              <a:t>HISTORY OF DEEP LEARNING</a:t>
            </a:r>
            <a:endParaRPr lang="en-US" sz="5400" dirty="0"/>
          </a:p>
        </p:txBody>
      </p:sp>
    </p:spTree>
    <p:extLst>
      <p:ext uri="{BB962C8B-B14F-4D97-AF65-F5344CB8AC3E}">
        <p14:creationId xmlns:p14="http://schemas.microsoft.com/office/powerpoint/2010/main" val="186644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achinelearningcoban.com/assets/introduce/aimld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72" y="131444"/>
            <a:ext cx="10287000" cy="654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chinelearningcoban.com/assets/35_deeplearning/nn_timel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59" y="635430"/>
            <a:ext cx="11778756" cy="553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63137" y="6488668"/>
            <a:ext cx="5873858" cy="369332"/>
          </a:xfrm>
          <a:prstGeom prst="rect">
            <a:avLst/>
          </a:prstGeom>
          <a:noFill/>
        </p:spPr>
        <p:txBody>
          <a:bodyPr wrap="square" rtlCol="0">
            <a:spAutoFit/>
          </a:bodyPr>
          <a:lstStyle/>
          <a:p>
            <a:r>
              <a:rPr lang="en-US" dirty="0" smtClean="0"/>
              <a:t>Source: Deep Learning 101- Part 1: History and Background</a:t>
            </a:r>
            <a:endParaRPr lang="en-US" dirty="0"/>
          </a:p>
        </p:txBody>
      </p:sp>
    </p:spTree>
    <p:extLst>
      <p:ext uri="{BB962C8B-B14F-4D97-AF65-F5344CB8AC3E}">
        <p14:creationId xmlns:p14="http://schemas.microsoft.com/office/powerpoint/2010/main" val="69654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458"/>
            <a:ext cx="5842861" cy="523220"/>
          </a:xfrm>
          <a:prstGeom prst="rect">
            <a:avLst/>
          </a:prstGeom>
          <a:noFill/>
        </p:spPr>
        <p:txBody>
          <a:bodyPr wrap="square" rtlCol="0">
            <a:spAutoFit/>
          </a:bodyPr>
          <a:lstStyle/>
          <a:p>
            <a:r>
              <a:rPr lang="en-US" sz="2800" b="1" dirty="0" smtClean="0"/>
              <a:t>1957-1958: PERCEPTRON</a:t>
            </a:r>
            <a:endParaRPr lang="en-US" sz="2800" b="1" dirty="0"/>
          </a:p>
        </p:txBody>
      </p:sp>
      <p:sp>
        <p:nvSpPr>
          <p:cNvPr id="5" name="TextBox 4"/>
          <p:cNvSpPr txBox="1"/>
          <p:nvPr/>
        </p:nvSpPr>
        <p:spPr>
          <a:xfrm>
            <a:off x="247973" y="1422047"/>
            <a:ext cx="6396465" cy="2308324"/>
          </a:xfrm>
          <a:prstGeom prst="rect">
            <a:avLst/>
          </a:prstGeom>
          <a:noFill/>
        </p:spPr>
        <p:txBody>
          <a:bodyPr wrap="square" rtlCol="0">
            <a:spAutoFit/>
          </a:bodyPr>
          <a:lstStyle/>
          <a:p>
            <a:pPr marL="285750" indent="-285750">
              <a:buFontTx/>
              <a:buChar char="-"/>
            </a:pPr>
            <a:r>
              <a:rPr lang="en-US" sz="2400" dirty="0" smtClean="0"/>
              <a:t>Perceptron is one of the very first base of DL.</a:t>
            </a:r>
          </a:p>
          <a:p>
            <a:pPr marL="285750" indent="-285750">
              <a:buFontTx/>
              <a:buChar char="-"/>
            </a:pPr>
            <a:r>
              <a:rPr lang="en-US" sz="2400" dirty="0" smtClean="0"/>
              <a:t>It was developed by Rosenblatt in 1957 (funded by US Naval Research)</a:t>
            </a:r>
          </a:p>
          <a:p>
            <a:pPr marL="285750" indent="-285750">
              <a:buFontTx/>
              <a:buChar char="-"/>
            </a:pPr>
            <a:r>
              <a:rPr lang="en-US" sz="2400" dirty="0" smtClean="0"/>
              <a:t>It is a supervised learning model and applicable if the 2 datasets are linearly separable</a:t>
            </a:r>
          </a:p>
          <a:p>
            <a:endParaRPr lang="en-US" sz="2400" dirty="0"/>
          </a:p>
        </p:txBody>
      </p:sp>
      <p:pic>
        <p:nvPicPr>
          <p:cNvPr id="3076" name="Picture 4" descr="Organization of a perceptron. Source: Rosenblatt 1958.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289" y="54437"/>
            <a:ext cx="4599955" cy="20612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26644" y="2092044"/>
            <a:ext cx="5021451" cy="369332"/>
          </a:xfrm>
          <a:prstGeom prst="rect">
            <a:avLst/>
          </a:prstGeom>
          <a:noFill/>
        </p:spPr>
        <p:txBody>
          <a:bodyPr wrap="square" rtlCol="0">
            <a:spAutoFit/>
          </a:bodyPr>
          <a:lstStyle/>
          <a:p>
            <a:r>
              <a:rPr lang="en-US" dirty="0" smtClean="0">
                <a:solidFill>
                  <a:srgbClr val="00B0F0"/>
                </a:solidFill>
              </a:rPr>
              <a:t>Organization of Perceptron (Rosenblatt, 1958)</a:t>
            </a:r>
            <a:endParaRPr lang="en-US" dirty="0">
              <a:solidFill>
                <a:srgbClr val="00B0F0"/>
              </a:solidFill>
            </a:endParaRPr>
          </a:p>
        </p:txBody>
      </p:sp>
      <p:pic>
        <p:nvPicPr>
          <p:cNvPr id="3078" name="Picture 6" descr="Frank Rosenblatt creates Perceptron - MLK - Machine Learning Knowled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3506" y="4390267"/>
            <a:ext cx="3025376" cy="2269032"/>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a:off x="6631106" y="2574035"/>
            <a:ext cx="6046507" cy="1816231"/>
          </a:xfrm>
          <a:prstGeom prst="wedgeEllipseCallout">
            <a:avLst>
              <a:gd name="adj1" fmla="val 1467"/>
              <a:gd name="adj2" fmla="val 812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FF0000"/>
                </a:solidFill>
              </a:rPr>
              <a:t>1958: [The </a:t>
            </a:r>
            <a:r>
              <a:rPr lang="en-US" i="1" dirty="0">
                <a:solidFill>
                  <a:srgbClr val="FF0000"/>
                </a:solidFill>
              </a:rPr>
              <a:t>perceptron is] the embryo of an electronic computer that [the Navy] expects will be able to walk, talk, see, write, reproduce itself and be conscious of its existence.</a:t>
            </a:r>
            <a:endParaRPr lang="en-US" dirty="0">
              <a:solidFill>
                <a:srgbClr val="FF0000"/>
              </a:solidFill>
            </a:endParaRPr>
          </a:p>
        </p:txBody>
      </p:sp>
    </p:spTree>
    <p:extLst>
      <p:ext uri="{BB962C8B-B14F-4D97-AF65-F5344CB8AC3E}">
        <p14:creationId xmlns:p14="http://schemas.microsoft.com/office/powerpoint/2010/main" val="150240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458"/>
            <a:ext cx="5842861" cy="523220"/>
          </a:xfrm>
          <a:prstGeom prst="rect">
            <a:avLst/>
          </a:prstGeom>
          <a:noFill/>
        </p:spPr>
        <p:txBody>
          <a:bodyPr wrap="square" rtlCol="0">
            <a:spAutoFit/>
          </a:bodyPr>
          <a:lstStyle/>
          <a:p>
            <a:r>
              <a:rPr lang="en-US" sz="2800" b="1" dirty="0" smtClean="0"/>
              <a:t>1969: THE FIRST AI WINTER</a:t>
            </a:r>
            <a:endParaRPr lang="en-US" sz="2800" b="1" dirty="0"/>
          </a:p>
        </p:txBody>
      </p:sp>
      <p:sp>
        <p:nvSpPr>
          <p:cNvPr id="5" name="TextBox 4"/>
          <p:cNvSpPr txBox="1"/>
          <p:nvPr/>
        </p:nvSpPr>
        <p:spPr>
          <a:xfrm>
            <a:off x="0" y="3072348"/>
            <a:ext cx="8198603" cy="3785652"/>
          </a:xfrm>
          <a:prstGeom prst="rect">
            <a:avLst/>
          </a:prstGeom>
          <a:noFill/>
        </p:spPr>
        <p:txBody>
          <a:bodyPr wrap="square" rtlCol="0">
            <a:spAutoFit/>
          </a:bodyPr>
          <a:lstStyle/>
          <a:p>
            <a:pPr marL="285750" indent="-285750">
              <a:buFontTx/>
              <a:buChar char="-"/>
            </a:pPr>
            <a:r>
              <a:rPr lang="en-US" sz="2400" dirty="0" smtClean="0"/>
              <a:t>Perceptron gains a decade of attention until Marvin Minsky – often thought of as on of the father of AI, sensed something off:</a:t>
            </a:r>
          </a:p>
          <a:p>
            <a:pPr marL="285750" indent="-285750">
              <a:buFontTx/>
              <a:buChar char="-"/>
            </a:pPr>
            <a:r>
              <a:rPr lang="en-US" sz="2400" dirty="0" smtClean="0"/>
              <a:t>In a book named “Perceptron”, Minsky and Seymour </a:t>
            </a:r>
            <a:r>
              <a:rPr lang="en-US" sz="2400" dirty="0" err="1" smtClean="0"/>
              <a:t>Papert</a:t>
            </a:r>
            <a:r>
              <a:rPr lang="en-US" sz="2400" dirty="0" smtClean="0"/>
              <a:t> proved that 	perceptron was incapable of learning the simple exclusive-or (XOR) function	(Now it is obvious that Perceptron is a linear model while XOR is non-linear)</a:t>
            </a:r>
          </a:p>
          <a:p>
            <a:pPr marL="285750" indent="-285750">
              <a:buFontTx/>
              <a:buChar char="-"/>
            </a:pPr>
            <a:r>
              <a:rPr lang="en-US" sz="2400" dirty="0" smtClean="0"/>
              <a:t>This finding shocked the AI community and Perceptron was interrupted for 20 years, all research related Perceptron </a:t>
            </a:r>
            <a:r>
              <a:rPr lang="en-US" sz="2400" smtClean="0"/>
              <a:t>was halt.</a:t>
            </a:r>
            <a:endParaRPr lang="en-US" sz="2400" dirty="0"/>
          </a:p>
        </p:txBody>
      </p:sp>
      <p:pic>
        <p:nvPicPr>
          <p:cNvPr id="4098" name="Picture 2" descr="Marvin Minsky - IM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3120259"/>
            <a:ext cx="2571750" cy="3503366"/>
          </a:xfrm>
          <a:prstGeom prst="rect">
            <a:avLst/>
          </a:prstGeom>
          <a:noFill/>
          <a:extLst>
            <a:ext uri="{909E8E84-426E-40DD-AFC4-6F175D3DCCD1}">
              <a14:hiddenFill xmlns:a14="http://schemas.microsoft.com/office/drawing/2010/main">
                <a:solidFill>
                  <a:srgbClr val="FFFFFF"/>
                </a:solidFill>
              </a14:hiddenFill>
            </a:ext>
          </a:extLst>
        </p:spPr>
      </p:pic>
      <p:sp>
        <p:nvSpPr>
          <p:cNvPr id="3" name="Cloud Callout 2"/>
          <p:cNvSpPr/>
          <p:nvPr/>
        </p:nvSpPr>
        <p:spPr>
          <a:xfrm>
            <a:off x="5172074" y="-33046"/>
            <a:ext cx="8924925" cy="3371850"/>
          </a:xfrm>
          <a:prstGeom prst="cloudCallout">
            <a:avLst>
              <a:gd name="adj1" fmla="val 11611"/>
              <a:gd name="adj2" fmla="val 63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t>However, I started to worry about what such a machine could not do. For example, it could tell ‘E’s from ‘F’s, and ‘5’s from ‘6’s—things like that. But when there were disturbing stimuli near these figures that weren’t correlated with them the recognition was destroyed.</a:t>
            </a:r>
            <a:endParaRPr lang="en-US" sz="2400" dirty="0"/>
          </a:p>
        </p:txBody>
      </p:sp>
    </p:spTree>
    <p:extLst>
      <p:ext uri="{BB962C8B-B14F-4D97-AF65-F5344CB8AC3E}">
        <p14:creationId xmlns:p14="http://schemas.microsoft.com/office/powerpoint/2010/main" val="121625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62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36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57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367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261</Words>
  <Application>Microsoft Office PowerPoint</Application>
  <PresentationFormat>Widescreen</PresentationFormat>
  <Paragraphs>21</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Tue M Vu</dc:creator>
  <cp:lastModifiedBy>Tue M Vu</cp:lastModifiedBy>
  <cp:revision>4</cp:revision>
  <dcterms:created xsi:type="dcterms:W3CDTF">2022-01-03T05:41:52Z</dcterms:created>
  <dcterms:modified xsi:type="dcterms:W3CDTF">2022-01-03T06:24:50Z</dcterms:modified>
</cp:coreProperties>
</file>