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4" r:id="rId3"/>
    <p:sldId id="257" r:id="rId4"/>
    <p:sldId id="258" r:id="rId5"/>
    <p:sldId id="259" r:id="rId6"/>
    <p:sldId id="264" r:id="rId7"/>
    <p:sldId id="265" r:id="rId8"/>
    <p:sldId id="266" r:id="rId9"/>
    <p:sldId id="267" r:id="rId10"/>
    <p:sldId id="268" r:id="rId11"/>
    <p:sldId id="270" r:id="rId12"/>
    <p:sldId id="271" r:id="rId13"/>
    <p:sldId id="272" r:id="rId14"/>
    <p:sldId id="273" r:id="rId15"/>
    <p:sldId id="275" r:id="rId16"/>
    <p:sldId id="276" r:id="rId17"/>
    <p:sldId id="277" r:id="rId18"/>
    <p:sldId id="278" r:id="rId19"/>
    <p:sldId id="279" r:id="rId20"/>
    <p:sldId id="283"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672" autoAdjust="0"/>
  </p:normalViewPr>
  <p:slideViewPr>
    <p:cSldViewPr snapToGrid="0">
      <p:cViewPr varScale="1">
        <p:scale>
          <a:sx n="87" d="100"/>
          <a:sy n="87" d="100"/>
        </p:scale>
        <p:origin x="120"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F3DDC-C5AF-4FC7-BFC8-4A4E3266D0EB}"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4E8B-77C8-4E02-8777-0093C741F68A}" type="slidenum">
              <a:rPr lang="en-US" smtClean="0"/>
              <a:t>‹#›</a:t>
            </a:fld>
            <a:endParaRPr lang="en-US"/>
          </a:p>
        </p:txBody>
      </p:sp>
    </p:spTree>
    <p:extLst>
      <p:ext uri="{BB962C8B-B14F-4D97-AF65-F5344CB8AC3E}">
        <p14:creationId xmlns:p14="http://schemas.microsoft.com/office/powerpoint/2010/main" val="107640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chinelearningcoban.com/2018/06/22/deeplearnin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beamandrew.github.io/deeplearning/2017/02/23/deep_learning_101_part1.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chinelearningcoban.com/2018/06/22/deeplearnin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beamandrew.github.io/deeplearning/2017/02/23/deep_learning_101_part1.html"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achinelearningcoban.com/2018/06/22/deeplearnin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beamandrew.github.io/deeplearning/2017/02/23/deep_learning_101_part1.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chinelearningcoban.com/2018/06/22/deeplearn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beamandrew.github.io/deeplearning/2017/02/23/deep_learning_101_part1.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follow </a:t>
            </a:r>
            <a:r>
              <a:rPr lang="en-US" dirty="0" err="1"/>
              <a:t>Vblog</a:t>
            </a:r>
            <a:r>
              <a:rPr lang="en-US" dirty="0"/>
              <a:t>: </a:t>
            </a:r>
            <a:r>
              <a:rPr lang="en-US" dirty="0" err="1"/>
              <a:t>machinelearningcoban</a:t>
            </a:r>
            <a:r>
              <a:rPr lang="en-US" dirty="0"/>
              <a:t> and Deep Learning 101</a:t>
            </a:r>
          </a:p>
          <a:p>
            <a:r>
              <a:rPr lang="en-US" dirty="0">
                <a:hlinkClick r:id="rId3"/>
              </a:rPr>
              <a:t>Machine Learning </a:t>
            </a:r>
            <a:r>
              <a:rPr lang="en-US" dirty="0" err="1">
                <a:hlinkClick r:id="rId3"/>
              </a:rPr>
              <a:t>cơ</a:t>
            </a:r>
            <a:r>
              <a:rPr lang="en-US" dirty="0">
                <a:hlinkClick r:id="rId3"/>
              </a:rPr>
              <a:t> </a:t>
            </a:r>
            <a:r>
              <a:rPr lang="en-US" dirty="0" err="1">
                <a:hlinkClick r:id="rId3"/>
              </a:rPr>
              <a:t>bản</a:t>
            </a:r>
            <a:r>
              <a:rPr lang="en-US">
                <a:hlinkClick r:id="rId3"/>
              </a:rPr>
              <a:t> (machinelearningcoban.com)</a:t>
            </a:r>
            <a:endParaRPr lang="en-US"/>
          </a:p>
          <a:p>
            <a:r>
              <a:rPr lang="en-US">
                <a:hlinkClick r:id="rId4"/>
              </a:rPr>
              <a:t>Deep </a:t>
            </a:r>
            <a:r>
              <a:rPr lang="en-US" dirty="0">
                <a:hlinkClick r:id="rId4"/>
              </a:rPr>
              <a:t>Learning 101 - Part 1: History and Background (beamandrew.github.io)</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0A4E8B-77C8-4E02-8777-0093C741F68A}" type="slidenum">
              <a:rPr lang="en-US" smtClean="0"/>
              <a:t>1</a:t>
            </a:fld>
            <a:endParaRPr lang="en-US"/>
          </a:p>
        </p:txBody>
      </p:sp>
    </p:spTree>
    <p:extLst>
      <p:ext uri="{BB962C8B-B14F-4D97-AF65-F5344CB8AC3E}">
        <p14:creationId xmlns:p14="http://schemas.microsoft.com/office/powerpoint/2010/main" val="48217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10</a:t>
            </a:fld>
            <a:endParaRPr lang="en-US"/>
          </a:p>
        </p:txBody>
      </p:sp>
    </p:spTree>
    <p:extLst>
      <p:ext uri="{BB962C8B-B14F-4D97-AF65-F5344CB8AC3E}">
        <p14:creationId xmlns:p14="http://schemas.microsoft.com/office/powerpoint/2010/main" val="206949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11</a:t>
            </a:fld>
            <a:endParaRPr lang="en-US"/>
          </a:p>
        </p:txBody>
      </p:sp>
    </p:spTree>
    <p:extLst>
      <p:ext uri="{BB962C8B-B14F-4D97-AF65-F5344CB8AC3E}">
        <p14:creationId xmlns:p14="http://schemas.microsoft.com/office/powerpoint/2010/main" val="386433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12</a:t>
            </a:fld>
            <a:endParaRPr lang="en-US"/>
          </a:p>
        </p:txBody>
      </p:sp>
    </p:spTree>
    <p:extLst>
      <p:ext uri="{BB962C8B-B14F-4D97-AF65-F5344CB8AC3E}">
        <p14:creationId xmlns:p14="http://schemas.microsoft.com/office/powerpoint/2010/main" val="187220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13</a:t>
            </a:fld>
            <a:endParaRPr lang="en-US"/>
          </a:p>
        </p:txBody>
      </p:sp>
    </p:spTree>
    <p:extLst>
      <p:ext uri="{BB962C8B-B14F-4D97-AF65-F5344CB8AC3E}">
        <p14:creationId xmlns:p14="http://schemas.microsoft.com/office/powerpoint/2010/main" val="400117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14</a:t>
            </a:fld>
            <a:endParaRPr lang="en-US"/>
          </a:p>
        </p:txBody>
      </p:sp>
    </p:spTree>
    <p:extLst>
      <p:ext uri="{BB962C8B-B14F-4D97-AF65-F5344CB8AC3E}">
        <p14:creationId xmlns:p14="http://schemas.microsoft.com/office/powerpoint/2010/main" val="8381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follow </a:t>
            </a:r>
            <a:r>
              <a:rPr lang="en-US" dirty="0" err="1"/>
              <a:t>Vblog</a:t>
            </a:r>
            <a:r>
              <a:rPr lang="en-US" dirty="0"/>
              <a:t>: </a:t>
            </a:r>
            <a:r>
              <a:rPr lang="en-US" dirty="0" err="1"/>
              <a:t>machinelearningcoban</a:t>
            </a:r>
            <a:r>
              <a:rPr lang="en-US" dirty="0"/>
              <a:t> and Deep Learning 101</a:t>
            </a:r>
          </a:p>
          <a:p>
            <a:r>
              <a:rPr lang="en-US" dirty="0">
                <a:hlinkClick r:id="rId3"/>
              </a:rPr>
              <a:t>Machine Learning </a:t>
            </a:r>
            <a:r>
              <a:rPr lang="en-US" dirty="0" err="1">
                <a:hlinkClick r:id="rId3"/>
              </a:rPr>
              <a:t>cơ</a:t>
            </a:r>
            <a:r>
              <a:rPr lang="en-US" dirty="0">
                <a:hlinkClick r:id="rId3"/>
              </a:rPr>
              <a:t> </a:t>
            </a:r>
            <a:r>
              <a:rPr lang="en-US" dirty="0" err="1">
                <a:hlinkClick r:id="rId3"/>
              </a:rPr>
              <a:t>bản</a:t>
            </a:r>
            <a:r>
              <a:rPr lang="en-US" dirty="0">
                <a:hlinkClick r:id="rId3"/>
              </a:rPr>
              <a:t> (machinelearningcoban.com)</a:t>
            </a:r>
            <a:endParaRPr lang="en-US" dirty="0"/>
          </a:p>
          <a:p>
            <a:r>
              <a:rPr lang="en-US" dirty="0">
                <a:hlinkClick r:id="rId4"/>
              </a:rPr>
              <a:t>Deep Learning 101 - Part 1: History and Background (beamandrew.github.io)</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0A4E8B-77C8-4E02-8777-0093C741F68A}" type="slidenum">
              <a:rPr lang="en-US" smtClean="0"/>
              <a:t>15</a:t>
            </a:fld>
            <a:endParaRPr lang="en-US"/>
          </a:p>
        </p:txBody>
      </p:sp>
    </p:spTree>
    <p:extLst>
      <p:ext uri="{BB962C8B-B14F-4D97-AF65-F5344CB8AC3E}">
        <p14:creationId xmlns:p14="http://schemas.microsoft.com/office/powerpoint/2010/main" val="4151021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follow </a:t>
            </a:r>
            <a:r>
              <a:rPr lang="en-US" dirty="0" err="1"/>
              <a:t>Vblog</a:t>
            </a:r>
            <a:r>
              <a:rPr lang="en-US" dirty="0"/>
              <a:t>: </a:t>
            </a:r>
            <a:r>
              <a:rPr lang="en-US" dirty="0" err="1"/>
              <a:t>machinelearningcoban</a:t>
            </a:r>
            <a:r>
              <a:rPr lang="en-US" dirty="0"/>
              <a:t> and Deep Learning 101</a:t>
            </a:r>
          </a:p>
          <a:p>
            <a:r>
              <a:rPr lang="en-US" dirty="0">
                <a:hlinkClick r:id="rId3"/>
              </a:rPr>
              <a:t>Machine Learning </a:t>
            </a:r>
            <a:r>
              <a:rPr lang="en-US" dirty="0" err="1">
                <a:hlinkClick r:id="rId3"/>
              </a:rPr>
              <a:t>cơ</a:t>
            </a:r>
            <a:r>
              <a:rPr lang="en-US" dirty="0">
                <a:hlinkClick r:id="rId3"/>
              </a:rPr>
              <a:t> </a:t>
            </a:r>
            <a:r>
              <a:rPr lang="en-US" dirty="0" err="1">
                <a:hlinkClick r:id="rId3"/>
              </a:rPr>
              <a:t>bản</a:t>
            </a:r>
            <a:r>
              <a:rPr lang="en-US" dirty="0">
                <a:hlinkClick r:id="rId3"/>
              </a:rPr>
              <a:t> (machinelearningcoban.com)</a:t>
            </a:r>
            <a:endParaRPr lang="en-US" dirty="0"/>
          </a:p>
          <a:p>
            <a:r>
              <a:rPr lang="en-US" dirty="0">
                <a:hlinkClick r:id="rId4"/>
              </a:rPr>
              <a:t>Deep Learning 101 - Part 1: History and Background (beamandrew.github.io)</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0A4E8B-77C8-4E02-8777-0093C741F68A}" type="slidenum">
              <a:rPr lang="en-US" smtClean="0"/>
              <a:t>20</a:t>
            </a:fld>
            <a:endParaRPr lang="en-US"/>
          </a:p>
        </p:txBody>
      </p:sp>
    </p:spTree>
    <p:extLst>
      <p:ext uri="{BB962C8B-B14F-4D97-AF65-F5344CB8AC3E}">
        <p14:creationId xmlns:p14="http://schemas.microsoft.com/office/powerpoint/2010/main" val="351585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follow </a:t>
            </a:r>
            <a:r>
              <a:rPr lang="en-US" dirty="0" err="1"/>
              <a:t>Vblog</a:t>
            </a:r>
            <a:r>
              <a:rPr lang="en-US" dirty="0"/>
              <a:t>: </a:t>
            </a:r>
            <a:r>
              <a:rPr lang="en-US" dirty="0" err="1"/>
              <a:t>machinelearningcoban</a:t>
            </a:r>
            <a:r>
              <a:rPr lang="en-US" dirty="0"/>
              <a:t> and Deep Learning 101</a:t>
            </a:r>
          </a:p>
          <a:p>
            <a:r>
              <a:rPr lang="en-US" dirty="0">
                <a:hlinkClick r:id="rId3"/>
              </a:rPr>
              <a:t>Machine Learning </a:t>
            </a:r>
            <a:r>
              <a:rPr lang="en-US" dirty="0" err="1">
                <a:hlinkClick r:id="rId3"/>
              </a:rPr>
              <a:t>cơ</a:t>
            </a:r>
            <a:r>
              <a:rPr lang="en-US" dirty="0">
                <a:hlinkClick r:id="rId3"/>
              </a:rPr>
              <a:t> </a:t>
            </a:r>
            <a:r>
              <a:rPr lang="en-US" dirty="0" err="1">
                <a:hlinkClick r:id="rId3"/>
              </a:rPr>
              <a:t>bản</a:t>
            </a:r>
            <a:r>
              <a:rPr lang="en-US">
                <a:hlinkClick r:id="rId3"/>
              </a:rPr>
              <a:t> (machinelearningcoban.com)</a:t>
            </a:r>
            <a:endParaRPr lang="en-US"/>
          </a:p>
          <a:p>
            <a:r>
              <a:rPr lang="en-US">
                <a:hlinkClick r:id="rId4"/>
              </a:rPr>
              <a:t>Deep </a:t>
            </a:r>
            <a:r>
              <a:rPr lang="en-US" dirty="0">
                <a:hlinkClick r:id="rId4"/>
              </a:rPr>
              <a:t>Learning 101 - Part 1: History and Background (beamandrew.github.io)</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0A4E8B-77C8-4E02-8777-0093C741F68A}" type="slidenum">
              <a:rPr lang="en-US" smtClean="0"/>
              <a:t>2</a:t>
            </a:fld>
            <a:endParaRPr lang="en-US"/>
          </a:p>
        </p:txBody>
      </p:sp>
    </p:spTree>
    <p:extLst>
      <p:ext uri="{BB962C8B-B14F-4D97-AF65-F5344CB8AC3E}">
        <p14:creationId xmlns:p14="http://schemas.microsoft.com/office/powerpoint/2010/main" val="114364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a:t>
            </a:r>
            <a:r>
              <a:rPr lang="en-US" baseline="0" dirty="0"/>
              <a:t> ML is in our everyday life, even in your room: Alexa.</a:t>
            </a:r>
          </a:p>
          <a:p>
            <a:r>
              <a:rPr lang="en-US" baseline="0" dirty="0"/>
              <a:t>Here is the overall relationship between AI, ML and DL and the corresponding time stamp.</a:t>
            </a:r>
          </a:p>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3</a:t>
            </a:fld>
            <a:endParaRPr lang="en-US"/>
          </a:p>
        </p:txBody>
      </p:sp>
    </p:spTree>
    <p:extLst>
      <p:ext uri="{BB962C8B-B14F-4D97-AF65-F5344CB8AC3E}">
        <p14:creationId xmlns:p14="http://schemas.microsoft.com/office/powerpoint/2010/main" val="224410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 has been booming</a:t>
            </a:r>
            <a:r>
              <a:rPr lang="en-US" baseline="0" dirty="0"/>
              <a:t> since 2010, however, it originates from very long time ago.</a:t>
            </a:r>
            <a:endParaRPr lang="en-US" dirty="0"/>
          </a:p>
          <a:p>
            <a:r>
              <a:rPr lang="en-US" dirty="0"/>
              <a:t>https://beamandrew.github.io/deeplearning/2017/02/23/deep_learning_101_part1.html</a:t>
            </a:r>
          </a:p>
          <a:p>
            <a:endParaRPr lang="en-US" dirty="0"/>
          </a:p>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4</a:t>
            </a:fld>
            <a:endParaRPr lang="en-US"/>
          </a:p>
        </p:txBody>
      </p:sp>
    </p:spTree>
    <p:extLst>
      <p:ext uri="{BB962C8B-B14F-4D97-AF65-F5344CB8AC3E}">
        <p14:creationId xmlns:p14="http://schemas.microsoft.com/office/powerpoint/2010/main" val="111691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5</a:t>
            </a:fld>
            <a:endParaRPr lang="en-US"/>
          </a:p>
        </p:txBody>
      </p:sp>
    </p:spTree>
    <p:extLst>
      <p:ext uri="{BB962C8B-B14F-4D97-AF65-F5344CB8AC3E}">
        <p14:creationId xmlns:p14="http://schemas.microsoft.com/office/powerpoint/2010/main" val="317488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6</a:t>
            </a:fld>
            <a:endParaRPr lang="en-US"/>
          </a:p>
        </p:txBody>
      </p:sp>
    </p:spTree>
    <p:extLst>
      <p:ext uri="{BB962C8B-B14F-4D97-AF65-F5344CB8AC3E}">
        <p14:creationId xmlns:p14="http://schemas.microsoft.com/office/powerpoint/2010/main" val="303055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7</a:t>
            </a:fld>
            <a:endParaRPr lang="en-US"/>
          </a:p>
        </p:txBody>
      </p:sp>
    </p:spTree>
    <p:extLst>
      <p:ext uri="{BB962C8B-B14F-4D97-AF65-F5344CB8AC3E}">
        <p14:creationId xmlns:p14="http://schemas.microsoft.com/office/powerpoint/2010/main" val="124725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8</a:t>
            </a:fld>
            <a:endParaRPr lang="en-US"/>
          </a:p>
        </p:txBody>
      </p:sp>
    </p:spTree>
    <p:extLst>
      <p:ext uri="{BB962C8B-B14F-4D97-AF65-F5344CB8AC3E}">
        <p14:creationId xmlns:p14="http://schemas.microsoft.com/office/powerpoint/2010/main" val="425339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9</a:t>
            </a:fld>
            <a:endParaRPr lang="en-US"/>
          </a:p>
        </p:txBody>
      </p:sp>
    </p:spTree>
    <p:extLst>
      <p:ext uri="{BB962C8B-B14F-4D97-AF65-F5344CB8AC3E}">
        <p14:creationId xmlns:p14="http://schemas.microsoft.com/office/powerpoint/2010/main" val="88151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572987-A1AD-4150-B446-9C74A7554B5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42104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72987-A1AD-4150-B446-9C74A7554B5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51995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72987-A1AD-4150-B446-9C74A7554B5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152748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72987-A1AD-4150-B446-9C74A7554B5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14512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572987-A1AD-4150-B446-9C74A7554B5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37697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572987-A1AD-4150-B446-9C74A7554B59}"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19181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572987-A1AD-4150-B446-9C74A7554B59}"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3766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572987-A1AD-4150-B446-9C74A7554B59}"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416392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72987-A1AD-4150-B446-9C74A7554B59}"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36680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572987-A1AD-4150-B446-9C74A7554B59}"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57308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572987-A1AD-4150-B446-9C74A7554B59}"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105249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72987-A1AD-4150-B446-9C74A7554B59}" type="datetimeFigureOut">
              <a:rPr lang="en-US" smtClean="0"/>
              <a:t>3/23/2022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AC2AC-9605-4405-9E79-3F840E8D73C4}" type="slidenum">
              <a:rPr lang="en-US" smtClean="0"/>
              <a:t>‹#›</a:t>
            </a:fld>
            <a:endParaRPr lang="en-US"/>
          </a:p>
        </p:txBody>
      </p:sp>
    </p:spTree>
    <p:extLst>
      <p:ext uri="{BB962C8B-B14F-4D97-AF65-F5344CB8AC3E}">
        <p14:creationId xmlns:p14="http://schemas.microsoft.com/office/powerpoint/2010/main" val="205278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251" y="1685109"/>
            <a:ext cx="8334103" cy="923330"/>
          </a:xfrm>
          <a:prstGeom prst="rect">
            <a:avLst/>
          </a:prstGeom>
          <a:noFill/>
        </p:spPr>
        <p:txBody>
          <a:bodyPr wrap="square" rtlCol="0">
            <a:spAutoFit/>
          </a:bodyPr>
          <a:lstStyle/>
          <a:p>
            <a:r>
              <a:rPr lang="en-US" sz="5400" dirty="0"/>
              <a:t>DEEP LEARNING WORKSHOP</a:t>
            </a:r>
          </a:p>
        </p:txBody>
      </p:sp>
    </p:spTree>
    <p:extLst>
      <p:ext uri="{BB962C8B-B14F-4D97-AF65-F5344CB8AC3E}">
        <p14:creationId xmlns:p14="http://schemas.microsoft.com/office/powerpoint/2010/main" val="186644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7458"/>
            <a:ext cx="7522369" cy="523220"/>
          </a:xfrm>
          <a:prstGeom prst="rect">
            <a:avLst/>
          </a:prstGeom>
          <a:noFill/>
        </p:spPr>
        <p:txBody>
          <a:bodyPr wrap="square" rtlCol="0">
            <a:spAutoFit/>
          </a:bodyPr>
          <a:lstStyle/>
          <a:p>
            <a:r>
              <a:rPr lang="en-US" sz="2800" b="1" dirty="0"/>
              <a:t>2006: Deep Learning (Rebranding)</a:t>
            </a:r>
          </a:p>
        </p:txBody>
      </p:sp>
      <p:sp>
        <p:nvSpPr>
          <p:cNvPr id="5" name="TextBox 4"/>
          <p:cNvSpPr txBox="1"/>
          <p:nvPr/>
        </p:nvSpPr>
        <p:spPr>
          <a:xfrm>
            <a:off x="171450" y="1136392"/>
            <a:ext cx="7736681" cy="3416320"/>
          </a:xfrm>
          <a:prstGeom prst="rect">
            <a:avLst/>
          </a:prstGeom>
          <a:noFill/>
        </p:spPr>
        <p:txBody>
          <a:bodyPr wrap="square" rtlCol="0">
            <a:spAutoFit/>
          </a:bodyPr>
          <a:lstStyle/>
          <a:p>
            <a:pPr marL="342900" indent="-342900">
              <a:buFontTx/>
              <a:buChar char="-"/>
            </a:pPr>
            <a:r>
              <a:rPr lang="en-US" sz="2400" dirty="0"/>
              <a:t>Hinton once again declared he knew how brain works</a:t>
            </a:r>
          </a:p>
          <a:p>
            <a:pPr marL="342900" indent="-342900">
              <a:buFontTx/>
              <a:buChar char="-"/>
            </a:pPr>
            <a:r>
              <a:rPr lang="en-US" sz="2400" dirty="0"/>
              <a:t>He introduced: “Unsupervised Pretraining” and “Deep Belief Nets” – DBN</a:t>
            </a:r>
          </a:p>
          <a:p>
            <a:pPr marL="342900" indent="-342900">
              <a:buFontTx/>
              <a:buChar char="-"/>
            </a:pPr>
            <a:r>
              <a:rPr lang="en-US" sz="2400" dirty="0"/>
              <a:t>These technique could partially resolve the “vanishing gradient” problem.</a:t>
            </a:r>
          </a:p>
          <a:p>
            <a:pPr marL="342900" indent="-342900">
              <a:buFontTx/>
              <a:buChar char="-"/>
            </a:pPr>
            <a:r>
              <a:rPr lang="en-US" sz="2400" dirty="0"/>
              <a:t>Using this technique, people could train the NN that were deeper than previous attempt =&gt; rebranding to “Deep Learning”</a:t>
            </a:r>
          </a:p>
          <a:p>
            <a:pPr marL="342900" indent="-342900">
              <a:buFontTx/>
              <a:buChar char="-"/>
            </a:pPr>
            <a:endParaRPr lang="en-US" sz="2400" dirty="0"/>
          </a:p>
        </p:txBody>
      </p:sp>
      <p:pic>
        <p:nvPicPr>
          <p:cNvPr id="6" name="Picture 2" descr="https://machinelearningcoban.com/assets/35_deeplearning/nn_timeline.jpg">
            <a:extLst>
              <a:ext uri="{FF2B5EF4-FFF2-40B4-BE49-F238E27FC236}">
                <a16:creationId xmlns:a16="http://schemas.microsoft.com/office/drawing/2014/main" id="{E740DD5C-89D5-4344-9595-9C9C643D28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919" t="55393" r="9836" b="25628"/>
          <a:stretch/>
        </p:blipFill>
        <p:spPr bwMode="auto">
          <a:xfrm>
            <a:off x="10677526" y="50032"/>
            <a:ext cx="1343024" cy="19173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y Deep Learning?">
            <a:extLst>
              <a:ext uri="{FF2B5EF4-FFF2-40B4-BE49-F238E27FC236}">
                <a16:creationId xmlns:a16="http://schemas.microsoft.com/office/drawing/2014/main" id="{7D033755-558A-41C4-AF22-D3502710A7E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845"/>
          <a:stretch/>
        </p:blipFill>
        <p:spPr bwMode="auto">
          <a:xfrm>
            <a:off x="8241196" y="4443412"/>
            <a:ext cx="3687279" cy="222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7458"/>
            <a:ext cx="7522369" cy="523220"/>
          </a:xfrm>
          <a:prstGeom prst="rect">
            <a:avLst/>
          </a:prstGeom>
          <a:noFill/>
        </p:spPr>
        <p:txBody>
          <a:bodyPr wrap="square" rtlCol="0">
            <a:spAutoFit/>
          </a:bodyPr>
          <a:lstStyle/>
          <a:p>
            <a:r>
              <a:rPr lang="en-US" sz="2800" b="1" dirty="0"/>
              <a:t>2010: ImageNet</a:t>
            </a:r>
          </a:p>
        </p:txBody>
      </p:sp>
      <p:sp>
        <p:nvSpPr>
          <p:cNvPr id="5" name="TextBox 4"/>
          <p:cNvSpPr txBox="1"/>
          <p:nvPr/>
        </p:nvSpPr>
        <p:spPr>
          <a:xfrm>
            <a:off x="171450" y="1136392"/>
            <a:ext cx="7736681" cy="4524315"/>
          </a:xfrm>
          <a:prstGeom prst="rect">
            <a:avLst/>
          </a:prstGeom>
          <a:noFill/>
        </p:spPr>
        <p:txBody>
          <a:bodyPr wrap="square" rtlCol="0">
            <a:spAutoFit/>
          </a:bodyPr>
          <a:lstStyle/>
          <a:p>
            <a:pPr marL="342900" indent="-342900">
              <a:buFontTx/>
              <a:buChar char="-"/>
            </a:pPr>
            <a:r>
              <a:rPr lang="en-US" sz="2400" dirty="0" err="1"/>
              <a:t>Feifei</a:t>
            </a:r>
            <a:r>
              <a:rPr lang="en-US" sz="2400" dirty="0"/>
              <a:t> Li (a Stanford professor) and her group created the dataset named “ImageNet”</a:t>
            </a:r>
          </a:p>
          <a:p>
            <a:pPr marL="342900" indent="-342900">
              <a:buFontTx/>
              <a:buChar char="-"/>
            </a:pPr>
            <a:r>
              <a:rPr lang="en-US" sz="2400" dirty="0"/>
              <a:t>The “ImageNet” has millions of images with thousand of assigned labels</a:t>
            </a:r>
          </a:p>
          <a:p>
            <a:pPr marL="342900" indent="-342900">
              <a:buFontTx/>
              <a:buChar char="-"/>
            </a:pPr>
            <a:r>
              <a:rPr lang="en-US" sz="2400" dirty="0"/>
              <a:t>The project was supported by the booming of internet, digital cameras.</a:t>
            </a:r>
          </a:p>
          <a:p>
            <a:pPr marL="342900" indent="-342900">
              <a:buFontTx/>
              <a:buChar char="-"/>
            </a:pPr>
            <a:r>
              <a:rPr lang="en-US" sz="2400" dirty="0"/>
              <a:t>This dataset has been updated annually and used in the competition named: ImageNet Large Scale Visual Recognition Challenge (ILSVRC)</a:t>
            </a:r>
          </a:p>
          <a:p>
            <a:pPr marL="342900" indent="-342900">
              <a:buFontTx/>
              <a:buChar char="-"/>
            </a:pPr>
            <a:r>
              <a:rPr lang="en-US" sz="2400" dirty="0"/>
              <a:t>2010 &amp; 2011: many teams participated in the competition, they used mostly SVM and the top models had error rates of 28% (2010) and 26% (2011)</a:t>
            </a:r>
          </a:p>
        </p:txBody>
      </p:sp>
      <p:pic>
        <p:nvPicPr>
          <p:cNvPr id="4098" name="Picture 2" descr="See the source image">
            <a:extLst>
              <a:ext uri="{FF2B5EF4-FFF2-40B4-BE49-F238E27FC236}">
                <a16:creationId xmlns:a16="http://schemas.microsoft.com/office/drawing/2014/main" id="{E12171A4-1E62-4BF2-9AB0-4C7AF5ED89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3279" y="2000250"/>
            <a:ext cx="3486490" cy="19375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51F9DB-030E-4EFF-822C-B7D3338C799E}"/>
              </a:ext>
            </a:extLst>
          </p:cNvPr>
          <p:cNvPicPr>
            <a:picLocks noChangeAspect="1"/>
          </p:cNvPicPr>
          <p:nvPr/>
        </p:nvPicPr>
        <p:blipFill>
          <a:blip r:embed="rId4"/>
          <a:stretch>
            <a:fillRect/>
          </a:stretch>
        </p:blipFill>
        <p:spPr>
          <a:xfrm>
            <a:off x="9120187" y="649068"/>
            <a:ext cx="2352675" cy="685800"/>
          </a:xfrm>
          <a:prstGeom prst="rect">
            <a:avLst/>
          </a:prstGeom>
        </p:spPr>
      </p:pic>
      <p:sp>
        <p:nvSpPr>
          <p:cNvPr id="4" name="Rectangle 3">
            <a:extLst>
              <a:ext uri="{FF2B5EF4-FFF2-40B4-BE49-F238E27FC236}">
                <a16:creationId xmlns:a16="http://schemas.microsoft.com/office/drawing/2014/main" id="{7A174235-F7E4-4780-9609-310C3D17AABF}"/>
              </a:ext>
            </a:extLst>
          </p:cNvPr>
          <p:cNvSpPr/>
          <p:nvPr/>
        </p:nvSpPr>
        <p:spPr>
          <a:xfrm>
            <a:off x="8962691" y="1196368"/>
            <a:ext cx="2885726" cy="276999"/>
          </a:xfrm>
          <a:prstGeom prst="rect">
            <a:avLst/>
          </a:prstGeom>
        </p:spPr>
        <p:txBody>
          <a:bodyPr wrap="none">
            <a:spAutoFit/>
          </a:bodyPr>
          <a:lstStyle/>
          <a:p>
            <a:r>
              <a:rPr lang="en-US" sz="1200" dirty="0"/>
              <a:t>14,197,122 images, 21841 </a:t>
            </a:r>
            <a:r>
              <a:rPr lang="en-US" sz="1200" dirty="0" err="1"/>
              <a:t>synsets</a:t>
            </a:r>
            <a:r>
              <a:rPr lang="en-US" sz="1200" dirty="0"/>
              <a:t> indexed </a:t>
            </a:r>
          </a:p>
        </p:txBody>
      </p:sp>
    </p:spTree>
    <p:extLst>
      <p:ext uri="{BB962C8B-B14F-4D97-AF65-F5344CB8AC3E}">
        <p14:creationId xmlns:p14="http://schemas.microsoft.com/office/powerpoint/2010/main" val="39506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7458"/>
            <a:ext cx="7522369" cy="523220"/>
          </a:xfrm>
          <a:prstGeom prst="rect">
            <a:avLst/>
          </a:prstGeom>
          <a:noFill/>
        </p:spPr>
        <p:txBody>
          <a:bodyPr wrap="square" rtlCol="0">
            <a:spAutoFit/>
          </a:bodyPr>
          <a:lstStyle/>
          <a:p>
            <a:r>
              <a:rPr lang="en-US" sz="2800" b="1" dirty="0"/>
              <a:t>2012: Breakthrough</a:t>
            </a:r>
          </a:p>
        </p:txBody>
      </p:sp>
      <p:sp>
        <p:nvSpPr>
          <p:cNvPr id="5" name="TextBox 4"/>
          <p:cNvSpPr txBox="1"/>
          <p:nvPr/>
        </p:nvSpPr>
        <p:spPr>
          <a:xfrm>
            <a:off x="0" y="1136392"/>
            <a:ext cx="8058150" cy="5262979"/>
          </a:xfrm>
          <a:prstGeom prst="rect">
            <a:avLst/>
          </a:prstGeom>
          <a:noFill/>
        </p:spPr>
        <p:txBody>
          <a:bodyPr wrap="square" rtlCol="0">
            <a:spAutoFit/>
          </a:bodyPr>
          <a:lstStyle/>
          <a:p>
            <a:pPr marL="342900" indent="-342900">
              <a:buFontTx/>
              <a:buChar char="-"/>
            </a:pPr>
            <a:r>
              <a:rPr lang="en-US" sz="2400" dirty="0"/>
              <a:t>2012, Hinton and his student Alex </a:t>
            </a:r>
            <a:r>
              <a:rPr lang="en-US" sz="2400" dirty="0" err="1"/>
              <a:t>Krizhevsky</a:t>
            </a:r>
            <a:r>
              <a:rPr lang="en-US" sz="2400" dirty="0"/>
              <a:t> attended and got first prize in ILSVRC with error rate of 16% (!!!) that surprised the community: the born of Deep CNN or “</a:t>
            </a:r>
            <a:r>
              <a:rPr lang="en-US" sz="2400" b="1" dirty="0" err="1"/>
              <a:t>AlexNet</a:t>
            </a:r>
            <a:r>
              <a:rPr lang="en-US" sz="2400" b="1" dirty="0"/>
              <a:t>”</a:t>
            </a:r>
          </a:p>
          <a:p>
            <a:pPr marL="342900" indent="-342900">
              <a:buFontTx/>
              <a:buChar char="-"/>
            </a:pPr>
            <a:r>
              <a:rPr lang="en-US" sz="2400" dirty="0"/>
              <a:t>In this competition, there are few key contributions:</a:t>
            </a:r>
          </a:p>
          <a:p>
            <a:pPr marL="800100" lvl="1" indent="-342900">
              <a:buFontTx/>
              <a:buChar char="-"/>
            </a:pPr>
            <a:r>
              <a:rPr lang="en-US" sz="2400" dirty="0"/>
              <a:t>Introduction of Rectified Linear Activation function (</a:t>
            </a:r>
            <a:r>
              <a:rPr lang="en-US" sz="2400" dirty="0" err="1"/>
              <a:t>ReLU</a:t>
            </a:r>
            <a:r>
              <a:rPr lang="en-US" sz="2400" dirty="0"/>
              <a:t>) to partially overcome “vanishing gradient” and increase the computation speed</a:t>
            </a:r>
          </a:p>
          <a:p>
            <a:pPr marL="800100" lvl="1" indent="-342900">
              <a:buFontTx/>
              <a:buChar char="-"/>
            </a:pPr>
            <a:r>
              <a:rPr lang="en-US" sz="2400" dirty="0"/>
              <a:t>Introducing “Dropout” method to shutoff some unused unit, help to avoid Overfitting (Similar to Ensemble in ML)</a:t>
            </a:r>
          </a:p>
          <a:p>
            <a:pPr marL="800100" lvl="1" indent="-342900">
              <a:buFontTx/>
              <a:buChar char="-"/>
            </a:pPr>
            <a:r>
              <a:rPr lang="en-US" sz="2400" dirty="0" err="1"/>
              <a:t>AlexNet</a:t>
            </a:r>
            <a:r>
              <a:rPr lang="en-US" sz="2400" dirty="0"/>
              <a:t> has great contribution from using GPUs that accelerated the computational speed from using CPUs</a:t>
            </a:r>
          </a:p>
          <a:p>
            <a:pPr marL="800100" lvl="1" indent="-342900">
              <a:buFontTx/>
              <a:buChar char="-"/>
            </a:pPr>
            <a:endParaRPr lang="en-US" sz="2400" dirty="0"/>
          </a:p>
        </p:txBody>
      </p:sp>
      <p:pic>
        <p:nvPicPr>
          <p:cNvPr id="6" name="Picture 5">
            <a:extLst>
              <a:ext uri="{FF2B5EF4-FFF2-40B4-BE49-F238E27FC236}">
                <a16:creationId xmlns:a16="http://schemas.microsoft.com/office/drawing/2014/main" id="{A6D6DDF0-EC35-4EDC-8580-5E317462ED50}"/>
              </a:ext>
            </a:extLst>
          </p:cNvPr>
          <p:cNvPicPr>
            <a:picLocks noChangeAspect="1"/>
          </p:cNvPicPr>
          <p:nvPr/>
        </p:nvPicPr>
        <p:blipFill>
          <a:blip r:embed="rId3"/>
          <a:stretch>
            <a:fillRect/>
          </a:stretch>
        </p:blipFill>
        <p:spPr>
          <a:xfrm>
            <a:off x="7553836" y="246995"/>
            <a:ext cx="4638164" cy="1778794"/>
          </a:xfrm>
          <a:prstGeom prst="rect">
            <a:avLst/>
          </a:prstGeom>
        </p:spPr>
      </p:pic>
      <p:pic>
        <p:nvPicPr>
          <p:cNvPr id="7170" name="Picture 2" descr="https://miro.medium.com/max/686/0*xPOQ3btZ9rQO23LK.png">
            <a:extLst>
              <a:ext uri="{FF2B5EF4-FFF2-40B4-BE49-F238E27FC236}">
                <a16:creationId xmlns:a16="http://schemas.microsoft.com/office/drawing/2014/main" id="{5792D734-99C7-4944-AA03-2D86C8D09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549" y="2592531"/>
            <a:ext cx="4303912" cy="138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5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7458"/>
            <a:ext cx="7522369" cy="523220"/>
          </a:xfrm>
          <a:prstGeom prst="rect">
            <a:avLst/>
          </a:prstGeom>
          <a:noFill/>
        </p:spPr>
        <p:txBody>
          <a:bodyPr wrap="square" rtlCol="0">
            <a:spAutoFit/>
          </a:bodyPr>
          <a:lstStyle/>
          <a:p>
            <a:r>
              <a:rPr lang="en-US" sz="2800" b="1" dirty="0"/>
              <a:t>2013: Since then …</a:t>
            </a:r>
          </a:p>
        </p:txBody>
      </p:sp>
      <p:sp>
        <p:nvSpPr>
          <p:cNvPr id="5" name="TextBox 4"/>
          <p:cNvSpPr txBox="1"/>
          <p:nvPr/>
        </p:nvSpPr>
        <p:spPr>
          <a:xfrm>
            <a:off x="-1" y="1136392"/>
            <a:ext cx="10379869" cy="830997"/>
          </a:xfrm>
          <a:prstGeom prst="rect">
            <a:avLst/>
          </a:prstGeom>
          <a:noFill/>
        </p:spPr>
        <p:txBody>
          <a:bodyPr wrap="square" rtlCol="0">
            <a:spAutoFit/>
          </a:bodyPr>
          <a:lstStyle/>
          <a:p>
            <a:pPr marL="342900" indent="-342900">
              <a:buFontTx/>
              <a:buChar char="-"/>
            </a:pPr>
            <a:r>
              <a:rPr lang="en-US" sz="2400" dirty="0"/>
              <a:t>After </a:t>
            </a:r>
            <a:r>
              <a:rPr lang="en-US" sz="2400" dirty="0" err="1"/>
              <a:t>AlexNet</a:t>
            </a:r>
            <a:r>
              <a:rPr lang="en-US" sz="2400" dirty="0"/>
              <a:t>, deeper and deeper NN have been applied to ILSVRC</a:t>
            </a:r>
          </a:p>
          <a:p>
            <a:pPr marL="342900" indent="-342900">
              <a:buFontTx/>
              <a:buChar char="-"/>
            </a:pPr>
            <a:r>
              <a:rPr lang="en-US" sz="2400" dirty="0"/>
              <a:t>Increase in hidden layers =&gt; decrease error rate</a:t>
            </a:r>
          </a:p>
        </p:txBody>
      </p:sp>
      <p:pic>
        <p:nvPicPr>
          <p:cNvPr id="6146" name="Picture 2" descr="https://miro.medium.com/max/1400/1*DBXf6dzNB78QPHGDofHA4Q.png">
            <a:extLst>
              <a:ext uri="{FF2B5EF4-FFF2-40B4-BE49-F238E27FC236}">
                <a16:creationId xmlns:a16="http://schemas.microsoft.com/office/drawing/2014/main" id="{92BA8363-55DC-43BE-82D6-D4FACF9C3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62200"/>
            <a:ext cx="6867525" cy="376237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EE8F15B3-A9EF-4358-87D9-41EE4E2F9C5C}"/>
              </a:ext>
            </a:extLst>
          </p:cNvPr>
          <p:cNvGrpSpPr/>
          <p:nvPr/>
        </p:nvGrpSpPr>
        <p:grpSpPr>
          <a:xfrm>
            <a:off x="7875518" y="3057050"/>
            <a:ext cx="4061688" cy="1833562"/>
            <a:chOff x="7875518" y="3057050"/>
            <a:chExt cx="4061688" cy="1833562"/>
          </a:xfrm>
        </p:grpSpPr>
        <p:pic>
          <p:nvPicPr>
            <p:cNvPr id="6148" name="Picture 4" descr="https://miro.medium.com/max/700/0*rbWRzjKvoGt9W3Mf.png">
              <a:extLst>
                <a:ext uri="{FF2B5EF4-FFF2-40B4-BE49-F238E27FC236}">
                  <a16:creationId xmlns:a16="http://schemas.microsoft.com/office/drawing/2014/main" id="{465213FE-4106-4826-AB3B-FA52CB9BA4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5518" y="3057050"/>
              <a:ext cx="4061688" cy="18335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EC6750-09AC-44CE-9968-755FF74223B4}"/>
                </a:ext>
              </a:extLst>
            </p:cNvPr>
            <p:cNvSpPr txBox="1"/>
            <p:nvPr/>
          </p:nvSpPr>
          <p:spPr>
            <a:xfrm>
              <a:off x="8093869" y="4186237"/>
              <a:ext cx="1957387" cy="369332"/>
            </a:xfrm>
            <a:prstGeom prst="rect">
              <a:avLst/>
            </a:prstGeom>
            <a:noFill/>
          </p:spPr>
          <p:txBody>
            <a:bodyPr wrap="square" rtlCol="0">
              <a:spAutoFit/>
            </a:bodyPr>
            <a:lstStyle/>
            <a:p>
              <a:r>
                <a:rPr lang="en-US" dirty="0" err="1"/>
                <a:t>GoogLeNet</a:t>
              </a:r>
              <a:r>
                <a:rPr lang="en-US" dirty="0"/>
                <a:t> 2014</a:t>
              </a:r>
            </a:p>
          </p:txBody>
        </p:sp>
      </p:grpSp>
    </p:spTree>
    <p:extLst>
      <p:ext uri="{BB962C8B-B14F-4D97-AF65-F5344CB8AC3E}">
        <p14:creationId xmlns:p14="http://schemas.microsoft.com/office/powerpoint/2010/main" val="324280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7458"/>
            <a:ext cx="7522369" cy="523220"/>
          </a:xfrm>
          <a:prstGeom prst="rect">
            <a:avLst/>
          </a:prstGeom>
          <a:noFill/>
        </p:spPr>
        <p:txBody>
          <a:bodyPr wrap="square" rtlCol="0">
            <a:spAutoFit/>
          </a:bodyPr>
          <a:lstStyle/>
          <a:p>
            <a:r>
              <a:rPr lang="en-US" sz="2800" b="1" dirty="0"/>
              <a:t>Discussions:</a:t>
            </a:r>
          </a:p>
        </p:txBody>
      </p:sp>
      <p:sp>
        <p:nvSpPr>
          <p:cNvPr id="5" name="TextBox 4"/>
          <p:cNvSpPr txBox="1"/>
          <p:nvPr/>
        </p:nvSpPr>
        <p:spPr>
          <a:xfrm>
            <a:off x="-1" y="1136392"/>
            <a:ext cx="10379869" cy="4893647"/>
          </a:xfrm>
          <a:prstGeom prst="rect">
            <a:avLst/>
          </a:prstGeom>
          <a:noFill/>
        </p:spPr>
        <p:txBody>
          <a:bodyPr wrap="square" rtlCol="0">
            <a:spAutoFit/>
          </a:bodyPr>
          <a:lstStyle/>
          <a:p>
            <a:r>
              <a:rPr lang="en-US" sz="2400" dirty="0"/>
              <a:t>What brings up the success of Deep Learning?</a:t>
            </a:r>
          </a:p>
          <a:p>
            <a:pPr marL="342900" indent="-342900">
              <a:buFontTx/>
              <a:buChar char="-"/>
            </a:pPr>
            <a:r>
              <a:rPr lang="en-US" sz="2400" dirty="0"/>
              <a:t>New and new heavy datasets born with labels (</a:t>
            </a:r>
            <a:r>
              <a:rPr lang="en-US" sz="2400" dirty="0" err="1"/>
              <a:t>e.g</a:t>
            </a:r>
            <a:r>
              <a:rPr lang="en-US" sz="2400" dirty="0"/>
              <a:t>: ImageNet)</a:t>
            </a:r>
          </a:p>
          <a:p>
            <a:pPr marL="342900" indent="-342900">
              <a:buFontTx/>
              <a:buChar char="-"/>
            </a:pPr>
            <a:r>
              <a:rPr lang="en-US" sz="2400" dirty="0"/>
              <a:t>Ability of GPUs in parallel computing</a:t>
            </a:r>
          </a:p>
          <a:p>
            <a:pPr marL="342900" indent="-342900">
              <a:buFontTx/>
              <a:buChar char="-"/>
            </a:pPr>
            <a:r>
              <a:rPr lang="en-US" sz="2400" dirty="0"/>
              <a:t>More activation function to overcome vanishing gradient (</a:t>
            </a:r>
            <a:r>
              <a:rPr lang="en-US" sz="2400" dirty="0" err="1"/>
              <a:t>ReLU</a:t>
            </a:r>
            <a:r>
              <a:rPr lang="en-US" sz="2400" dirty="0"/>
              <a:t>), exploding gradient (Gradient clipping)</a:t>
            </a:r>
          </a:p>
          <a:p>
            <a:pPr marL="342900" indent="-342900">
              <a:buFontTx/>
              <a:buChar char="-"/>
            </a:pPr>
            <a:r>
              <a:rPr lang="en-US" sz="2400" dirty="0"/>
              <a:t>Contribution of tech company (</a:t>
            </a:r>
            <a:r>
              <a:rPr lang="en-US" sz="2400" dirty="0" err="1"/>
              <a:t>GoogLeNet</a:t>
            </a:r>
            <a:r>
              <a:rPr lang="en-US" sz="2400" dirty="0"/>
              <a:t>, </a:t>
            </a:r>
            <a:r>
              <a:rPr lang="en-US" sz="2400" dirty="0" err="1"/>
              <a:t>ResNet</a:t>
            </a:r>
            <a:r>
              <a:rPr lang="en-US" sz="2400" dirty="0"/>
              <a:t>,…) and other technology like transfer learning, finetuning</a:t>
            </a:r>
          </a:p>
          <a:p>
            <a:pPr marL="342900" indent="-342900">
              <a:buFontTx/>
              <a:buChar char="-"/>
            </a:pPr>
            <a:r>
              <a:rPr lang="en-US" sz="2400" dirty="0"/>
              <a:t>More and more regularization/ensemble technique to avoid overfitting: Dropout, Batch Normalization, Data Augmentation</a:t>
            </a:r>
          </a:p>
          <a:p>
            <a:pPr marL="342900" indent="-342900">
              <a:buFontTx/>
              <a:buChar char="-"/>
            </a:pPr>
            <a:r>
              <a:rPr lang="en-US" sz="2400" dirty="0"/>
              <a:t>More and more library (many developed by Tech Company): </a:t>
            </a:r>
            <a:r>
              <a:rPr lang="en-US" sz="2400" dirty="0" err="1"/>
              <a:t>Tensorflow</a:t>
            </a:r>
            <a:r>
              <a:rPr lang="en-US" sz="2400" dirty="0"/>
              <a:t>, </a:t>
            </a:r>
            <a:r>
              <a:rPr lang="en-US" sz="2400" dirty="0" err="1"/>
              <a:t>Pytorch</a:t>
            </a:r>
            <a:r>
              <a:rPr lang="en-US" sz="2400" dirty="0"/>
              <a:t>, …</a:t>
            </a:r>
          </a:p>
          <a:p>
            <a:pPr marL="342900" indent="-342900">
              <a:buFontTx/>
              <a:buChar char="-"/>
            </a:pPr>
            <a:r>
              <a:rPr lang="en-US" sz="2400" dirty="0"/>
              <a:t>New Optimization technique: Adam, </a:t>
            </a:r>
            <a:r>
              <a:rPr lang="en-US" sz="2400" dirty="0" err="1"/>
              <a:t>RMSProp</a:t>
            </a:r>
            <a:r>
              <a:rPr lang="en-US" sz="2400" dirty="0"/>
              <a:t>,…</a:t>
            </a:r>
          </a:p>
          <a:p>
            <a:pPr marL="342900" indent="-342900">
              <a:buFontTx/>
              <a:buChar char="-"/>
            </a:pPr>
            <a:endParaRPr lang="en-US" sz="2400" dirty="0"/>
          </a:p>
        </p:txBody>
      </p:sp>
    </p:spTree>
    <p:extLst>
      <p:ext uri="{BB962C8B-B14F-4D97-AF65-F5344CB8AC3E}">
        <p14:creationId xmlns:p14="http://schemas.microsoft.com/office/powerpoint/2010/main" val="216847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5" y="1685109"/>
            <a:ext cx="9879140" cy="923330"/>
          </a:xfrm>
          <a:prstGeom prst="rect">
            <a:avLst/>
          </a:prstGeom>
          <a:noFill/>
        </p:spPr>
        <p:txBody>
          <a:bodyPr wrap="square" rtlCol="0">
            <a:spAutoFit/>
          </a:bodyPr>
          <a:lstStyle/>
          <a:p>
            <a:r>
              <a:rPr lang="en-US" sz="5400" dirty="0"/>
              <a:t>APPLICATIONS OF DEEP LEARNING</a:t>
            </a:r>
          </a:p>
        </p:txBody>
      </p:sp>
    </p:spTree>
    <p:extLst>
      <p:ext uri="{BB962C8B-B14F-4D97-AF65-F5344CB8AC3E}">
        <p14:creationId xmlns:p14="http://schemas.microsoft.com/office/powerpoint/2010/main" val="382943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6D53DB17-BC92-4B00-8BD5-E1ED6A60B9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775" y="0"/>
            <a:ext cx="96964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740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F960BEC9-9E43-48F3-A87B-74F57F669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47863"/>
            <a:ext cx="685800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a:extLst>
              <a:ext uri="{FF2B5EF4-FFF2-40B4-BE49-F238E27FC236}">
                <a16:creationId xmlns:a16="http://schemas.microsoft.com/office/drawing/2014/main" id="{F9216FA1-7688-481C-83E0-71A65E16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43025"/>
            <a:ext cx="7896225"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49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a:extLst>
              <a:ext uri="{FF2B5EF4-FFF2-40B4-BE49-F238E27FC236}">
                <a16:creationId xmlns:a16="http://schemas.microsoft.com/office/drawing/2014/main" id="{37A92462-3B19-40A4-8B8B-8A3B3E873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514350"/>
            <a:ext cx="7248525"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2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251" y="1685109"/>
            <a:ext cx="8334103" cy="923330"/>
          </a:xfrm>
          <a:prstGeom prst="rect">
            <a:avLst/>
          </a:prstGeom>
          <a:noFill/>
        </p:spPr>
        <p:txBody>
          <a:bodyPr wrap="square" rtlCol="0">
            <a:spAutoFit/>
          </a:bodyPr>
          <a:lstStyle/>
          <a:p>
            <a:r>
              <a:rPr lang="en-US" sz="5400" dirty="0"/>
              <a:t>HISTORY OF DEEP LEARNING</a:t>
            </a:r>
          </a:p>
        </p:txBody>
      </p:sp>
    </p:spTree>
    <p:extLst>
      <p:ext uri="{BB962C8B-B14F-4D97-AF65-F5344CB8AC3E}">
        <p14:creationId xmlns:p14="http://schemas.microsoft.com/office/powerpoint/2010/main" val="1224666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5" y="1685109"/>
            <a:ext cx="9879140" cy="923330"/>
          </a:xfrm>
          <a:prstGeom prst="rect">
            <a:avLst/>
          </a:prstGeom>
          <a:noFill/>
        </p:spPr>
        <p:txBody>
          <a:bodyPr wrap="square" rtlCol="0">
            <a:spAutoFit/>
          </a:bodyPr>
          <a:lstStyle/>
          <a:p>
            <a:r>
              <a:rPr lang="en-US" sz="5400" dirty="0"/>
              <a:t>DEEP LEARNING FRAMEWORK</a:t>
            </a:r>
          </a:p>
        </p:txBody>
      </p:sp>
    </p:spTree>
    <p:extLst>
      <p:ext uri="{BB962C8B-B14F-4D97-AF65-F5344CB8AC3E}">
        <p14:creationId xmlns:p14="http://schemas.microsoft.com/office/powerpoint/2010/main" val="2542778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1F1426-106E-45C6-96B2-617A2001CBE1}"/>
              </a:ext>
            </a:extLst>
          </p:cNvPr>
          <p:cNvSpPr/>
          <p:nvPr/>
        </p:nvSpPr>
        <p:spPr>
          <a:xfrm>
            <a:off x="3048000" y="-2572643"/>
            <a:ext cx="6096000" cy="12003286"/>
          </a:xfrm>
          <a:prstGeom prst="rect">
            <a:avLst/>
          </a:prstGeom>
        </p:spPr>
        <p:txBody>
          <a:bodyPr>
            <a:spAutoFit/>
          </a:bodyPr>
          <a:lstStyle/>
          <a:p>
            <a:r>
              <a:rPr lang="en-US" dirty="0">
                <a:solidFill>
                  <a:srgbClr val="24292F"/>
                </a:solidFill>
                <a:latin typeface="-apple-system"/>
              </a:rPr>
              <a:t>(1) </a:t>
            </a:r>
            <a:r>
              <a:rPr lang="en-US" dirty="0" err="1">
                <a:solidFill>
                  <a:srgbClr val="24292F"/>
                </a:solidFill>
                <a:latin typeface="-apple-system"/>
              </a:rPr>
              <a:t>Keras</a:t>
            </a:r>
            <a:endParaRPr lang="en-US" dirty="0">
              <a:solidFill>
                <a:srgbClr val="24292F"/>
              </a:solidFill>
              <a:latin typeface="-apple-system"/>
            </a:endParaRPr>
          </a:p>
          <a:p>
            <a:pPr>
              <a:buFont typeface="Arial" panose="020B0604020202020204" pitchFamily="34" charset="0"/>
              <a:buChar char="•"/>
            </a:pPr>
            <a:r>
              <a:rPr lang="en-US" dirty="0" err="1">
                <a:solidFill>
                  <a:srgbClr val="24292F"/>
                </a:solidFill>
                <a:latin typeface="-apple-system"/>
              </a:rPr>
              <a:t>Keras</a:t>
            </a:r>
            <a:r>
              <a:rPr lang="en-US" dirty="0">
                <a:solidFill>
                  <a:srgbClr val="24292F"/>
                </a:solidFill>
                <a:latin typeface="-apple-system"/>
              </a:rPr>
              <a:t> is an effective high-level neural network Application Programming Interface (API) written in Python. This open-source neural network library is designed to provide fast experimentation with deep neural networks, and it can run on top of CNTK, TensorFlow, and Theano.</a:t>
            </a:r>
          </a:p>
          <a:p>
            <a:pPr>
              <a:buFont typeface="Arial" panose="020B0604020202020204" pitchFamily="34" charset="0"/>
              <a:buChar char="•"/>
            </a:pPr>
            <a:r>
              <a:rPr lang="en-US" dirty="0" err="1">
                <a:solidFill>
                  <a:srgbClr val="24292F"/>
                </a:solidFill>
                <a:latin typeface="-apple-system"/>
              </a:rPr>
              <a:t>Keras</a:t>
            </a:r>
            <a:r>
              <a:rPr lang="en-US" dirty="0">
                <a:solidFill>
                  <a:srgbClr val="24292F"/>
                </a:solidFill>
                <a:latin typeface="-apple-system"/>
              </a:rPr>
              <a:t> focuses on being modular, user-friendly, and extensible. It doesn’t handle low-level computations; instead, it hands them off to another library called the Backend.</a:t>
            </a:r>
          </a:p>
          <a:p>
            <a:pPr>
              <a:buFont typeface="Arial" panose="020B0604020202020204" pitchFamily="34" charset="0"/>
              <a:buChar char="•"/>
            </a:pPr>
            <a:r>
              <a:rPr lang="en-US" dirty="0" err="1">
                <a:solidFill>
                  <a:srgbClr val="24292F"/>
                </a:solidFill>
                <a:latin typeface="-apple-system"/>
              </a:rPr>
              <a:t>Keras</a:t>
            </a:r>
            <a:r>
              <a:rPr lang="en-US" dirty="0">
                <a:solidFill>
                  <a:srgbClr val="24292F"/>
                </a:solidFill>
                <a:latin typeface="-apple-system"/>
              </a:rPr>
              <a:t> was adopted and integrated into TensorFlow in mid-2017. Users can access it via the </a:t>
            </a:r>
            <a:r>
              <a:rPr lang="en-US" dirty="0" err="1">
                <a:solidFill>
                  <a:srgbClr val="24292F"/>
                </a:solidFill>
                <a:latin typeface="-apple-system"/>
              </a:rPr>
              <a:t>tf.keras</a:t>
            </a:r>
            <a:r>
              <a:rPr lang="en-US" dirty="0">
                <a:solidFill>
                  <a:srgbClr val="24292F"/>
                </a:solidFill>
                <a:latin typeface="-apple-system"/>
              </a:rPr>
              <a:t> module. However, the </a:t>
            </a:r>
            <a:r>
              <a:rPr lang="en-US" dirty="0" err="1">
                <a:solidFill>
                  <a:srgbClr val="24292F"/>
                </a:solidFill>
                <a:latin typeface="-apple-system"/>
              </a:rPr>
              <a:t>Keras</a:t>
            </a:r>
            <a:r>
              <a:rPr lang="en-US" dirty="0">
                <a:solidFill>
                  <a:srgbClr val="24292F"/>
                </a:solidFill>
                <a:latin typeface="-apple-system"/>
              </a:rPr>
              <a:t> library can still operate separately and independently.</a:t>
            </a:r>
          </a:p>
          <a:p>
            <a:r>
              <a:rPr lang="en-US" dirty="0">
                <a:solidFill>
                  <a:srgbClr val="24292F"/>
                </a:solidFill>
                <a:latin typeface="-apple-system"/>
              </a:rPr>
              <a:t>(2) </a:t>
            </a:r>
            <a:r>
              <a:rPr lang="en-US" dirty="0" err="1">
                <a:solidFill>
                  <a:srgbClr val="24292F"/>
                </a:solidFill>
                <a:latin typeface="-apple-system"/>
              </a:rPr>
              <a:t>Pytorch</a:t>
            </a:r>
            <a:endParaRPr lang="en-US" dirty="0">
              <a:solidFill>
                <a:srgbClr val="24292F"/>
              </a:solidFill>
              <a:latin typeface="-apple-system"/>
            </a:endParaRPr>
          </a:p>
          <a:p>
            <a:pPr>
              <a:buFont typeface="Arial" panose="020B0604020202020204" pitchFamily="34" charset="0"/>
              <a:buChar char="•"/>
            </a:pPr>
            <a:r>
              <a:rPr lang="en-US" dirty="0" err="1">
                <a:solidFill>
                  <a:srgbClr val="24292F"/>
                </a:solidFill>
                <a:latin typeface="-apple-system"/>
              </a:rPr>
              <a:t>Pytorch</a:t>
            </a:r>
            <a:r>
              <a:rPr lang="en-US" dirty="0">
                <a:solidFill>
                  <a:srgbClr val="24292F"/>
                </a:solidFill>
                <a:latin typeface="-apple-system"/>
              </a:rPr>
              <a:t> is a relatively new deep learning framework based on Lua Torch.</a:t>
            </a:r>
          </a:p>
          <a:p>
            <a:pPr>
              <a:buFont typeface="Arial" panose="020B0604020202020204" pitchFamily="34" charset="0"/>
              <a:buChar char="•"/>
            </a:pPr>
            <a:r>
              <a:rPr lang="en-US" dirty="0">
                <a:solidFill>
                  <a:srgbClr val="24292F"/>
                </a:solidFill>
                <a:latin typeface="-apple-system"/>
              </a:rPr>
              <a:t>Developed by Facebook’s AI research group and open-sourced on GitHub in 2017, it’s used for natural language processing applications.</a:t>
            </a:r>
          </a:p>
          <a:p>
            <a:pPr>
              <a:buFont typeface="Arial" panose="020B0604020202020204" pitchFamily="34" charset="0"/>
              <a:buChar char="•"/>
            </a:pPr>
            <a:r>
              <a:rPr lang="en-US" dirty="0" err="1">
                <a:solidFill>
                  <a:srgbClr val="24292F"/>
                </a:solidFill>
                <a:latin typeface="-apple-system"/>
              </a:rPr>
              <a:t>Pytorch</a:t>
            </a:r>
            <a:r>
              <a:rPr lang="en-US" dirty="0">
                <a:solidFill>
                  <a:srgbClr val="24292F"/>
                </a:solidFill>
                <a:latin typeface="-apple-system"/>
              </a:rPr>
              <a:t> has a reputation for simplicity, ease of use, flexibility, efficient memory usage, and dynamic computational graphs. It also feels native, making coding more manageable and increasing processing speed.</a:t>
            </a:r>
          </a:p>
          <a:p>
            <a:pPr>
              <a:buFont typeface="Arial" panose="020B0604020202020204" pitchFamily="34" charset="0"/>
              <a:buChar char="•"/>
            </a:pPr>
            <a:r>
              <a:rPr lang="en-US" dirty="0">
                <a:solidFill>
                  <a:srgbClr val="24292F"/>
                </a:solidFill>
                <a:latin typeface="-apple-system"/>
              </a:rPr>
              <a:t>Strong competitor to </a:t>
            </a:r>
            <a:r>
              <a:rPr lang="en-US" dirty="0" err="1">
                <a:solidFill>
                  <a:srgbClr val="24292F"/>
                </a:solidFill>
                <a:latin typeface="-apple-system"/>
              </a:rPr>
              <a:t>Tensorflow</a:t>
            </a:r>
            <a:endParaRPr lang="en-US" dirty="0">
              <a:solidFill>
                <a:srgbClr val="24292F"/>
              </a:solidFill>
              <a:latin typeface="-apple-system"/>
            </a:endParaRPr>
          </a:p>
          <a:p>
            <a:r>
              <a:rPr lang="en-US" dirty="0">
                <a:solidFill>
                  <a:srgbClr val="24292F"/>
                </a:solidFill>
                <a:latin typeface="-apple-system"/>
              </a:rPr>
              <a:t>(3) </a:t>
            </a:r>
            <a:r>
              <a:rPr lang="en-US" dirty="0" err="1">
                <a:solidFill>
                  <a:srgbClr val="24292F"/>
                </a:solidFill>
                <a:latin typeface="-apple-system"/>
              </a:rPr>
              <a:t>Tensorflow</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rPr>
              <a:t>TensorFlow is an end-to-end open-source deep learning framework developed by Google and released in 2015.</a:t>
            </a:r>
          </a:p>
          <a:p>
            <a:pPr>
              <a:buFont typeface="Arial" panose="020B0604020202020204" pitchFamily="34" charset="0"/>
              <a:buChar char="•"/>
            </a:pPr>
            <a:r>
              <a:rPr lang="en-US" dirty="0">
                <a:solidFill>
                  <a:srgbClr val="24292F"/>
                </a:solidFill>
                <a:latin typeface="-apple-system"/>
              </a:rPr>
              <a:t>It is known for documentation and training support, scalable production and deployment options, multiple abstraction levels, and support for different platforms, such as Android.</a:t>
            </a:r>
          </a:p>
          <a:p>
            <a:pPr>
              <a:buFont typeface="Arial" panose="020B0604020202020204" pitchFamily="34" charset="0"/>
              <a:buChar char="•"/>
            </a:pPr>
            <a:r>
              <a:rPr lang="en-US" dirty="0">
                <a:solidFill>
                  <a:srgbClr val="24292F"/>
                </a:solidFill>
                <a:latin typeface="-apple-system"/>
              </a:rPr>
              <a:t>TensorFlow is a symbolic math library used for neural networks and is best suited for dataflow programming across a range of tasks. It offers multiple abstraction levels for building and training models.</a:t>
            </a:r>
          </a:p>
          <a:p>
            <a:r>
              <a:rPr lang="en-US" dirty="0">
                <a:solidFill>
                  <a:srgbClr val="24292F"/>
                </a:solidFill>
                <a:latin typeface="-apple-system"/>
              </a:rPr>
              <a:t>(4) Theano</a:t>
            </a:r>
          </a:p>
          <a:p>
            <a:pPr>
              <a:buFont typeface="Arial" panose="020B0604020202020204" pitchFamily="34" charset="0"/>
              <a:buChar char="•"/>
            </a:pPr>
            <a:r>
              <a:rPr lang="en-US" dirty="0">
                <a:solidFill>
                  <a:srgbClr val="24292F"/>
                </a:solidFill>
                <a:latin typeface="-apple-system"/>
              </a:rPr>
              <a:t>Theano used to be one of the more popular deep learning libraries, an open-source project that lets programmers define, evaluate, and optimize mathematical expressions, including multi-dimensional arrays and matrix-valued expressions.</a:t>
            </a:r>
          </a:p>
          <a:p>
            <a:pPr>
              <a:buFont typeface="Arial" panose="020B0604020202020204" pitchFamily="34" charset="0"/>
              <a:buChar char="•"/>
            </a:pPr>
            <a:r>
              <a:rPr lang="en-US" dirty="0">
                <a:solidFill>
                  <a:srgbClr val="24292F"/>
                </a:solidFill>
                <a:latin typeface="-apple-system"/>
              </a:rPr>
              <a:t>Theano was developed by the </a:t>
            </a:r>
            <a:r>
              <a:rPr lang="en-US" dirty="0" err="1">
                <a:solidFill>
                  <a:srgbClr val="24292F"/>
                </a:solidFill>
                <a:latin typeface="-apple-system"/>
              </a:rPr>
              <a:t>Universite</a:t>
            </a:r>
            <a:r>
              <a:rPr lang="en-US" dirty="0">
                <a:solidFill>
                  <a:srgbClr val="24292F"/>
                </a:solidFill>
                <a:latin typeface="-apple-system"/>
              </a:rPr>
              <a:t> de Montreal in 2007 and is a key foundational library used for deep learning in Python. It’s considered the grandfather of deep learning frameworks and has fallen out of favor by most researchers outside academia.</a:t>
            </a:r>
            <a:endParaRPr lang="en-US" b="0" i="0" dirty="0">
              <a:solidFill>
                <a:srgbClr val="24292F"/>
              </a:solidFill>
              <a:effectLst/>
              <a:latin typeface="-apple-system"/>
            </a:endParaRPr>
          </a:p>
        </p:txBody>
      </p:sp>
    </p:spTree>
    <p:extLst>
      <p:ext uri="{BB962C8B-B14F-4D97-AF65-F5344CB8AC3E}">
        <p14:creationId xmlns:p14="http://schemas.microsoft.com/office/powerpoint/2010/main" val="3424032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ser-images.githubusercontent.com/43855029/119177851-e6eb9380-ba3a-11eb-88be-938c8c190a50.png">
            <a:extLst>
              <a:ext uri="{FF2B5EF4-FFF2-40B4-BE49-F238E27FC236}">
                <a16:creationId xmlns:a16="http://schemas.microsoft.com/office/drawing/2014/main" id="{E29D6D6D-6C97-40DC-A090-8BCA3F499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1676400"/>
            <a:ext cx="63436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2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0779D0-85A4-4613-B135-86791F4794B9}"/>
              </a:ext>
            </a:extLst>
          </p:cNvPr>
          <p:cNvSpPr/>
          <p:nvPr/>
        </p:nvSpPr>
        <p:spPr>
          <a:xfrm>
            <a:off x="3048000" y="2413338"/>
            <a:ext cx="6096000" cy="2031325"/>
          </a:xfrm>
          <a:prstGeom prst="rect">
            <a:avLst/>
          </a:prstGeom>
        </p:spPr>
        <p:txBody>
          <a:bodyPr>
            <a:spAutoFit/>
          </a:bodyPr>
          <a:lstStyle/>
          <a:p>
            <a:r>
              <a:rPr lang="en-US" b="1" dirty="0">
                <a:solidFill>
                  <a:srgbClr val="24292F"/>
                </a:solidFill>
                <a:latin typeface="-apple-system"/>
              </a:rPr>
              <a:t>Conclusions:</a:t>
            </a:r>
          </a:p>
          <a:p>
            <a:pPr>
              <a:buFont typeface="Arial" panose="020B0604020202020204" pitchFamily="34" charset="0"/>
              <a:buChar char="•"/>
            </a:pPr>
            <a:r>
              <a:rPr lang="en-US" dirty="0" err="1">
                <a:solidFill>
                  <a:srgbClr val="24292F"/>
                </a:solidFill>
                <a:latin typeface="-apple-system"/>
              </a:rPr>
              <a:t>Keras</a:t>
            </a:r>
            <a:r>
              <a:rPr lang="en-US" dirty="0">
                <a:solidFill>
                  <a:srgbClr val="24292F"/>
                </a:solidFill>
                <a:latin typeface="-apple-system"/>
              </a:rPr>
              <a:t> is the easiest Deep Learning Library API. It is easy to transit from Machine Learning based model</a:t>
            </a:r>
          </a:p>
          <a:p>
            <a:pPr>
              <a:buFont typeface="Arial" panose="020B0604020202020204" pitchFamily="34" charset="0"/>
              <a:buChar char="•"/>
            </a:pPr>
            <a:r>
              <a:rPr lang="en-US" dirty="0" err="1">
                <a:solidFill>
                  <a:srgbClr val="24292F"/>
                </a:solidFill>
                <a:latin typeface="-apple-system"/>
              </a:rPr>
              <a:t>Tensorflow</a:t>
            </a:r>
            <a:r>
              <a:rPr lang="en-US" dirty="0">
                <a:solidFill>
                  <a:srgbClr val="24292F"/>
                </a:solidFill>
                <a:latin typeface="-apple-system"/>
              </a:rPr>
              <a:t> is the most popular DL library developed by Google. It has the most number of user.</a:t>
            </a:r>
          </a:p>
          <a:p>
            <a:pPr>
              <a:buFont typeface="Arial" panose="020B0604020202020204" pitchFamily="34" charset="0"/>
              <a:buChar char="•"/>
            </a:pPr>
            <a:r>
              <a:rPr lang="en-US" dirty="0" err="1">
                <a:solidFill>
                  <a:srgbClr val="24292F"/>
                </a:solidFill>
                <a:latin typeface="-apple-system"/>
              </a:rPr>
              <a:t>Pytorch</a:t>
            </a:r>
            <a:r>
              <a:rPr lang="en-US" dirty="0">
                <a:solidFill>
                  <a:srgbClr val="24292F"/>
                </a:solidFill>
                <a:latin typeface="-apple-system"/>
              </a:rPr>
              <a:t> is developed by Facebook and gaining significant attention from users all over the world</a:t>
            </a:r>
            <a:endParaRPr lang="en-US" b="0" i="0" dirty="0">
              <a:solidFill>
                <a:srgbClr val="24292F"/>
              </a:solidFill>
              <a:effectLst/>
              <a:latin typeface="-apple-system"/>
            </a:endParaRPr>
          </a:p>
        </p:txBody>
      </p:sp>
    </p:spTree>
    <p:extLst>
      <p:ext uri="{BB962C8B-B14F-4D97-AF65-F5344CB8AC3E}">
        <p14:creationId xmlns:p14="http://schemas.microsoft.com/office/powerpoint/2010/main" val="359898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achinelearningcoban.com/assets/introduce/aimld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72" y="131444"/>
            <a:ext cx="10287000" cy="654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2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chinelearningcoban.com/assets/35_deeplearning/nn_timel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59" y="635430"/>
            <a:ext cx="11778756" cy="553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63137" y="6488668"/>
            <a:ext cx="5873858" cy="369332"/>
          </a:xfrm>
          <a:prstGeom prst="rect">
            <a:avLst/>
          </a:prstGeom>
          <a:noFill/>
        </p:spPr>
        <p:txBody>
          <a:bodyPr wrap="square" rtlCol="0">
            <a:spAutoFit/>
          </a:bodyPr>
          <a:lstStyle/>
          <a:p>
            <a:r>
              <a:rPr lang="en-US" dirty="0"/>
              <a:t>Source: Deep Learning 101- Part 1: History and Background</a:t>
            </a:r>
          </a:p>
        </p:txBody>
      </p:sp>
    </p:spTree>
    <p:extLst>
      <p:ext uri="{BB962C8B-B14F-4D97-AF65-F5344CB8AC3E}">
        <p14:creationId xmlns:p14="http://schemas.microsoft.com/office/powerpoint/2010/main" val="69654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458"/>
            <a:ext cx="5842861" cy="523220"/>
          </a:xfrm>
          <a:prstGeom prst="rect">
            <a:avLst/>
          </a:prstGeom>
          <a:noFill/>
        </p:spPr>
        <p:txBody>
          <a:bodyPr wrap="square" rtlCol="0">
            <a:spAutoFit/>
          </a:bodyPr>
          <a:lstStyle/>
          <a:p>
            <a:r>
              <a:rPr lang="en-US" sz="2800" b="1" dirty="0"/>
              <a:t>1957-1958: PERCEPTRON</a:t>
            </a:r>
          </a:p>
        </p:txBody>
      </p:sp>
      <p:sp>
        <p:nvSpPr>
          <p:cNvPr id="5" name="TextBox 4"/>
          <p:cNvSpPr txBox="1"/>
          <p:nvPr/>
        </p:nvSpPr>
        <p:spPr>
          <a:xfrm>
            <a:off x="247973" y="1422047"/>
            <a:ext cx="6396465" cy="2308324"/>
          </a:xfrm>
          <a:prstGeom prst="rect">
            <a:avLst/>
          </a:prstGeom>
          <a:noFill/>
        </p:spPr>
        <p:txBody>
          <a:bodyPr wrap="square" rtlCol="0">
            <a:spAutoFit/>
          </a:bodyPr>
          <a:lstStyle/>
          <a:p>
            <a:pPr marL="285750" indent="-285750">
              <a:buFontTx/>
              <a:buChar char="-"/>
            </a:pPr>
            <a:r>
              <a:rPr lang="en-US" sz="2400" dirty="0"/>
              <a:t>Perceptron is one of the very first base of DL.</a:t>
            </a:r>
          </a:p>
          <a:p>
            <a:pPr marL="285750" indent="-285750">
              <a:buFontTx/>
              <a:buChar char="-"/>
            </a:pPr>
            <a:r>
              <a:rPr lang="en-US" sz="2400" dirty="0"/>
              <a:t>It was developed by Rosenblatt in 1957 (funded by US Naval Research)</a:t>
            </a:r>
          </a:p>
          <a:p>
            <a:pPr marL="285750" indent="-285750">
              <a:buFontTx/>
              <a:buChar char="-"/>
            </a:pPr>
            <a:r>
              <a:rPr lang="en-US" sz="2400" dirty="0"/>
              <a:t>It is a supervised learning model and applicable if the 2 datasets are linearly separable</a:t>
            </a:r>
          </a:p>
          <a:p>
            <a:endParaRPr lang="en-US" sz="2400" dirty="0"/>
          </a:p>
        </p:txBody>
      </p:sp>
      <p:pic>
        <p:nvPicPr>
          <p:cNvPr id="3076" name="Picture 4" descr="Organization of a perceptron. Source: Rosenblatt 1958.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289" y="54437"/>
            <a:ext cx="4599955" cy="20612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26644" y="2092044"/>
            <a:ext cx="5021451" cy="369332"/>
          </a:xfrm>
          <a:prstGeom prst="rect">
            <a:avLst/>
          </a:prstGeom>
          <a:noFill/>
        </p:spPr>
        <p:txBody>
          <a:bodyPr wrap="square" rtlCol="0">
            <a:spAutoFit/>
          </a:bodyPr>
          <a:lstStyle/>
          <a:p>
            <a:r>
              <a:rPr lang="en-US" dirty="0">
                <a:solidFill>
                  <a:srgbClr val="00B0F0"/>
                </a:solidFill>
              </a:rPr>
              <a:t>Organization of Perceptron (Rosenblatt, 1958)</a:t>
            </a:r>
          </a:p>
        </p:txBody>
      </p:sp>
      <p:sp>
        <p:nvSpPr>
          <p:cNvPr id="7" name="Oval Callout 6"/>
          <p:cNvSpPr/>
          <p:nvPr/>
        </p:nvSpPr>
        <p:spPr>
          <a:xfrm>
            <a:off x="6631106" y="2574035"/>
            <a:ext cx="6046507" cy="1816231"/>
          </a:xfrm>
          <a:prstGeom prst="wedgeEllipseCallout">
            <a:avLst>
              <a:gd name="adj1" fmla="val 1467"/>
              <a:gd name="adj2" fmla="val 812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0000"/>
                </a:solidFill>
              </a:rPr>
              <a:t>1958: [The perceptron is] the embryo of an electronic computer that [the Navy] expects will be able to walk, talk, see, write, reproduce itself and be conscious of its existence.</a:t>
            </a:r>
            <a:endParaRPr lang="en-US" dirty="0">
              <a:solidFill>
                <a:srgbClr val="FF0000"/>
              </a:solidFill>
            </a:endParaRPr>
          </a:p>
        </p:txBody>
      </p:sp>
      <p:pic>
        <p:nvPicPr>
          <p:cNvPr id="8" name="Picture 2" descr="https://machinelearningcoban.com/assets/35_deeplearning/nn_timeline.jpg">
            <a:extLst>
              <a:ext uri="{FF2B5EF4-FFF2-40B4-BE49-F238E27FC236}">
                <a16:creationId xmlns:a16="http://schemas.microsoft.com/office/drawing/2014/main" id="{C0EE17B1-D06C-4071-9E9C-D3EDA4534E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295" t="55934" r="76730" b="25628"/>
          <a:stretch/>
        </p:blipFill>
        <p:spPr bwMode="auto">
          <a:xfrm>
            <a:off x="9210483" y="5017441"/>
            <a:ext cx="1326547" cy="164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0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458"/>
            <a:ext cx="5842861" cy="523220"/>
          </a:xfrm>
          <a:prstGeom prst="rect">
            <a:avLst/>
          </a:prstGeom>
          <a:noFill/>
        </p:spPr>
        <p:txBody>
          <a:bodyPr wrap="square" rtlCol="0">
            <a:spAutoFit/>
          </a:bodyPr>
          <a:lstStyle/>
          <a:p>
            <a:r>
              <a:rPr lang="en-US" sz="2800" b="1" dirty="0"/>
              <a:t>1969: The First AI WINTER</a:t>
            </a:r>
          </a:p>
        </p:txBody>
      </p:sp>
      <p:sp>
        <p:nvSpPr>
          <p:cNvPr id="5" name="TextBox 4"/>
          <p:cNvSpPr txBox="1"/>
          <p:nvPr/>
        </p:nvSpPr>
        <p:spPr>
          <a:xfrm>
            <a:off x="0" y="3072348"/>
            <a:ext cx="8198603" cy="3785652"/>
          </a:xfrm>
          <a:prstGeom prst="rect">
            <a:avLst/>
          </a:prstGeom>
          <a:noFill/>
        </p:spPr>
        <p:txBody>
          <a:bodyPr wrap="square" rtlCol="0">
            <a:spAutoFit/>
          </a:bodyPr>
          <a:lstStyle/>
          <a:p>
            <a:pPr marL="285750" indent="-285750">
              <a:buFontTx/>
              <a:buChar char="-"/>
            </a:pPr>
            <a:r>
              <a:rPr lang="en-US" sz="2400" dirty="0"/>
              <a:t>Perceptron gains a decade of attention until Marvin Minsky – often thought of as on of the father of AI, sensed something off:</a:t>
            </a:r>
          </a:p>
          <a:p>
            <a:pPr marL="285750" indent="-285750">
              <a:buFontTx/>
              <a:buChar char="-"/>
            </a:pPr>
            <a:r>
              <a:rPr lang="en-US" sz="2400" dirty="0"/>
              <a:t>In a book named “Perceptron”, Minsky and Seymour </a:t>
            </a:r>
            <a:r>
              <a:rPr lang="en-US" sz="2400" dirty="0" err="1"/>
              <a:t>Papert</a:t>
            </a:r>
            <a:r>
              <a:rPr lang="en-US" sz="2400" dirty="0"/>
              <a:t> proved that 	perceptron was incapable of learning the simple exclusive-or (XOR) function	(Now it is obvious that Perceptron is a linear model while XOR is non-linear)</a:t>
            </a:r>
          </a:p>
          <a:p>
            <a:pPr marL="285750" indent="-285750">
              <a:buFontTx/>
              <a:buChar char="-"/>
            </a:pPr>
            <a:r>
              <a:rPr lang="en-US" sz="2400" dirty="0"/>
              <a:t>This finding shocked the AI community and Perceptron was interrupted for 20 years, all research related Perceptron </a:t>
            </a:r>
            <a:r>
              <a:rPr lang="en-US" sz="2400"/>
              <a:t>was halt.</a:t>
            </a:r>
            <a:endParaRPr lang="en-US" sz="2400" dirty="0"/>
          </a:p>
        </p:txBody>
      </p:sp>
      <p:sp>
        <p:nvSpPr>
          <p:cNvPr id="3" name="Cloud Callout 2"/>
          <p:cNvSpPr/>
          <p:nvPr/>
        </p:nvSpPr>
        <p:spPr>
          <a:xfrm>
            <a:off x="5172074" y="-33046"/>
            <a:ext cx="8924925" cy="3371850"/>
          </a:xfrm>
          <a:prstGeom prst="cloudCallout">
            <a:avLst>
              <a:gd name="adj1" fmla="val 11611"/>
              <a:gd name="adj2" fmla="val 63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t>However, I started to worry about what such a machine could not do. For example, it could tell ‘E’s from ‘F’s, and ‘5’s from ‘6’s—things like that. But when there were disturbing stimuli near these figures that weren’t correlated with them the recognition was destroyed.</a:t>
            </a:r>
            <a:endParaRPr lang="en-US" sz="2400" dirty="0"/>
          </a:p>
        </p:txBody>
      </p:sp>
      <p:pic>
        <p:nvPicPr>
          <p:cNvPr id="6" name="Picture 2" descr="https://machinelearningcoban.com/assets/35_deeplearning/nn_timeline.jpg">
            <a:extLst>
              <a:ext uri="{FF2B5EF4-FFF2-40B4-BE49-F238E27FC236}">
                <a16:creationId xmlns:a16="http://schemas.microsoft.com/office/drawing/2014/main" id="{828ACB08-34EA-4E3E-9127-95DC2268CD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30" t="56149" r="57425" b="25131"/>
          <a:stretch/>
        </p:blipFill>
        <p:spPr bwMode="auto">
          <a:xfrm>
            <a:off x="9165431" y="3847745"/>
            <a:ext cx="2259806" cy="250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25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458"/>
            <a:ext cx="6586538" cy="523220"/>
          </a:xfrm>
          <a:prstGeom prst="rect">
            <a:avLst/>
          </a:prstGeom>
          <a:noFill/>
        </p:spPr>
        <p:txBody>
          <a:bodyPr wrap="square" rtlCol="0">
            <a:spAutoFit/>
          </a:bodyPr>
          <a:lstStyle/>
          <a:p>
            <a:r>
              <a:rPr lang="en-US" sz="2800" b="1" dirty="0"/>
              <a:t>1986: The BACKPROPAGANDISTS emerge</a:t>
            </a:r>
          </a:p>
        </p:txBody>
      </p:sp>
      <p:sp>
        <p:nvSpPr>
          <p:cNvPr id="5" name="TextBox 4"/>
          <p:cNvSpPr txBox="1"/>
          <p:nvPr/>
        </p:nvSpPr>
        <p:spPr>
          <a:xfrm>
            <a:off x="171450" y="1136392"/>
            <a:ext cx="8198603" cy="4154984"/>
          </a:xfrm>
          <a:prstGeom prst="rect">
            <a:avLst/>
          </a:prstGeom>
          <a:noFill/>
        </p:spPr>
        <p:txBody>
          <a:bodyPr wrap="square" rtlCol="0">
            <a:spAutoFit/>
          </a:bodyPr>
          <a:lstStyle/>
          <a:p>
            <a:pPr marL="285750" indent="-285750">
              <a:buFontTx/>
              <a:buChar char="-"/>
            </a:pPr>
            <a:r>
              <a:rPr lang="en-US" sz="2400" dirty="0"/>
              <a:t>Geoffrey Hinton (PhD in Neural Science) published in Nature: “Learning representations by back-propagating errors”.</a:t>
            </a:r>
          </a:p>
          <a:p>
            <a:pPr marL="285750" indent="-285750">
              <a:buFontTx/>
              <a:buChar char="-"/>
            </a:pPr>
            <a:r>
              <a:rPr lang="en-US" sz="2400" dirty="0"/>
              <a:t>The authors showed that NN with many hidden layers (Multi-Layer Perceptron - MLP) could be effectively trained by a relatively simple procedure called “Backpropagation”.</a:t>
            </a:r>
          </a:p>
          <a:p>
            <a:pPr marL="285750" indent="-285750">
              <a:buFontTx/>
              <a:buChar char="-"/>
            </a:pPr>
            <a:r>
              <a:rPr lang="en-US" sz="2400" dirty="0"/>
              <a:t>This allows NN to overcome the Perceptron’s weakness with the ability to learn nonlinear function (with activation function like sigmoid, </a:t>
            </a:r>
            <a:r>
              <a:rPr lang="en-US" sz="2400" dirty="0" err="1"/>
              <a:t>ReLU</a:t>
            </a:r>
            <a:r>
              <a:rPr lang="en-US" sz="2400" dirty="0"/>
              <a:t>)</a:t>
            </a:r>
          </a:p>
          <a:p>
            <a:pPr marL="285750" indent="-285750">
              <a:buFontTx/>
              <a:buChar char="-"/>
            </a:pPr>
            <a:r>
              <a:rPr lang="en-US" sz="2400" dirty="0"/>
              <a:t>NN has ability as “universal approximation theorem” and it </a:t>
            </a:r>
            <a:r>
              <a:rPr lang="en-US" sz="2400" u="sng" dirty="0"/>
              <a:t>gets back to the race</a:t>
            </a:r>
          </a:p>
          <a:p>
            <a:pPr marL="285750" indent="-285750">
              <a:buFontTx/>
              <a:buChar char="-"/>
            </a:pPr>
            <a:endParaRPr lang="en-US" sz="2400" dirty="0"/>
          </a:p>
        </p:txBody>
      </p:sp>
      <p:pic>
        <p:nvPicPr>
          <p:cNvPr id="4" name="Picture 3">
            <a:extLst>
              <a:ext uri="{FF2B5EF4-FFF2-40B4-BE49-F238E27FC236}">
                <a16:creationId xmlns:a16="http://schemas.microsoft.com/office/drawing/2014/main" id="{8B1B9DD1-7A67-4A57-8958-0267C006DFCD}"/>
              </a:ext>
            </a:extLst>
          </p:cNvPr>
          <p:cNvPicPr>
            <a:picLocks noChangeAspect="1"/>
          </p:cNvPicPr>
          <p:nvPr/>
        </p:nvPicPr>
        <p:blipFill>
          <a:blip r:embed="rId3"/>
          <a:stretch>
            <a:fillRect/>
          </a:stretch>
        </p:blipFill>
        <p:spPr>
          <a:xfrm>
            <a:off x="8081963" y="80234"/>
            <a:ext cx="3938587" cy="2112315"/>
          </a:xfrm>
          <a:prstGeom prst="rect">
            <a:avLst/>
          </a:prstGeom>
        </p:spPr>
      </p:pic>
      <p:pic>
        <p:nvPicPr>
          <p:cNvPr id="8" name="Picture 2" descr="https://machinelearningcoban.com/assets/35_deeplearning/nn_timeline.jpg">
            <a:extLst>
              <a:ext uri="{FF2B5EF4-FFF2-40B4-BE49-F238E27FC236}">
                <a16:creationId xmlns:a16="http://schemas.microsoft.com/office/drawing/2014/main" id="{29F53FB7-BEF8-453D-9CE2-6F9C674DAF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30" t="56555" r="31263" b="2647"/>
          <a:stretch/>
        </p:blipFill>
        <p:spPr bwMode="auto">
          <a:xfrm>
            <a:off x="8693942" y="2327500"/>
            <a:ext cx="2970440" cy="325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99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458"/>
            <a:ext cx="6586538" cy="523220"/>
          </a:xfrm>
          <a:prstGeom prst="rect">
            <a:avLst/>
          </a:prstGeom>
          <a:noFill/>
        </p:spPr>
        <p:txBody>
          <a:bodyPr wrap="square" rtlCol="0">
            <a:spAutoFit/>
          </a:bodyPr>
          <a:lstStyle/>
          <a:p>
            <a:r>
              <a:rPr lang="en-US" sz="2800" b="1" dirty="0"/>
              <a:t>1986: CNN - </a:t>
            </a:r>
            <a:r>
              <a:rPr lang="en-US" sz="2800" b="1" dirty="0" err="1"/>
              <a:t>LeNet</a:t>
            </a:r>
            <a:endParaRPr lang="en-US" sz="2800" b="1" dirty="0"/>
          </a:p>
        </p:txBody>
      </p:sp>
      <p:sp>
        <p:nvSpPr>
          <p:cNvPr id="5" name="TextBox 4"/>
          <p:cNvSpPr txBox="1"/>
          <p:nvPr/>
        </p:nvSpPr>
        <p:spPr>
          <a:xfrm>
            <a:off x="171450" y="1136392"/>
            <a:ext cx="8198603" cy="3046988"/>
          </a:xfrm>
          <a:prstGeom prst="rect">
            <a:avLst/>
          </a:prstGeom>
          <a:noFill/>
        </p:spPr>
        <p:txBody>
          <a:bodyPr wrap="square" rtlCol="0">
            <a:spAutoFit/>
          </a:bodyPr>
          <a:lstStyle/>
          <a:p>
            <a:pPr marL="285750" indent="-285750">
              <a:buFontTx/>
              <a:buChar char="-"/>
            </a:pPr>
            <a:r>
              <a:rPr lang="en-US" sz="2400" dirty="0"/>
              <a:t>Backpropagation leads to some early success (notably Convolution Neural Network: CNN)</a:t>
            </a:r>
          </a:p>
          <a:p>
            <a:pPr marL="285750" indent="-285750">
              <a:buFontTx/>
              <a:buChar char="-"/>
            </a:pPr>
            <a:r>
              <a:rPr lang="en-US" sz="2400" dirty="0"/>
              <a:t>CNN was spearheaded by Yann </a:t>
            </a:r>
            <a:r>
              <a:rPr lang="en-US" sz="2400" dirty="0" err="1"/>
              <a:t>LeCun</a:t>
            </a:r>
            <a:r>
              <a:rPr lang="en-US" sz="2400" dirty="0"/>
              <a:t> at ATT Bell Labs to recognize handwritten digits. </a:t>
            </a:r>
          </a:p>
          <a:p>
            <a:pPr marL="285750" indent="-285750">
              <a:buFontTx/>
              <a:buChar char="-"/>
            </a:pPr>
            <a:r>
              <a:rPr lang="en-US" sz="2400" dirty="0"/>
              <a:t>This model has been used widely in US Banks and Post Office to read handwritten check	and postal code</a:t>
            </a:r>
          </a:p>
          <a:p>
            <a:pPr marL="285750" indent="-285750">
              <a:buFontTx/>
              <a:buChar char="-"/>
            </a:pPr>
            <a:r>
              <a:rPr lang="en-US" sz="2400" dirty="0" err="1"/>
              <a:t>LeNet</a:t>
            </a:r>
            <a:r>
              <a:rPr lang="en-US" sz="2400" dirty="0"/>
              <a:t> was the best algorithm at that time. It is better than regular MLP with the ability to filter in 2D</a:t>
            </a:r>
          </a:p>
        </p:txBody>
      </p:sp>
      <p:pic>
        <p:nvPicPr>
          <p:cNvPr id="1026" name="Picture 2" descr="https://cf2.ppt-online.org/files2/slide/m/MqNwvc6aRTdsno7kfxgupY59Jy8QEi0Br2UDAt4WeO/slide-1.jpg">
            <a:extLst>
              <a:ext uri="{FF2B5EF4-FFF2-40B4-BE49-F238E27FC236}">
                <a16:creationId xmlns:a16="http://schemas.microsoft.com/office/drawing/2014/main" id="{79772D46-9C9C-408F-A22D-4F948E3C54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91" t="5444" r="35742" b="46342"/>
          <a:stretch/>
        </p:blipFill>
        <p:spPr bwMode="auto">
          <a:xfrm>
            <a:off x="7251100" y="4523394"/>
            <a:ext cx="4695631" cy="216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37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7458"/>
            <a:ext cx="7522369" cy="523220"/>
          </a:xfrm>
          <a:prstGeom prst="rect">
            <a:avLst/>
          </a:prstGeom>
          <a:noFill/>
        </p:spPr>
        <p:txBody>
          <a:bodyPr wrap="square" rtlCol="0">
            <a:spAutoFit/>
          </a:bodyPr>
          <a:lstStyle/>
          <a:p>
            <a:r>
              <a:rPr lang="en-US" sz="2800" b="1" dirty="0"/>
              <a:t>1990-2000: The 2nd AI Winter (Deep Freeze)</a:t>
            </a:r>
          </a:p>
        </p:txBody>
      </p:sp>
      <p:sp>
        <p:nvSpPr>
          <p:cNvPr id="5" name="TextBox 4"/>
          <p:cNvSpPr txBox="1"/>
          <p:nvPr/>
        </p:nvSpPr>
        <p:spPr>
          <a:xfrm>
            <a:off x="171450" y="1136392"/>
            <a:ext cx="7736681" cy="4893647"/>
          </a:xfrm>
          <a:prstGeom prst="rect">
            <a:avLst/>
          </a:prstGeom>
          <a:noFill/>
        </p:spPr>
        <p:txBody>
          <a:bodyPr wrap="square" rtlCol="0">
            <a:spAutoFit/>
          </a:bodyPr>
          <a:lstStyle/>
          <a:p>
            <a:r>
              <a:rPr lang="en-US" sz="2400" dirty="0"/>
              <a:t>Several disadvantage of CNN and MLP:</a:t>
            </a:r>
          </a:p>
          <a:p>
            <a:pPr marL="342900" indent="-342900">
              <a:buFontTx/>
              <a:buChar char="-"/>
            </a:pPr>
            <a:r>
              <a:rPr lang="en-US" sz="2400" dirty="0"/>
              <a:t>Limited in 2D data (images) for training (digital camera was not popular since then)</a:t>
            </a:r>
          </a:p>
          <a:p>
            <a:pPr marL="342900" indent="-342900">
              <a:buFontTx/>
              <a:buChar char="-"/>
            </a:pPr>
            <a:r>
              <a:rPr lang="en-US" sz="2400" dirty="0"/>
              <a:t>The ability of computation machine still limited when the number of hidden layers increase =&gt; “vanishing gradient”</a:t>
            </a:r>
          </a:p>
          <a:p>
            <a:pPr marL="342900" indent="-342900">
              <a:buFontTx/>
              <a:buChar char="-"/>
            </a:pPr>
            <a:endParaRPr lang="en-US" sz="2400" dirty="0"/>
          </a:p>
          <a:p>
            <a:r>
              <a:rPr lang="en-US" sz="2400" dirty="0"/>
              <a:t>That leads to the Deep Freeze of NN in this decade.</a:t>
            </a:r>
          </a:p>
          <a:p>
            <a:pPr marL="342900" indent="-342900">
              <a:buFontTx/>
              <a:buChar char="-"/>
            </a:pPr>
            <a:r>
              <a:rPr lang="en-US" sz="2400" dirty="0"/>
              <a:t>Support Vector Machine emerged during this time with kernel technology to find the optimal parameters</a:t>
            </a:r>
          </a:p>
          <a:p>
            <a:pPr marL="342900" indent="-342900">
              <a:buFontTx/>
              <a:buChar char="-"/>
            </a:pPr>
            <a:r>
              <a:rPr lang="en-US" sz="2400" dirty="0"/>
              <a:t>NN went back to storage and researchers started to move to SVM, except few stubborn researcher …</a:t>
            </a:r>
          </a:p>
          <a:p>
            <a:endParaRPr lang="en-US" sz="2400" dirty="0"/>
          </a:p>
          <a:p>
            <a:pPr marL="342900" indent="-342900">
              <a:buFontTx/>
              <a:buChar char="-"/>
            </a:pPr>
            <a:endParaRPr lang="en-US" sz="2400" dirty="0"/>
          </a:p>
        </p:txBody>
      </p:sp>
    </p:spTree>
    <p:extLst>
      <p:ext uri="{BB962C8B-B14F-4D97-AF65-F5344CB8AC3E}">
        <p14:creationId xmlns:p14="http://schemas.microsoft.com/office/powerpoint/2010/main" val="343127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1587</Words>
  <Application>Microsoft Office PowerPoint</Application>
  <PresentationFormat>Widescreen</PresentationFormat>
  <Paragraphs>117</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Tue M Vu</dc:creator>
  <cp:lastModifiedBy>Vu, Tue</cp:lastModifiedBy>
  <cp:revision>24</cp:revision>
  <dcterms:created xsi:type="dcterms:W3CDTF">2022-01-03T05:41:52Z</dcterms:created>
  <dcterms:modified xsi:type="dcterms:W3CDTF">2022-03-23T21:59:32Z</dcterms:modified>
</cp:coreProperties>
</file>