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11"/>
  </p:handoutMasterIdLst>
  <p:sldIdLst>
    <p:sldId id="256" r:id="rId4"/>
    <p:sldId id="306" r:id="rId5"/>
    <p:sldId id="318" r:id="rId6"/>
    <p:sldId id="319" r:id="rId7"/>
    <p:sldId id="317" r:id="rId8"/>
    <p:sldId id="31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2013"/>
    <a:srgbClr val="E5B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 autoAdjust="0"/>
    <p:restoredTop sz="94660"/>
  </p:normalViewPr>
  <p:slideViewPr>
    <p:cSldViewPr snapToGrid="0">
      <p:cViewPr>
        <p:scale>
          <a:sx n="51" d="100"/>
          <a:sy n="51" d="100"/>
        </p:scale>
        <p:origin x="-1434" y="-582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F4B720C8-0F1F-4769-A95D-E70485508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1CA3493-3CF0-479D-887E-326CB01F4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AB01-33F2-4890-81BC-94568158DB71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A5946B1-632D-4B59-8997-E7256A57DB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0C78952-9C23-4261-888C-BF86D1BD58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911A-3904-4D85-962F-6F98C8B809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9.31408" units="1/cm"/>
          <inkml:channelProperty channel="Y" name="resolution" value="49.23077" units="1/cm"/>
        </inkml:channelProperties>
      </inkml:inkSource>
      <inkml:timestamp xml:id="ts0" timeString="2022-01-30T16:18:35.8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6325 14287</inkml:trace>
  <inkml:trace contextRef="#ctx0" brushRef="#br0" timeOffset="2323.8171">6722 14387,'-25'0,"0"0,1 0,-1-25,0 25,0 0,0 0,1 0,-1 0,0 0,-25-25,1-25,-1-24,-49-25,25 24,24-24,25 0,-24 25,49-1,-25 1,0-50,25 49,0 1,0 49,0 0,0-24,-25 49,25-25,0 0,0 0,-25 0,25 1</inkml:trace>
  <inkml:trace contextRef="#ctx0" brushRef="#br0" timeOffset="91654.5821">7565 11981,'-24'0,"-26"74,-24 50,-1 0,1 0,24 25,-24-25,24-25,-24 0,24 1,1-1,-26 0,25-24,50-51,-24 1,-1-25,25-25,-25 25,25-24,-25-1,25-25,-49 25,24-49,25-1,-50 26,25-1,25-24,-49 24,24-24,-25-1,-24 1,0-25,-1 49,1-49,24 49,25 1,-24-1,24 25,0-24,-24 24,24 0,0 0,0 0,0 25,0-24,1-1,24 0</inkml:trace>
  <inkml:trace contextRef="#ctx0" brushRef="#br0" timeOffset="104722.9071">19571 5953,'-99'50,"-25"-1,24-24,26 0,-100 49,1-49,-1 25,0-50,1 0,-1 0,100 25,-1-25,-24 24,0-24,49 0,1 25,-1-25,-24 0,24 0,-24 0,-1 0,1 0,24 0,25 0,1 0,-1 0,0 0,0 0,-24 0,24 0,-25 0</inkml:trace>
  <inkml:trace contextRef="#ctx0" brushRef="#br0" timeOffset="107435.2209">27384 6176,'-24'0,"-51"-24,-24 24,0 0,-75 0,-24 0,24 49,-124 75,1-49,-51-26,76 1,24 24,-1-74,51 25,99 0,24-25,26 0,-26 0,51 0,-26 0,0 0,-24 0,24 0,1 0,-1 0,1 0,-1 0,0 0,1 0,24 0,0 0,-25 0,1 0,-1 0,1 0,24 0,0 0,0 0,0 0,1 0,-26 0,25 0,-24 0,24 0,0 0,0 0,0 0,1 0,-1-25,0 0,0 25,25-25,-25 25,1 0,24-24,-25 24,25-25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9.31408" units="1/cm"/>
          <inkml:channelProperty channel="Y" name="resolution" value="49.23077" units="1/cm"/>
        </inkml:channelProperties>
      </inkml:inkSource>
      <inkml:timestamp xml:id="ts0" timeString="2022-01-30T16:21:16.3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5184 10468,'-25'0,"25"24,-24 51,-26 24,0-25,26-24,-26 0,25-50,25 24,-25 1,1-25,24 25,-25-25,0 0,-25 0,1 0,24 0,-25 0,1 0,-1 0,25 0,-24-25,-1 0,0-24,26 24,-26-25,25 1,-49-1,74 1,-75 24,51 0,-26-49,-24 24,24 0,-24-49,-1 50,26-26,-51-49,1 50,49-1,1 1,-1 24,1 1,24-1,0 25,-25-24,50 24,0 0,-24 25,-1-25,25 0</inkml:trace>
  <inkml:trace contextRef="#ctx0" brushRef="#br0" timeOffset="27195.2712">13345 10096,'-25'0,"0"0,1 0,24 24,-25-24,0 0,25 25,-25-25,25 25,-25 0,25 0,-25-25,25 24,-24-24,-1 25,0-25,0 0,0 0,1 0,-1 0,0-49,0 49,-24-75,-1 26,0-1,-49-49,74 24,-99-49,0 0,0 0,25 50,74-25,-49 24,24 1,25 24,1 25,24 1,-25-1,25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9.31408" units="1/cm"/>
          <inkml:channelProperty channel="Y" name="resolution" value="49.23077" units="1/cm"/>
        </inkml:channelProperties>
      </inkml:inkSource>
      <inkml:timestamp xml:id="ts0" timeString="2022-01-30T16:23:14.3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18455 8161,'-25'0,"0"0,0 0,0 0,1 0,-1 0,0 0,-25 0,-123 25,-1 24,50 1,-124-1,50 1,24-25,25-25,100 0,24 0,0 0,0 0,0 0,25-25,0 0,0 0,0 1,-24-1,-1 25,25-25,-25 25,25-25,0 0,-25 25,0-24,1 24,24-25,0 0</inkml:trace>
  <inkml:trace contextRef="#ctx0" brushRef="#br0" timeOffset="5381.1949">10021 8186,'-25'24,"0"1,1-25,24 25,-25-25,0 0,0 0,0 0,25-25,0 0,0 1,0-1,0 0,0 0,0 0,-24 25,24-24,-25 24,0 0,0 0,0 0,1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D4E14D27-AD6A-4547-8A35-F0A6A7B2B893}"/>
              </a:ext>
            </a:extLst>
          </p:cNvPr>
          <p:cNvGrpSpPr/>
          <p:nvPr userDrawn="1"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1FFFD2AF-5064-446A-95B2-FCACE1D003DC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CED64445-B2E0-4D7E-8491-252F042F0F6D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BA429A64-82C5-47BC-985E-3FDFE804E53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D8DF180B-C394-4B18-8CF3-2228F33ED17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8B1C391E-60EC-4442-81F5-E5BD8E5FB94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E1042DFF-AC0C-4A34-B83D-F94290F856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4033404E-34F2-4512-89D1-3226AA01335F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>
                <a:extLst>
                  <a:ext uri="{FF2B5EF4-FFF2-40B4-BE49-F238E27FC236}">
                    <a16:creationId xmlns="" xmlns:a16="http://schemas.microsoft.com/office/drawing/2014/main" id="{C419DFAD-C059-430D-B51F-48079403ED7B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="" xmlns:a16="http://schemas.microsoft.com/office/drawing/2014/main" id="{4BAE4FA9-2632-4576-9E0A-CDF8B2A15BA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4B70F8A7-6A5E-4962-A676-F6F3730464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E8FB11B-C9EA-4E18-89D9-555C50D3B3E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B55F62B4-2F6F-4328-9162-DF7E3A0CF7C4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0713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="" xmlns:a16="http://schemas.microsoft.com/office/drawing/2014/main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="" xmlns:a16="http://schemas.microsoft.com/office/drawing/2014/main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="" xmlns:a16="http://schemas.microsoft.com/office/drawing/2014/main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="" xmlns:a16="http://schemas.microsoft.com/office/drawing/2014/main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="" xmlns:a16="http://schemas.microsoft.com/office/drawing/2014/main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="" xmlns:a16="http://schemas.microsoft.com/office/drawing/2014/main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="" xmlns:a16="http://schemas.microsoft.com/office/drawing/2014/main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="" xmlns:a16="http://schemas.microsoft.com/office/drawing/2014/main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="" xmlns:a16="http://schemas.microsoft.com/office/drawing/2014/main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="" xmlns:a16="http://schemas.microsoft.com/office/drawing/2014/main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5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="" xmlns:a16="http://schemas.microsoft.com/office/drawing/2014/main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=""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="" xmlns:a16="http://schemas.microsoft.com/office/drawing/2014/main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74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=""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7707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=""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3482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="" xmlns:a16="http://schemas.microsoft.com/office/drawing/2014/main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="" xmlns:a16="http://schemas.microsoft.com/office/drawing/2014/main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="" xmlns:a16="http://schemas.microsoft.com/office/drawing/2014/main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="" xmlns:a16="http://schemas.microsoft.com/office/drawing/2014/main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406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1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7FA6D39-9DFD-4F67-94B9-4D1042BB36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="" xmlns:a16="http://schemas.microsoft.com/office/drawing/2014/main" id="{C4437516-06DB-4972-90D9-3F56529C786D}"/>
              </a:ext>
            </a:extLst>
          </p:cNvPr>
          <p:cNvSpPr/>
          <p:nvPr userDrawn="1"/>
        </p:nvSpPr>
        <p:spPr>
          <a:xfrm>
            <a:off x="0" y="0"/>
            <a:ext cx="9569302" cy="68580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4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="" xmlns:a16="http://schemas.microsoft.com/office/drawing/2014/main" id="{F246FC87-D219-463B-8334-E16E1481905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08C9F45-5627-4842-A3EA-25038EF99EC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7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6" r:id="rId4"/>
    <p:sldLayoutId id="2147483737" r:id="rId5"/>
    <p:sldLayoutId id="2147483740" r:id="rId6"/>
    <p:sldLayoutId id="2147483739" r:id="rId7"/>
    <p:sldLayoutId id="2147483744" r:id="rId8"/>
    <p:sldLayoutId id="2147483745" r:id="rId9"/>
    <p:sldLayoutId id="2147483748" r:id="rId10"/>
    <p:sldLayoutId id="2147483749" r:id="rId11"/>
    <p:sldLayoutId id="2147483750" r:id="rId1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emf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emf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BB9CA9A-F494-40FC-9630-AA91FCF302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7"/>
          <a:stretch/>
        </p:blipFill>
        <p:spPr>
          <a:xfrm>
            <a:off x="1762273" y="322193"/>
            <a:ext cx="10429727" cy="653580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F50F8743-FFB4-4FAE-8605-DEE70EC88649}"/>
              </a:ext>
            </a:extLst>
          </p:cNvPr>
          <p:cNvSpPr/>
          <p:nvPr/>
        </p:nvSpPr>
        <p:spPr>
          <a:xfrm>
            <a:off x="0" y="510363"/>
            <a:ext cx="12191999" cy="206835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8000"/>
                </a:schemeClr>
              </a:gs>
              <a:gs pos="27000">
                <a:schemeClr val="accent1">
                  <a:alpha val="52000"/>
                </a:schemeClr>
              </a:gs>
              <a:gs pos="86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47F0BBC1-A9C6-4A87-855B-8689719EA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78957"/>
            <a:ext cx="1027602" cy="35429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1063690" y="950475"/>
            <a:ext cx="816099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Form Handling for PHP</a:t>
            </a:r>
            <a:endParaRPr lang="ko-KR" alt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lgerian" pitchFamily="82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10266218" y="493998"/>
            <a:ext cx="1595224" cy="1570526"/>
          </a:xfrm>
          <a:prstGeom prst="ellipse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3348275" y="272265"/>
            <a:ext cx="5999019" cy="724247"/>
          </a:xfrm>
        </p:spPr>
        <p:txBody>
          <a:bodyPr/>
          <a:lstStyle/>
          <a:p>
            <a:r>
              <a:rPr lang="en-US" altLang="ko-KR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PHP Form Handling</a:t>
            </a:r>
            <a:endParaRPr lang="ko-KR" altLang="en-U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90459" y="1175665"/>
            <a:ext cx="10866753" cy="182879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PHP 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superglobals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$_GET and $_POST are used to collect form-data.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11322424" y="6064624"/>
            <a:ext cx="869576" cy="793376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117289" y="6504920"/>
            <a:ext cx="522111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u="sng" cap="none" spc="0" dirty="0" err="1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Electrotech</a:t>
            </a:r>
            <a:r>
              <a:rPr lang="en-US" sz="2000" b="1" u="sng" cap="none" spc="0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 Solution</a:t>
            </a:r>
            <a:endParaRPr lang="en-US" sz="2000" b="1" u="sng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Right Triangle 15"/>
          <p:cNvSpPr/>
          <p:nvPr/>
        </p:nvSpPr>
        <p:spPr>
          <a:xfrm rot="5400000">
            <a:off x="6530" y="-6529"/>
            <a:ext cx="1959432" cy="197249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Triangle 16"/>
          <p:cNvSpPr/>
          <p:nvPr/>
        </p:nvSpPr>
        <p:spPr>
          <a:xfrm rot="5400000">
            <a:off x="13058" y="-13063"/>
            <a:ext cx="1854929" cy="1881054"/>
          </a:xfrm>
          <a:prstGeom prst="rt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Triangle 17"/>
          <p:cNvSpPr/>
          <p:nvPr/>
        </p:nvSpPr>
        <p:spPr>
          <a:xfrm rot="5400000">
            <a:off x="19591" y="-19593"/>
            <a:ext cx="1763489" cy="1802675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Decision 18"/>
          <p:cNvSpPr/>
          <p:nvPr/>
        </p:nvSpPr>
        <p:spPr>
          <a:xfrm>
            <a:off x="156754" y="222070"/>
            <a:ext cx="914400" cy="612648"/>
          </a:xfrm>
          <a:prstGeom prst="flowChartDecisio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10995356" y="5047889"/>
            <a:ext cx="772733" cy="758729"/>
          </a:xfrm>
          <a:prstGeom prst="ellipse">
            <a:avLst/>
          </a:prstGeom>
          <a:ln>
            <a:solidFill>
              <a:srgbClr val="002060"/>
            </a:solidFill>
          </a:ln>
        </p:spPr>
      </p:pic>
      <p:sp>
        <p:nvSpPr>
          <p:cNvPr id="4" name="AutoShape 2" descr="PHP Form &amp; component validation Tutorial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8" name="Picture 4" descr="PHP Form &amp;amp; component validation Tutoria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009" y="3545633"/>
            <a:ext cx="7138745" cy="226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2071800" y="2143080"/>
              <a:ext cx="7786800" cy="30366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62440" y="2133720"/>
                <a:ext cx="7805520" cy="305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571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3348275" y="272265"/>
            <a:ext cx="5999019" cy="724247"/>
          </a:xfrm>
        </p:spPr>
        <p:txBody>
          <a:bodyPr/>
          <a:lstStyle/>
          <a:p>
            <a:r>
              <a:rPr lang="en-US" altLang="ko-KR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PHP Form Handling</a:t>
            </a:r>
            <a:endParaRPr lang="ko-KR" altLang="en-U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11322424" y="6064624"/>
            <a:ext cx="869576" cy="793376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117289" y="6504920"/>
            <a:ext cx="522111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u="sng" cap="none" spc="0" dirty="0" err="1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Electrotech</a:t>
            </a:r>
            <a:r>
              <a:rPr lang="en-US" sz="2000" b="1" u="sng" cap="none" spc="0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 Solution</a:t>
            </a:r>
            <a:endParaRPr lang="en-US" sz="2000" b="1" u="sng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Right Triangle 15"/>
          <p:cNvSpPr/>
          <p:nvPr/>
        </p:nvSpPr>
        <p:spPr>
          <a:xfrm rot="5400000">
            <a:off x="6530" y="-6529"/>
            <a:ext cx="1959432" cy="197249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Triangle 16"/>
          <p:cNvSpPr/>
          <p:nvPr/>
        </p:nvSpPr>
        <p:spPr>
          <a:xfrm rot="5400000">
            <a:off x="13058" y="-13063"/>
            <a:ext cx="1854929" cy="1881054"/>
          </a:xfrm>
          <a:prstGeom prst="rt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Triangle 17"/>
          <p:cNvSpPr/>
          <p:nvPr/>
        </p:nvSpPr>
        <p:spPr>
          <a:xfrm rot="5400000">
            <a:off x="19591" y="-19593"/>
            <a:ext cx="1763489" cy="1802675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Decision 18"/>
          <p:cNvSpPr/>
          <p:nvPr/>
        </p:nvSpPr>
        <p:spPr>
          <a:xfrm>
            <a:off x="156754" y="222070"/>
            <a:ext cx="914400" cy="612648"/>
          </a:xfrm>
          <a:prstGeom prst="flowChartDecisio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10995356" y="5047889"/>
            <a:ext cx="772733" cy="758729"/>
          </a:xfrm>
          <a:prstGeom prst="ellipse">
            <a:avLst/>
          </a:prstGeom>
          <a:ln>
            <a:solidFill>
              <a:srgbClr val="002060"/>
            </a:solidFill>
          </a:ln>
        </p:spPr>
      </p:pic>
      <p:sp>
        <p:nvSpPr>
          <p:cNvPr id="4" name="AutoShape 2" descr="PHP Form &amp; component validation Tutorial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0" name="Picture 2" descr="PHP Registration Form using GET, POST Methods with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220" y="1623528"/>
            <a:ext cx="8808098" cy="44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1972492" y="4348066"/>
            <a:ext cx="2394235" cy="107918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Submit</a:t>
            </a:r>
            <a:endParaRPr lang="en-IN" sz="4000" dirty="0"/>
          </a:p>
        </p:txBody>
      </p:sp>
      <p:sp>
        <p:nvSpPr>
          <p:cNvPr id="20" name="Rounded Rectangle 19"/>
          <p:cNvSpPr/>
          <p:nvPr/>
        </p:nvSpPr>
        <p:spPr>
          <a:xfrm>
            <a:off x="8115145" y="4348065"/>
            <a:ext cx="2394235" cy="107918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Data Process</a:t>
            </a:r>
            <a:endParaRPr lang="en-IN" sz="4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152000" y="3241440"/>
              <a:ext cx="3652560" cy="6879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2640" y="3232080"/>
                <a:ext cx="3671280" cy="70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20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3348275" y="272265"/>
            <a:ext cx="5999019" cy="724247"/>
          </a:xfrm>
        </p:spPr>
        <p:txBody>
          <a:bodyPr/>
          <a:lstStyle/>
          <a:p>
            <a:r>
              <a:rPr lang="en-US" altLang="ko-KR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PHP Form Handling</a:t>
            </a:r>
            <a:endParaRPr lang="ko-KR" altLang="en-U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11322424" y="6064624"/>
            <a:ext cx="869576" cy="793376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117289" y="6504920"/>
            <a:ext cx="522111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u="sng" cap="none" spc="0" dirty="0" err="1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Electrotech</a:t>
            </a:r>
            <a:r>
              <a:rPr lang="en-US" sz="2000" b="1" u="sng" cap="none" spc="0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 Solution</a:t>
            </a:r>
            <a:endParaRPr lang="en-US" sz="2000" b="1" u="sng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Right Triangle 15"/>
          <p:cNvSpPr/>
          <p:nvPr/>
        </p:nvSpPr>
        <p:spPr>
          <a:xfrm rot="5400000">
            <a:off x="6530" y="-6529"/>
            <a:ext cx="1959432" cy="197249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Triangle 16"/>
          <p:cNvSpPr/>
          <p:nvPr/>
        </p:nvSpPr>
        <p:spPr>
          <a:xfrm rot="5400000">
            <a:off x="13058" y="-13063"/>
            <a:ext cx="1854929" cy="1881054"/>
          </a:xfrm>
          <a:prstGeom prst="rt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Triangle 17"/>
          <p:cNvSpPr/>
          <p:nvPr/>
        </p:nvSpPr>
        <p:spPr>
          <a:xfrm rot="5400000">
            <a:off x="19591" y="-19593"/>
            <a:ext cx="1763489" cy="1802675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Decision 18"/>
          <p:cNvSpPr/>
          <p:nvPr/>
        </p:nvSpPr>
        <p:spPr>
          <a:xfrm>
            <a:off x="156754" y="222070"/>
            <a:ext cx="914400" cy="612648"/>
          </a:xfrm>
          <a:prstGeom prst="flowChartDecisio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10995356" y="5047889"/>
            <a:ext cx="772733" cy="758729"/>
          </a:xfrm>
          <a:prstGeom prst="ellipse">
            <a:avLst/>
          </a:prstGeom>
          <a:ln>
            <a:solidFill>
              <a:srgbClr val="002060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2556588" y="2505253"/>
            <a:ext cx="80243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</a:rPr>
              <a:t>&lt;form action</a:t>
            </a:r>
            <a:r>
              <a:rPr lang="en-IN" sz="2400" dirty="0" smtClean="0">
                <a:solidFill>
                  <a:srgbClr val="C00000"/>
                </a:solidFill>
              </a:rPr>
              <a:t>=""</a:t>
            </a:r>
            <a:r>
              <a:rPr lang="en-IN" sz="2400" dirty="0">
                <a:solidFill>
                  <a:srgbClr val="C00000"/>
                </a:solidFill>
              </a:rPr>
              <a:t> method="post"&gt;</a:t>
            </a:r>
            <a:r>
              <a:rPr lang="en-IN" sz="2400" dirty="0">
                <a:solidFill>
                  <a:srgbClr val="C00000"/>
                </a:solidFill>
              </a:rPr>
              <a:t/>
            </a:r>
            <a:br>
              <a:rPr lang="en-IN" sz="2400" dirty="0">
                <a:solidFill>
                  <a:srgbClr val="C00000"/>
                </a:solidFill>
              </a:rPr>
            </a:br>
            <a:r>
              <a:rPr lang="en-IN" sz="2400" dirty="0" smtClean="0">
                <a:solidFill>
                  <a:srgbClr val="C00000"/>
                </a:solidFill>
              </a:rPr>
              <a:t>	// Condition;</a:t>
            </a:r>
            <a:r>
              <a:rPr lang="en-IN" sz="2400" dirty="0">
                <a:solidFill>
                  <a:srgbClr val="C00000"/>
                </a:solidFill>
              </a:rPr>
              <a:t/>
            </a:r>
            <a:br>
              <a:rPr lang="en-IN" sz="2400" dirty="0">
                <a:solidFill>
                  <a:srgbClr val="C00000"/>
                </a:solidFill>
              </a:rPr>
            </a:br>
            <a:r>
              <a:rPr lang="en-IN" sz="2400" dirty="0">
                <a:solidFill>
                  <a:srgbClr val="C00000"/>
                </a:solidFill>
              </a:rPr>
              <a:t>&lt;/form&gt;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4" name="AutoShape 2" descr="PHP Form &amp; component validation Tutorial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491640" y="2902320"/>
              <a:ext cx="3152520" cy="125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82280" y="2892960"/>
                <a:ext cx="317124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981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3348275" y="272265"/>
            <a:ext cx="5999019" cy="724247"/>
          </a:xfrm>
        </p:spPr>
        <p:txBody>
          <a:bodyPr/>
          <a:lstStyle/>
          <a:p>
            <a:r>
              <a:rPr lang="en-US" altLang="ko-KR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PHP Form Handling</a:t>
            </a:r>
            <a:endParaRPr lang="ko-KR" altLang="en-U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11322424" y="6064624"/>
            <a:ext cx="869576" cy="793376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117289" y="6504920"/>
            <a:ext cx="522111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u="sng" cap="none" spc="0" dirty="0" err="1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Electrotech</a:t>
            </a:r>
            <a:r>
              <a:rPr lang="en-US" sz="2000" b="1" u="sng" cap="none" spc="0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 Solution</a:t>
            </a:r>
            <a:endParaRPr lang="en-US" sz="2000" b="1" u="sng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Right Triangle 15"/>
          <p:cNvSpPr/>
          <p:nvPr/>
        </p:nvSpPr>
        <p:spPr>
          <a:xfrm rot="5400000">
            <a:off x="6530" y="-6529"/>
            <a:ext cx="1959432" cy="197249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Triangle 16"/>
          <p:cNvSpPr/>
          <p:nvPr/>
        </p:nvSpPr>
        <p:spPr>
          <a:xfrm rot="5400000">
            <a:off x="13058" y="-13063"/>
            <a:ext cx="1854929" cy="1881054"/>
          </a:xfrm>
          <a:prstGeom prst="rt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Triangle 17"/>
          <p:cNvSpPr/>
          <p:nvPr/>
        </p:nvSpPr>
        <p:spPr>
          <a:xfrm rot="5400000">
            <a:off x="19591" y="-19593"/>
            <a:ext cx="1763489" cy="1802675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Decision 18"/>
          <p:cNvSpPr/>
          <p:nvPr/>
        </p:nvSpPr>
        <p:spPr>
          <a:xfrm>
            <a:off x="156754" y="222070"/>
            <a:ext cx="914400" cy="612648"/>
          </a:xfrm>
          <a:prstGeom prst="flowChartDecisio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10995356" y="5047889"/>
            <a:ext cx="772733" cy="758729"/>
          </a:xfrm>
          <a:prstGeom prst="ellipse">
            <a:avLst/>
          </a:prstGeom>
          <a:ln>
            <a:solidFill>
              <a:srgbClr val="002060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1881050" y="2425805"/>
            <a:ext cx="80243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</a:rPr>
              <a:t>&lt;form action="</a:t>
            </a:r>
            <a:r>
              <a:rPr lang="en-IN" sz="2400" dirty="0" err="1">
                <a:solidFill>
                  <a:srgbClr val="C00000"/>
                </a:solidFill>
              </a:rPr>
              <a:t>welcome.php</a:t>
            </a:r>
            <a:r>
              <a:rPr lang="en-IN" sz="2400" dirty="0">
                <a:solidFill>
                  <a:srgbClr val="C00000"/>
                </a:solidFill>
              </a:rPr>
              <a:t>" method="post"&gt;</a:t>
            </a:r>
            <a:r>
              <a:rPr lang="en-IN" sz="2400" dirty="0">
                <a:solidFill>
                  <a:srgbClr val="C00000"/>
                </a:solidFill>
              </a:rPr>
              <a:t/>
            </a:r>
            <a:br>
              <a:rPr lang="en-IN" sz="2400" dirty="0">
                <a:solidFill>
                  <a:srgbClr val="C00000"/>
                </a:solidFill>
              </a:rPr>
            </a:br>
            <a:r>
              <a:rPr lang="en-IN" sz="2400" dirty="0" smtClean="0">
                <a:solidFill>
                  <a:srgbClr val="C00000"/>
                </a:solidFill>
              </a:rPr>
              <a:t>	Name</a:t>
            </a:r>
            <a:r>
              <a:rPr lang="en-IN" sz="2400" dirty="0">
                <a:solidFill>
                  <a:srgbClr val="C00000"/>
                </a:solidFill>
              </a:rPr>
              <a:t>: &lt;input type="text" name="name"&gt;&lt;</a:t>
            </a:r>
            <a:r>
              <a:rPr lang="en-IN" sz="2400" dirty="0" err="1">
                <a:solidFill>
                  <a:srgbClr val="C00000"/>
                </a:solidFill>
              </a:rPr>
              <a:t>br</a:t>
            </a:r>
            <a:r>
              <a:rPr lang="en-IN" sz="2400" dirty="0">
                <a:solidFill>
                  <a:srgbClr val="C00000"/>
                </a:solidFill>
              </a:rPr>
              <a:t>&gt;</a:t>
            </a:r>
            <a:r>
              <a:rPr lang="en-IN" sz="2400" dirty="0">
                <a:solidFill>
                  <a:srgbClr val="C00000"/>
                </a:solidFill>
              </a:rPr>
              <a:t/>
            </a:r>
            <a:br>
              <a:rPr lang="en-IN" sz="2400" dirty="0">
                <a:solidFill>
                  <a:srgbClr val="C00000"/>
                </a:solidFill>
              </a:rPr>
            </a:br>
            <a:r>
              <a:rPr lang="en-IN" sz="2400" dirty="0" smtClean="0">
                <a:solidFill>
                  <a:srgbClr val="C00000"/>
                </a:solidFill>
              </a:rPr>
              <a:t>	E-mail</a:t>
            </a:r>
            <a:r>
              <a:rPr lang="en-IN" sz="2400" dirty="0">
                <a:solidFill>
                  <a:srgbClr val="C00000"/>
                </a:solidFill>
              </a:rPr>
              <a:t>: &lt;input type="text" name="email"&gt;&lt;</a:t>
            </a:r>
            <a:r>
              <a:rPr lang="en-IN" sz="2400" dirty="0" err="1">
                <a:solidFill>
                  <a:srgbClr val="C00000"/>
                </a:solidFill>
              </a:rPr>
              <a:t>br</a:t>
            </a:r>
            <a:r>
              <a:rPr lang="en-IN" sz="2400" dirty="0">
                <a:solidFill>
                  <a:srgbClr val="C00000"/>
                </a:solidFill>
              </a:rPr>
              <a:t>&gt;</a:t>
            </a:r>
            <a:r>
              <a:rPr lang="en-IN" sz="2400" dirty="0">
                <a:solidFill>
                  <a:srgbClr val="C00000"/>
                </a:solidFill>
              </a:rPr>
              <a:t/>
            </a:r>
            <a:br>
              <a:rPr lang="en-IN" sz="2400" dirty="0">
                <a:solidFill>
                  <a:srgbClr val="C00000"/>
                </a:solidFill>
              </a:rPr>
            </a:br>
            <a:r>
              <a:rPr lang="en-IN" sz="2400" dirty="0" smtClean="0">
                <a:solidFill>
                  <a:srgbClr val="C00000"/>
                </a:solidFill>
              </a:rPr>
              <a:t>	&lt;</a:t>
            </a:r>
            <a:r>
              <a:rPr lang="en-IN" sz="2400" dirty="0">
                <a:solidFill>
                  <a:srgbClr val="C00000"/>
                </a:solidFill>
              </a:rPr>
              <a:t>input type="submit"&gt;</a:t>
            </a:r>
            <a:r>
              <a:rPr lang="en-IN" sz="2400" dirty="0">
                <a:solidFill>
                  <a:srgbClr val="C00000"/>
                </a:solidFill>
              </a:rPr>
              <a:t/>
            </a:r>
            <a:br>
              <a:rPr lang="en-IN" sz="2400" dirty="0">
                <a:solidFill>
                  <a:srgbClr val="C00000"/>
                </a:solidFill>
              </a:rPr>
            </a:br>
            <a:r>
              <a:rPr lang="en-IN" sz="2400" dirty="0">
                <a:solidFill>
                  <a:srgbClr val="C00000"/>
                </a:solidFill>
              </a:rPr>
              <a:t>&lt;/form&gt;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98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/>
        </p:nvSpPr>
        <p:spPr>
          <a:xfrm>
            <a:off x="11322424" y="6064624"/>
            <a:ext cx="869576" cy="793376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117289" y="6504920"/>
            <a:ext cx="522111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u="sng" cap="none" spc="0" dirty="0" err="1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Electrotech</a:t>
            </a:r>
            <a:r>
              <a:rPr lang="en-US" sz="2000" b="1" u="sng" cap="none" spc="0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 Solution</a:t>
            </a:r>
            <a:endParaRPr lang="en-US" sz="2000" b="1" u="sng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Right Triangle 15"/>
          <p:cNvSpPr/>
          <p:nvPr/>
        </p:nvSpPr>
        <p:spPr>
          <a:xfrm rot="5400000">
            <a:off x="6530" y="-6529"/>
            <a:ext cx="1959432" cy="197249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Triangle 16"/>
          <p:cNvSpPr/>
          <p:nvPr/>
        </p:nvSpPr>
        <p:spPr>
          <a:xfrm rot="5400000">
            <a:off x="13058" y="-13063"/>
            <a:ext cx="1854929" cy="1881054"/>
          </a:xfrm>
          <a:prstGeom prst="rt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Triangle 17"/>
          <p:cNvSpPr/>
          <p:nvPr/>
        </p:nvSpPr>
        <p:spPr>
          <a:xfrm rot="5400000">
            <a:off x="19591" y="-19593"/>
            <a:ext cx="1763489" cy="1802675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Decision 18"/>
          <p:cNvSpPr/>
          <p:nvPr/>
        </p:nvSpPr>
        <p:spPr>
          <a:xfrm>
            <a:off x="156754" y="222070"/>
            <a:ext cx="914400" cy="612648"/>
          </a:xfrm>
          <a:prstGeom prst="flowChartDecisio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10995356" y="5047889"/>
            <a:ext cx="772733" cy="758729"/>
          </a:xfrm>
          <a:prstGeom prst="ellipse">
            <a:avLst/>
          </a:prstGeom>
          <a:ln>
            <a:solidFill>
              <a:srgbClr val="002060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3377683" y="188387"/>
            <a:ext cx="56052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PHP Form Handling</a:t>
            </a:r>
            <a:endParaRPr lang="ko-KR" alt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81051" y="1843090"/>
            <a:ext cx="81400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Welcome &lt;?</a:t>
            </a:r>
            <a:r>
              <a:rPr lang="en-US" sz="2400" dirty="0" err="1">
                <a:solidFill>
                  <a:srgbClr val="C00000"/>
                </a:solidFill>
              </a:rPr>
              <a:t>php</a:t>
            </a:r>
            <a:r>
              <a:rPr lang="en-US" sz="2400" dirty="0">
                <a:solidFill>
                  <a:srgbClr val="C00000"/>
                </a:solidFill>
              </a:rPr>
              <a:t> echo $_POST["name"]; ?&gt;&lt;</a:t>
            </a:r>
            <a:r>
              <a:rPr lang="en-US" sz="2400" dirty="0" err="1">
                <a:solidFill>
                  <a:srgbClr val="C00000"/>
                </a:solidFill>
              </a:rPr>
              <a:t>br</a:t>
            </a:r>
            <a:r>
              <a:rPr lang="en-US" sz="2400" dirty="0">
                <a:solidFill>
                  <a:srgbClr val="C00000"/>
                </a:solidFill>
              </a:rPr>
              <a:t>&gt;</a:t>
            </a:r>
            <a:r>
              <a:rPr lang="en-US" sz="2400" dirty="0">
                <a:solidFill>
                  <a:srgbClr val="C00000"/>
                </a:solidFill>
              </a:rPr>
              <a:t/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Your email address is: &lt;?</a:t>
            </a:r>
            <a:r>
              <a:rPr lang="en-US" sz="2400" dirty="0" err="1">
                <a:solidFill>
                  <a:srgbClr val="C00000"/>
                </a:solidFill>
              </a:rPr>
              <a:t>php</a:t>
            </a:r>
            <a:r>
              <a:rPr lang="en-US" sz="2400" dirty="0">
                <a:solidFill>
                  <a:srgbClr val="C00000"/>
                </a:solidFill>
              </a:rPr>
              <a:t> echo $_POST["email"]; ?&gt;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69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6084E4B-5F7E-4B0D-9538-D7ABEB183593}"/>
              </a:ext>
            </a:extLst>
          </p:cNvPr>
          <p:cNvSpPr/>
          <p:nvPr/>
        </p:nvSpPr>
        <p:spPr>
          <a:xfrm>
            <a:off x="7857460" y="1"/>
            <a:ext cx="4334539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7857460" y="2629120"/>
            <a:ext cx="433453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7857460" y="3602660"/>
            <a:ext cx="433454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Any query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9402082" y="784435"/>
            <a:ext cx="1820099" cy="1787114"/>
          </a:xfrm>
          <a:prstGeom prst="ellipse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6988</TotalTime>
  <Words>71</Words>
  <Application>Microsoft Office PowerPoint</Application>
  <PresentationFormat>Custom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Sachin</cp:lastModifiedBy>
  <cp:revision>218</cp:revision>
  <dcterms:created xsi:type="dcterms:W3CDTF">2018-04-24T17:14:44Z</dcterms:created>
  <dcterms:modified xsi:type="dcterms:W3CDTF">2022-01-30T17:32:16Z</dcterms:modified>
</cp:coreProperties>
</file>