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6" r:id="rId11"/>
  </p:sldIdLst>
  <p:sldSz cx="12204700" cy="70215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34" y="-102"/>
      </p:cViewPr>
      <p:guideLst>
        <p:guide orient="horz" pos="2212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9.31408" units="1/cm"/>
          <inkml:channelProperty channel="Y" name="resolution" value="49.23077" units="1/cm"/>
        </inkml:channelProperties>
      </inkml:inkSource>
      <inkml:timestamp xml:id="ts0" timeString="2021-12-31T19:41:30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2336 7797,'-25'0,"-1"-26,-50 26,25 0,1 0,-1 0,-25 0,25 0,-25 0,50 0,-24 0,50 26,-26-26,1 0,-1 0,1 0,0 0,-1 0,1 0,-51 0,25-26,-25-25,25 26,-25-51,-1-26,27-25,-27 26,1-52,51 52,-26 25,26 25,-1-25,26 25,-25 0,0 26,25-1,0 1,-26 25,26-51,-25 26,-1-26,26-25,0 25,0 25,0 1,-25 25</inkml:trace>
  <inkml:trace contextRef="#ctx0" brushRef="#br0" timeOffset="2330.8933">8025 7746,'-26'0,"-25"51,-25 25,51-51,-26 26,26-51,-1-51,-25-25,26-26,-76-75,50-1,0 25,-25 1,0 0,-26 50,0 26,77 25,-26 0,0 26,26-26,-26 51,51-25,-25 25,25-26,-26 1,1 25,-26-25,0-1,26 1,0 25,25-26,-26 26</inkml:trace>
  <inkml:trace contextRef="#ctx0" brushRef="#br0" timeOffset="5070.9862">15237 7593,'-26'0,"1"0,0 0,-26 0,-25 0,-1-25,1 0,0-26,0 51,-51-51,25 26,51-1,1-25,24 26,-25 25,26-25,0 25,-1 0,26-26,0 1,0-1,-25-50,-26-51,-25-50,25-27,0-50,1 77,24 24,26 26,0 51,0 25,0 1,0 24,0-25,-25 51,25-25</inkml:trace>
  <inkml:trace contextRef="#ctx0" brushRef="#br0" timeOffset="7194.4886">21052 7568,'0'25,"-51"1,1 25,-1-51,0 76,0-25,26 25,-26-25,0-26,51 0,0 1,-25-26,-1 0,1 0,-51-51,25 0,-25 0,-51-76,-26-50,-50-77,26 25,50 51,0 26,25 25,51 25,-50 52,75 24,1 26,25-25,-26 25</inkml:trace>
  <inkml:trace contextRef="#ctx0" brushRef="#br0" timeOffset="9903.9565">26588 7822,'0'51,"-25"-51,25 76,0-51,-26 1,26-1,-25 1,0 24,25 27,-26-27,-25 1,26-25,0-26,-1 0,1 0,-1 0,-24-51,-77-25,-51-102,51-25,-51-26,51-25,0 76,51 26,25 25,0 51,26 0,25 25,0-25,-25 76,25-26,0 1,-26 25</inkml:trace>
  <inkml:trace contextRef="#ctx0" brushRef="#br0" timeOffset="12900.828">2133 9498,'0'26,"-25"-1,-1 26,1 25,-1-25,1-26,25 0,-25-25,25 26,0-1,-51 1,51-1,-26 0,26 1,-25-1,0-25,-51-51,-26-76,0-25,1 0,-26-26,25-25,1 25,24 51,1 25,25 1,26 25,-26 25,26 0,0 51,-1-25,1 25,-1 0</inkml:trace>
  <inkml:trace contextRef="#ctx0" brushRef="#br0" timeOffset="17305.0224">9599 9447,'-25'0,"-1"26,1 25,-26 25,26-25,25-1,-26 1,1-51,25 25,-25 1,25-1,-51 1,25-1,1 0,0 1,-1-26,1 0,-51-127,-1 0,-24-25,-26-52,51 52,-1 0,1-26,0 25,51 52,-1 25,1 25,0 0,25 26,0-1</inkml:trace>
  <inkml:trace contextRef="#ctx0" brushRef="#br0" timeOffset="19536.6391">14196 9320,'0'26,"0"25,0 25,0 0,0 0,0-25,0 25,0-51,0 1,0-1,0 1,-26-26,26 25,-25-25,-26-102,-101-50,25-26,25 26,0 0,1 25,25-26,25 77,-25-26,50 52,1-1,0 25,25 1,0 0,0-1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9.31408" units="1/cm"/>
          <inkml:channelProperty channel="Y" name="resolution" value="49.23077" units="1/cm"/>
        </inkml:channelProperties>
      </inkml:inkSource>
      <inkml:timestamp xml:id="ts0" timeString="2021-12-31T20:07:43.8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9091 4394</inkml:trace>
  <inkml:trace contextRef="#ctx0" brushRef="#br0" timeOffset="4890.3541">7974 2844</inkml:trace>
  <inkml:trace contextRef="#ctx0" brushRef="#br0" timeOffset="425273.1873">9421 4394,'-25'0,"0"0,-1 0,-25-26,26 26,-26 0,26-25,-26 25,26 0,-1 0,1 0,-1 0,1 0,0 0,-26 0,25 0,1 0,0 0,-26 0,0 0,26 0,-1 0,1 0,-1 0,1 0,0 0,-1 0,1 0,0 0,-1 0,-25 0,1 0,24 0,1 0,-1 25,1-25,0 0,-1 0,1 0,-1 0,1 0,-26 0,51 26,-25-26,-1 0,1 0,0 0,-1 25,1-25,-1 25,-24-25,-1 26,0-1,-25-25,50 0,-24 26,24-26,-50 25,51-25,-26 25,26-25,-26 0,0 26,26-26,-1 0,1 0,-1 0,1 0,0 0,-1 0,1 0,-1 0,1 0,0-26,-1 26,26-25,0 0,0-1,0 1,-25-1,25 1</inkml:trace>
  <inkml:trace contextRef="#ctx0" brushRef="#br0" timeOffset="428870.0056">10412 5155,'-51'0,"26"0,-26 0,0 0,-51 0,26 0,0 0,25 0,0 0,1 0,-1 0,0 0,26 0,-26 0,0 0,26 0,-1 0,1 0,0 0,-1 0,1 0,-1 0,1 0,0 0,-1 0,1 0,-1 0,1 0,0 0,-26 0,25 0,1 0</inkml:trace>
  <inkml:trace contextRef="#ctx0" brushRef="#br0" timeOffset="433696.0278">11250 5917,'-26'0,"1"0,0 0,-1 0,-25 0,26 0,-26 0,26 0,-51 0,50 0,1 0,-1 0,1 0,0 0,-1 0,1 0,-1 0,1 0,0-25,-1 25,1 0,-26 0,26 0,-1 0,1 0,25-26,-25 26,-1 0,1 0,-1 0,1 0,-26 0,26 0,-1 0,-24 0,24 0,1 0,-1 0,1 0</inkml:trace>
  <inkml:trace contextRef="#ctx0" brushRef="#br0" timeOffset="439000.6382">12773 6044,'-25'0,"0"0,-1 0,1 0,-1 0,-24 0,-1 0,25 0,-24 0,24 0,1 0,-1 0,1 0,0 0,-1 0,1 0</inkml:trace>
  <inkml:trace contextRef="#ctx0" brushRef="#br0" timeOffset="447277.6398">8964 6120,'-25'0,"-26"0,26 0,-1 0,1 0,-1-25,-24 0,24 25,1 0,-1 0,1 0</inkml:trace>
  <inkml:trace contextRef="#ctx0" brushRef="#br0" timeOffset="474109.7694">15592 5054,'-25'0,"25"25,-26-25,1 0,25 26,-25-26,-1 25,1 0,25 1,0-1,0 1,-26-26,1 0,0 0,-1 0,1 0,-26 0,26 0,-1 0,1 0,0 0,-1 0,1-26,-1 26,1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AAD40-199B-4946-9106-8D5D120B3E14}" type="datetimeFigureOut">
              <a:rPr lang="en-IN" smtClean="0"/>
              <a:t>01-01-2022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9263" y="685800"/>
            <a:ext cx="5959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D114C-3521-4A9A-A8C3-47DA08B2E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66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114C-3521-4A9A-A8C3-47DA08B2E10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352" y="2181221"/>
            <a:ext cx="10373996" cy="15050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0706" y="3978859"/>
            <a:ext cx="8543290" cy="17943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32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8408" y="487605"/>
            <a:ext cx="2746058" cy="10377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235" y="487605"/>
            <a:ext cx="8034761" cy="10377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66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06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87" y="4511974"/>
            <a:ext cx="10373996" cy="139455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087" y="2976019"/>
            <a:ext cx="10373996" cy="15359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95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236" y="2837862"/>
            <a:ext cx="5390409" cy="80276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4055" y="2837862"/>
            <a:ext cx="5390409" cy="80276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77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6" y="281186"/>
            <a:ext cx="10984230" cy="11702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5" y="1571715"/>
            <a:ext cx="5392529" cy="6550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235" y="2226731"/>
            <a:ext cx="5392529" cy="40454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9820" y="1571715"/>
            <a:ext cx="5394647" cy="6550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9820" y="2226731"/>
            <a:ext cx="5394647" cy="40454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18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03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37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6" y="279561"/>
            <a:ext cx="4015263" cy="11897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1699" y="279562"/>
            <a:ext cx="6822767" cy="59926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236" y="1469317"/>
            <a:ext cx="4015263" cy="4802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66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206" y="4915060"/>
            <a:ext cx="7322820" cy="580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2206" y="627385"/>
            <a:ext cx="7322820" cy="4212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2206" y="5495310"/>
            <a:ext cx="7322820" cy="8240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ACFDC-4D01-4392-9CD2-38D00203A0FB}" type="datetimeFigureOut">
              <a:rPr lang="en-IN" smtClean="0"/>
              <a:t>01-01-2022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09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236" y="281186"/>
            <a:ext cx="10984230" cy="1170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6" y="1638353"/>
            <a:ext cx="10984230" cy="4633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0236" y="6507904"/>
            <a:ext cx="2847763" cy="373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ACFDC-4D01-4392-9CD2-38D00203A0FB}" type="datetimeFigureOut">
              <a:rPr lang="en-IN" smtClean="0"/>
              <a:t>01-01-2022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9939" y="6507904"/>
            <a:ext cx="3864822" cy="373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6703" y="6507904"/>
            <a:ext cx="2847763" cy="373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504CF-ED6D-4520-9090-D095CC678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21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emf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em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13918" y="0"/>
            <a:ext cx="8856984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Variables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4358" y="1162000"/>
            <a:ext cx="12180342" cy="2852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variables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are declared with the </a:t>
            </a:r>
            <a:r>
              <a:rPr lang="en-US" sz="3200" b="1" dirty="0" err="1">
                <a:solidFill>
                  <a:schemeClr val="tx1"/>
                </a:solidFill>
              </a:rPr>
              <a:t>var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keyword (</a:t>
            </a:r>
            <a:r>
              <a:rPr lang="en-US" sz="3200" dirty="0">
                <a:solidFill>
                  <a:schemeClr val="tx1"/>
                </a:solidFill>
              </a:rPr>
              <a:t>case sensitive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types are not specified, but JS does have types ("loosely typed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")</a:t>
            </a:r>
          </a:p>
          <a:p>
            <a:pPr lvl="1"/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Undefined</a:t>
            </a:r>
          </a:p>
          <a:p>
            <a:pPr lvl="1"/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 find out a variable's type by calling 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typeof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1479550" y="4286368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17" name="TextBox 7"/>
          <p:cNvSpPr txBox="1"/>
          <p:nvPr/>
        </p:nvSpPr>
        <p:spPr>
          <a:xfrm>
            <a:off x="1479550" y="4894262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55960" y="2029680"/>
              <a:ext cx="9316080" cy="15544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6600" y="2020320"/>
                <a:ext cx="9334800" cy="157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168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" y="0"/>
            <a:ext cx="11330607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Do/While Loop in JavaScript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TextBox 5"/>
          <p:cNvSpPr txBox="1"/>
          <p:nvPr/>
        </p:nvSpPr>
        <p:spPr>
          <a:xfrm>
            <a:off x="1836241" y="1278508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	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1853878" y="3617604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while (condition);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6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37854" y="0"/>
            <a:ext cx="8856984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Number Type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4358" y="1162000"/>
            <a:ext cx="12180342" cy="2852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integers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3200" b="1" dirty="0">
                <a:solidFill>
                  <a:schemeClr val="tx1"/>
                </a:solidFill>
              </a:rPr>
              <a:t>real numbers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the same type (no 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vs. double)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same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operators: </a:t>
            </a:r>
            <a:r>
              <a:rPr lang="en-US" sz="3200" dirty="0">
                <a:solidFill>
                  <a:schemeClr val="tx1"/>
                </a:solidFill>
              </a:rPr>
              <a:t>+ - * / % ++ -- = += -= *= /= %=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 similar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precedence to </a:t>
            </a:r>
            <a:r>
              <a:rPr lang="en-U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php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3. many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operators auto-convert types: </a:t>
            </a:r>
            <a:r>
              <a:rPr lang="en-US" sz="3200" dirty="0">
                <a:solidFill>
                  <a:schemeClr val="tx1"/>
                </a:solidFill>
              </a:rPr>
              <a:t>"2" * 3 is 6</a:t>
            </a:r>
            <a:endParaRPr lang="en-US" sz="2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1477342" y="4286368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enrollment = 99;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medianGrade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2.8;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credits = 5 + 4 + (2 * 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JS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5766" y="0"/>
            <a:ext cx="9649072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Comments (single/multiple) 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285926" y="1162000"/>
            <a:ext cx="6336704" cy="2852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JavaScript comment </a:t>
            </a:r>
            <a:r>
              <a:rPr lang="en-US" sz="3200" b="1" dirty="0">
                <a:solidFill>
                  <a:schemeClr val="tx1"/>
                </a:solidFill>
              </a:rPr>
              <a:t>syntax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recall: 4 comment syntaxes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1.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HTML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&lt;!-- comment --&gt;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2.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CSS/JS/PHP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/* comment */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3.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Java/JS/PHP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// comment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4.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PHP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# comment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1477342" y="4286368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single-line comment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/* multi-line comment */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32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5766" y="0"/>
            <a:ext cx="9649072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Math </a:t>
            </a:r>
            <a:r>
              <a:rPr lang="en-US" sz="6000" b="1" dirty="0" err="1" smtClean="0">
                <a:solidFill>
                  <a:srgbClr val="C00000"/>
                </a:solidFill>
              </a:rPr>
              <a:t>Objets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133798" y="1162000"/>
            <a:ext cx="10513168" cy="2852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methods: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abs, ceil, 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, floor, log, max, min, 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, random, round, sin, 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, tan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properties: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E, PI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1477342" y="4286368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rand1to10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* 10 + 1);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three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3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" y="0"/>
            <a:ext cx="11330607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Special values : null &amp; undefined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989782" y="1162000"/>
            <a:ext cx="10729192" cy="2852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sz="3200" b="1" dirty="0">
                <a:solidFill>
                  <a:schemeClr val="tx1"/>
                </a:solidFill>
              </a:rPr>
              <a:t> : </a:t>
            </a:r>
            <a:r>
              <a:rPr lang="en-US" sz="3200" dirty="0">
                <a:solidFill>
                  <a:schemeClr val="tx1"/>
                </a:solidFill>
              </a:rPr>
              <a:t>has not been declared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does not exist</a:t>
            </a:r>
          </a:p>
          <a:p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chemeClr val="tx1"/>
                </a:solidFill>
              </a:rPr>
              <a:t> :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exists, but was specifically assigned an empty or null value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does JavaScript have both of these?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1693366" y="4014812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9;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at this point in the code,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null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benson's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caroline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undefined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40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" y="0"/>
            <a:ext cx="11330607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Logical operators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277814" y="1810072"/>
            <a:ext cx="10729192" cy="2852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&gt;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 &gt;= &lt;= &amp;&amp; || ! == != === !==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 most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logical operators automatically convert types: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	5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 "7" is true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42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== 42.0 is true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"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5.0" == 5 is true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3. ===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!== are strict equality tests; checks both type and value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"5.0" === 5 is false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92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 tmFilter="0,0; .5, 1; 1, 1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" y="0"/>
            <a:ext cx="11330607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If/else Statement 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277814" y="1350516"/>
            <a:ext cx="10729192" cy="142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identical structure to Java's if/else statement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JavaScript allows almost anything as a condition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1693366" y="3537767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		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38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" y="0"/>
            <a:ext cx="11330607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Boolean Type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917774" y="1062484"/>
            <a:ext cx="10729192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any value can be used as a Boolean</a:t>
            </a:r>
          </a:p>
          <a:p>
            <a:pPr lvl="1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falsey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values: 0, 0.0, 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NaN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"", null, and undefined</a:t>
            </a:r>
          </a:p>
          <a:p>
            <a:pPr lvl="1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truthy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 values: anything else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converting a value into a Boolean explicitly:</a:t>
            </a:r>
          </a:p>
          <a:p>
            <a:pPr lvl="1"/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= Boolean(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= !!(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1693366" y="4049652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iLike190M = true;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ieIsGood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"IE6" &gt; 0; //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("web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devevelopment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great") { /* true */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(0) { /* false */ 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12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00" cy="702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" y="0"/>
            <a:ext cx="11330607" cy="91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For Loop in JavaScript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7" name="AutoShape 2" descr="GitHub - angular/angular: The modern web developer'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TextBox 5"/>
          <p:cNvSpPr txBox="1"/>
          <p:nvPr/>
        </p:nvSpPr>
        <p:spPr>
          <a:xfrm>
            <a:off x="1836241" y="1278508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var sum = 0;</a:t>
            </a:r>
          </a:p>
          <a:p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for (var i = 0; i &lt; 100; i++) {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sum = sum + i;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	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1853878" y="3617604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s1 = "hello";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"";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s2 += s1.charAt(i) + s1.charAt(i);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s2 stores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hheelllloo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523240" y="1023840"/>
              <a:ext cx="3090240" cy="1179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3880" y="1014480"/>
                <a:ext cx="3108960" cy="11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580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519</Words>
  <Application>Microsoft Office PowerPoint</Application>
  <PresentationFormat>Custom</PresentationFormat>
  <Paragraphs>98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Sachin</cp:lastModifiedBy>
  <cp:revision>59</cp:revision>
  <dcterms:created xsi:type="dcterms:W3CDTF">2021-12-30T02:36:02Z</dcterms:created>
  <dcterms:modified xsi:type="dcterms:W3CDTF">2021-12-31T20:54:00Z</dcterms:modified>
</cp:coreProperties>
</file>