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01" r:id="rId2"/>
    <p:sldId id="302" r:id="rId3"/>
    <p:sldId id="303" r:id="rId4"/>
    <p:sldId id="304" r:id="rId5"/>
  </p:sldIdLst>
  <p:sldSz cx="12204700" cy="70215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7106"/>
    <a:srgbClr val="3262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34" y="-102"/>
      </p:cViewPr>
      <p:guideLst>
        <p:guide orient="horz" pos="2212"/>
        <p:guide pos="38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AAD40-199B-4946-9106-8D5D120B3E14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9263" y="685800"/>
            <a:ext cx="59594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D114C-3521-4A9A-A8C3-47DA08B2E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666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5352" y="2181221"/>
            <a:ext cx="10373996" cy="15050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0706" y="3978859"/>
            <a:ext cx="8543290" cy="17943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32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8408" y="487605"/>
            <a:ext cx="2746058" cy="10377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0235" y="487605"/>
            <a:ext cx="8034761" cy="10377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66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06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87" y="4511974"/>
            <a:ext cx="10373996" cy="139455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4087" y="2976019"/>
            <a:ext cx="10373996" cy="153595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95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0236" y="2837862"/>
            <a:ext cx="5390409" cy="80276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4055" y="2837862"/>
            <a:ext cx="5390409" cy="80276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77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36" y="281186"/>
            <a:ext cx="10984230" cy="117025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235" y="1571715"/>
            <a:ext cx="5392529" cy="6550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235" y="2226731"/>
            <a:ext cx="5392529" cy="40454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9820" y="1571715"/>
            <a:ext cx="5394647" cy="6550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9820" y="2226731"/>
            <a:ext cx="5394647" cy="40454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18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03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37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36" y="279561"/>
            <a:ext cx="4015263" cy="11897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1699" y="279562"/>
            <a:ext cx="6822767" cy="59926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236" y="1469317"/>
            <a:ext cx="4015263" cy="48029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66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206" y="4915060"/>
            <a:ext cx="7322820" cy="580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2206" y="627385"/>
            <a:ext cx="7322820" cy="42129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2206" y="5495310"/>
            <a:ext cx="7322820" cy="8240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09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0236" y="281186"/>
            <a:ext cx="10984230" cy="1170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236" y="1638353"/>
            <a:ext cx="10984230" cy="4633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0236" y="6507904"/>
            <a:ext cx="2847763" cy="373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ACFDC-4D01-4392-9CD2-38D00203A0FB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9939" y="6507904"/>
            <a:ext cx="3864822" cy="373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6703" y="6507904"/>
            <a:ext cx="2847763" cy="373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21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" y="0"/>
            <a:ext cx="12204700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PHP Arithmetic Operators</a:t>
            </a:r>
            <a:endParaRPr lang="en-IN" sz="4800" b="1" dirty="0">
              <a:solidFill>
                <a:srgbClr val="C00000"/>
              </a:solidFill>
            </a:endParaRP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349823" y="1062483"/>
            <a:ext cx="10009111" cy="1728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PHP arithmetic operators are used with numeric values to perform common arithmetical operations, such as addition, subtraction, multiplication etc.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733838"/>
              </p:ext>
            </p:extLst>
          </p:nvPr>
        </p:nvGraphicFramePr>
        <p:xfrm>
          <a:off x="155575" y="2319276"/>
          <a:ext cx="11923442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2592288"/>
                <a:gridCol w="2016224"/>
                <a:gridCol w="4866658"/>
              </a:tblGrid>
              <a:tr h="487599"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n-IN" sz="2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Name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Example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</a:t>
                      </a:r>
                      <a:r>
                        <a:rPr lang="en-IN" sz="2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lang="en-IN" sz="2800" dirty="0"/>
                    </a:p>
                  </a:txBody>
                  <a:tcPr/>
                </a:tc>
              </a:tr>
              <a:tr h="385288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</a:t>
                      </a:r>
                      <a:r>
                        <a:rPr lang="en-US" sz="2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IN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         </a:t>
                      </a:r>
                      <a:r>
                        <a:rPr lang="en-IN" sz="2400" b="0" i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Addition</a:t>
                      </a:r>
                      <a:endParaRPr lang="en-IN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          </a:t>
                      </a:r>
                      <a:r>
                        <a:rPr lang="en-IN" sz="2400" b="0" i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$x + $y</a:t>
                      </a:r>
                      <a:endParaRPr lang="en-IN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            </a:t>
                      </a:r>
                      <a:r>
                        <a:rPr lang="en-US" sz="2400" b="0" i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 of $x and $y</a:t>
                      </a:r>
                      <a:endParaRPr lang="en-IN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4319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              </a:t>
                      </a:r>
                      <a:r>
                        <a:rPr lang="en-US" sz="2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en-IN" sz="2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        </a:t>
                      </a:r>
                      <a:r>
                        <a:rPr lang="en-IN" sz="2400" b="0" i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Subtraction</a:t>
                      </a:r>
                      <a:endParaRPr lang="en-IN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         </a:t>
                      </a:r>
                      <a:r>
                        <a:rPr lang="en-IN" sz="2400" b="0" i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$x - $y</a:t>
                      </a:r>
                      <a:endParaRPr lang="en-IN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         Difference </a:t>
                      </a:r>
                      <a:r>
                        <a:rPr lang="en-US" sz="2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of $x and $y</a:t>
                      </a:r>
                    </a:p>
                  </a:txBody>
                  <a:tcPr marL="76200" marR="76200" marT="76200" marB="76200"/>
                </a:tc>
              </a:tr>
              <a:tr h="429088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             </a:t>
                      </a:r>
                      <a:r>
                        <a:rPr lang="en-IN" sz="2800" b="0" i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IN" sz="2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       </a:t>
                      </a:r>
                      <a:r>
                        <a:rPr lang="en-IN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Multiplication</a:t>
                      </a:r>
                      <a:endParaRPr lang="en-IN" sz="24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         </a:t>
                      </a:r>
                      <a:r>
                        <a:rPr lang="en-IN" sz="2400" b="0" i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$x * $y</a:t>
                      </a:r>
                      <a:endParaRPr lang="en-IN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Product of $x and $y</a:t>
                      </a:r>
                      <a:endParaRPr lang="en-IN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14984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             </a:t>
                      </a:r>
                      <a:r>
                        <a:rPr lang="en-IN" sz="2800" b="0" i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IN" sz="2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 </a:t>
                      </a:r>
                      <a:r>
                        <a:rPr lang="en-US" sz="24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 </a:t>
                      </a:r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      </a:t>
                      </a:r>
                      <a:r>
                        <a:rPr lang="en-IN" sz="2400" b="0" i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Division</a:t>
                      </a:r>
                      <a:endParaRPr lang="en-IN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            </a:t>
                      </a:r>
                      <a:r>
                        <a:rPr lang="en-IN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$</a:t>
                      </a:r>
                      <a:r>
                        <a:rPr lang="en-IN" sz="2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x / $y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Quotient of $x and $y</a:t>
                      </a:r>
                      <a:endParaRPr lang="en-IN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72888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            </a:t>
                      </a:r>
                      <a:r>
                        <a:rPr lang="en-IN" sz="2800" b="0" i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en-IN" sz="2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          </a:t>
                      </a:r>
                      <a:r>
                        <a:rPr lang="en-IN" sz="2400" b="0" i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Modulus</a:t>
                      </a:r>
                      <a:endParaRPr lang="en-IN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         </a:t>
                      </a:r>
                      <a:r>
                        <a:rPr lang="en-IN" sz="2400" b="0" i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$x % $y</a:t>
                      </a:r>
                      <a:endParaRPr lang="en-IN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Remainder of $x divided by $y</a:t>
                      </a:r>
                      <a:endParaRPr lang="en-IN" sz="2400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87599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           </a:t>
                      </a:r>
                      <a:r>
                        <a:rPr lang="en-IN" sz="2800" b="0" i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endParaRPr lang="en-IN" sz="2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     </a:t>
                      </a:r>
                      <a:r>
                        <a:rPr lang="en-IN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Exponentiation</a:t>
                      </a:r>
                      <a:endParaRPr lang="en-IN" sz="24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         </a:t>
                      </a:r>
                      <a:r>
                        <a:rPr lang="en-IN" sz="2400" b="0" i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$x ** $y</a:t>
                      </a:r>
                      <a:endParaRPr lang="en-IN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 of raising $x to the $</a:t>
                      </a:r>
                      <a:r>
                        <a:rPr lang="en-US" sz="2400" b="0" i="0" kern="120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y'th</a:t>
                      </a:r>
                      <a:r>
                        <a:rPr lang="en-US" sz="2400" b="0" i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power</a:t>
                      </a:r>
                      <a:endParaRPr lang="en-IN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96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" y="0"/>
            <a:ext cx="12204700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800" b="1" dirty="0" smtClean="0">
                <a:solidFill>
                  <a:srgbClr val="C00000"/>
                </a:solidFill>
              </a:rPr>
              <a:t>                    PHP </a:t>
            </a:r>
            <a:r>
              <a:rPr lang="en-IN" sz="4800" b="1" dirty="0">
                <a:solidFill>
                  <a:srgbClr val="C00000"/>
                </a:solidFill>
              </a:rPr>
              <a:t>Assignment Operators</a:t>
            </a: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349822" y="1926580"/>
            <a:ext cx="10009111" cy="2664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PHP assignment operators are used with numeric values to write a value to a variable.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basic assignment operator in PHP is "=". It means that the left operand gets set to the value of the assignment expression on the right.</a:t>
            </a:r>
          </a:p>
        </p:txBody>
      </p:sp>
    </p:spTree>
    <p:extLst>
      <p:ext uri="{BB962C8B-B14F-4D97-AF65-F5344CB8AC3E}">
        <p14:creationId xmlns:p14="http://schemas.microsoft.com/office/powerpoint/2010/main" val="29778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" y="0"/>
            <a:ext cx="12204700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800" b="1" dirty="0" smtClean="0">
                <a:solidFill>
                  <a:srgbClr val="C00000"/>
                </a:solidFill>
              </a:rPr>
              <a:t>                    PHP </a:t>
            </a:r>
            <a:r>
              <a:rPr lang="en-IN" sz="4800" b="1" dirty="0">
                <a:solidFill>
                  <a:srgbClr val="C00000"/>
                </a:solidFill>
              </a:rPr>
              <a:t>Assignment Operators</a:t>
            </a: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098979"/>
              </p:ext>
            </p:extLst>
          </p:nvPr>
        </p:nvGraphicFramePr>
        <p:xfrm>
          <a:off x="-2" y="918468"/>
          <a:ext cx="12223032" cy="5270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/>
                <a:gridCol w="2808312"/>
                <a:gridCol w="6318376"/>
              </a:tblGrid>
              <a:tr h="543107">
                <a:tc>
                  <a:txBody>
                    <a:bodyPr/>
                    <a:lstStyle/>
                    <a:p>
                      <a:pPr algn="l" fontAlgn="t"/>
                      <a:r>
                        <a:rPr lang="en-IN" sz="3600" dirty="0" smtClean="0">
                          <a:effectLst/>
                        </a:rPr>
                        <a:t>    Assignment</a:t>
                      </a:r>
                      <a:endParaRPr lang="en-IN" sz="3600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3200" dirty="0" smtClean="0">
                          <a:effectLst/>
                        </a:rPr>
                        <a:t>        Same </a:t>
                      </a:r>
                      <a:r>
                        <a:rPr lang="en-IN" sz="3200" dirty="0">
                          <a:effectLst/>
                        </a:rPr>
                        <a:t>as...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3200" dirty="0" smtClean="0">
                          <a:effectLst/>
                        </a:rPr>
                        <a:t>                Description</a:t>
                      </a:r>
                      <a:endParaRPr lang="en-IN" sz="3200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1019874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x = y</a:t>
                      </a:r>
                      <a:endParaRPr lang="en-IN" sz="24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x </a:t>
                      </a:r>
                      <a:r>
                        <a:rPr lang="en-IN" sz="2400" dirty="0">
                          <a:solidFill>
                            <a:schemeClr val="accent2"/>
                          </a:solidFill>
                          <a:effectLst/>
                        </a:rPr>
                        <a:t>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smtClean="0">
                          <a:solidFill>
                            <a:schemeClr val="accent2"/>
                          </a:solidFill>
                          <a:effectLst/>
                        </a:rPr>
                        <a:t>      The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  <a:effectLst/>
                        </a:rPr>
                        <a:t>left operand gets set to the value of the </a:t>
                      </a:r>
                      <a:r>
                        <a:rPr lang="en-US" sz="2400" dirty="0" smtClean="0">
                          <a:solidFill>
                            <a:schemeClr val="accent2"/>
                          </a:solidFill>
                          <a:effectLst/>
                        </a:rPr>
                        <a:t>    </a:t>
                      </a:r>
                    </a:p>
                    <a:p>
                      <a:pPr algn="l" fontAlgn="t"/>
                      <a:r>
                        <a:rPr lang="en-US" sz="24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    expression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  <a:effectLst/>
                        </a:rPr>
                        <a:t>on the right</a:t>
                      </a:r>
                    </a:p>
                  </a:txBody>
                  <a:tcPr marL="76200" marR="76200" marT="76200" marB="76200"/>
                </a:tc>
              </a:tr>
              <a:tr h="709918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x </a:t>
                      </a:r>
                      <a:r>
                        <a:rPr lang="en-IN" sz="2400" dirty="0">
                          <a:solidFill>
                            <a:schemeClr val="accent2"/>
                          </a:solidFill>
                          <a:effectLst/>
                        </a:rPr>
                        <a:t>+= y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x </a:t>
                      </a:r>
                      <a:r>
                        <a:rPr lang="en-IN" sz="2400" dirty="0">
                          <a:solidFill>
                            <a:schemeClr val="accent2"/>
                          </a:solidFill>
                          <a:effectLst/>
                        </a:rPr>
                        <a:t>= x +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        Addition</a:t>
                      </a:r>
                      <a:endParaRPr lang="en-IN" sz="24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709918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x </a:t>
                      </a:r>
                      <a:r>
                        <a:rPr lang="en-IN" sz="2400" dirty="0">
                          <a:solidFill>
                            <a:schemeClr val="accent2"/>
                          </a:solidFill>
                          <a:effectLst/>
                        </a:rPr>
                        <a:t>-= y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x </a:t>
                      </a:r>
                      <a:r>
                        <a:rPr lang="en-IN" sz="2400" dirty="0">
                          <a:solidFill>
                            <a:schemeClr val="accent2"/>
                          </a:solidFill>
                          <a:effectLst/>
                        </a:rPr>
                        <a:t>= x -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        Subtraction</a:t>
                      </a:r>
                      <a:endParaRPr lang="en-IN" sz="24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709918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x </a:t>
                      </a:r>
                      <a:r>
                        <a:rPr lang="en-IN" sz="2400" dirty="0">
                          <a:solidFill>
                            <a:schemeClr val="accent2"/>
                          </a:solidFill>
                          <a:effectLst/>
                        </a:rPr>
                        <a:t>*= y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x </a:t>
                      </a:r>
                      <a:r>
                        <a:rPr lang="en-IN" sz="2400" dirty="0">
                          <a:solidFill>
                            <a:schemeClr val="accent2"/>
                          </a:solidFill>
                          <a:effectLst/>
                        </a:rPr>
                        <a:t>= x *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        Multiplication</a:t>
                      </a:r>
                      <a:endParaRPr lang="en-IN" sz="24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709918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x </a:t>
                      </a:r>
                      <a:r>
                        <a:rPr lang="en-IN" sz="2400" dirty="0">
                          <a:solidFill>
                            <a:schemeClr val="accent2"/>
                          </a:solidFill>
                          <a:effectLst/>
                        </a:rPr>
                        <a:t>/= y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x </a:t>
                      </a:r>
                      <a:r>
                        <a:rPr lang="en-IN" sz="2400" dirty="0">
                          <a:solidFill>
                            <a:schemeClr val="accent2"/>
                          </a:solidFill>
                          <a:effectLst/>
                        </a:rPr>
                        <a:t>= x /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        Division</a:t>
                      </a:r>
                      <a:endParaRPr lang="en-IN" sz="24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709918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x </a:t>
                      </a:r>
                      <a:r>
                        <a:rPr lang="en-IN" sz="2400" dirty="0">
                          <a:solidFill>
                            <a:schemeClr val="accent2"/>
                          </a:solidFill>
                          <a:effectLst/>
                        </a:rPr>
                        <a:t>%= y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x </a:t>
                      </a:r>
                      <a:r>
                        <a:rPr lang="en-IN" sz="2400" dirty="0">
                          <a:solidFill>
                            <a:schemeClr val="accent2"/>
                          </a:solidFill>
                          <a:effectLst/>
                        </a:rPr>
                        <a:t>= x %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       Modulus</a:t>
                      </a:r>
                      <a:endParaRPr lang="en-IN" sz="24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05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" y="0"/>
            <a:ext cx="12204700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800" b="1" dirty="0" smtClean="0">
                <a:solidFill>
                  <a:srgbClr val="C00000"/>
                </a:solidFill>
              </a:rPr>
              <a:t>                    PHP </a:t>
            </a:r>
            <a:r>
              <a:rPr lang="en-IN" sz="4800" b="1" dirty="0" smtClean="0">
                <a:solidFill>
                  <a:srgbClr val="C00000"/>
                </a:solidFill>
              </a:rPr>
              <a:t>Comparison </a:t>
            </a:r>
            <a:r>
              <a:rPr lang="en-IN" sz="4800" b="1" dirty="0">
                <a:solidFill>
                  <a:srgbClr val="C00000"/>
                </a:solidFill>
              </a:rPr>
              <a:t>Operators</a:t>
            </a: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338660" y="1314513"/>
            <a:ext cx="10009111" cy="1224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PHP comparison operators are used to compare two values (number or string):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804278"/>
              </p:ext>
            </p:extLst>
          </p:nvPr>
        </p:nvGraphicFramePr>
        <p:xfrm>
          <a:off x="1" y="2519204"/>
          <a:ext cx="12204699" cy="2359704"/>
        </p:xfrm>
        <a:graphic>
          <a:graphicData uri="http://schemas.openxmlformats.org/drawingml/2006/table">
            <a:tbl>
              <a:tblPr/>
              <a:tblGrid>
                <a:gridCol w="2034078"/>
                <a:gridCol w="2983289"/>
                <a:gridCol w="2034078"/>
                <a:gridCol w="5153254"/>
              </a:tblGrid>
              <a:tr h="393284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dirty="0">
                          <a:effectLst/>
                        </a:rPr>
                        <a:t>Operator</a:t>
                      </a:r>
                    </a:p>
                  </a:txBody>
                  <a:tcPr marL="85497" marR="42748" marT="42748" marB="42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Name</a:t>
                      </a:r>
                    </a:p>
                  </a:txBody>
                  <a:tcPr marL="42748" marR="42748" marT="42748" marB="42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Example</a:t>
                      </a:r>
                    </a:p>
                  </a:txBody>
                  <a:tcPr marL="42748" marR="42748" marT="42748" marB="42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Result</a:t>
                      </a:r>
                    </a:p>
                  </a:txBody>
                  <a:tcPr marL="42748" marR="42748" marT="42748" marB="42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9390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==</a:t>
                      </a:r>
                    </a:p>
                  </a:txBody>
                  <a:tcPr marL="85497" marR="42748" marT="42748" marB="42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Equal</a:t>
                      </a:r>
                    </a:p>
                  </a:txBody>
                  <a:tcPr marL="42748" marR="42748" marT="42748" marB="42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$x == $y</a:t>
                      </a:r>
                    </a:p>
                  </a:txBody>
                  <a:tcPr marL="42748" marR="42748" marT="42748" marB="42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true if $x is equal to $y</a:t>
                      </a:r>
                    </a:p>
                  </a:txBody>
                  <a:tcPr marL="42748" marR="42748" marT="42748" marB="42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393284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===</a:t>
                      </a:r>
                    </a:p>
                  </a:txBody>
                  <a:tcPr marL="85497" marR="42748" marT="42748" marB="42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Identical</a:t>
                      </a:r>
                    </a:p>
                  </a:txBody>
                  <a:tcPr marL="42748" marR="42748" marT="42748" marB="42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dirty="0">
                          <a:effectLst/>
                        </a:rPr>
                        <a:t>$x === $y</a:t>
                      </a:r>
                    </a:p>
                  </a:txBody>
                  <a:tcPr marL="42748" marR="42748" marT="42748" marB="42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true if $x is equal to $y, and they are of the same type</a:t>
                      </a:r>
                    </a:p>
                  </a:txBody>
                  <a:tcPr marL="42748" marR="42748" marT="42748" marB="42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3284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!=</a:t>
                      </a:r>
                    </a:p>
                  </a:txBody>
                  <a:tcPr marL="85497" marR="42748" marT="42748" marB="42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Not equal</a:t>
                      </a:r>
                    </a:p>
                  </a:txBody>
                  <a:tcPr marL="42748" marR="42748" marT="42748" marB="42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dirty="0">
                          <a:effectLst/>
                        </a:rPr>
                        <a:t>$x != $y</a:t>
                      </a:r>
                    </a:p>
                  </a:txBody>
                  <a:tcPr marL="42748" marR="42748" marT="42748" marB="42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true if $x is not equal to $y</a:t>
                      </a:r>
                    </a:p>
                  </a:txBody>
                  <a:tcPr marL="42748" marR="42748" marT="42748" marB="42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393284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&lt;&gt;</a:t>
                      </a:r>
                    </a:p>
                  </a:txBody>
                  <a:tcPr marL="85497" marR="42748" marT="42748" marB="42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Not equal</a:t>
                      </a:r>
                    </a:p>
                  </a:txBody>
                  <a:tcPr marL="42748" marR="42748" marT="42748" marB="42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dirty="0">
                          <a:effectLst/>
                        </a:rPr>
                        <a:t>$x &lt;&gt; $y</a:t>
                      </a:r>
                    </a:p>
                  </a:txBody>
                  <a:tcPr marL="42748" marR="42748" marT="42748" marB="42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true if $x is not equal to $y</a:t>
                      </a:r>
                    </a:p>
                  </a:txBody>
                  <a:tcPr marL="42748" marR="42748" marT="42748" marB="42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7178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!==</a:t>
                      </a:r>
                    </a:p>
                  </a:txBody>
                  <a:tcPr marL="85497" marR="42748" marT="42748" marB="42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Not identical</a:t>
                      </a:r>
                    </a:p>
                  </a:txBody>
                  <a:tcPr marL="42748" marR="42748" marT="42748" marB="42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dirty="0">
                          <a:effectLst/>
                        </a:rPr>
                        <a:t>$x !== $y</a:t>
                      </a:r>
                    </a:p>
                  </a:txBody>
                  <a:tcPr marL="42748" marR="42748" marT="42748" marB="42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Returns true if $x is not equal to $y, or they are not of the same type</a:t>
                      </a:r>
                    </a:p>
                  </a:txBody>
                  <a:tcPr marL="42748" marR="42748" marT="42748" marB="42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85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2199</TotalTime>
  <Words>398</Words>
  <Application>Microsoft Office PowerPoint</Application>
  <PresentationFormat>Custom</PresentationFormat>
  <Paragraphs>86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</dc:creator>
  <cp:lastModifiedBy>Sachin</cp:lastModifiedBy>
  <cp:revision>92</cp:revision>
  <dcterms:created xsi:type="dcterms:W3CDTF">2021-12-30T02:36:02Z</dcterms:created>
  <dcterms:modified xsi:type="dcterms:W3CDTF">2022-01-18T15:48:42Z</dcterms:modified>
</cp:coreProperties>
</file>