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8" r:id="rId3"/>
  </p:sldIdLst>
  <p:sldSz cx="7920038" cy="1008062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75">
          <p15:clr>
            <a:srgbClr val="A4A3A4"/>
          </p15:clr>
        </p15:guide>
        <p15:guide id="2" pos="24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3000" y="60"/>
      </p:cViewPr>
      <p:guideLst>
        <p:guide orient="horz" pos="3175"/>
        <p:guide pos="24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82214" y="685800"/>
            <a:ext cx="2694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685800"/>
            <a:ext cx="26939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9984" y="1459185"/>
            <a:ext cx="7380000" cy="40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9976" y="5554191"/>
            <a:ext cx="7380000" cy="15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69976" y="2167734"/>
            <a:ext cx="7380000" cy="384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69976" y="6177589"/>
            <a:ext cx="7380000" cy="25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69976" y="4215139"/>
            <a:ext cx="7380000" cy="16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69976" y="872140"/>
            <a:ext cx="7380000" cy="1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69976" y="2258569"/>
            <a:ext cx="7380000" cy="6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9976" y="872140"/>
            <a:ext cx="7380000" cy="1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69976" y="2258569"/>
            <a:ext cx="3464400" cy="6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185543" y="2258569"/>
            <a:ext cx="3464400" cy="6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69976" y="872140"/>
            <a:ext cx="7380000" cy="1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9976" y="1088840"/>
            <a:ext cx="2432100" cy="14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69976" y="2723276"/>
            <a:ext cx="2432100" cy="62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24626" y="882184"/>
            <a:ext cx="5515500" cy="801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960000" y="-245"/>
            <a:ext cx="3960000" cy="1008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9961" y="2416721"/>
            <a:ext cx="3503700" cy="29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9961" y="5493340"/>
            <a:ext cx="3503700" cy="2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278307" y="1419010"/>
            <a:ext cx="3323400" cy="72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9976" y="8290891"/>
            <a:ext cx="5195700" cy="11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9976" y="872140"/>
            <a:ext cx="73800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9976" y="2258569"/>
            <a:ext cx="7380000" cy="6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338349" y="9138763"/>
            <a:ext cx="475200" cy="7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0.png"/><Relationship Id="rId7" Type="http://schemas.openxmlformats.org/officeDocument/2006/relationships/image" Target="../media/image50.png"/><Relationship Id="rId12" Type="http://schemas.openxmlformats.org/officeDocument/2006/relationships/image" Target="../media/image10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0.png"/><Relationship Id="rId11" Type="http://schemas.openxmlformats.org/officeDocument/2006/relationships/image" Target="../media/image90.png"/><Relationship Id="rId5" Type="http://schemas.openxmlformats.org/officeDocument/2006/relationships/image" Target="../media/image30.png"/><Relationship Id="rId10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-76788"/>
            <a:ext cx="2610000" cy="226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b="1" dirty="0">
                <a:latin typeface="Comic Sans MS"/>
                <a:ea typeface="Comic Sans MS"/>
                <a:cs typeface="Comic Sans MS"/>
                <a:sym typeface="Comic Sans MS"/>
              </a:rPr>
              <a:t>Probability</a:t>
            </a:r>
            <a:endParaRPr sz="900" b="1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The chance something happens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We use models to represent a system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Types of models: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omic Sans MS"/>
              <a:buChar char="●"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Deterministic: Outcome is determined by input conditions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omic Sans MS"/>
              <a:buChar char="●"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Probabilistic/Stochastic: Outcome can vary; degree of randomness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Building a model: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omic Sans MS"/>
              <a:buAutoNum type="arabicPeriod"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Define the random experiment inherent in the problem,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omic Sans MS"/>
              <a:buAutoNum type="arabicPeriod"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Specify the set of all possible outcomes and events of interest,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omic Sans MS"/>
              <a:buAutoNum type="arabicPeriod"/>
            </a:pPr>
            <a:r>
              <a:rPr lang="en-CA" sz="900" dirty="0">
                <a:latin typeface="Comic Sans MS"/>
                <a:ea typeface="Comic Sans MS"/>
                <a:cs typeface="Comic Sans MS"/>
                <a:sym typeface="Comic Sans MS"/>
              </a:rPr>
              <a:t>Specify a probability assignment for the outcomes and events.</a:t>
            </a:r>
            <a:endParaRPr sz="9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Google Shape;56;p13"/>
              <p:cNvSpPr txBox="1"/>
              <p:nvPr/>
            </p:nvSpPr>
            <p:spPr>
              <a:xfrm>
                <a:off x="-64677" y="1965071"/>
                <a:ext cx="3375660" cy="27062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Set theory</a:t>
                </a: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 panose="030F0702030302020204" pitchFamily="66" charset="0"/>
                    <a:ea typeface="Comic Sans MS"/>
                    <a:cs typeface="Comic Sans MS"/>
                    <a:sym typeface="Comic Sans MS"/>
                  </a:rPr>
                  <a:t>In a set: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∈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Not in a set: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∉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 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Set </a:t>
                </a: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of t</a:t>
                </a: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abular method: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3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,…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Set of rule method: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900" b="0" i="0" smtClean="0">
                            <a:latin typeface="+mj-lt"/>
                            <a:ea typeface="Comic Sans MS"/>
                            <a:cs typeface="Comic Sans MS"/>
                            <a:sym typeface="Comic Sans MS"/>
                          </a:rPr>
                          <m:t>satisfies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𝑃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Countable and uncountable are self-explanatory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Empty/null set: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∅=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Subsets: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,∅⊆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𝐴</m:t>
                    </m:r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Universal set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𝑆</m:t>
                    </m:r>
                  </m:oMath>
                </a14:m>
                <a:r>
                  <a:rPr lang="en-CA" sz="90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 with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𝑁</m:t>
                    </m:r>
                  </m:oMath>
                </a14:m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 elements,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2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CA" sz="90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 subsets of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𝑆</m:t>
                    </m:r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Union: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∪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or</m:t>
                        </m:r>
                        <m:r>
                          <m:rPr>
                            <m:nor/>
                          </m:rPr>
                          <a:rPr lang="en-CA" sz="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Intersection: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∩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CA" sz="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Complement: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∉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 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S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c</m:t>
                        </m:r>
                      </m:sup>
                    </m:sSup>
                    <m:r>
                      <a:rPr lang="en-CA" sz="9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∅</m:t>
                    </m:r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Set difference: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−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9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CA" sz="9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 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∉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Commutative, distributive, and associative apply to union and intersections.</a:t>
                </a:r>
              </a:p>
              <a:p>
                <a:pPr lvl="0"/>
                <a:r>
                  <a:rPr lang="en-CA" sz="90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De Morgan’s law: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𝐴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∪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∩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</m:t>
                    </m:r>
                    <m:sSup>
                      <m:sSupPr>
                        <m:ctrlP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𝐴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∩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  <m:r>
                      <a:rPr lang="en-CA" sz="9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sSup>
                      <m:sSupPr>
                        <m:ctrlP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p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∪</m:t>
                    </m:r>
                    <m:sSup>
                      <m:sSupPr>
                        <m:ctrlP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  <m:sup>
                        <m:r>
                          <a:rPr lang="en-CA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p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Mutually exclusive (disjoint) sets: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𝑖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∩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𝑗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=∅,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𝑖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𝑗</m:t>
                    </m:r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/>
                    <a:ea typeface="Cambria Math" panose="02040503050406030204" pitchFamily="18" charset="0"/>
                    <a:cs typeface="Comic Sans MS"/>
                    <a:sym typeface="Comic Sans MS"/>
                  </a:rPr>
                  <a:t>Partition: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∪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𝑖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=1</m:t>
                            </m:r>
                          </m:e>
                        </m:d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𝑖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1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∪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2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∪…∪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𝑛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𝑆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56" name="Google Shape;56;p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4677" y="1965071"/>
                <a:ext cx="3375660" cy="27062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56;p13">
                <a:extLst>
                  <a:ext uri="{FF2B5EF4-FFF2-40B4-BE49-F238E27FC236}">
                    <a16:creationId xmlns:a16="http://schemas.microsoft.com/office/drawing/2014/main" id="{254AB420-0CBA-2D17-1CB6-E8DD8BDF49F9}"/>
                  </a:ext>
                </a:extLst>
              </p:cNvPr>
              <p:cNvSpPr txBox="1"/>
              <p:nvPr/>
            </p:nvSpPr>
            <p:spPr>
              <a:xfrm>
                <a:off x="-64677" y="4508086"/>
                <a:ext cx="3375660" cy="22716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Set to probability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i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Element – Outcome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i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Set – Event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i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Universal Set – Sample space</a:t>
                </a: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Probability Law: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⊂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 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⟹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𝑃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mic Sans MS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mic Sans MS"/>
                                    <a:sym typeface="Comic Sans MS"/>
                                  </a:rPr>
                                  <m:t>⋅</m:t>
                                </m:r>
                              </m:e>
                            </m:d>
                          </m:e>
                        </m:d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0,1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∈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ℝ</m:t>
                    </m:r>
                  </m:oMath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Axioms of Probability:</a:t>
                </a: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For any event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≥0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=1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∩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=∅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then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∪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Consequences of these axioms:</a:t>
                </a: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∅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=0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𝐴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=1−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∪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[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∩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]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rtl="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then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Union bound: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∪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3" name="Google Shape;56;p13">
                <a:extLst>
                  <a:ext uri="{FF2B5EF4-FFF2-40B4-BE49-F238E27FC236}">
                    <a16:creationId xmlns:a16="http://schemas.microsoft.com/office/drawing/2014/main" id="{254AB420-0CBA-2D17-1CB6-E8DD8BDF4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4677" y="4508086"/>
                <a:ext cx="3375660" cy="22716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56;p13">
                <a:extLst>
                  <a:ext uri="{FF2B5EF4-FFF2-40B4-BE49-F238E27FC236}">
                    <a16:creationId xmlns:a16="http://schemas.microsoft.com/office/drawing/2014/main" id="{8DB7402E-4CAF-6F95-4868-1C4A48E286A9}"/>
                  </a:ext>
                </a:extLst>
              </p:cNvPr>
              <p:cNvSpPr txBox="1"/>
              <p:nvPr/>
            </p:nvSpPr>
            <p:spPr>
              <a:xfrm>
                <a:off x="0" y="6623627"/>
                <a:ext cx="3960019" cy="24389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More probability shit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Conditional probability: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≜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𝐴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∩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e>
                        </m:d>
                      </m:den>
                    </m:f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 </m:t>
                    </m:r>
                  </m:oMath>
                </a14:m>
                <a:endParaRPr lang="en-CA" sz="9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  <m:t>𝐴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  <m:t>∩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mic Sans MS"/>
                          <a:sym typeface="Comic Sans MS"/>
                        </a:rPr>
                        <m:t>=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  <m:t>𝐴</m:t>
                          </m:r>
                        </m:e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CA" sz="900" b="0" dirty="0">
                  <a:latin typeface="Comic Sans MS"/>
                  <a:ea typeface="Cambria Math" panose="02040503050406030204" pitchFamily="18" charset="0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lphaLcParenR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≥0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lphaLcParenR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=1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lphaLcParenR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𝐴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1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∪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∪…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𝑖</m:t>
                        </m:r>
                      </m:sub>
                    </m:sSub>
                    <m:r>
                      <a:rPr lang="en-CA" sz="900" b="0" i="1" dirty="0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∩</m:t>
                    </m:r>
                    <m:sSub>
                      <m:sSub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  <m:sub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𝑗</m:t>
                        </m:r>
                      </m:sub>
                    </m:sSub>
                    <m:r>
                      <a:rPr lang="en-CA" sz="900" b="0" i="1" dirty="0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=∅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for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𝑖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𝑗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then </a:t>
                </a:r>
                <a:endParaRPr lang="en-CA" sz="900" b="0" i="1" dirty="0">
                  <a:latin typeface="Cambria Math" panose="02040503050406030204" pitchFamily="18" charset="0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𝐴</m:t>
                          </m:r>
                        </m:e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+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+… </m:t>
                      </m:r>
                    </m:oMath>
                  </m:oMathPara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Law of total probability: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𝑖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=1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𝑛</m:t>
                        </m:r>
                      </m:sup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𝐵</m:t>
                            </m:r>
                          </m:e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Bayes’ Theorem: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𝐴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𝑃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[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𝐴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𝑖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]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Independence: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∩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Disjoint: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𝐴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∩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∅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=0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INDEPENDENT EVENTS AIN’T DISJOINT AND VICE VERSA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Bernoulli trials: Find probability of an outcome after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𝑛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trials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Reliability Problem (series): If one fails, whole thing fails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Reliability Problem (parallel): If all fails, whole thing fails</a:t>
                </a:r>
              </a:p>
            </p:txBody>
          </p:sp>
        </mc:Choice>
        <mc:Fallback xmlns="">
          <p:sp>
            <p:nvSpPr>
              <p:cNvPr id="7" name="Google Shape;56;p13">
                <a:extLst>
                  <a:ext uri="{FF2B5EF4-FFF2-40B4-BE49-F238E27FC236}">
                    <a16:creationId xmlns:a16="http://schemas.microsoft.com/office/drawing/2014/main" id="{8DB7402E-4CAF-6F95-4868-1C4A48E28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623627"/>
                <a:ext cx="3960019" cy="24389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56;p13">
                <a:extLst>
                  <a:ext uri="{FF2B5EF4-FFF2-40B4-BE49-F238E27FC236}">
                    <a16:creationId xmlns:a16="http://schemas.microsoft.com/office/drawing/2014/main" id="{9138645A-DCE2-CA8B-7E61-56D767846AAC}"/>
                  </a:ext>
                </a:extLst>
              </p:cNvPr>
              <p:cNvSpPr txBox="1"/>
              <p:nvPr/>
            </p:nvSpPr>
            <p:spPr>
              <a:xfrm>
                <a:off x="-16668" y="8975671"/>
                <a:ext cx="1669397" cy="115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Discrete random variables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Range of an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ℝ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Discrete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𝑧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 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,…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Continuous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is an uncountable set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Mixed RV: If it has elements of both</a:t>
                </a:r>
              </a:p>
            </p:txBody>
          </p:sp>
        </mc:Choice>
        <mc:Fallback xmlns="">
          <p:sp>
            <p:nvSpPr>
              <p:cNvPr id="8" name="Google Shape;56;p13">
                <a:extLst>
                  <a:ext uri="{FF2B5EF4-FFF2-40B4-BE49-F238E27FC236}">
                    <a16:creationId xmlns:a16="http://schemas.microsoft.com/office/drawing/2014/main" id="{9138645A-DCE2-CA8B-7E61-56D767846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668" y="8975671"/>
                <a:ext cx="1669397" cy="11541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56;p13">
                <a:extLst>
                  <a:ext uri="{FF2B5EF4-FFF2-40B4-BE49-F238E27FC236}">
                    <a16:creationId xmlns:a16="http://schemas.microsoft.com/office/drawing/2014/main" id="{E2F6AA96-C21C-1989-406C-6AC50A853C1B}"/>
                  </a:ext>
                </a:extLst>
              </p:cNvPr>
              <p:cNvSpPr txBox="1"/>
              <p:nvPr/>
            </p:nvSpPr>
            <p:spPr>
              <a:xfrm>
                <a:off x="2451023" y="-86007"/>
                <a:ext cx="5382563" cy="23981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Family of discrete random variables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Bernoulli(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𝑝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RV:</a:t>
                </a: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1−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𝑝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 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𝑝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0, </m:t>
                            </m:r>
                          </m:e>
                        </m:eqAr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90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CA" sz="900" b="0" i="0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Used for experiments with 2 outcomes</a:t>
                </a: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Binomial(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𝑛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𝑝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RV:</a:t>
                </a: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1−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𝑛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0,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=0,1,2,…,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m:rPr>
                              <m:nor/>
                            </m:rPr>
                            <a:rPr lang="en-CA" sz="900" b="0" i="0" smtClean="0">
                              <a:latin typeface="Cambria Math" panose="02040503050406030204" pitchFamily="18" charset="0"/>
                              <a:sym typeface="Comic Sans MS"/>
                            </a:rPr>
                            <m:t>otherwise</m:t>
                          </m:r>
                        </m:e>
                      </m:mr>
                    </m:m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Used in exp. with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𝑛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trials of 2 outcomes</a:t>
                </a: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Poisson(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𝛼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RV:</a:t>
                </a: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𝑥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−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𝑎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!</m:t>
                                </m:r>
                              </m:den>
                            </m:f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0,</m:t>
                            </m:r>
                          </m:e>
                        </m:eqAr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 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 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=0,1,2,…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CA" sz="900" b="0" i="0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𝛼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𝑇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Used for number of completely random events</a:t>
                </a:r>
              </a:p>
            </p:txBody>
          </p:sp>
        </mc:Choice>
        <mc:Fallback xmlns="">
          <p:sp>
            <p:nvSpPr>
              <p:cNvPr id="10" name="Google Shape;56;p13">
                <a:extLst>
                  <a:ext uri="{FF2B5EF4-FFF2-40B4-BE49-F238E27FC236}">
                    <a16:creationId xmlns:a16="http://schemas.microsoft.com/office/drawing/2014/main" id="{E2F6AA96-C21C-1989-406C-6AC50A853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023" y="-86007"/>
                <a:ext cx="5382563" cy="2398190"/>
              </a:xfrm>
              <a:prstGeom prst="rect">
                <a:avLst/>
              </a:prstGeom>
              <a:blipFill>
                <a:blip r:embed="rId7"/>
                <a:stretch>
                  <a:fillRect l="-2945" t="-29008" b="-519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56;p13">
                <a:extLst>
                  <a:ext uri="{FF2B5EF4-FFF2-40B4-BE49-F238E27FC236}">
                    <a16:creationId xmlns:a16="http://schemas.microsoft.com/office/drawing/2014/main" id="{42AB13B5-037D-8A36-D046-FF017F0D4265}"/>
                  </a:ext>
                </a:extLst>
              </p:cNvPr>
              <p:cNvSpPr txBox="1"/>
              <p:nvPr/>
            </p:nvSpPr>
            <p:spPr>
              <a:xfrm>
                <a:off x="4795652" y="-64910"/>
                <a:ext cx="5382563" cy="1278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Geometric(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𝑝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RV:</a:t>
                </a: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)=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CA" sz="90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𝑝</m:t>
                            </m:r>
                            <m:sSup>
                              <m:sSupPr>
                                <m:ctrlP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CA" sz="900" b="0" i="1" dirty="0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dirty="0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1−</m:t>
                                    </m:r>
                                    <m:r>
                                      <a:rPr lang="en-CA" sz="900" b="0" i="1" dirty="0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 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 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=1,2,3,…</m:t>
                          </m:r>
                        </m:e>
                      </m:mr>
                      <m:mr>
                        <m:e>
                          <m:r>
                            <m:rPr>
                              <m:nor/>
                            </m:rPr>
                            <a:rPr lang="en-CA" sz="900" b="0" i="0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otherwise</m:t>
                          </m:r>
                        </m:e>
                      </m:mr>
                    </m:m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Used for no. of tries until desired outcome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Pascal(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𝑘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𝑝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RV:</a:t>
                </a: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𝑘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𝑝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1−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𝑘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𝑘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𝑘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+1,…</m:t>
                    </m:r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Used for probability of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𝑘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successes</a:t>
                </a:r>
              </a:p>
            </p:txBody>
          </p:sp>
        </mc:Choice>
        <mc:Fallback xmlns="">
          <p:sp>
            <p:nvSpPr>
              <p:cNvPr id="15" name="Google Shape;56;p13">
                <a:extLst>
                  <a:ext uri="{FF2B5EF4-FFF2-40B4-BE49-F238E27FC236}">
                    <a16:creationId xmlns:a16="http://schemas.microsoft.com/office/drawing/2014/main" id="{42AB13B5-037D-8A36-D046-FF017F0D4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652" y="-64910"/>
                <a:ext cx="5382563" cy="1278525"/>
              </a:xfrm>
              <a:prstGeom prst="rect">
                <a:avLst/>
              </a:prstGeom>
              <a:blipFill>
                <a:blip r:embed="rId8"/>
                <a:stretch>
                  <a:fillRect t="-38571" b="-2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Google Shape;56;p13">
                <a:extLst>
                  <a:ext uri="{FF2B5EF4-FFF2-40B4-BE49-F238E27FC236}">
                    <a16:creationId xmlns:a16="http://schemas.microsoft.com/office/drawing/2014/main" id="{D81D0097-92FC-0233-64C1-27A8E21C5333}"/>
                  </a:ext>
                </a:extLst>
              </p:cNvPr>
              <p:cNvSpPr txBox="1"/>
              <p:nvPr/>
            </p:nvSpPr>
            <p:spPr>
              <a:xfrm>
                <a:off x="1464258" y="9023690"/>
                <a:ext cx="1669397" cy="1030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Probability mass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For any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≥0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∈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𝑆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)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=1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For any event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_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B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)</m:t>
                        </m:r>
                      </m:e>
                    </m:nary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16" name="Google Shape;56;p13">
                <a:extLst>
                  <a:ext uri="{FF2B5EF4-FFF2-40B4-BE49-F238E27FC236}">
                    <a16:creationId xmlns:a16="http://schemas.microsoft.com/office/drawing/2014/main" id="{D81D0097-92FC-0233-64C1-27A8E21C5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58" y="9023690"/>
                <a:ext cx="1669397" cy="1030124"/>
              </a:xfrm>
              <a:prstGeom prst="rect">
                <a:avLst/>
              </a:prstGeom>
              <a:blipFill>
                <a:blip r:embed="rId9"/>
                <a:stretch>
                  <a:fillRect b="-25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56;p13">
                <a:extLst>
                  <a:ext uri="{FF2B5EF4-FFF2-40B4-BE49-F238E27FC236}">
                    <a16:creationId xmlns:a16="http://schemas.microsoft.com/office/drawing/2014/main" id="{FBE1FAA6-96E4-4224-938D-6154FF439B2E}"/>
                  </a:ext>
                </a:extLst>
              </p:cNvPr>
              <p:cNvSpPr txBox="1"/>
              <p:nvPr/>
            </p:nvSpPr>
            <p:spPr>
              <a:xfrm>
                <a:off x="2526444" y="2174789"/>
                <a:ext cx="2615860" cy="115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numCol="1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Cumulative distribution function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[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]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CDF is cumulative, while PMF is per value</a:t>
                </a: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CDF is 1 at the end, while PMF is not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Theorem: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𝑏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𝑎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[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𝑎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&lt;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]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</a:p>
              <a:p>
                <a:pPr lvl="0"/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17" name="Google Shape;56;p13">
                <a:extLst>
                  <a:ext uri="{FF2B5EF4-FFF2-40B4-BE49-F238E27FC236}">
                    <a16:creationId xmlns:a16="http://schemas.microsoft.com/office/drawing/2014/main" id="{FBE1FAA6-96E4-4224-938D-6154FF439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444" y="2174789"/>
                <a:ext cx="2615860" cy="11541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7DA143-61AC-82A9-89E5-602448D717FF}"/>
                  </a:ext>
                </a:extLst>
              </p:cNvPr>
              <p:cNvSpPr txBox="1"/>
              <p:nvPr/>
            </p:nvSpPr>
            <p:spPr>
              <a:xfrm>
                <a:off x="5142304" y="1122166"/>
                <a:ext cx="2389188" cy="1134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CA" sz="900" b="1" dirty="0">
                    <a:latin typeface="Comic Sans MS" panose="030F0702030302020204" pitchFamily="66" charset="0"/>
                    <a:ea typeface="Comic Sans MS"/>
                    <a:cs typeface="Comic Sans MS"/>
                    <a:sym typeface="Comic Sans MS"/>
                  </a:rPr>
                  <a:t>Expected Value</a:t>
                </a:r>
              </a:p>
              <a:p>
                <a:pPr lvl="0"/>
                <a:r>
                  <a:rPr lang="en-CA" sz="900" dirty="0">
                    <a:latin typeface="Comic Sans MS" panose="030F0702030302020204" pitchFamily="66" charset="0"/>
                    <a:ea typeface="Comic Sans MS"/>
                    <a:cs typeface="Comic Sans MS"/>
                    <a:sym typeface="Comic Sans MS"/>
                  </a:rPr>
                  <a:t>Expected value: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𝜇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=∑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 panose="030F0702030302020204" pitchFamily="66" charset="0"/>
                    <a:ea typeface="Comic Sans MS"/>
                    <a:cs typeface="Comic Sans MS"/>
                    <a:sym typeface="Comic Sans MS"/>
                  </a:rPr>
                  <a:t>Bernoulli: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𝑝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 panose="030F0702030302020204" pitchFamily="66" charset="0"/>
                    <a:ea typeface="Comic Sans MS"/>
                    <a:cs typeface="Comic Sans MS"/>
                    <a:sym typeface="Comic Sans MS"/>
                  </a:rPr>
                  <a:t>Binomial: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𝑛𝑝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  <a:ea typeface="Comic Sans MS"/>
                  <a:cs typeface="Comic Sans MS"/>
                  <a:sym typeface="Comic Sans MS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Geometric: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Poisson: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sz="900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endParaRPr lang="en-CA" sz="9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7DA143-61AC-82A9-89E5-602448D71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304" y="1122166"/>
                <a:ext cx="2389188" cy="11348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392F64-25FB-B0F4-6E52-96215E1824FC}"/>
                  </a:ext>
                </a:extLst>
              </p:cNvPr>
              <p:cNvSpPr txBox="1"/>
              <p:nvPr/>
            </p:nvSpPr>
            <p:spPr>
              <a:xfrm>
                <a:off x="3051519" y="2921154"/>
                <a:ext cx="3711707" cy="1462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b="1" dirty="0">
                    <a:latin typeface="Comic Sans MS" panose="030F0702030302020204" pitchFamily="66" charset="0"/>
                  </a:rPr>
                  <a:t>Function of RV</a:t>
                </a: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Function: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For discrete, PMF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Expected value of 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9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Linear </a:t>
                </a:r>
                <a:r>
                  <a:rPr lang="en-CA" sz="900" dirty="0" err="1">
                    <a:latin typeface="Comic Sans MS" panose="030F0702030302020204" pitchFamily="66" charset="0"/>
                  </a:rPr>
                  <a:t>func</a:t>
                </a:r>
                <a:r>
                  <a:rPr lang="en-CA" sz="900" dirty="0">
                    <a:latin typeface="Comic Sans MS" panose="030F0702030302020204" pitchFamily="66" charset="0"/>
                  </a:rPr>
                  <a:t> of RV: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𝑎𝐸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Variance: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Also variance: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Also variance ffs: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CA" sz="900" dirty="0"/>
                  <a:t> </a:t>
                </a:r>
                <a14:m>
                  <m:oMath xmlns:m="http://schemas.openxmlformats.org/officeDocument/2006/math">
                    <m:r>
                      <a:rPr lang="en-CA" sz="9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CA" sz="900" i="1">
                        <a:latin typeface="Cambria Math" panose="02040503050406030204" pitchFamily="18" charset="0"/>
                      </a:rPr>
                      <m:t>S</m:t>
                    </m:r>
                    <m:r>
                      <a:rPr lang="en-CA" sz="9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CA" sz="9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Conditional PMF: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392F64-25FB-B0F4-6E52-96215E182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519" y="2921154"/>
                <a:ext cx="3711707" cy="1462003"/>
              </a:xfrm>
              <a:prstGeom prst="rect">
                <a:avLst/>
              </a:prstGeom>
              <a:blipFill>
                <a:blip r:embed="rId12"/>
                <a:stretch>
                  <a:fillRect b="-4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C6AE49-DA3A-2189-EAFA-70B33317F14C}"/>
                  </a:ext>
                </a:extLst>
              </p:cNvPr>
              <p:cNvSpPr txBox="1"/>
              <p:nvPr/>
            </p:nvSpPr>
            <p:spPr>
              <a:xfrm>
                <a:off x="4795652" y="2250775"/>
                <a:ext cx="3711707" cy="85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b="1" dirty="0">
                    <a:latin typeface="Comic Sans MS" panose="030F0702030302020204" pitchFamily="66" charset="0"/>
                  </a:rPr>
                  <a:t>Variances for discrete RVs</a:t>
                </a: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Bernoulli</a:t>
                </a:r>
                <a:r>
                  <a:rPr lang="en-CA" sz="900" dirty="0">
                    <a:latin typeface="Comic Sans MS" panose="030F0702030302020204" pitchFamily="66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Binomial: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𝑛𝑝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Geometric: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Poisson: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C6AE49-DA3A-2189-EAFA-70B33317F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652" y="2250775"/>
                <a:ext cx="3711707" cy="857864"/>
              </a:xfrm>
              <a:prstGeom prst="rect">
                <a:avLst/>
              </a:prstGeom>
              <a:blipFill>
                <a:blip r:embed="rId13"/>
                <a:stretch>
                  <a:fillRect b="-28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352A34-0F28-2C3A-8B7A-82EE569489CE}"/>
                  </a:ext>
                </a:extLst>
              </p:cNvPr>
              <p:cNvSpPr txBox="1"/>
              <p:nvPr/>
            </p:nvSpPr>
            <p:spPr>
              <a:xfrm>
                <a:off x="2732165" y="4325428"/>
                <a:ext cx="5300794" cy="1258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b="1" dirty="0">
                    <a:latin typeface="Comic Sans MS" panose="030F0702030302020204" pitchFamily="66" charset="0"/>
                  </a:rPr>
                  <a:t>Continuous random variables</a:t>
                </a: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For things that are not discrete </a:t>
                </a:r>
                <a:r>
                  <a:rPr lang="en-CA" sz="900" dirty="0" err="1">
                    <a:latin typeface="Comic Sans MS" panose="030F0702030302020204" pitchFamily="66" charset="0"/>
                  </a:rPr>
                  <a:t>uwu</a:t>
                </a:r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CDF of continuous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Probability density function (PDF):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b="0" dirty="0">
                    <a:latin typeface="Comic Sans MS" panose="030F0702030302020204" pitchFamily="66" charset="0"/>
                  </a:rPr>
                  <a:t>PDF theorem: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Expected value: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 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Variance: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352A34-0F28-2C3A-8B7A-82EE56948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165" y="4325428"/>
                <a:ext cx="5300794" cy="1258486"/>
              </a:xfrm>
              <a:prstGeom prst="rect">
                <a:avLst/>
              </a:prstGeom>
              <a:blipFill>
                <a:blip r:embed="rId14"/>
                <a:stretch>
                  <a:fillRect b="-305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Google Shape;56;p13">
                <a:extLst>
                  <a:ext uri="{FF2B5EF4-FFF2-40B4-BE49-F238E27FC236}">
                    <a16:creationId xmlns:a16="http://schemas.microsoft.com/office/drawing/2014/main" id="{EDA193C6-F06D-81D7-5370-748ABA5FBEA2}"/>
                  </a:ext>
                </a:extLst>
              </p:cNvPr>
              <p:cNvSpPr txBox="1"/>
              <p:nvPr/>
            </p:nvSpPr>
            <p:spPr>
              <a:xfrm>
                <a:off x="2513637" y="5473161"/>
                <a:ext cx="5566948" cy="22709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Family of continuous random variables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Uniform(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𝑎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𝑏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fPr>
                              <m:num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𝑏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0,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𝑎</m:t>
                          </m:r>
                          <m: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≤</m:t>
                          </m:r>
                          <m: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≤</m:t>
                          </m:r>
                          <m: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𝑏</m:t>
                          </m:r>
                        </m:e>
                      </m:mr>
                      <m:mr>
                        <m:e>
                          <m:r>
                            <m:rPr>
                              <m:nor/>
                            </m:rPr>
                            <a:rPr lang="en-CA" sz="900" b="0" i="0" smtClean="0">
                              <a:latin typeface="Cambria Math" panose="02040503050406030204" pitchFamily="18" charset="0"/>
                              <a:sym typeface="Comic Sans MS"/>
                            </a:rPr>
                            <m:t>otherwise</m:t>
                          </m:r>
                        </m:e>
                      </m:mr>
                    </m:m>
                    <m: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,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dirty="0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0,</m:t>
                            </m:r>
                          </m:e>
                          <m:e>
                            <m:f>
                              <m:fPr>
                                <m:ctrlP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fPr>
                              <m:num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𝑏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1,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&lt;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𝑎</m:t>
                          </m:r>
                        </m:e>
                      </m:mr>
                      <m:mr>
                        <m:e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𝑎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≤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≤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𝑏</m:t>
                          </m:r>
                        </m:e>
                      </m:mr>
                      <m:mr>
                        <m:e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&gt;</m:t>
                          </m:r>
                          <m:r>
                            <a:rPr lang="en-CA" sz="900" b="0" i="1" dirty="0" smtClean="0">
                              <a:latin typeface="Cambria Math" panose="02040503050406030204" pitchFamily="18" charset="0"/>
                              <a:sym typeface="Comic Sans MS"/>
                            </a:rPr>
                            <m:t>𝑏</m:t>
                          </m:r>
                        </m:e>
                      </m:mr>
                    </m:m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𝑎</m:t>
                        </m:r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+</m:t>
                        </m:r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𝑏</m:t>
                        </m:r>
                      </m:num>
                      <m:den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2</m:t>
                        </m:r>
                      </m:den>
                    </m:f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𝑏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12</m:t>
                        </m:r>
                      </m:den>
                    </m:f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Exponential(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𝜆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𝜆</m:t>
                            </m:r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𝜆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</m:sup>
                            </m:sSup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≥0</m:t>
                          </m:r>
                        </m:e>
                      </m:mr>
                      <m:m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𝑜𝑡h𝑒𝑟𝑤𝑖𝑠𝑒</m:t>
                          </m:r>
                        </m:e>
                      </m:mr>
                    </m:m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</m:oMath>
                </a14:m>
                <a:r>
                  <a:rPr lang="en-CA" sz="900" dirty="0">
                    <a:sym typeface="Comic Sans M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CA" sz="900" i="1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𝜆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</m:sup>
                            </m:sSup>
                          </m:e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0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i="1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≥0</m:t>
                          </m:r>
                        </m:e>
                      </m:mr>
                      <m:mr>
                        <m:e>
                          <m:r>
                            <a:rPr lang="en-CA" sz="900" i="1">
                              <a:latin typeface="Cambria Math" panose="02040503050406030204" pitchFamily="18" charset="0"/>
                              <a:sym typeface="Comic Sans MS"/>
                            </a:rPr>
                            <m:t>𝑜𝑡h𝑒𝑟𝑤𝑖𝑠𝑒</m:t>
                          </m:r>
                        </m:e>
                      </m:mr>
                    </m:m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  <m:t>1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𝜆</m:t>
                        </m:r>
                      </m:den>
                    </m:f>
                    <m: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m:rPr>
                        <m:sty m:val="p"/>
                      </m:rP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  <m:t>X</m:t>
                        </m:r>
                      </m:e>
                    </m:d>
                    <m: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𝜆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CA" sz="900" b="0" dirty="0">
                  <a:sym typeface="Comic Sans MS"/>
                </a:endParaRP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Erlang(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𝑛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𝜆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fPr>
                              <m:num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𝜆</m:t>
                                </m:r>
                                <m:sSup>
                                  <m:sSup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−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𝜆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𝑥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CA" sz="900" b="0" i="1" smtClean="0">
                                            <a:latin typeface="Cambria Math" panose="02040503050406030204" pitchFamily="18" charset="0"/>
                                            <a:sym typeface="Comic Sans M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900" b="0" i="1" smtClean="0">
                                            <a:latin typeface="Cambria Math" panose="02040503050406030204" pitchFamily="18" charset="0"/>
                                            <a:sym typeface="Comic Sans MS"/>
                                          </a:rPr>
                                          <m:t>𝜆</m:t>
                                        </m:r>
                                        <m:r>
                                          <a:rPr lang="en-CA" sz="900" b="0" i="1" smtClean="0">
                                            <a:latin typeface="Cambria Math" panose="02040503050406030204" pitchFamily="18" charset="0"/>
                                            <a:sym typeface="Comic Sans MS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𝑛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−1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CA" sz="900" b="0" i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Γ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(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𝑛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)</m:t>
                                </m:r>
                              </m:den>
                            </m:f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≥0</m:t>
                          </m:r>
                        </m:e>
                      </m:mr>
                      <m:m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𝑜𝑡h𝑒𝑟𝑤𝑖𝑠𝑒</m:t>
                          </m:r>
                        </m:e>
                      </m:mr>
                    </m:m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m:rPr>
                        <m:sty m:val="p"/>
                      </m:rP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Γ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𝛼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0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𝛼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𝑒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</m:sup>
                        </m:s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 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𝛼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&gt;0</m:t>
                            </m:r>
                          </m:e>
                        </m:d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𝑛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𝜆</m:t>
                        </m:r>
                      </m:den>
                    </m:f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𝜆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Gaussian(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𝜇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𝜎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radPr>
                          <m:deg/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𝑒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</m:t>
                        </m:r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−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p>
                        </m:s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/(2</m:t>
                        </m:r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𝜎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p>
                        </m:s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)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 −∞&lt;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&lt;∞,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𝜇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𝑉𝐴𝑅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𝜎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p>
                    </m:sSup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CDF of standard normal RV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𝑍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𝑧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𝑍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≤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𝑧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𝑧</m:t>
                        </m:r>
                      </m:sup>
                      <m:e>
                        <m:f>
                          <m:f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fPr>
                          <m:num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2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𝑒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/2</m:t>
                            </m:r>
                          </m:sup>
                        </m:s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𝑑𝑢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 ≜</m:t>
                        </m:r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  <m:t>Φ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𝑧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)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≤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r>
                      <m:rPr>
                        <m:sty m:val="p"/>
                      </m:rP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(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𝜇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𝜎</m:t>
                        </m:r>
                      </m:den>
                    </m:f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)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171450" lvl="2" indent="-171450">
                  <a:buFont typeface="Arial" panose="020B0604020202020204" pitchFamily="34" charset="0"/>
                  <a:buChar char="•"/>
                </a:pPr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22" name="Google Shape;56;p13">
                <a:extLst>
                  <a:ext uri="{FF2B5EF4-FFF2-40B4-BE49-F238E27FC236}">
                    <a16:creationId xmlns:a16="http://schemas.microsoft.com/office/drawing/2014/main" id="{EDA193C6-F06D-81D7-5370-748ABA5FB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637" y="5473161"/>
                <a:ext cx="5566948" cy="2270912"/>
              </a:xfrm>
              <a:prstGeom prst="rect">
                <a:avLst/>
              </a:prstGeom>
              <a:blipFill>
                <a:blip r:embed="rId15"/>
                <a:stretch>
                  <a:fillRect t="-43817" b="-311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Google Shape;56;p13">
                <a:extLst>
                  <a:ext uri="{FF2B5EF4-FFF2-40B4-BE49-F238E27FC236}">
                    <a16:creationId xmlns:a16="http://schemas.microsoft.com/office/drawing/2014/main" id="{BCFACE0B-2A56-1C8E-516B-6525F1E558A2}"/>
                  </a:ext>
                </a:extLst>
              </p:cNvPr>
              <p:cNvSpPr txBox="1"/>
              <p:nvPr/>
            </p:nvSpPr>
            <p:spPr>
              <a:xfrm>
                <a:off x="2940411" y="7536247"/>
                <a:ext cx="5566948" cy="1489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2"/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Conditioning continuous RV</a:t>
                </a:r>
              </a:p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Cond. PDF: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sym typeface="Comic Sans MS"/>
                                      </a:rPr>
                                      <m:t>𝐵</m:t>
                                    </m:r>
                                  </m:e>
                                </m:d>
                              </m:den>
                            </m:f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</m:t>
                            </m:r>
                          </m:e>
                        </m:eqAr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∈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  <m: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m:rPr>
                        <m:sty m:val="p"/>
                      </m:rP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  <m:t>X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  <a:sym typeface="Comic Sans MS"/>
                          </a:rPr>
                          <m:t>B</m:t>
                        </m:r>
                      </m:e>
                    </m:d>
                    <m:r>
                      <a:rPr lang="en-CA" sz="900" b="0" i="0" smtClean="0">
                        <a:latin typeface="Cambria Math" panose="02040503050406030204" pitchFamily="18" charset="0"/>
                        <a:sym typeface="Comic Sans MS"/>
                      </a:rPr>
                      <m:t>= 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𝑑𝑥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𝑉𝐴𝑅</m:t>
                    </m:r>
                    <m:d>
                      <m:dPr>
                        <m:begChr m:val="["/>
                        <m:endChr m:val="}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𝑋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𝑋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2</m:t>
                            </m:r>
                          </m:sup>
                        </m:sSup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−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𝑋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2</m:t>
                        </m:r>
                      </m:sup>
                    </m:sSup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2"/>
                <a:r>
                  <a:rPr lang="en-CA" sz="900" dirty="0">
                    <a:latin typeface="Comic Sans MS"/>
                    <a:sym typeface="Comic Sans MS"/>
                  </a:rPr>
                  <a:t>Memoryless property: Let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𝑋</m:t>
                    </m:r>
                  </m:oMath>
                </a14:m>
                <a:r>
                  <a:rPr lang="en-CA" sz="900" b="0" dirty="0">
                    <a:latin typeface="Comic Sans MS"/>
                    <a:sym typeface="Comic Sans MS"/>
                  </a:rPr>
                  <a:t> be an exponential RV 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eqArr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</m:ctrlPr>
                                </m:sSupPr>
                                <m:e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−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𝜆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0</m:t>
                              </m:r>
                            </m:e>
                          </m:eqAr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≥0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, 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𝐹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=1−</m:t>
                      </m:r>
                      <m:sSup>
                        <m:sSup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sSup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𝑒</m:t>
                          </m:r>
                        </m:e>
                        <m:sup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−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𝜆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</m:sup>
                      </m:sSup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     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𝑥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≥0</m:t>
                      </m:r>
                    </m:oMath>
                  </m:oMathPara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2"/>
                <a:endParaRPr lang="en-CA" sz="900" b="0" dirty="0">
                  <a:latin typeface="Comic Sans MS"/>
                  <a:sym typeface="Comic Sans MS"/>
                </a:endParaRPr>
              </a:p>
              <a:p>
                <a:pPr lvl="2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23" name="Google Shape;56;p13">
                <a:extLst>
                  <a:ext uri="{FF2B5EF4-FFF2-40B4-BE49-F238E27FC236}">
                    <a16:creationId xmlns:a16="http://schemas.microsoft.com/office/drawing/2014/main" id="{BCFACE0B-2A56-1C8E-516B-6525F1E55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11" y="7536247"/>
                <a:ext cx="5566948" cy="1489737"/>
              </a:xfrm>
              <a:prstGeom prst="rect">
                <a:avLst/>
              </a:prstGeom>
              <a:blipFill>
                <a:blip r:embed="rId16"/>
                <a:stretch>
                  <a:fillRect t="-55510" b="-448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Google Shape;56;p13">
                <a:extLst>
                  <a:ext uri="{FF2B5EF4-FFF2-40B4-BE49-F238E27FC236}">
                    <a16:creationId xmlns:a16="http://schemas.microsoft.com/office/drawing/2014/main" id="{938D2FC5-7F97-F154-0150-DF77A3B0F803}"/>
                  </a:ext>
                </a:extLst>
              </p:cNvPr>
              <p:cNvSpPr txBox="1"/>
              <p:nvPr/>
            </p:nvSpPr>
            <p:spPr>
              <a:xfrm>
                <a:off x="3498058" y="8577328"/>
                <a:ext cx="5566948" cy="3231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2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Then we have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&gt;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+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h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&gt;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[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&gt;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h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]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24" name="Google Shape;56;p13">
                <a:extLst>
                  <a:ext uri="{FF2B5EF4-FFF2-40B4-BE49-F238E27FC236}">
                    <a16:creationId xmlns:a16="http://schemas.microsoft.com/office/drawing/2014/main" id="{938D2FC5-7F97-F154-0150-DF77A3B0F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058" y="8577328"/>
                <a:ext cx="5566948" cy="32313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32D1A60-E2B0-385B-5863-53E8B49FB66A}"/>
              </a:ext>
            </a:extLst>
          </p:cNvPr>
          <p:cNvCxnSpPr>
            <a:cxnSpLocks/>
          </p:cNvCxnSpPr>
          <p:nvPr/>
        </p:nvCxnSpPr>
        <p:spPr>
          <a:xfrm>
            <a:off x="2513637" y="0"/>
            <a:ext cx="0" cy="2745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970FFB2-A8F0-F2BD-1E73-D6798F025CF7}"/>
              </a:ext>
            </a:extLst>
          </p:cNvPr>
          <p:cNvCxnSpPr>
            <a:cxnSpLocks/>
          </p:cNvCxnSpPr>
          <p:nvPr/>
        </p:nvCxnSpPr>
        <p:spPr>
          <a:xfrm flipV="1">
            <a:off x="2513637" y="2745581"/>
            <a:ext cx="81926" cy="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987F3E9-E07E-CDEE-B899-775B697AB687}"/>
              </a:ext>
            </a:extLst>
          </p:cNvPr>
          <p:cNvCxnSpPr>
            <a:cxnSpLocks/>
          </p:cNvCxnSpPr>
          <p:nvPr/>
        </p:nvCxnSpPr>
        <p:spPr>
          <a:xfrm flipH="1">
            <a:off x="2595563" y="2740819"/>
            <a:ext cx="4762" cy="357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97F0171-12A8-9F84-4A53-21CAD81649AF}"/>
              </a:ext>
            </a:extLst>
          </p:cNvPr>
          <p:cNvCxnSpPr>
            <a:cxnSpLocks/>
          </p:cNvCxnSpPr>
          <p:nvPr/>
        </p:nvCxnSpPr>
        <p:spPr>
          <a:xfrm flipH="1">
            <a:off x="2588419" y="3093244"/>
            <a:ext cx="5119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E0CA024-190F-3268-07FF-954B70F3D165}"/>
              </a:ext>
            </a:extLst>
          </p:cNvPr>
          <p:cNvCxnSpPr/>
          <p:nvPr/>
        </p:nvCxnSpPr>
        <p:spPr>
          <a:xfrm>
            <a:off x="3107531" y="3097959"/>
            <a:ext cx="0" cy="1254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8828350-C637-7048-64C5-EF3C0673A0D2}"/>
              </a:ext>
            </a:extLst>
          </p:cNvPr>
          <p:cNvCxnSpPr/>
          <p:nvPr/>
        </p:nvCxnSpPr>
        <p:spPr>
          <a:xfrm flipH="1">
            <a:off x="2776538" y="4355306"/>
            <a:ext cx="323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44AB13B-75DE-8834-A876-8B00C2CC95C5}"/>
              </a:ext>
            </a:extLst>
          </p:cNvPr>
          <p:cNvCxnSpPr/>
          <p:nvPr/>
        </p:nvCxnSpPr>
        <p:spPr>
          <a:xfrm>
            <a:off x="2774156" y="4352925"/>
            <a:ext cx="0" cy="1171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CE17CEB-347C-CAB5-457B-84DF1D51DEA8}"/>
              </a:ext>
            </a:extLst>
          </p:cNvPr>
          <p:cNvCxnSpPr>
            <a:cxnSpLocks/>
          </p:cNvCxnSpPr>
          <p:nvPr/>
        </p:nvCxnSpPr>
        <p:spPr>
          <a:xfrm flipH="1">
            <a:off x="2588419" y="5519738"/>
            <a:ext cx="1881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935F343-4A4F-31C4-ADF5-E2CBE75679EB}"/>
              </a:ext>
            </a:extLst>
          </p:cNvPr>
          <p:cNvCxnSpPr>
            <a:cxnSpLocks/>
          </p:cNvCxnSpPr>
          <p:nvPr/>
        </p:nvCxnSpPr>
        <p:spPr>
          <a:xfrm>
            <a:off x="2588419" y="5524500"/>
            <a:ext cx="0" cy="1952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16E311A-748B-C11B-1795-DC0004FCBF7B}"/>
              </a:ext>
            </a:extLst>
          </p:cNvPr>
          <p:cNvCxnSpPr/>
          <p:nvPr/>
        </p:nvCxnSpPr>
        <p:spPr>
          <a:xfrm>
            <a:off x="2595563" y="7477125"/>
            <a:ext cx="4238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462D199-E665-748A-CA59-D9B2489F9715}"/>
              </a:ext>
            </a:extLst>
          </p:cNvPr>
          <p:cNvCxnSpPr>
            <a:cxnSpLocks/>
          </p:cNvCxnSpPr>
          <p:nvPr/>
        </p:nvCxnSpPr>
        <p:spPr>
          <a:xfrm flipH="1">
            <a:off x="2997994" y="7477125"/>
            <a:ext cx="4762" cy="895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669B573-95C3-F9C7-8DBA-C48E578AC121}"/>
              </a:ext>
            </a:extLst>
          </p:cNvPr>
          <p:cNvCxnSpPr/>
          <p:nvPr/>
        </p:nvCxnSpPr>
        <p:spPr>
          <a:xfrm>
            <a:off x="3015194" y="8389746"/>
            <a:ext cx="497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E4C7D94-DE73-4C10-793D-23A98CB4436C}"/>
              </a:ext>
            </a:extLst>
          </p:cNvPr>
          <p:cNvCxnSpPr>
            <a:cxnSpLocks/>
          </p:cNvCxnSpPr>
          <p:nvPr/>
        </p:nvCxnSpPr>
        <p:spPr>
          <a:xfrm flipH="1">
            <a:off x="3512344" y="8372475"/>
            <a:ext cx="2381" cy="651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0DBD3A6-7829-0D2E-4906-2CCE9F6169AF}"/>
              </a:ext>
            </a:extLst>
          </p:cNvPr>
          <p:cNvCxnSpPr>
            <a:cxnSpLocks/>
          </p:cNvCxnSpPr>
          <p:nvPr/>
        </p:nvCxnSpPr>
        <p:spPr>
          <a:xfrm flipV="1">
            <a:off x="3531393" y="8809098"/>
            <a:ext cx="4407694" cy="21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99DC11C-E7E2-333C-E3CF-C12E35A2C5A6}"/>
              </a:ext>
            </a:extLst>
          </p:cNvPr>
          <p:cNvCxnSpPr/>
          <p:nvPr/>
        </p:nvCxnSpPr>
        <p:spPr>
          <a:xfrm>
            <a:off x="5207000" y="1122166"/>
            <a:ext cx="0" cy="1151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995351B-D556-8063-892B-DB25C3513124}"/>
              </a:ext>
            </a:extLst>
          </p:cNvPr>
          <p:cNvCxnSpPr/>
          <p:nvPr/>
        </p:nvCxnSpPr>
        <p:spPr>
          <a:xfrm flipH="1">
            <a:off x="4851400" y="2276475"/>
            <a:ext cx="349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6180C30-3753-478B-DA3C-D5F14C570BA4}"/>
              </a:ext>
            </a:extLst>
          </p:cNvPr>
          <p:cNvCxnSpPr/>
          <p:nvPr/>
        </p:nvCxnSpPr>
        <p:spPr>
          <a:xfrm>
            <a:off x="4851400" y="2273890"/>
            <a:ext cx="0" cy="936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22F3713-5D8C-28B7-8AD3-04EE979FAEE6}"/>
              </a:ext>
            </a:extLst>
          </p:cNvPr>
          <p:cNvCxnSpPr/>
          <p:nvPr/>
        </p:nvCxnSpPr>
        <p:spPr>
          <a:xfrm>
            <a:off x="4851400" y="3213100"/>
            <a:ext cx="30686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A2D80BA-B5AF-B89E-00E5-0F28683EED33}"/>
              </a:ext>
            </a:extLst>
          </p:cNvPr>
          <p:cNvCxnSpPr/>
          <p:nvPr/>
        </p:nvCxnSpPr>
        <p:spPr>
          <a:xfrm flipV="1">
            <a:off x="5207000" y="2250775"/>
            <a:ext cx="2713038" cy="23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ECCEA50-E145-649F-DDEB-148D5DC749FB}"/>
              </a:ext>
            </a:extLst>
          </p:cNvPr>
          <p:cNvCxnSpPr/>
          <p:nvPr/>
        </p:nvCxnSpPr>
        <p:spPr>
          <a:xfrm flipV="1">
            <a:off x="5207000" y="1097601"/>
            <a:ext cx="2713038" cy="24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48E7D64-BD46-CEDA-4ABD-C37D7E4B5714}"/>
              </a:ext>
            </a:extLst>
          </p:cNvPr>
          <p:cNvCxnSpPr>
            <a:cxnSpLocks/>
          </p:cNvCxnSpPr>
          <p:nvPr/>
        </p:nvCxnSpPr>
        <p:spPr>
          <a:xfrm flipH="1" flipV="1">
            <a:off x="2513637" y="2262332"/>
            <a:ext cx="2350570" cy="11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27F7184-2376-CEFD-8251-0A16251822D3}"/>
              </a:ext>
            </a:extLst>
          </p:cNvPr>
          <p:cNvCxnSpPr/>
          <p:nvPr/>
        </p:nvCxnSpPr>
        <p:spPr>
          <a:xfrm flipV="1">
            <a:off x="3107531" y="2971800"/>
            <a:ext cx="0" cy="121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5ECAF58-9F71-4B21-B12D-01C2C9459A1E}"/>
              </a:ext>
            </a:extLst>
          </p:cNvPr>
          <p:cNvCxnSpPr/>
          <p:nvPr/>
        </p:nvCxnSpPr>
        <p:spPr>
          <a:xfrm>
            <a:off x="3100388" y="2971800"/>
            <a:ext cx="17510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A1B3405-355C-CD1A-A624-D1E40B235677}"/>
              </a:ext>
            </a:extLst>
          </p:cNvPr>
          <p:cNvCxnSpPr/>
          <p:nvPr/>
        </p:nvCxnSpPr>
        <p:spPr>
          <a:xfrm>
            <a:off x="3100388" y="4352925"/>
            <a:ext cx="4819650" cy="30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6C8AE9B-8FC7-7487-A4D0-B0C8E9FB654F}"/>
              </a:ext>
            </a:extLst>
          </p:cNvPr>
          <p:cNvCxnSpPr/>
          <p:nvPr/>
        </p:nvCxnSpPr>
        <p:spPr>
          <a:xfrm>
            <a:off x="2767013" y="5519738"/>
            <a:ext cx="5153025" cy="57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2A1E3BA-B7A5-134B-D5BB-C4F1134AC3F2}"/>
              </a:ext>
            </a:extLst>
          </p:cNvPr>
          <p:cNvCxnSpPr/>
          <p:nvPr/>
        </p:nvCxnSpPr>
        <p:spPr>
          <a:xfrm flipV="1">
            <a:off x="2995066" y="7448512"/>
            <a:ext cx="4924972" cy="27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03EC330-7A0E-14B2-457A-07674BCBAB39}"/>
              </a:ext>
            </a:extLst>
          </p:cNvPr>
          <p:cNvCxnSpPr>
            <a:cxnSpLocks/>
          </p:cNvCxnSpPr>
          <p:nvPr/>
        </p:nvCxnSpPr>
        <p:spPr>
          <a:xfrm flipH="1">
            <a:off x="0" y="9039439"/>
            <a:ext cx="3498058" cy="10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EB11FC9-A441-9095-A991-6EB5A11B82B7}"/>
              </a:ext>
            </a:extLst>
          </p:cNvPr>
          <p:cNvCxnSpPr>
            <a:cxnSpLocks/>
          </p:cNvCxnSpPr>
          <p:nvPr/>
        </p:nvCxnSpPr>
        <p:spPr>
          <a:xfrm flipH="1" flipV="1">
            <a:off x="0" y="6696241"/>
            <a:ext cx="2595563" cy="26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CDD1C39-D83A-D669-C978-755436EB7143}"/>
              </a:ext>
            </a:extLst>
          </p:cNvPr>
          <p:cNvCxnSpPr>
            <a:cxnSpLocks/>
          </p:cNvCxnSpPr>
          <p:nvPr/>
        </p:nvCxnSpPr>
        <p:spPr>
          <a:xfrm>
            <a:off x="0" y="4585778"/>
            <a:ext cx="2774156" cy="10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FA985D3-4F0B-4B3D-AA97-6D05A7252F47}"/>
              </a:ext>
            </a:extLst>
          </p:cNvPr>
          <p:cNvCxnSpPr/>
          <p:nvPr/>
        </p:nvCxnSpPr>
        <p:spPr>
          <a:xfrm>
            <a:off x="0" y="2048224"/>
            <a:ext cx="2526444" cy="21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56;p13">
                <a:extLst>
                  <a:ext uri="{FF2B5EF4-FFF2-40B4-BE49-F238E27FC236}">
                    <a16:creationId xmlns:a16="http://schemas.microsoft.com/office/drawing/2014/main" id="{CBCE9604-E2EB-663A-3430-5C54D2A5D1D7}"/>
                  </a:ext>
                </a:extLst>
              </p:cNvPr>
              <p:cNvSpPr txBox="1"/>
              <p:nvPr/>
            </p:nvSpPr>
            <p:spPr>
              <a:xfrm>
                <a:off x="3004438" y="8974413"/>
                <a:ext cx="2431745" cy="11005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Delta function: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𝛿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unc>
                      <m:func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CA" sz="900" b="0" i="0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lim</m:t>
                            </m:r>
                          </m:e>
                          <m:lim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𝜖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𝑑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𝜖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 </m:t>
                        </m:r>
                      </m:e>
                    </m:func>
                    <m:r>
                      <a:rPr lang="en-CA" sz="900" b="0" i="0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𝑑𝑢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)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𝑑𝑥</m:t>
                        </m:r>
                      </m:den>
                    </m:f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Area of delta: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CA" sz="90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p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𝛿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𝑑𝑥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=1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Unit step: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𝑢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eqArr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0,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1,</m:t>
                            </m:r>
                          </m:e>
                        </m:eqAr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 </m:t>
                        </m: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&lt;0</m:t>
                          </m:r>
                        </m:e>
                      </m:mr>
                      <m:m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≥0</m:t>
                          </m:r>
                        </m:e>
                      </m:mr>
                    </m:m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</m:sup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𝛿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𝑡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𝑑𝑡</m:t>
                        </m:r>
                      </m:e>
                    </m:nary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PMF and PDF: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𝑝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900" b="0" i="0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Σ</m:t>
                          </m:r>
                        </m:e>
                        <m:sub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𝑋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 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𝑝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𝛿</m:t>
                      </m:r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2" name="Google Shape;56;p13">
                <a:extLst>
                  <a:ext uri="{FF2B5EF4-FFF2-40B4-BE49-F238E27FC236}">
                    <a16:creationId xmlns:a16="http://schemas.microsoft.com/office/drawing/2014/main" id="{CBCE9604-E2EB-663A-3430-5C54D2A5D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438" y="8974413"/>
                <a:ext cx="2431745" cy="1100527"/>
              </a:xfrm>
              <a:prstGeom prst="rect">
                <a:avLst/>
              </a:prstGeom>
              <a:blipFill>
                <a:blip r:embed="rId18"/>
                <a:stretch>
                  <a:fillRect t="-9392" b="-381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56;p13">
            <a:extLst>
              <a:ext uri="{FF2B5EF4-FFF2-40B4-BE49-F238E27FC236}">
                <a16:creationId xmlns:a16="http://schemas.microsoft.com/office/drawing/2014/main" id="{53A1211F-42D2-23A5-7597-508551F096E6}"/>
              </a:ext>
            </a:extLst>
          </p:cNvPr>
          <p:cNvSpPr txBox="1"/>
          <p:nvPr/>
        </p:nvSpPr>
        <p:spPr>
          <a:xfrm>
            <a:off x="3449454" y="8812845"/>
            <a:ext cx="2093331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b="1" dirty="0">
                <a:latin typeface="Comic Sans MS"/>
                <a:ea typeface="Comic Sans MS"/>
                <a:cs typeface="Comic Sans MS"/>
                <a:sym typeface="Comic Sans MS"/>
              </a:rPr>
              <a:t>Dirac delta function &amp; unit step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B72E47-DCAD-9A8D-3A11-F6EE6E8F2677}"/>
              </a:ext>
            </a:extLst>
          </p:cNvPr>
          <p:cNvCxnSpPr>
            <a:cxnSpLocks/>
          </p:cNvCxnSpPr>
          <p:nvPr/>
        </p:nvCxnSpPr>
        <p:spPr>
          <a:xfrm>
            <a:off x="3015194" y="9033425"/>
            <a:ext cx="0" cy="104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56;p13">
                <a:extLst>
                  <a:ext uri="{FF2B5EF4-FFF2-40B4-BE49-F238E27FC236}">
                    <a16:creationId xmlns:a16="http://schemas.microsoft.com/office/drawing/2014/main" id="{FA35F43A-3B31-A62D-4556-61B7F3E94742}"/>
                  </a:ext>
                </a:extLst>
              </p:cNvPr>
              <p:cNvSpPr txBox="1"/>
              <p:nvPr/>
            </p:nvSpPr>
            <p:spPr>
              <a:xfrm>
                <a:off x="5347646" y="8974413"/>
                <a:ext cx="2572392" cy="115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Mixed RV: when CDF is continuous except having jumps at a number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’s.</a:t>
                </a:r>
              </a:p>
              <a:p>
                <a:pPr lvl="0"/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Mixed PDF: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bSup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𝛿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Mixed CDF: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𝑐</m:t>
                        </m:r>
                      </m:sup>
                    </m:sSubSup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𝑢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𝑖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11" name="Google Shape;56;p13">
                <a:extLst>
                  <a:ext uri="{FF2B5EF4-FFF2-40B4-BE49-F238E27FC236}">
                    <a16:creationId xmlns:a16="http://schemas.microsoft.com/office/drawing/2014/main" id="{FA35F43A-3B31-A62D-4556-61B7F3E94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646" y="8974413"/>
                <a:ext cx="2572392" cy="11541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377D50-EED0-28AA-5AB4-3898B538C8FE}"/>
                  </a:ext>
                </a:extLst>
              </p:cNvPr>
              <p:cNvSpPr txBox="1"/>
              <p:nvPr/>
            </p:nvSpPr>
            <p:spPr>
              <a:xfrm>
                <a:off x="5327641" y="4383157"/>
                <a:ext cx="5300794" cy="267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dirty="0">
                    <a:latin typeface="Comic Sans MS" panose="030F0702030302020204" pitchFamily="66" charset="0"/>
                  </a:rPr>
                  <a:t>Validity of a PDF: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CA" sz="9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377D50-EED0-28AA-5AB4-3898B538C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641" y="4383157"/>
                <a:ext cx="5300794" cy="267894"/>
              </a:xfrm>
              <a:prstGeom prst="rect">
                <a:avLst/>
              </a:prstGeom>
              <a:blipFill>
                <a:blip r:embed="rId20"/>
                <a:stretch>
                  <a:fillRect t="-90909" b="-14545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56;p13">
                <a:extLst>
                  <a:ext uri="{FF2B5EF4-FFF2-40B4-BE49-F238E27FC236}">
                    <a16:creationId xmlns:a16="http://schemas.microsoft.com/office/drawing/2014/main" id="{A2345B7B-A8A5-FD5B-3D45-9B336D5A8BC2}"/>
                  </a:ext>
                </a:extLst>
              </p:cNvPr>
              <p:cNvSpPr txBox="1"/>
              <p:nvPr/>
            </p:nvSpPr>
            <p:spPr>
              <a:xfrm>
                <a:off x="-1" y="0"/>
                <a:ext cx="3448051" cy="4029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Derived RV probability models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Given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find the PDF of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𝑔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Find CDF of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;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[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𝑦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]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by plugging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𝑔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Obtain PDF of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𝑑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𝐹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𝑑𝑦</m:t>
                        </m:r>
                      </m:den>
                    </m:f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Constant addition transformation: If </a:t>
                </a:r>
                <a14:m>
                  <m:oMath xmlns:m="http://schemas.openxmlformats.org/officeDocument/2006/math"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𝑏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we have 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𝑏</m:t>
                        </m:r>
                      </m:e>
                    </m:d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𝑦</m:t>
                    </m:r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𝑏</m:t>
                    </m:r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Constant multiplication transformation: If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𝑎𝑋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we have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CA" sz="90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mPr>
                      <m:mr>
                        <m:e>
                          <m:r>
                            <m:rPr>
                              <m:nor/>
                              <m:brk m:alnAt="7"/>
                            </m:rPr>
                            <a:rPr lang="en-CA" sz="900" b="0" i="0" smtClean="0">
                              <a:latin typeface="Cambria Math" panose="02040503050406030204" pitchFamily="18" charset="0"/>
                              <a:sym typeface="Comic Sans MS"/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CA" sz="900" b="0" i="0" smtClean="0">
                              <a:latin typeface="Cambria Math" panose="02040503050406030204" pitchFamily="18" charset="0"/>
                              <a:sym typeface="Comic Sans MS"/>
                            </a:rPr>
                            <m:t>or</m:t>
                          </m:r>
                          <m:r>
                            <m:rPr>
                              <m:brk m:alnAt="7"/>
                            </m:r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 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𝑎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&gt;0:</m:t>
                          </m:r>
                        </m:e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𝑦</m:t>
                              </m:r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=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,</m:t>
                          </m:r>
                        </m:e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𝑦</m:t>
                              </m:r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=</m:t>
                          </m:r>
                          <m:f>
                            <m:f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fPr>
                            <m:num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𝑎</m:t>
                              </m:r>
                            </m:den>
                          </m:f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mr>
                      <m:mr>
                        <m:e>
                          <m:r>
                            <m:rPr>
                              <m:nor/>
                            </m:rPr>
                            <a:rPr lang="en-CA" sz="900" b="0" i="0" smtClean="0">
                              <a:latin typeface="Cambria Math" panose="02040503050406030204" pitchFamily="18" charset="0"/>
                              <a:sym typeface="Comic Sans MS"/>
                            </a:rPr>
                            <m:t>For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 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𝑎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&lt;0:</m:t>
                          </m:r>
                        </m:e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𝑦</m:t>
                              </m:r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=1−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,</m:t>
                          </m:r>
                        </m:e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𝑦</m:t>
                              </m:r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=−</m:t>
                          </m:r>
                          <m:f>
                            <m:f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fPr>
                            <m:num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𝑎</m:t>
                              </m:r>
                            </m:den>
                          </m:f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mr>
                    </m:m>
                  </m:oMath>
                </a14:m>
                <a:endParaRPr lang="en-CA" sz="900" dirty="0">
                  <a:latin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General linear transformation: If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𝑎𝑋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𝑏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we have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𝑦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f>
                        <m:f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fPr>
                        <m:num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fPr>
                            <m:num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𝑦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−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Quadratic transformation: If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𝑎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𝑏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where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𝑎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&gt;0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𝑦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𝑦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−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×</m:t>
                      </m:r>
                      <m:f>
                        <m:f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fPr>
                        <m:num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1</m:t>
                          </m:r>
                        </m:num>
                        <m:den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2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𝑎</m:t>
                          </m:r>
                          <m:rad>
                            <m:radPr>
                              <m:degHide m:val="on"/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𝑦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−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+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𝑦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−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CA" sz="900" i="1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×</m:t>
                      </m:r>
                      <m:f>
                        <m:fPr>
                          <m:ctrlP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fPr>
                        <m:num>
                          <m: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1</m:t>
                          </m:r>
                        </m:num>
                        <m:den>
                          <m: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2</m:t>
                          </m:r>
                          <m: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𝑎</m:t>
                          </m:r>
                          <m:rad>
                            <m:radPr>
                              <m:degHide m:val="on"/>
                              <m:ctrlP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𝑦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−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How to generate RV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of desired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:</a:t>
                </a: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Generate a RV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~ Uniform(0, 1)</a:t>
                </a: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Generate </a:t>
                </a:r>
                <a14:m>
                  <m:oMath xmlns:m="http://schemas.openxmlformats.org/officeDocument/2006/math">
                    <m:r>
                      <a:rPr lang="en-CA" sz="900" i="1" dirty="0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by plugging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into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−1</m:t>
                        </m:r>
                      </m:sup>
                    </m:sSubSup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.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𝑋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~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𝑈</m:t>
                      </m:r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0,1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→</m:t>
                      </m:r>
                      <m:sSubSup>
                        <m:sSubSup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Sup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𝐹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𝑌</m:t>
                          </m:r>
                        </m:sub>
                        <m:sup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⋅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→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𝑌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 </m:t>
                      </m:r>
                      <m:r>
                        <m:rPr>
                          <m:nor/>
                        </m:rPr>
                        <a:rPr lang="en-CA" sz="900" b="0" i="0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with</m:t>
                      </m:r>
                      <m:r>
                        <m:rPr>
                          <m:nor/>
                        </m:rPr>
                        <a:rPr lang="en-CA" sz="900" b="0" i="0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 </m:t>
                      </m:r>
                      <m:r>
                        <m:rPr>
                          <m:nor/>
                        </m:rPr>
                        <a:rPr lang="en-CA" sz="900" b="0" i="0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CDF</m:t>
                      </m:r>
                      <m:r>
                        <m:rPr>
                          <m:nor/>
                        </m:rPr>
                        <a:rPr lang="en-CA" sz="900" b="0" i="0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 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𝐹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𝑌</m:t>
                          </m:r>
                        </m:sub>
                      </m:sSub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(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𝑦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)</m:t>
                      </m:r>
                    </m:oMath>
                  </m:oMathPara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2" name="Google Shape;56;p13">
                <a:extLst>
                  <a:ext uri="{FF2B5EF4-FFF2-40B4-BE49-F238E27FC236}">
                    <a16:creationId xmlns:a16="http://schemas.microsoft.com/office/drawing/2014/main" id="{A2345B7B-A8A5-FD5B-3D45-9B336D5A8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0"/>
                <a:ext cx="3448051" cy="4029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54;p13">
                <a:extLst>
                  <a:ext uri="{FF2B5EF4-FFF2-40B4-BE49-F238E27FC236}">
                    <a16:creationId xmlns:a16="http://schemas.microsoft.com/office/drawing/2014/main" id="{AC1E55E1-2C33-A5C9-30B0-1EE240586C32}"/>
                  </a:ext>
                </a:extLst>
              </p:cNvPr>
              <p:cNvSpPr txBox="1"/>
              <p:nvPr/>
            </p:nvSpPr>
            <p:spPr>
              <a:xfrm>
                <a:off x="-54770" y="3707872"/>
                <a:ext cx="3688558" cy="56868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Pairs of Random Variables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Bivariate RV: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={(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𝑦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)|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𝜁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∈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𝑆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𝑋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𝜁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𝑎𝑛𝑑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𝑌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  <a:sym typeface="Comic Sans MS"/>
                          </a:rPr>
                          <m:t>𝜁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𝑦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  <a:sym typeface="Comic Sans MS"/>
                      </a:rPr>
                      <m:t>}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Joint CDF: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≤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≤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Properties of joint CDF:</a:t>
                </a:r>
              </a:p>
              <a:p>
                <a:pPr marL="228600" lvl="0" indent="-228600" algn="l" rtl="0">
                  <a:spcBef>
                    <a:spcPts val="0"/>
                  </a:spcBef>
                  <a:spcAft>
                    <a:spcPts val="0"/>
                  </a:spcAft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0≤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≤1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algn="l" rtl="0">
                  <a:spcBef>
                    <a:spcPts val="0"/>
                  </a:spcBef>
                  <a:spcAft>
                    <a:spcPts val="0"/>
                  </a:spcAft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,∞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 algn="l" rtl="0">
                  <a:spcBef>
                    <a:spcPts val="0"/>
                  </a:spcBef>
                  <a:spcAft>
                    <a:spcPts val="0"/>
                  </a:spcAft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−∞,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,−∞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=0</m:t>
                    </m:r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∞,∞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≤∞,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≤∞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=1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AutoNum type="alphaLcParenR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1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1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b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</a:b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Means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𝑦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is non-decreasing in the “northeast” direction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Joint PMF for discrete RVs </a:t>
                </a:r>
                <a14:m>
                  <m:oMath xmlns:m="http://schemas.openxmlformats.org/officeDocument/2006/math">
                    <m:r>
                      <a:rPr lang="en-CA" sz="900" i="1" dirty="0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and </a:t>
                </a:r>
                <a14:m>
                  <m:oMath xmlns:m="http://schemas.openxmlformats.org/officeDocument/2006/math">
                    <m:r>
                      <a:rPr lang="en-CA" sz="900" i="1" dirty="0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Properties of joint PMF:</a:t>
                </a:r>
              </a:p>
              <a:p>
                <a:pPr marL="228600" lvl="0" indent="-228600"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0≤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≤1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∈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AutoNum type="alphaLcParenR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CA" sz="90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</a:p>
              <a:p>
                <a:pPr marL="228600" lvl="0" indent="-228600">
                  <a:buAutoNum type="alphaLcParenR"/>
                </a:pP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When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∈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we say event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𝐵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occurs and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𝑋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𝑌</m:t>
                              </m:r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∈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𝐵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CA" sz="900" i="1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CA" sz="900" i="1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𝑥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,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CA" sz="900" i="1">
                                  <a:latin typeface="Cambria Math" panose="02040503050406030204" pitchFamily="18" charset="0"/>
                                  <a:sym typeface="Comic Sans MS"/>
                                </a:rPr>
                                <m:t>∈</m:t>
                              </m:r>
                              <m:r>
                                <a:rPr lang="en-CA" sz="900" i="1">
                                  <a:latin typeface="Cambria Math" panose="02040503050406030204" pitchFamily="18" charset="0"/>
                                  <a:sym typeface="Comic Sans MS"/>
                                </a:rPr>
                                <m:t>𝐵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</m:ctrlPr>
                                </m:sSubPr>
                                <m:e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𝑋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,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sym typeface="Comic Sans MS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(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𝑦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Marginal PMF: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𝑝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naryPr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𝑦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𝑌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𝑋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𝑌</m:t>
                              </m:r>
                            </m:sub>
                          </m:s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(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,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𝑦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)</m:t>
                          </m:r>
                        </m:e>
                      </m:nary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,  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𝑝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𝑦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naryPr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𝑋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𝑝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dPr>
                                <m:e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𝑋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,</m:t>
                                  </m:r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𝑌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nary>
                        <m:nary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naryPr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−∞</m:t>
                          </m:r>
                        </m:sub>
                        <m:sup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𝑋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𝑦</m:t>
                              </m:r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𝑑𝑦</m:t>
                          </m:r>
                        </m:e>
                      </m:nary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,  </m:t>
                      </m:r>
                      <m:sSub>
                        <m:sSubPr>
                          <m:ctrlP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𝑦</m:t>
                          </m:r>
                        </m:e>
                      </m:d>
                      <m:r>
                        <a:rPr lang="en-CA" sz="900" i="1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nary>
                        <m:naryPr>
                          <m:ctrlPr>
                            <a:rPr lang="en-CA" sz="90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naryPr>
                        <m:sub>
                          <m: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−∞</m:t>
                          </m:r>
                        </m:sub>
                        <m:sup>
                          <m: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𝑋</m:t>
                              </m:r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𝑥</m:t>
                              </m:r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𝑦</m:t>
                              </m:r>
                            </m:e>
                          </m:d>
                          <m:r>
                            <a:rPr lang="en-CA" sz="900" i="1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𝑑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Joint PDF: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−∞</m:t>
                        </m:r>
                      </m:sub>
                      <m:sup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sup>
                      <m:e>
                        <m:nary>
                          <m:nary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naryPr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−∞</m:t>
                            </m:r>
                          </m:sub>
                          <m:sup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𝑢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𝑑𝑢𝑑𝑣</m:t>
                            </m:r>
                          </m:e>
                        </m:nary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𝜕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𝐹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𝜕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𝜕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den>
                    </m:f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Some properties of joint PDF:</a:t>
                </a:r>
              </a:p>
              <a:p>
                <a:pPr marL="228600" lvl="0" indent="-228600"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&lt;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≤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 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&lt;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≤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≥0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AutoNum type="alphaLcParenR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∞</m:t>
                            </m:r>
                          </m:sub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𝑑𝑥𝑑𝑦</m:t>
                            </m:r>
                          </m:e>
                        </m:nary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=1</m:t>
                        </m:r>
                      </m:e>
                    </m:nary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lvl="0" indent="-228600"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∬"/>
                        <m:limLoc m:val="undOvr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m:rPr>
                                <m:brk m:alnAt="24"/>
                              </m:r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∈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𝐵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𝑑𝑥𝑑𝑦</m:t>
                        </m:r>
                      </m:e>
                    </m:nary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Function of two RVs, when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𝑊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𝑔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)</m:t>
                    </m:r>
                  </m:oMath>
                </a14:m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;</a:t>
                </a:r>
              </a:p>
              <a:p>
                <a:pPr lvl="0"/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>
          <p:sp>
            <p:nvSpPr>
              <p:cNvPr id="3" name="Google Shape;54;p13">
                <a:extLst>
                  <a:ext uri="{FF2B5EF4-FFF2-40B4-BE49-F238E27FC236}">
                    <a16:creationId xmlns:a16="http://schemas.microsoft.com/office/drawing/2014/main" id="{AC1E55E1-2C33-A5C9-30B0-1EE240586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770" y="3707872"/>
                <a:ext cx="3688558" cy="56868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ABE917-D883-CED2-FBED-97ECCC36D65D}"/>
              </a:ext>
            </a:extLst>
          </p:cNvPr>
          <p:cNvCxnSpPr>
            <a:cxnSpLocks/>
          </p:cNvCxnSpPr>
          <p:nvPr/>
        </p:nvCxnSpPr>
        <p:spPr>
          <a:xfrm>
            <a:off x="-2" y="3788835"/>
            <a:ext cx="3422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54;p13">
                <a:extLst>
                  <a:ext uri="{FF2B5EF4-FFF2-40B4-BE49-F238E27FC236}">
                    <a16:creationId xmlns:a16="http://schemas.microsoft.com/office/drawing/2014/main" id="{E2C58EB5-BE8B-F72A-D759-9B7895CB6B89}"/>
                  </a:ext>
                </a:extLst>
              </p:cNvPr>
              <p:cNvSpPr txBox="1"/>
              <p:nvPr/>
            </p:nvSpPr>
            <p:spPr>
              <a:xfrm>
                <a:off x="-54770" y="8597636"/>
                <a:ext cx="3688558" cy="18968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PMF: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𝑤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{</m:t>
                            </m:r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𝑔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(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)=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𝑤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}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(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sym typeface="Comic Sans MS"/>
                  </a:rPr>
                  <a:t>CDF: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𝑤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limLoc m:val="undOvr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24"/>
                                  </m:r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∈{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≤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𝑤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}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𝑑𝑥𝑑𝑦</m:t>
                            </m:r>
                          </m:e>
                        </m:nary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 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𝑤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𝐹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𝑊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𝑑𝑤</m:t>
                        </m:r>
                      </m:den>
                    </m:f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sym typeface="Comic Sans MS"/>
                  </a:rPr>
                  <a:t>CDF of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𝑊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𝑚𝑎𝑥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(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)</m:t>
                    </m:r>
                  </m:oMath>
                </a14:m>
                <a:r>
                  <a:rPr lang="en-CA" sz="900" b="0" dirty="0">
                    <a:latin typeface="Comic Sans MS"/>
                    <a:sym typeface="Comic Sans MS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𝑤</m:t>
                        </m:r>
                      </m:e>
                    </m:d>
                    <m:r>
                      <a:rPr lang="en-CA" sz="900" b="0" i="1" dirty="0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−∞</m:t>
                        </m:r>
                      </m:sub>
                      <m:sup>
                        <m:r>
                          <a:rPr lang="en-CA" sz="900" b="0" i="1" dirty="0" smtClean="0">
                            <a:latin typeface="Cambria Math" panose="02040503050406030204" pitchFamily="18" charset="0"/>
                            <a:sym typeface="Comic Sans MS"/>
                          </a:rPr>
                          <m:t>𝑤</m:t>
                        </m:r>
                      </m:sup>
                      <m:e>
                        <m:nary>
                          <m:naryPr>
                            <m:ctrlP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naryPr>
                          <m:sub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−∞</m:t>
                            </m:r>
                          </m:sub>
                          <m:sup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𝑤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dirty="0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dirty="0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𝑑𝑥𝑑𝑦</m:t>
                            </m:r>
                          </m:e>
                        </m:nary>
                      </m:e>
                    </m:nary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sym typeface="Comic Sans MS"/>
                  </a:rPr>
                  <a:t>Expected value (discrete):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𝑊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∈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𝑆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naryPr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(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sym typeface="Comic Sans MS"/>
                  </a:rPr>
                  <a:t>Expected value (continuous):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𝑊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−∞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naryPr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−∞</m:t>
                            </m:r>
                          </m:sub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∞</m:t>
                            </m:r>
                          </m:sup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𝑑𝑥𝑑𝑦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  </m:t>
                            </m:r>
                          </m:e>
                        </m:nary>
                      </m:e>
                    </m:nary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sym typeface="Comic Sans MS"/>
                  </a:rPr>
                  <a:t>Another fucking theorem: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𝑋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𝑌</m:t>
                              </m:r>
                            </m:e>
                          </m:d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𝑋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,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=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𝐸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[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𝑔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𝑋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,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𝑌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]+…+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𝐸</m:t>
                      </m:r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[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𝑔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𝑋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,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sym typeface="Comic Sans MS"/>
                            </a:rPr>
                            <m:t>𝑌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sym typeface="Comic Sans MS"/>
                        </a:rPr>
                        <m:t>]</m:t>
                      </m:r>
                    </m:oMath>
                  </m:oMathPara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6" name="Google Shape;54;p13">
                <a:extLst>
                  <a:ext uri="{FF2B5EF4-FFF2-40B4-BE49-F238E27FC236}">
                    <a16:creationId xmlns:a16="http://schemas.microsoft.com/office/drawing/2014/main" id="{E2C58EB5-BE8B-F72A-D759-9B7895CB6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770" y="8597636"/>
                <a:ext cx="3688558" cy="1896899"/>
              </a:xfrm>
              <a:prstGeom prst="rect">
                <a:avLst/>
              </a:prstGeom>
              <a:blipFill>
                <a:blip r:embed="rId4"/>
                <a:stretch>
                  <a:fillRect t="-73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56;p13">
                <a:extLst>
                  <a:ext uri="{FF2B5EF4-FFF2-40B4-BE49-F238E27FC236}">
                    <a16:creationId xmlns:a16="http://schemas.microsoft.com/office/drawing/2014/main" id="{CB7503F5-7A2A-1E3E-C156-B489B571A993}"/>
                  </a:ext>
                </a:extLst>
              </p:cNvPr>
              <p:cNvSpPr txBox="1"/>
              <p:nvPr/>
            </p:nvSpPr>
            <p:spPr>
              <a:xfrm>
                <a:off x="3047997" y="-27525"/>
                <a:ext cx="4672015" cy="967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Covariance of two RVs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Covariance disease 2019: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𝐶𝑜𝑣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𝑌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𝜇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𝜇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Variance rule thing: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+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+2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𝐶𝑜𝑣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[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𝑌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]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Correlation coefficient: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𝜌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𝐶𝑜𝑣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𝜎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sub>
                        </m:sSub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𝜎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, it is always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−1≤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𝜌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≤1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𝜌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 +1 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is strong positive relationship,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−1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is strong negative,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0</m:t>
                    </m:r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is uncorrelated</a:t>
                </a:r>
              </a:p>
            </p:txBody>
          </p:sp>
        </mc:Choice>
        <mc:Fallback xmlns="">
          <p:sp>
            <p:nvSpPr>
              <p:cNvPr id="7" name="Google Shape;56;p13">
                <a:extLst>
                  <a:ext uri="{FF2B5EF4-FFF2-40B4-BE49-F238E27FC236}">
                    <a16:creationId xmlns:a16="http://schemas.microsoft.com/office/drawing/2014/main" id="{CB7503F5-7A2A-1E3E-C156-B489B571A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7" y="-27525"/>
                <a:ext cx="4672015" cy="9676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56;p13">
                <a:extLst>
                  <a:ext uri="{FF2B5EF4-FFF2-40B4-BE49-F238E27FC236}">
                    <a16:creationId xmlns:a16="http://schemas.microsoft.com/office/drawing/2014/main" id="{6F912FC6-E202-AF54-20E4-33896361027B}"/>
                  </a:ext>
                </a:extLst>
              </p:cNvPr>
              <p:cNvSpPr txBox="1"/>
              <p:nvPr/>
            </p:nvSpPr>
            <p:spPr>
              <a:xfrm>
                <a:off x="3381375" y="807737"/>
                <a:ext cx="4614862" cy="20866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Conditioning and Independent RVs</a:t>
                </a: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Conditional joint PMF: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𝑋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,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𝑥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,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𝑦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𝐵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&amp;0,</m:t>
                            </m:r>
                          </m:e>
                        </m:eqAr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dPr>
                                <m:e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𝑥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,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∈</m:t>
                              </m:r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 ∑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∈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=1</m:t>
                        </m:r>
                      </m:e>
                    </m:nary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Marginal PMFs: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∈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𝑆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)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 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∈</m:t>
                        </m:r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𝑆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sub>
                        </m:s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(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)</m:t>
                        </m:r>
                      </m:e>
                    </m:nary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Conditional joint PDF: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𝑋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,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𝑥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,</m:t>
                                    </m:r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𝑦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  <a:ea typeface="Comic Sans MS"/>
                                        <a:cs typeface="Comic Sans MS"/>
                                        <a:sym typeface="Comic Sans MS"/>
                                      </a:rPr>
                                      <m:t>𝐵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&amp;0,</m:t>
                            </m:r>
                          </m:e>
                        </m:eqAr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dPr>
                                <m:e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𝑥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,</m:t>
                                  </m:r>
                                  <m:r>
                                    <a:rPr lang="en-CA" sz="900" i="1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∈</m:t>
                              </m:r>
                              <m:r>
                                <a:rPr lang="en-CA" sz="900" i="1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sym typeface="Comic Sans MS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limLoc m:val="undOvr"/>
                            <m:supHide m:val="on"/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∈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𝑌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|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𝐵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𝑑𝑥𝑑𝑦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Marginal PDFs: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𝑑𝑦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</m:t>
                        </m:r>
                      </m:sub>
                      <m:sup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𝑑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nary>
                  </m:oMath>
                </a14:m>
                <a:endParaRPr lang="en-CA" sz="90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Conditional exp. val. discrete: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𝑊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𝜇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𝑊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∈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𝐵</m:t>
                            </m:r>
                          </m:sub>
                          <m:sup/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𝑥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𝑦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</m:ctrlPr>
                              </m:sSub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𝑋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,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𝑌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|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sym typeface="Comic Sans MS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(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sym typeface="Comic Sans MS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CA" sz="900" b="0" dirty="0">
                  <a:latin typeface="Comic Sans MS"/>
                  <a:sym typeface="Comic Sans MS"/>
                </a:endParaRPr>
              </a:p>
              <a:p>
                <a:pPr lvl="0"/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Conditional exp. </a:t>
                </a:r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val. continuous: </a:t>
                </a:r>
                <a14:m>
                  <m:oMath xmlns:m="http://schemas.openxmlformats.org/officeDocument/2006/math"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𝑊</m:t>
                        </m:r>
                      </m:e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𝜇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𝑊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</m:sSub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∫</m:t>
                    </m:r>
                    <m:nary>
                      <m:naryPr>
                        <m:ctrlPr>
                          <a:rPr lang="en-CA" sz="900" i="1">
                            <a:latin typeface="Cambria Math" panose="02040503050406030204" pitchFamily="18" charset="0"/>
                            <a:sym typeface="Comic Sans MS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i="1">
                            <a:latin typeface="Cambria Math" panose="02040503050406030204" pitchFamily="18" charset="0"/>
                            <a:sym typeface="Comic Sans MS"/>
                          </a:rPr>
                          <m:t>∈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sym typeface="Comic Sans MS"/>
                          </a:rPr>
                          <m:t>𝐵</m:t>
                        </m:r>
                      </m:sub>
                      <m:sup/>
                      <m:e>
                        <m:r>
                          <a:rPr lang="en-CA" sz="900" i="1">
                            <a:latin typeface="Cambria Math" panose="02040503050406030204" pitchFamily="18" charset="0"/>
                            <a:sym typeface="Comic Sans MS"/>
                          </a:rPr>
                          <m:t>𝑔</m:t>
                        </m:r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𝑌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i="1">
                            <a:latin typeface="Cambria Math" panose="02040503050406030204" pitchFamily="18" charset="0"/>
                            <a:sym typeface="Comic Sans MS"/>
                          </a:rPr>
                          <m:t>𝑑𝑥𝑑𝑦</m:t>
                        </m:r>
                      </m:e>
                    </m:nary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Variance conditional: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𝑊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𝜎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𝑊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p>
                    </m:sSubSup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𝑊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p>
                        </m:sSup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𝐵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−</m:t>
                    </m:r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d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𝑊</m:t>
                                </m:r>
                              </m:e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𝐵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</m:sup>
                    </m:sSup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8" name="Google Shape;56;p13">
                <a:extLst>
                  <a:ext uri="{FF2B5EF4-FFF2-40B4-BE49-F238E27FC236}">
                    <a16:creationId xmlns:a16="http://schemas.microsoft.com/office/drawing/2014/main" id="{6F912FC6-E202-AF54-20E4-338963610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375" y="807737"/>
                <a:ext cx="4614862" cy="2086631"/>
              </a:xfrm>
              <a:prstGeom prst="rect">
                <a:avLst/>
              </a:prstGeom>
              <a:blipFill>
                <a:blip r:embed="rId6"/>
                <a:stretch>
                  <a:fillRect t="-40058" b="-324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021EE2-E9A7-965C-B2C8-F5E8767DCF21}"/>
              </a:ext>
            </a:extLst>
          </p:cNvPr>
          <p:cNvCxnSpPr>
            <a:cxnSpLocks/>
          </p:cNvCxnSpPr>
          <p:nvPr/>
        </p:nvCxnSpPr>
        <p:spPr>
          <a:xfrm>
            <a:off x="3109913" y="0"/>
            <a:ext cx="0" cy="882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F1D2DB-7B55-144E-5311-21D18A12DCAA}"/>
              </a:ext>
            </a:extLst>
          </p:cNvPr>
          <p:cNvCxnSpPr>
            <a:cxnSpLocks/>
          </p:cNvCxnSpPr>
          <p:nvPr/>
        </p:nvCxnSpPr>
        <p:spPr>
          <a:xfrm flipH="1">
            <a:off x="3109913" y="882932"/>
            <a:ext cx="4810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820F3B1-9DDC-E150-5D6E-0F4ED4CDE762}"/>
                  </a:ext>
                </a:extLst>
              </p:cNvPr>
              <p:cNvSpPr txBox="1"/>
              <p:nvPr/>
            </p:nvSpPr>
            <p:spPr>
              <a:xfrm>
                <a:off x="3381374" y="2736653"/>
                <a:ext cx="4614863" cy="1421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Another conditional PMF: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Another conditional PDF: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</a:p>
              <a:p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Another expected value discrete: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e>
                        </m:d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∈</m:t>
                        </m:r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𝑆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𝑝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|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)</m:t>
                        </m:r>
                      </m:e>
                    </m:nary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Another expected value continuous: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e>
                        </m:d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∞</m:t>
                        </m:r>
                      </m:sup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|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𝑑𝑥</m:t>
                        </m:r>
                      </m:e>
                    </m:nary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Independence, </a:t>
                </a:r>
                <a:r>
                  <a:rPr lang="en-CA" sz="900" b="0" dirty="0" err="1">
                    <a:latin typeface="Comic Sans MS"/>
                    <a:ea typeface="Comic Sans MS"/>
                    <a:cs typeface="Comic Sans MS"/>
                    <a:sym typeface="Comic Sans MS"/>
                  </a:rPr>
                  <a:t>iff</a:t>
                </a: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𝑝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i="1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𝐹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Important stuff to remember </a:t>
                </a:r>
                <a:r>
                  <a:rPr lang="en-CA" sz="900" b="0" dirty="0" err="1">
                    <a:latin typeface="Comic Sans MS"/>
                    <a:ea typeface="Comic Sans MS"/>
                    <a:cs typeface="Comic Sans MS"/>
                    <a:sym typeface="Comic Sans MS"/>
                  </a:rPr>
                  <a:t>aboot</a:t>
                </a:r>
                <a:r>
                  <a:rPr lang="en-CA" sz="900" b="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 independence:</a:t>
                </a:r>
              </a:p>
              <a:p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820F3B1-9DDC-E150-5D6E-0F4ED4CDE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374" y="2736653"/>
                <a:ext cx="4614863" cy="14211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C06552-F5F0-91DB-F96B-A2A49090E272}"/>
                  </a:ext>
                </a:extLst>
              </p:cNvPr>
              <p:cNvSpPr txBox="1"/>
              <p:nvPr/>
            </p:nvSpPr>
            <p:spPr>
              <a:xfrm>
                <a:off x="3381375" y="3650723"/>
                <a:ext cx="4614863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h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𝑔</m:t>
                        </m:r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[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h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]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indent="-228600"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indent="-228600"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𝐶𝑜𝑣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=0</m:t>
                    </m:r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indent="-228600"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+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228600" indent="-228600">
                  <a:buAutoNum type="alphaLcParenR"/>
                </a:pP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=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e>
                    </m:d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C06552-F5F0-91DB-F96B-A2A49090E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375" y="3650723"/>
                <a:ext cx="4614863" cy="13388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56;p13">
                <a:extLst>
                  <a:ext uri="{FF2B5EF4-FFF2-40B4-BE49-F238E27FC236}">
                    <a16:creationId xmlns:a16="http://schemas.microsoft.com/office/drawing/2014/main" id="{E746A1AB-4A9C-A1FF-11E5-949EB818790C}"/>
                  </a:ext>
                </a:extLst>
              </p:cNvPr>
              <p:cNvSpPr txBox="1"/>
              <p:nvPr/>
            </p:nvSpPr>
            <p:spPr>
              <a:xfrm>
                <a:off x="3352801" y="4375275"/>
                <a:ext cx="4614862" cy="15787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900" b="1" dirty="0">
                    <a:latin typeface="Comic Sans MS"/>
                    <a:ea typeface="Comic Sans MS"/>
                    <a:cs typeface="Comic Sans MS"/>
                    <a:sym typeface="Comic Sans MS"/>
                  </a:rPr>
                  <a:t>Bivariate Gaussian shit</a:t>
                </a: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Bivariate standard Gaussian: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,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1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2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𝜋</m:t>
                        </m:r>
                        <m:rad>
                          <m:radPr>
                            <m:degHide m:val="on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radPr>
                          <m:deg/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𝑒</m:t>
                        </m:r>
                      </m:e>
                      <m:sup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−(</m:t>
                        </m:r>
                        <m:sSup>
                          <m:sSup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𝑥</m:t>
                            </m:r>
                          </m:e>
                          <m:sup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p>
                        </m:sSup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−2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𝜌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𝑥𝑦</m:t>
                        </m:r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+</m:t>
                        </m:r>
                        <m:sSup>
                          <m:sSup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sSup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𝑦</m:t>
                            </m:r>
                          </m:e>
                          <m:sup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sup>
                        </m:sSup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)/[2</m:t>
                        </m:r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n-CA" sz="900" i="1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CA" sz="900" i="1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]</m:t>
                        </m:r>
                      </m:sup>
                    </m:sSup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Marginal PDFs: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radPr>
                          <m:deg/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𝑒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</m:t>
                        </m:r>
                        <m:f>
                          <m:f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, 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𝑦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radPr>
                          <m:deg/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</m:ctrlPr>
                      </m:s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𝑒</m:t>
                        </m:r>
                      </m:e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  <a:ea typeface="Comic Sans MS"/>
                            <a:cs typeface="Comic Sans MS"/>
                            <a:sym typeface="Comic Sans MS"/>
                          </a:rPr>
                          <m:t>−</m:t>
                        </m:r>
                        <m:f>
                          <m:f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</m:ctrlPr>
                              </m:sSupPr>
                              <m:e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  <a:ea typeface="Comic Sans MS"/>
                                    <a:cs typeface="Comic Sans MS"/>
                                    <a:sym typeface="Comic Sans MS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CA" sz="900" b="0" i="1" smtClean="0">
                                <a:latin typeface="Cambria Math" panose="02040503050406030204" pitchFamily="18" charset="0"/>
                                <a:ea typeface="Comic Sans MS"/>
                                <a:cs typeface="Comic Sans MS"/>
                                <a:sym typeface="Comic Sans MS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General bivariate gaussian RVs: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𝑓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𝑋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,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d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𝑥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,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𝑦</m:t>
                          </m:r>
                        </m:e>
                      </m:d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=</m:t>
                      </m:r>
                      <m:f>
                        <m:f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fPr>
                        <m:num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𝑒𝑥𝑝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d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fPr>
                                <m:num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𝜌</m:t>
                                          </m:r>
                                        </m:e>
                                        <m:sup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  <m:t>2</m:t>
                                      </m:r>
                                      <m: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  <m:t>𝜌</m:t>
                                      </m:r>
                                      <m:d>
                                        <m:dPr>
                                          <m:ctrlP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𝑥</m:t>
                                          </m:r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𝑦</m:t>
                                          </m:r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CA" sz="900" b="0" i="1" smtClean="0">
                                              <a:latin typeface="Cambria Math" panose="02040503050406030204" pitchFamily="18" charset="0"/>
                                              <a:ea typeface="Comic Sans MS"/>
                                              <a:cs typeface="Comic Sans MS"/>
                                              <a:sym typeface="Comic Sans MS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CA" sz="900" b="0" i="1" smtClean="0">
                                                  <a:latin typeface="Cambria Math" panose="02040503050406030204" pitchFamily="18" charset="0"/>
                                                  <a:ea typeface="Comic Sans MS"/>
                                                  <a:cs typeface="Comic Sans MS"/>
                                                  <a:sym typeface="Comic Sans MS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CA" sz="900" b="0" i="1" smtClean="0">
                                                      <a:latin typeface="Cambria Math" panose="02040503050406030204" pitchFamily="18" charset="0"/>
                                                      <a:ea typeface="Comic Sans MS"/>
                                                      <a:cs typeface="Comic Sans MS"/>
                                                      <a:sym typeface="Comic Sans MS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CA" sz="900" b="0" i="1" smtClean="0">
                                          <a:latin typeface="Cambria Math" panose="02040503050406030204" pitchFamily="18" charset="0"/>
                                          <a:ea typeface="Comic Sans MS"/>
                                          <a:cs typeface="Comic Sans MS"/>
                                          <a:sym typeface="Comic Sans MS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2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2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  <a:ea typeface="Comic Sans MS"/>
                                  <a:cs typeface="Comic Sans MS"/>
                                  <a:sym typeface="Comic Sans MS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</m:ctrlPr>
                                </m:sSupPr>
                                <m:e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  <a:ea typeface="Comic Sans MS"/>
                                      <a:cs typeface="Comic Sans MS"/>
                                      <a:sym typeface="Comic Sans M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CA" sz="900" b="0" i="1" smtClean="0"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  </m:t>
                      </m:r>
                      <m:sSub>
                        <m:sSubPr>
                          <m:ctrlP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bPr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 </m:t>
                          </m:r>
                        </m:e>
                        <m:sub>
                          <m:r>
                            <a:rPr lang="en-CA" sz="900" b="0" i="1" smtClean="0"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lvl="0"/>
                <a:r>
                  <a:rPr lang="en-CA" sz="900" dirty="0">
                    <a:latin typeface="Comic Sans MS"/>
                    <a:ea typeface="Comic Sans MS"/>
                    <a:cs typeface="Comic Sans MS"/>
                    <a:sym typeface="Comic Sans MS"/>
                  </a:rPr>
                  <a:t>Conditional (You can switch around X and Y. This shit is getting ridiculous):</a:t>
                </a:r>
                <a:endParaRPr lang="en-CA" sz="900" b="0" dirty="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21" name="Google Shape;56;p13">
                <a:extLst>
                  <a:ext uri="{FF2B5EF4-FFF2-40B4-BE49-F238E27FC236}">
                    <a16:creationId xmlns:a16="http://schemas.microsoft.com/office/drawing/2014/main" id="{E746A1AB-4A9C-A1FF-11E5-949EB8187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1" y="4375275"/>
                <a:ext cx="4614862" cy="15787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833FB7-977D-8BD2-5277-B52DADF5140C}"/>
              </a:ext>
            </a:extLst>
          </p:cNvPr>
          <p:cNvCxnSpPr>
            <a:cxnSpLocks/>
          </p:cNvCxnSpPr>
          <p:nvPr/>
        </p:nvCxnSpPr>
        <p:spPr>
          <a:xfrm flipV="1">
            <a:off x="3422654" y="882932"/>
            <a:ext cx="0" cy="4882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5BDD3FEC-1D38-D488-C008-3256F6CBAB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0145" y="5870134"/>
            <a:ext cx="2962029" cy="8824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75ADB83-7FA6-E124-FAC3-907C9BC2A60E}"/>
              </a:ext>
            </a:extLst>
          </p:cNvPr>
          <p:cNvSpPr txBox="1"/>
          <p:nvPr/>
        </p:nvSpPr>
        <p:spPr>
          <a:xfrm>
            <a:off x="6057900" y="5942032"/>
            <a:ext cx="15648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latin typeface="Comic Sans MS" panose="030F0702030302020204" pitchFamily="66" charset="0"/>
              </a:rPr>
              <a:t>Bivariate Gaussian RVs are uncorrelated </a:t>
            </a:r>
            <a:r>
              <a:rPr lang="en-CA" sz="900" dirty="0" err="1">
                <a:latin typeface="Comic Sans MS" panose="030F0702030302020204" pitchFamily="66" charset="0"/>
              </a:rPr>
              <a:t>iff</a:t>
            </a:r>
            <a:r>
              <a:rPr lang="en-CA" sz="900" dirty="0">
                <a:latin typeface="Comic Sans MS" panose="030F0702030302020204" pitchFamily="66" charset="0"/>
              </a:rPr>
              <a:t> X and Y are independent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B02D90-7016-96B8-A4BD-13FAD8125D93}"/>
                  </a:ext>
                </a:extLst>
              </p:cNvPr>
              <p:cNvSpPr txBox="1"/>
              <p:nvPr/>
            </p:nvSpPr>
            <p:spPr>
              <a:xfrm>
                <a:off x="3552824" y="6846907"/>
                <a:ext cx="4367211" cy="1965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b="1" dirty="0">
                    <a:latin typeface="Comic Sans MS" panose="030F0702030302020204" pitchFamily="66" charset="0"/>
                  </a:rPr>
                  <a:t>Miscellaneous miscellanea</a:t>
                </a: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PDF of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CA" sz="900" dirty="0">
                    <a:latin typeface="Comic Sans MS" panose="030F0702030302020204" pitchFamily="66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</m:oMath>
                </a14:m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When independent (same for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sz="900" dirty="0">
                    <a:latin typeface="Comic Sans MS" panose="030F0702030302020204" pitchFamily="66" charset="0"/>
                  </a:rPr>
                  <a:t>):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Characteristic function (CHF):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Inverse Fourier transform: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CA" sz="9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nary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Moment theorem: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CA" sz="900" dirty="0">
                    <a:latin typeface="Comic Sans MS" panose="030F0702030302020204" pitchFamily="66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Central Limit Theorem,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CA" sz="900" dirty="0">
                    <a:latin typeface="Comic Sans MS" panose="030F0702030302020204" pitchFamily="66" charset="0"/>
                  </a:rPr>
                  <a:t>, also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A" sz="900" dirty="0">
                    <a:latin typeface="Comic Sans MS" panose="030F0702030302020204" pitchFamily="66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sz="9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9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9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en-CA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CA" sz="9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  <m:e>
                          <m:sSup>
                            <m:sSupPr>
                              <m:ctrlP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CA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CA" sz="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sz="9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  <m:r>
                            <a:rPr lang="en-CA" sz="9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B02D90-7016-96B8-A4BD-13FAD8125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824" y="6846907"/>
                <a:ext cx="4367211" cy="1965859"/>
              </a:xfrm>
              <a:prstGeom prst="rect">
                <a:avLst/>
              </a:prstGeom>
              <a:blipFill>
                <a:blip r:embed="rId11"/>
                <a:stretch>
                  <a:fillRect t="-5573" b="-334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A692C9C-E634-0BC3-66E4-EE8AB8A35EA0}"/>
                  </a:ext>
                </a:extLst>
              </p:cNvPr>
              <p:cNvSpPr txBox="1"/>
              <p:nvPr/>
            </p:nvSpPr>
            <p:spPr>
              <a:xfrm>
                <a:off x="3552823" y="8615999"/>
                <a:ext cx="4367211" cy="1572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b="1" dirty="0">
                    <a:latin typeface="Comic Sans MS" panose="030F0702030302020204" pitchFamily="66" charset="0"/>
                  </a:rPr>
                  <a:t>Parameter estimation</a:t>
                </a: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Bias (</a:t>
                </a:r>
                <a:r>
                  <a:rPr lang="en-CA" sz="900" dirty="0" err="1">
                    <a:latin typeface="Comic Sans MS" panose="030F0702030302020204" pitchFamily="66" charset="0"/>
                  </a:rPr>
                  <a:t>jimin</a:t>
                </a:r>
                <a:r>
                  <a:rPr lang="en-CA" sz="900" dirty="0">
                    <a:latin typeface="Comic Sans MS" panose="030F0702030302020204" pitchFamily="66" charset="0"/>
                  </a:rPr>
                  <a:t> &lt;3):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CA" sz="900" b="0" i="0" dirty="0">
                    <a:latin typeface="Comic Sans MS" panose="030F0702030302020204" pitchFamily="66" charset="0"/>
                  </a:rPr>
                  <a:t>, unbiased if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Consistency: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sz="9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CA" sz="9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CA" sz="9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sz="900" dirty="0">
                    <a:latin typeface="Comic Sans MS" panose="030F0702030302020204" pitchFamily="66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Variance: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sub>
                      <m:sup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9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CA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CA" sz="9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Mean squared error: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CA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9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9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Efficiency rule: better if var is lower. Minimum var is MVUE</a:t>
                </a: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Minimum mean squared error: </a:t>
                </a:r>
                <a14:m>
                  <m:oMath xmlns:m="http://schemas.openxmlformats.org/officeDocument/2006/math"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𝑀𝑀𝑆𝐸</m:t>
                            </m:r>
                          </m:sub>
                        </m:sSub>
                      </m:e>
                    </m:d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9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CA" sz="900" b="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Maximum likelihood estimation: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9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𝑀𝐿</m:t>
                        </m:r>
                      </m:sub>
                    </m:sSub>
                    <m:r>
                      <a:rPr lang="en-CA" sz="9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CA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CA" sz="900" dirty="0">
                    <a:latin typeface="Comic Sans MS" panose="030F0702030302020204" pitchFamily="66" charset="0"/>
                  </a:rPr>
                  <a:t> 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sz="9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9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func>
                          <m:funcPr>
                            <m:ctrlP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9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CA" sz="9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CA" sz="900" dirty="0">
                  <a:latin typeface="Comic Sans MS" panose="030F0702030302020204" pitchFamily="66" charset="0"/>
                </a:endParaRPr>
              </a:p>
              <a:p>
                <a:r>
                  <a:rPr lang="en-CA" sz="900" dirty="0">
                    <a:latin typeface="Comic Sans MS" panose="030F0702030302020204" pitchFamily="66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A692C9C-E634-0BC3-66E4-EE8AB8A35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823" y="8615999"/>
                <a:ext cx="4367211" cy="157248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E6C1D89-D34F-673B-11C2-48D8F8C2A602}"/>
              </a:ext>
            </a:extLst>
          </p:cNvPr>
          <p:cNvCxnSpPr>
            <a:cxnSpLocks/>
          </p:cNvCxnSpPr>
          <p:nvPr/>
        </p:nvCxnSpPr>
        <p:spPr>
          <a:xfrm>
            <a:off x="3422654" y="4407670"/>
            <a:ext cx="44973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9C315C-76E7-765B-DE64-9DD42A016498}"/>
              </a:ext>
            </a:extLst>
          </p:cNvPr>
          <p:cNvCxnSpPr>
            <a:cxnSpLocks/>
          </p:cNvCxnSpPr>
          <p:nvPr/>
        </p:nvCxnSpPr>
        <p:spPr>
          <a:xfrm>
            <a:off x="2924179" y="5765800"/>
            <a:ext cx="4984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99713C-78C2-203C-D1E6-8F09537BC384}"/>
              </a:ext>
            </a:extLst>
          </p:cNvPr>
          <p:cNvCxnSpPr>
            <a:cxnSpLocks/>
          </p:cNvCxnSpPr>
          <p:nvPr/>
        </p:nvCxnSpPr>
        <p:spPr>
          <a:xfrm>
            <a:off x="2924179" y="5765800"/>
            <a:ext cx="0" cy="1012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912E59-7D75-FD35-EE87-6D42A2745451}"/>
              </a:ext>
            </a:extLst>
          </p:cNvPr>
          <p:cNvCxnSpPr>
            <a:cxnSpLocks/>
          </p:cNvCxnSpPr>
          <p:nvPr/>
        </p:nvCxnSpPr>
        <p:spPr>
          <a:xfrm>
            <a:off x="2924179" y="6777994"/>
            <a:ext cx="49958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FAB5DF-289B-8B24-5420-076087981D05}"/>
              </a:ext>
            </a:extLst>
          </p:cNvPr>
          <p:cNvCxnSpPr>
            <a:cxnSpLocks/>
          </p:cNvCxnSpPr>
          <p:nvPr/>
        </p:nvCxnSpPr>
        <p:spPr>
          <a:xfrm>
            <a:off x="3552823" y="6777994"/>
            <a:ext cx="0" cy="3302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C05732-184C-0C6F-73F3-3CBB7509A050}"/>
              </a:ext>
            </a:extLst>
          </p:cNvPr>
          <p:cNvCxnSpPr>
            <a:cxnSpLocks/>
          </p:cNvCxnSpPr>
          <p:nvPr/>
        </p:nvCxnSpPr>
        <p:spPr>
          <a:xfrm>
            <a:off x="3552823" y="8657594"/>
            <a:ext cx="43672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BA18C6D-817D-59CF-BAEE-44B1DA05C3E6}"/>
              </a:ext>
            </a:extLst>
          </p:cNvPr>
          <p:cNvSpPr txBox="1"/>
          <p:nvPr/>
        </p:nvSpPr>
        <p:spPr>
          <a:xfrm>
            <a:off x="6048104" y="3920836"/>
            <a:ext cx="15746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latin typeface="Comic Sans MS" panose="030F0702030302020204" pitchFamily="66" charset="0"/>
              </a:rPr>
              <a:t>Note: </a:t>
            </a:r>
            <a:r>
              <a:rPr lang="en-CA" sz="900" dirty="0" err="1">
                <a:latin typeface="Comic Sans MS" panose="030F0702030302020204" pitchFamily="66" charset="0"/>
              </a:rPr>
              <a:t>iff</a:t>
            </a:r>
            <a:r>
              <a:rPr lang="en-CA" sz="900">
                <a:latin typeface="Comic Sans MS" panose="030F0702030302020204" pitchFamily="66" charset="0"/>
              </a:rPr>
              <a:t> = </a:t>
            </a:r>
            <a:r>
              <a:rPr lang="en-CA" sz="900" dirty="0">
                <a:latin typeface="Comic Sans MS" panose="030F0702030302020204" pitchFamily="66" charset="0"/>
              </a:rPr>
              <a:t>if and only if</a:t>
            </a:r>
          </a:p>
        </p:txBody>
      </p:sp>
    </p:spTree>
    <p:extLst>
      <p:ext uri="{BB962C8B-B14F-4D97-AF65-F5344CB8AC3E}">
        <p14:creationId xmlns:p14="http://schemas.microsoft.com/office/powerpoint/2010/main" val="8282743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</TotalTime>
  <Words>2246</Words>
  <Application>Microsoft Office PowerPoint</Application>
  <PresentationFormat>Custom</PresentationFormat>
  <Paragraphs>246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Cambria Math</vt:lpstr>
      <vt:lpstr>Comic Sans MS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Michael Ma</cp:lastModifiedBy>
  <cp:revision>38</cp:revision>
  <dcterms:modified xsi:type="dcterms:W3CDTF">2022-12-22T01:20:18Z</dcterms:modified>
</cp:coreProperties>
</file>