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7920038" cy="10080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000" y="60"/>
      </p:cViewPr>
      <p:guideLst>
        <p:guide orient="horz" pos="3175"/>
        <p:guide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214" y="685800"/>
            <a:ext cx="269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85800"/>
            <a:ext cx="2693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76788"/>
            <a:ext cx="26100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Probability</a:t>
            </a:r>
            <a:endParaRPr sz="9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The chance something happens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We use models to represent a system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Types of models: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Deterministic: Outcome is determined by input conditions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Probabilistic/Stochastic: Outcome can vary; degree of randomness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Building a model: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Define the random experiment inherent in the problem,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the set of all possible outcomes and events of interest,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a probability assignment for the outcomes and events.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13"/>
              <p:cNvSpPr txBox="1"/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theory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Not 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∉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of 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abular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of rule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+mj-lt"/>
                            <a:ea typeface="Comic Sans MS"/>
                            <a:cs typeface="Comic Sans MS"/>
                            <a:sym typeface="Comic Sans MS"/>
                          </a:rPr>
                          <m:t>satisfies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Countable and uncountable are self-explanatory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Empty/null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Subsets: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,∅⊆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Universal set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𝑁</m:t>
                    </m:r>
                  </m:oMath>
                </a14:m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elements,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subsets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Intersection: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c</m:t>
                        </m:r>
                      </m:sup>
                    </m:sSup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Commutative, distributive, and associative apply to union and intersections.</a:t>
                </a:r>
              </a:p>
              <a:p>
                <a:pPr lvl="0"/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De Morgan’s law: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∪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Mutually exclusive (disjoint)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=∅,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Partition: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∪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∪…∪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/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to probability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Element – Outcome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– Event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Universal Set – Sample space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Law: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⊂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⟹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0,1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Axioms of Probability: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Consequences of these axioms: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Union bound: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/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More probability shit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≜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</m:oMath>
                </a14:m>
                <a:endParaRPr lang="en-CA" sz="9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∩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∪…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:endParaRPr lang="en-CA" sz="900" b="0" i="1" dirty="0">
                  <a:latin typeface="Cambria Math" panose="02040503050406030204" pitchFamily="18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+… </m:t>
                      </m:r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Law of total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Bayes’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[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Disjoint: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INDEPENDENT EVENTS AIN’T DISJOINT AND VICE VERSA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 trials: Find probability of an outcome after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(series): If one fails, whole thing fails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(parallel): If all fails, whole thing fails</a:t>
                </a:r>
              </a:p>
            </p:txBody>
          </p:sp>
        </mc:Choice>
        <mc:Fallback xmlns="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/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random variables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Range of an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𝑧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an uncountable set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If it has elements of both</a:t>
                </a: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/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discrete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 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0, 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experiments with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Binomial(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=0,1,2,…,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in exp.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 of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Poisson(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=0,1,2,…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𝑇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number of completely random events</a:t>
                </a:r>
              </a:p>
            </p:txBody>
          </p:sp>
        </mc:Choice>
        <mc:Fallback xmlns="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blipFill>
                <a:blip r:embed="rId7"/>
                <a:stretch>
                  <a:fillRect l="-2945" t="-29008" b="-519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/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Geometric(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=1,2,3,…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no. of tries until desired outcome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Pascal(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𝑘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+1,…</m:t>
                    </m:r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probability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successes</a:t>
                </a:r>
              </a:p>
            </p:txBody>
          </p:sp>
        </mc:Choice>
        <mc:Fallback xmlns="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blipFill>
                <a:blip r:embed="rId8"/>
                <a:stretch>
                  <a:fillRect t="-38571" b="-2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/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mass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_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blipFill>
                <a:blip r:embed="rId9"/>
                <a:stretch>
                  <a:fillRect b="-25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/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Cumulative distribution function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cumulative, while PMF is per value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1 at the end, while PMF is not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𝑎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/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900" b="1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</a:t>
                </a:r>
              </a:p>
              <a:p>
                <a:pPr lvl="0"/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Bernoulli: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endParaRPr lang="en-CA" sz="9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/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Function of RV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discrete, PMF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 of 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9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Linear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func</a:t>
                </a:r>
                <a:r>
                  <a:rPr lang="en-CA" sz="900" dirty="0">
                    <a:latin typeface="Comic Sans MS" panose="030F0702030302020204" pitchFamily="66" charset="0"/>
                  </a:rPr>
                  <a:t> of RV: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 ffs: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sz="900" dirty="0"/>
                  <a:t>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sz="9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blipFill>
                <a:blip r:embed="rId12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/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Variances for discrete RVs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Bernoulli</a:t>
                </a:r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blipFill>
                <a:blip r:embed="rId1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/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Continuous random variables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things that are not discrete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uwu</a:t>
                </a:r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CDF of 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Probability density function (PDF):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PDF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 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blipFill>
                <a:blip r:embed="rId14"/>
                <a:stretch>
                  <a:fillRect b="-30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/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continuous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Uniform(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&lt;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&gt;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</m:m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𝑎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+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𝑏</m:t>
                        </m:r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den>
                    </m:f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12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Exponential(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</m:oMath>
                </a14:m>
                <a:r>
                  <a:rPr lang="en-CA" sz="900" dirty="0"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Erlang(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𝜆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𝜆</m:t>
                                        </m:r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Γ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(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Γ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𝛼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0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&gt;0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Gaussian(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/(2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−∞&lt;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&lt;∞,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of standard normal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𝑍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fPr>
                          <m:nu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/2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≜</m:t>
                        </m:r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Φ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𝜎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blipFill>
                <a:blip r:embed="rId15"/>
                <a:stretch>
                  <a:fillRect t="-43817" b="-31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/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continuous RV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Cond.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B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 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sym typeface="Comic Sans MS"/>
                  </a:rPr>
                  <a:t>Memoryless property: Let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 be an exponential RV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eqArr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𝜆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0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,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=1−</m:t>
                      </m:r>
                      <m:sSup>
                        <m:s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𝑒</m:t>
                          </m:r>
                        </m:e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𝜆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sup>
                      </m:sSup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     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≥0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blipFill>
                <a:blip r:embed="rId16"/>
                <a:stretch>
                  <a:fillRect t="-55510" b="-448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/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2D1A60-E2B0-385B-5863-53E8B49FB66A}"/>
              </a:ext>
            </a:extLst>
          </p:cNvPr>
          <p:cNvCxnSpPr>
            <a:cxnSpLocks/>
          </p:cNvCxnSpPr>
          <p:nvPr/>
        </p:nvCxnSpPr>
        <p:spPr>
          <a:xfrm>
            <a:off x="2513637" y="0"/>
            <a:ext cx="0" cy="2745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70FFB2-A8F0-F2BD-1E73-D6798F025CF7}"/>
              </a:ext>
            </a:extLst>
          </p:cNvPr>
          <p:cNvCxnSpPr>
            <a:cxnSpLocks/>
          </p:cNvCxnSpPr>
          <p:nvPr/>
        </p:nvCxnSpPr>
        <p:spPr>
          <a:xfrm flipV="1">
            <a:off x="2513637" y="2745581"/>
            <a:ext cx="81926" cy="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87F3E9-E07E-CDEE-B899-775B697AB687}"/>
              </a:ext>
            </a:extLst>
          </p:cNvPr>
          <p:cNvCxnSpPr>
            <a:cxnSpLocks/>
          </p:cNvCxnSpPr>
          <p:nvPr/>
        </p:nvCxnSpPr>
        <p:spPr>
          <a:xfrm flipH="1">
            <a:off x="2595563" y="2740819"/>
            <a:ext cx="4762" cy="35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0171-12A8-9F84-4A53-21CAD81649AF}"/>
              </a:ext>
            </a:extLst>
          </p:cNvPr>
          <p:cNvCxnSpPr>
            <a:cxnSpLocks/>
          </p:cNvCxnSpPr>
          <p:nvPr/>
        </p:nvCxnSpPr>
        <p:spPr>
          <a:xfrm flipH="1">
            <a:off x="2588419" y="3093244"/>
            <a:ext cx="511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CA024-190F-3268-07FF-954B70F3D165}"/>
              </a:ext>
            </a:extLst>
          </p:cNvPr>
          <p:cNvCxnSpPr/>
          <p:nvPr/>
        </p:nvCxnSpPr>
        <p:spPr>
          <a:xfrm>
            <a:off x="3107531" y="3097959"/>
            <a:ext cx="0" cy="125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28350-C637-7048-64C5-EF3C0673A0D2}"/>
              </a:ext>
            </a:extLst>
          </p:cNvPr>
          <p:cNvCxnSpPr/>
          <p:nvPr/>
        </p:nvCxnSpPr>
        <p:spPr>
          <a:xfrm flipH="1">
            <a:off x="2776538" y="4355306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4AB13B-75DE-8834-A876-8B00C2CC95C5}"/>
              </a:ext>
            </a:extLst>
          </p:cNvPr>
          <p:cNvCxnSpPr/>
          <p:nvPr/>
        </p:nvCxnSpPr>
        <p:spPr>
          <a:xfrm>
            <a:off x="2774156" y="4352925"/>
            <a:ext cx="0" cy="117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E17CEB-347C-CAB5-457B-84DF1D51DEA8}"/>
              </a:ext>
            </a:extLst>
          </p:cNvPr>
          <p:cNvCxnSpPr>
            <a:cxnSpLocks/>
          </p:cNvCxnSpPr>
          <p:nvPr/>
        </p:nvCxnSpPr>
        <p:spPr>
          <a:xfrm flipH="1">
            <a:off x="2588419" y="5519738"/>
            <a:ext cx="188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35F343-4A4F-31C4-ADF5-E2CBE75679EB}"/>
              </a:ext>
            </a:extLst>
          </p:cNvPr>
          <p:cNvCxnSpPr>
            <a:cxnSpLocks/>
          </p:cNvCxnSpPr>
          <p:nvPr/>
        </p:nvCxnSpPr>
        <p:spPr>
          <a:xfrm>
            <a:off x="2588419" y="5524500"/>
            <a:ext cx="0" cy="195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6E311A-748B-C11B-1795-DC0004FCBF7B}"/>
              </a:ext>
            </a:extLst>
          </p:cNvPr>
          <p:cNvCxnSpPr/>
          <p:nvPr/>
        </p:nvCxnSpPr>
        <p:spPr>
          <a:xfrm>
            <a:off x="2595563" y="7477125"/>
            <a:ext cx="423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2D199-E665-748A-CA59-D9B2489F9715}"/>
              </a:ext>
            </a:extLst>
          </p:cNvPr>
          <p:cNvCxnSpPr>
            <a:cxnSpLocks/>
          </p:cNvCxnSpPr>
          <p:nvPr/>
        </p:nvCxnSpPr>
        <p:spPr>
          <a:xfrm flipH="1">
            <a:off x="2997994" y="7477125"/>
            <a:ext cx="4762" cy="8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69B573-95C3-F9C7-8DBA-C48E578AC121}"/>
              </a:ext>
            </a:extLst>
          </p:cNvPr>
          <p:cNvCxnSpPr/>
          <p:nvPr/>
        </p:nvCxnSpPr>
        <p:spPr>
          <a:xfrm>
            <a:off x="3015194" y="8389746"/>
            <a:ext cx="49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4C7D94-DE73-4C10-793D-23A98CB4436C}"/>
              </a:ext>
            </a:extLst>
          </p:cNvPr>
          <p:cNvCxnSpPr>
            <a:cxnSpLocks/>
          </p:cNvCxnSpPr>
          <p:nvPr/>
        </p:nvCxnSpPr>
        <p:spPr>
          <a:xfrm flipH="1">
            <a:off x="3512344" y="8372475"/>
            <a:ext cx="2381" cy="651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BD3A6-7829-0D2E-4906-2CCE9F6169AF}"/>
              </a:ext>
            </a:extLst>
          </p:cNvPr>
          <p:cNvCxnSpPr>
            <a:cxnSpLocks/>
          </p:cNvCxnSpPr>
          <p:nvPr/>
        </p:nvCxnSpPr>
        <p:spPr>
          <a:xfrm flipV="1">
            <a:off x="3531393" y="8809098"/>
            <a:ext cx="4407694" cy="2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9DC11C-E7E2-333C-E3CF-C12E35A2C5A6}"/>
              </a:ext>
            </a:extLst>
          </p:cNvPr>
          <p:cNvCxnSpPr/>
          <p:nvPr/>
        </p:nvCxnSpPr>
        <p:spPr>
          <a:xfrm>
            <a:off x="5207000" y="1122166"/>
            <a:ext cx="0" cy="115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95351B-D556-8063-892B-DB25C3513124}"/>
              </a:ext>
            </a:extLst>
          </p:cNvPr>
          <p:cNvCxnSpPr/>
          <p:nvPr/>
        </p:nvCxnSpPr>
        <p:spPr>
          <a:xfrm flipH="1">
            <a:off x="4851400" y="2276475"/>
            <a:ext cx="34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180C30-3753-478B-DA3C-D5F14C570BA4}"/>
              </a:ext>
            </a:extLst>
          </p:cNvPr>
          <p:cNvCxnSpPr/>
          <p:nvPr/>
        </p:nvCxnSpPr>
        <p:spPr>
          <a:xfrm>
            <a:off x="4851400" y="2273890"/>
            <a:ext cx="0" cy="93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2F3713-5D8C-28B7-8AD3-04EE979FAEE6}"/>
              </a:ext>
            </a:extLst>
          </p:cNvPr>
          <p:cNvCxnSpPr/>
          <p:nvPr/>
        </p:nvCxnSpPr>
        <p:spPr>
          <a:xfrm>
            <a:off x="4851400" y="3213100"/>
            <a:ext cx="3068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A2D80BA-B5AF-B89E-00E5-0F28683EED33}"/>
              </a:ext>
            </a:extLst>
          </p:cNvPr>
          <p:cNvCxnSpPr/>
          <p:nvPr/>
        </p:nvCxnSpPr>
        <p:spPr>
          <a:xfrm flipV="1">
            <a:off x="5207000" y="2250775"/>
            <a:ext cx="2713038" cy="2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CCEA50-E145-649F-DDEB-148D5DC749FB}"/>
              </a:ext>
            </a:extLst>
          </p:cNvPr>
          <p:cNvCxnSpPr/>
          <p:nvPr/>
        </p:nvCxnSpPr>
        <p:spPr>
          <a:xfrm flipV="1">
            <a:off x="5207000" y="1097601"/>
            <a:ext cx="2713038" cy="2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8E7D64-BD46-CEDA-4ABD-C37D7E4B5714}"/>
              </a:ext>
            </a:extLst>
          </p:cNvPr>
          <p:cNvCxnSpPr>
            <a:cxnSpLocks/>
          </p:cNvCxnSpPr>
          <p:nvPr/>
        </p:nvCxnSpPr>
        <p:spPr>
          <a:xfrm flipH="1" flipV="1">
            <a:off x="2513637" y="2262332"/>
            <a:ext cx="2350570" cy="1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7F7184-2376-CEFD-8251-0A16251822D3}"/>
              </a:ext>
            </a:extLst>
          </p:cNvPr>
          <p:cNvCxnSpPr/>
          <p:nvPr/>
        </p:nvCxnSpPr>
        <p:spPr>
          <a:xfrm flipV="1">
            <a:off x="3107531" y="2971800"/>
            <a:ext cx="0" cy="12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ECAF58-9F71-4B21-B12D-01C2C9459A1E}"/>
              </a:ext>
            </a:extLst>
          </p:cNvPr>
          <p:cNvCxnSpPr/>
          <p:nvPr/>
        </p:nvCxnSpPr>
        <p:spPr>
          <a:xfrm>
            <a:off x="3100388" y="2971800"/>
            <a:ext cx="1751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1B3405-355C-CD1A-A624-D1E40B235677}"/>
              </a:ext>
            </a:extLst>
          </p:cNvPr>
          <p:cNvCxnSpPr/>
          <p:nvPr/>
        </p:nvCxnSpPr>
        <p:spPr>
          <a:xfrm>
            <a:off x="3100388" y="4352925"/>
            <a:ext cx="4819650" cy="30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6C8AE9B-8FC7-7487-A4D0-B0C8E9FB654F}"/>
              </a:ext>
            </a:extLst>
          </p:cNvPr>
          <p:cNvCxnSpPr/>
          <p:nvPr/>
        </p:nvCxnSpPr>
        <p:spPr>
          <a:xfrm>
            <a:off x="2767013" y="5519738"/>
            <a:ext cx="5153025" cy="5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2A1E3BA-B7A5-134B-D5BB-C4F1134AC3F2}"/>
              </a:ext>
            </a:extLst>
          </p:cNvPr>
          <p:cNvCxnSpPr/>
          <p:nvPr/>
        </p:nvCxnSpPr>
        <p:spPr>
          <a:xfrm flipV="1">
            <a:off x="2995066" y="7448512"/>
            <a:ext cx="4924972" cy="27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EC330-7A0E-14B2-457A-07674BCBAB39}"/>
              </a:ext>
            </a:extLst>
          </p:cNvPr>
          <p:cNvCxnSpPr>
            <a:cxnSpLocks/>
          </p:cNvCxnSpPr>
          <p:nvPr/>
        </p:nvCxnSpPr>
        <p:spPr>
          <a:xfrm flipH="1">
            <a:off x="0" y="9039439"/>
            <a:ext cx="3498058" cy="1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B11FC9-A441-9095-A991-6EB5A11B82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696241"/>
            <a:ext cx="2595563" cy="2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DD1C39-D83A-D669-C978-755436EB7143}"/>
              </a:ext>
            </a:extLst>
          </p:cNvPr>
          <p:cNvCxnSpPr>
            <a:cxnSpLocks/>
          </p:cNvCxnSpPr>
          <p:nvPr/>
        </p:nvCxnSpPr>
        <p:spPr>
          <a:xfrm>
            <a:off x="0" y="4585778"/>
            <a:ext cx="2774156" cy="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FA985D3-4F0B-4B3D-AA97-6D05A7252F47}"/>
              </a:ext>
            </a:extLst>
          </p:cNvPr>
          <p:cNvCxnSpPr/>
          <p:nvPr/>
        </p:nvCxnSpPr>
        <p:spPr>
          <a:xfrm>
            <a:off x="0" y="2048224"/>
            <a:ext cx="2526444" cy="2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/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Delta 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func>
                    <m:r>
                      <a:rPr lang="en-CA" sz="900" b="0" i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Area of delta: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=1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Unit step: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𝑡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𝑑𝑡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 and PDF: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𝛿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blipFill>
                <a:blip r:embed="rId18"/>
                <a:stretch>
                  <a:fillRect t="-9392" b="-38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53A1211F-42D2-23A5-7597-508551F096E6}"/>
              </a:ext>
            </a:extLst>
          </p:cNvPr>
          <p:cNvSpPr txBox="1"/>
          <p:nvPr/>
        </p:nvSpPr>
        <p:spPr>
          <a:xfrm>
            <a:off x="3449454" y="8812845"/>
            <a:ext cx="209333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Dirac delta function &amp; unit step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B72E47-DCAD-9A8D-3A11-F6EE6E8F2677}"/>
              </a:ext>
            </a:extLst>
          </p:cNvPr>
          <p:cNvCxnSpPr>
            <a:cxnSpLocks/>
          </p:cNvCxnSpPr>
          <p:nvPr/>
        </p:nvCxnSpPr>
        <p:spPr>
          <a:xfrm>
            <a:off x="3015194" y="9033425"/>
            <a:ext cx="0" cy="104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/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when CDF is continuous except having jumps at a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’s.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/>
              <p:nvPr/>
            </p:nvSpPr>
            <p:spPr>
              <a:xfrm>
                <a:off x="6044338" y="4406915"/>
                <a:ext cx="5300794" cy="2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latin typeface="Comic Sans MS" panose="030F0702030302020204" pitchFamily="66" charset="0"/>
                  </a:rPr>
                  <a:t>Validity of a PDF: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38" y="4406915"/>
                <a:ext cx="5300794" cy="267894"/>
              </a:xfrm>
              <a:prstGeom prst="rect">
                <a:avLst/>
              </a:prstGeom>
              <a:blipFill>
                <a:blip r:embed="rId20"/>
                <a:stretch>
                  <a:fillRect t="-90909" b="-1454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/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Derived RV probability models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find the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Find 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Obtain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addition transformation: If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multiplication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  <m:brk m:alnAt="7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or</m:t>
                          </m:r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&gt;0: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For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=1−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=−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linear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Quadratic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How to generate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of desired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a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~ Uniform(0, 1)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into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−1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𝑋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~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𝑈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0,1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sSubSup>
                        <m:sSub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⋅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𝑌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with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CDF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(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𝑦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)</m:t>
                      </m:r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/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Pairs of Random Variables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={(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)|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𝜁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𝑋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𝑎𝑛𝑑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𝑌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}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CDF:</a:t>
                </a: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,∞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,−∞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b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</a:b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non-decreasing in the “northeast” direction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PMF for discrete RVs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PMF: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say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occurs and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b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(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(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)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𝑑𝑦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sup>
                      <m:e>
                        <m:nary>
                          <m:nary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𝑢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𝑑𝑢𝑑𝑣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𝜕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den>
                    </m:f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Some properties of joint PDF: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24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Function of two RVs, 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</a:t>
                </a: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ABE917-D883-CED2-FBED-97ECCC36D65D}"/>
              </a:ext>
            </a:extLst>
          </p:cNvPr>
          <p:cNvCxnSpPr>
            <a:cxnSpLocks/>
          </p:cNvCxnSpPr>
          <p:nvPr/>
        </p:nvCxnSpPr>
        <p:spPr>
          <a:xfrm>
            <a:off x="-2" y="3788835"/>
            <a:ext cx="3422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/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4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∈{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𝑑𝑤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𝑚𝑎𝑥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sup>
                      <m:e>
                        <m:nary>
                          <m:nary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(discrete):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(continuous):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  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Another fucking theorem: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]+…+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blipFill>
                <a:blip r:embed="rId4"/>
                <a:stretch>
                  <a:fillRect t="-73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/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 of two RVs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 disease 2019: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rule thing: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+2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Correlation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𝐶𝑜𝑣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it is always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+1 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is strong positive relationship,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strong negative,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uncorrelated</a:t>
                </a:r>
              </a:p>
            </p:txBody>
          </p:sp>
        </mc:Choice>
        <mc:Fallback xmlns="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/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and Independent RVs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∑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val.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val. continuous: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∫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conditional: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𝑊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blipFill>
                <a:blip r:embed="rId6"/>
                <a:stretch>
                  <a:fillRect t="-40058" b="-32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021EE2-E9A7-965C-B2C8-F5E8767DCF21}"/>
              </a:ext>
            </a:extLst>
          </p:cNvPr>
          <p:cNvCxnSpPr>
            <a:cxnSpLocks/>
          </p:cNvCxnSpPr>
          <p:nvPr/>
        </p:nvCxnSpPr>
        <p:spPr>
          <a:xfrm>
            <a:off x="3109913" y="0"/>
            <a:ext cx="0" cy="88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1D2DB-7B55-144E-5311-21D18A12DCAA}"/>
              </a:ext>
            </a:extLst>
          </p:cNvPr>
          <p:cNvCxnSpPr>
            <a:cxnSpLocks/>
          </p:cNvCxnSpPr>
          <p:nvPr/>
        </p:nvCxnSpPr>
        <p:spPr>
          <a:xfrm flipH="1">
            <a:off x="3109913" y="882932"/>
            <a:ext cx="4810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/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continuous: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Independence,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iff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Important stuff to remember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aboot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independence:</a:t>
                </a: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/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/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Gaussian shit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standard Gaussian: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−(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−2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)/[2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bivariate gaussian RVs: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𝑥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𝑦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(You can switch around X and Y. This shit is getting ridiculous):</a:t>
                </a:r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833FB7-977D-8BD2-5277-B52DADF5140C}"/>
              </a:ext>
            </a:extLst>
          </p:cNvPr>
          <p:cNvCxnSpPr>
            <a:cxnSpLocks/>
          </p:cNvCxnSpPr>
          <p:nvPr/>
        </p:nvCxnSpPr>
        <p:spPr>
          <a:xfrm flipV="1">
            <a:off x="3422654" y="882932"/>
            <a:ext cx="0" cy="488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BDD3FEC-1D38-D488-C008-3256F6CBA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145" y="5870134"/>
            <a:ext cx="2962029" cy="8824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5ADB83-7FA6-E124-FAC3-907C9BC2A60E}"/>
              </a:ext>
            </a:extLst>
          </p:cNvPr>
          <p:cNvSpPr txBox="1"/>
          <p:nvPr/>
        </p:nvSpPr>
        <p:spPr>
          <a:xfrm>
            <a:off x="6057900" y="5942032"/>
            <a:ext cx="1564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Bivariate Gaussian RVs are uncorrelated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 dirty="0">
                <a:latin typeface="Comic Sans MS" panose="030F0702030302020204" pitchFamily="66" charset="0"/>
              </a:rPr>
              <a:t> X and Y are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/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Miscellaneous miscellanea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independent (same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):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Characteristic function (CHF):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Inverse Fourier 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Moment theorem: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Central Limit Theorem,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, also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9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9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sSup>
                            <m:sSup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blipFill>
                <a:blip r:embed="rId11"/>
                <a:stretch>
                  <a:fillRect t="-5573" b="-334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/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Parameter estimation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Bias (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jimin</a:t>
                </a:r>
                <a:r>
                  <a:rPr lang="en-CA" sz="900" dirty="0">
                    <a:latin typeface="Comic Sans MS" panose="030F0702030302020204" pitchFamily="66" charset="0"/>
                  </a:rPr>
                  <a:t> &lt;3):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900" b="0" i="0" dirty="0">
                    <a:latin typeface="Comic Sans MS" panose="030F0702030302020204" pitchFamily="66" charset="0"/>
                  </a:rPr>
                  <a:t>, unbiased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Consistency: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Efficiency rule: better if var is lower. Minimum var is MVUE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Minimum 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𝑀𝑀𝑆𝐸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Maximum likelihood estimation: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unc>
                          <m:func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C1D89-D34F-673B-11C2-48D8F8C2A602}"/>
              </a:ext>
            </a:extLst>
          </p:cNvPr>
          <p:cNvCxnSpPr>
            <a:cxnSpLocks/>
          </p:cNvCxnSpPr>
          <p:nvPr/>
        </p:nvCxnSpPr>
        <p:spPr>
          <a:xfrm>
            <a:off x="3422654" y="4407670"/>
            <a:ext cx="4497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C315C-76E7-765B-DE64-9DD42A016498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498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99713C-78C2-203C-D1E6-8F09537BC384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0" cy="1012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912E59-7D75-FD35-EE87-6D42A2745451}"/>
              </a:ext>
            </a:extLst>
          </p:cNvPr>
          <p:cNvCxnSpPr>
            <a:cxnSpLocks/>
          </p:cNvCxnSpPr>
          <p:nvPr/>
        </p:nvCxnSpPr>
        <p:spPr>
          <a:xfrm>
            <a:off x="2924179" y="6777994"/>
            <a:ext cx="4995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AB5DF-289B-8B24-5420-076087981D05}"/>
              </a:ext>
            </a:extLst>
          </p:cNvPr>
          <p:cNvCxnSpPr>
            <a:cxnSpLocks/>
          </p:cNvCxnSpPr>
          <p:nvPr/>
        </p:nvCxnSpPr>
        <p:spPr>
          <a:xfrm>
            <a:off x="3552823" y="6777994"/>
            <a:ext cx="0" cy="33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05732-184C-0C6F-73F3-3CBB7509A050}"/>
              </a:ext>
            </a:extLst>
          </p:cNvPr>
          <p:cNvCxnSpPr>
            <a:cxnSpLocks/>
          </p:cNvCxnSpPr>
          <p:nvPr/>
        </p:nvCxnSpPr>
        <p:spPr>
          <a:xfrm>
            <a:off x="3552823" y="8657594"/>
            <a:ext cx="4367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A18C6D-817D-59CF-BAEE-44B1DA05C3E6}"/>
              </a:ext>
            </a:extLst>
          </p:cNvPr>
          <p:cNvSpPr txBox="1"/>
          <p:nvPr/>
        </p:nvSpPr>
        <p:spPr>
          <a:xfrm>
            <a:off x="6048104" y="3920836"/>
            <a:ext cx="1574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Note: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>
                <a:latin typeface="Comic Sans MS" panose="030F0702030302020204" pitchFamily="66" charset="0"/>
              </a:rPr>
              <a:t> = </a:t>
            </a:r>
            <a:r>
              <a:rPr lang="en-CA" sz="900" dirty="0">
                <a:latin typeface="Comic Sans MS" panose="030F0702030302020204" pitchFamily="66" charset="0"/>
              </a:rPr>
              <a:t>if and only if</a:t>
            </a:r>
          </a:p>
        </p:txBody>
      </p:sp>
    </p:spTree>
    <p:extLst>
      <p:ext uri="{BB962C8B-B14F-4D97-AF65-F5344CB8AC3E}">
        <p14:creationId xmlns:p14="http://schemas.microsoft.com/office/powerpoint/2010/main" val="828274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2241</Words>
  <Application>Microsoft Office PowerPoint</Application>
  <PresentationFormat>Custom</PresentationFormat>
  <Paragraphs>246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Comic Sans MS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Ma</cp:lastModifiedBy>
  <cp:revision>36</cp:revision>
  <dcterms:modified xsi:type="dcterms:W3CDTF">2022-12-22T01:00:16Z</dcterms:modified>
</cp:coreProperties>
</file>