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0" d="100"/>
          <a:sy n="250" d="100"/>
        </p:scale>
        <p:origin x="-18" y="-3372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/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Delta 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func>
                    <m:r>
                      <a:rPr lang="en-CA" sz="9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Area of delta: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=1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Unit step: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𝑡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𝑑𝑡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 and PDF: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𝛿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blipFill>
                <a:blip r:embed="rId18"/>
                <a:stretch>
                  <a:fillRect t="-9392" b="-38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53A1211F-42D2-23A5-7597-508551F096E6}"/>
              </a:ext>
            </a:extLst>
          </p:cNvPr>
          <p:cNvSpPr txBox="1"/>
          <p:nvPr/>
        </p:nvSpPr>
        <p:spPr>
          <a:xfrm>
            <a:off x="3449454" y="8812845"/>
            <a:ext cx="20933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Dirac delta function &amp; unit step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/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when CDF is continuous except having jumps at a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’s.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Derived RV probability models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find the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Find 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Obtain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addition transformation: If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multiplication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  <m:brk m:alnAt="7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&gt;0: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For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=1−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=−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linear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Quadratic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How to generate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of desired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a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~ Uniform(0, 1)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into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−1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𝑋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~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𝑈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0,1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sSubSup>
                        <m:sSub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⋅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𝑌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CDF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(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𝑦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)</m:t>
                      </m:r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/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Pairs of Random Variables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={(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)|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𝜁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𝑋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𝑎𝑛𝑑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𝑌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}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CDF: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,∞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,−∞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b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non-decreasing in the “northeast” direction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PMF for discrete RVs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PMF: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say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occurs and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b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(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(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)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𝑑𝑦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𝑢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𝑑𝑢𝑑𝑣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𝜕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den>
                    </m:f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Some properties of joint PDF: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24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Function of two RVs, 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</a:t>
                </a: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E917-D883-CED2-FBED-97ECCC36D65D}"/>
              </a:ext>
            </a:extLst>
          </p:cNvPr>
          <p:cNvCxnSpPr>
            <a:cxnSpLocks/>
          </p:cNvCxnSpPr>
          <p:nvPr/>
        </p:nvCxnSpPr>
        <p:spPr>
          <a:xfrm>
            <a:off x="-2" y="3788835"/>
            <a:ext cx="3422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/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4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∈{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𝑑𝑤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𝑚𝑎𝑥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sup>
                      <m:e>
                        <m:nary>
                          <m:nary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(discrete):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(continuous):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Another theorem: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]+…+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blipFill>
                <a:blip r:embed="rId4"/>
                <a:stretch>
                  <a:fillRect t="-7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/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of two RVs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rule thing: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+2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𝐶𝑜𝑣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it is always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+1 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is strong positive relationship,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strong negative,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uncorrelated</a:t>
                </a:r>
              </a:p>
            </p:txBody>
          </p:sp>
        </mc:Choice>
        <mc:Fallback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/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and Independent RVs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∑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val.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val. continuous: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∫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conditional: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𝑊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blipFill>
                <a:blip r:embed="rId6"/>
                <a:stretch>
                  <a:fillRect t="-40058" b="-32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1EE2-E9A7-965C-B2C8-F5E8767DCF21}"/>
              </a:ext>
            </a:extLst>
          </p:cNvPr>
          <p:cNvCxnSpPr>
            <a:cxnSpLocks/>
          </p:cNvCxnSpPr>
          <p:nvPr/>
        </p:nvCxnSpPr>
        <p:spPr>
          <a:xfrm>
            <a:off x="3109913" y="0"/>
            <a:ext cx="0" cy="88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1D2DB-7B55-144E-5311-21D18A12DCAA}"/>
              </a:ext>
            </a:extLst>
          </p:cNvPr>
          <p:cNvCxnSpPr>
            <a:cxnSpLocks/>
          </p:cNvCxnSpPr>
          <p:nvPr/>
        </p:nvCxnSpPr>
        <p:spPr>
          <a:xfrm flipH="1">
            <a:off x="3109913" y="882932"/>
            <a:ext cx="481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/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continuous: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Independence,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iff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Important stuff to </a:t>
                </a:r>
                <a:r>
                  <a:rPr lang="en-CA" sz="900" b="0">
                    <a:latin typeface="Comic Sans MS"/>
                    <a:ea typeface="Comic Sans MS"/>
                    <a:cs typeface="Comic Sans MS"/>
                    <a:sym typeface="Comic Sans MS"/>
                  </a:rPr>
                  <a:t>remember about 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</a:t>
                </a: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/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/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Gaussian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standard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−(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−2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)/[2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bivariate gaussian RVs: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𝑦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(You can switch around X and Y, same thing):</a:t>
                </a:r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833FB7-977D-8BD2-5277-B52DADF5140C}"/>
              </a:ext>
            </a:extLst>
          </p:cNvPr>
          <p:cNvCxnSpPr>
            <a:cxnSpLocks/>
          </p:cNvCxnSpPr>
          <p:nvPr/>
        </p:nvCxnSpPr>
        <p:spPr>
          <a:xfrm flipV="1">
            <a:off x="3422654" y="882932"/>
            <a:ext cx="0" cy="488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BDD3FEC-1D38-D488-C008-3256F6CBA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145" y="5870134"/>
            <a:ext cx="2962029" cy="8824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5ADB83-7FA6-E124-FAC3-907C9BC2A60E}"/>
              </a:ext>
            </a:extLst>
          </p:cNvPr>
          <p:cNvSpPr txBox="1"/>
          <p:nvPr/>
        </p:nvSpPr>
        <p:spPr>
          <a:xfrm>
            <a:off x="6057900" y="5942032"/>
            <a:ext cx="156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Bivariate Gaussian RVs are uncorrelated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 dirty="0">
                <a:latin typeface="Comic Sans MS" panose="030F0702030302020204" pitchFamily="66" charset="0"/>
              </a:rPr>
              <a:t> X and Y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/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Miscellaneous miscellanea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independent (same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):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Characteristic function (CHF):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Inverse Fourier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Moment theorem: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Central Limit Theorem,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, also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9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p>
                            <m:sSup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blipFill>
                <a:blip r:embed="rId11"/>
                <a:stretch>
                  <a:fillRect t="-5573" b="-334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/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Parameter estimation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Bias: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900" b="0" i="0" dirty="0">
                    <a:latin typeface="Comic Sans MS" panose="030F0702030302020204" pitchFamily="66" charset="0"/>
                  </a:rPr>
                  <a:t>, unbiased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Efficiency rule: better if var is lower. Minimum var is MVUE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Minimum 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𝑀𝑀𝑆𝐸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Maximum likelihood estimation: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1D89-D34F-673B-11C2-48D8F8C2A602}"/>
              </a:ext>
            </a:extLst>
          </p:cNvPr>
          <p:cNvCxnSpPr>
            <a:cxnSpLocks/>
          </p:cNvCxnSpPr>
          <p:nvPr/>
        </p:nvCxnSpPr>
        <p:spPr>
          <a:xfrm>
            <a:off x="3422654" y="4407670"/>
            <a:ext cx="449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C315C-76E7-765B-DE64-9DD42A016498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498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99713C-78C2-203C-D1E6-8F09537BC384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0" cy="101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12E59-7D75-FD35-EE87-6D42A2745451}"/>
              </a:ext>
            </a:extLst>
          </p:cNvPr>
          <p:cNvCxnSpPr>
            <a:cxnSpLocks/>
          </p:cNvCxnSpPr>
          <p:nvPr/>
        </p:nvCxnSpPr>
        <p:spPr>
          <a:xfrm>
            <a:off x="2924179" y="6777994"/>
            <a:ext cx="4995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AB5DF-289B-8B24-5420-076087981D05}"/>
              </a:ext>
            </a:extLst>
          </p:cNvPr>
          <p:cNvCxnSpPr>
            <a:cxnSpLocks/>
          </p:cNvCxnSpPr>
          <p:nvPr/>
        </p:nvCxnSpPr>
        <p:spPr>
          <a:xfrm>
            <a:off x="3552823" y="6777994"/>
            <a:ext cx="0" cy="33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05732-184C-0C6F-73F3-3CBB7509A050}"/>
              </a:ext>
            </a:extLst>
          </p:cNvPr>
          <p:cNvCxnSpPr>
            <a:cxnSpLocks/>
          </p:cNvCxnSpPr>
          <p:nvPr/>
        </p:nvCxnSpPr>
        <p:spPr>
          <a:xfrm>
            <a:off x="3552823" y="8657594"/>
            <a:ext cx="43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18C6D-817D-59CF-BAEE-44B1DA05C3E6}"/>
              </a:ext>
            </a:extLst>
          </p:cNvPr>
          <p:cNvSpPr txBox="1"/>
          <p:nvPr/>
        </p:nvSpPr>
        <p:spPr>
          <a:xfrm>
            <a:off x="6048104" y="3920836"/>
            <a:ext cx="157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Note: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>
                <a:latin typeface="Comic Sans MS" panose="030F0702030302020204" pitchFamily="66" charset="0"/>
              </a:rPr>
              <a:t> = </a:t>
            </a:r>
            <a:r>
              <a:rPr lang="en-CA" sz="900" dirty="0">
                <a:latin typeface="Comic Sans MS" panose="030F0702030302020204" pitchFamily="66" charset="0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8282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2232</Words>
  <Application>Microsoft Office PowerPoint</Application>
  <PresentationFormat>Custom</PresentationFormat>
  <Paragraphs>246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Comic Sans MS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42</cp:revision>
  <dcterms:modified xsi:type="dcterms:W3CDTF">2022-12-22T04:34:04Z</dcterms:modified>
</cp:coreProperties>
</file>