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8" r:id="rId5"/>
    <p:sldId id="257"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2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4501DB-D1EF-DFF8-39CC-095098A756B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21D71B89-8CF8-450E-5A40-B504C83BEF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9F73F909-9F3F-834F-C904-C9EA471666E8}"/>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5" name="Fußzeilenplatzhalter 4">
            <a:extLst>
              <a:ext uri="{FF2B5EF4-FFF2-40B4-BE49-F238E27FC236}">
                <a16:creationId xmlns:a16="http://schemas.microsoft.com/office/drawing/2014/main" id="{9F701BE7-F60E-F1FA-259C-A41B85040AA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338F57C-CE17-37E9-49A3-F49CD7483A9A}"/>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295820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030D5-2AB0-0367-AED4-238C11C233C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D11EC9FE-C0CA-FCE9-C5EF-25ED36032F1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50245E0-70DE-B25D-325D-B355FE498B6D}"/>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5" name="Fußzeilenplatzhalter 4">
            <a:extLst>
              <a:ext uri="{FF2B5EF4-FFF2-40B4-BE49-F238E27FC236}">
                <a16:creationId xmlns:a16="http://schemas.microsoft.com/office/drawing/2014/main" id="{F617E644-993B-C7AA-A188-4983F61764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803AC6B-AC9B-B210-70FC-0973128C2EE0}"/>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409762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EA4854B-7EE4-1AEA-E8FA-3810CDFEFD40}"/>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B56C966A-0070-1AA7-8D88-8CC06F9725F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9133007-DFD5-EA5D-B7D5-41A7FA4FE104}"/>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5" name="Fußzeilenplatzhalter 4">
            <a:extLst>
              <a:ext uri="{FF2B5EF4-FFF2-40B4-BE49-F238E27FC236}">
                <a16:creationId xmlns:a16="http://schemas.microsoft.com/office/drawing/2014/main" id="{775C9E3F-FF6E-33C9-F3A8-72E69B9AE62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607378A-5753-B94E-F331-4518605C0232}"/>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98544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2EB71A-4DAC-2826-8579-C2D10168E7E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F0C92EE0-D8AB-DD1D-1A95-D2BB8E78403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C6DD7C3-1326-2FD9-B6EC-73E8B8CEAEBF}"/>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5" name="Fußzeilenplatzhalter 4">
            <a:extLst>
              <a:ext uri="{FF2B5EF4-FFF2-40B4-BE49-F238E27FC236}">
                <a16:creationId xmlns:a16="http://schemas.microsoft.com/office/drawing/2014/main" id="{E0FC5CC8-A38B-C3A7-9722-516D1CC7EF1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7C5182F-25A3-BF9E-F5D6-08939F6C73C3}"/>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316101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C27F8E-7E46-F30F-BE49-CFF255A1081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1485F62A-B60D-8BD4-A7CF-C5045C95B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AD965F-2C57-4A1C-0E5E-5628FB01B5DC}"/>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5" name="Fußzeilenplatzhalter 4">
            <a:extLst>
              <a:ext uri="{FF2B5EF4-FFF2-40B4-BE49-F238E27FC236}">
                <a16:creationId xmlns:a16="http://schemas.microsoft.com/office/drawing/2014/main" id="{30C58379-3A64-256C-3A72-3592243CEDE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4587FF4-AB94-C804-86F5-220E1CB1B466}"/>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254894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A37ED-4E47-103C-8839-C1FD4291733E}"/>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282F30A5-7663-3C90-5325-9E7BB75F711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E513A5EA-D430-834E-BE86-943A2F67C91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8DDE14B2-477E-2019-03BA-91ACFB338667}"/>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6" name="Fußzeilenplatzhalter 5">
            <a:extLst>
              <a:ext uri="{FF2B5EF4-FFF2-40B4-BE49-F238E27FC236}">
                <a16:creationId xmlns:a16="http://schemas.microsoft.com/office/drawing/2014/main" id="{E72CCBC0-D833-E6E1-C032-59C9410E810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FD2F89E7-C21B-114D-C2EA-BA47D8F0CE61}"/>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92651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95A22-4DCA-0CBB-5808-A06CA7CC469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D8B9A814-36F7-21E8-74C9-A67CA9FA8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8584450-982F-5959-3DF4-CC52967A46C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4888F056-9936-2169-8ADD-88A7F9942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FCBDFE-3092-EE20-E9B1-1F6FA89418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6E0BCA33-D06B-D663-F771-852BDCDF6E3C}"/>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8" name="Fußzeilenplatzhalter 7">
            <a:extLst>
              <a:ext uri="{FF2B5EF4-FFF2-40B4-BE49-F238E27FC236}">
                <a16:creationId xmlns:a16="http://schemas.microsoft.com/office/drawing/2014/main" id="{4E1D83A4-58C8-694E-CCA3-70911A7BB5E5}"/>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00C30959-C8D3-3644-D626-3436E2244DFF}"/>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192277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78152-A881-48DE-C1D9-76A73D8EBE7E}"/>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7F5F2513-24B6-74E5-2381-43A3689E6892}"/>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4" name="Fußzeilenplatzhalter 3">
            <a:extLst>
              <a:ext uri="{FF2B5EF4-FFF2-40B4-BE49-F238E27FC236}">
                <a16:creationId xmlns:a16="http://schemas.microsoft.com/office/drawing/2014/main" id="{A10255A8-FF7C-A79D-B5E4-6E7B0F78ACD6}"/>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F4E350AC-75D3-E419-5745-40FDCF25D5B7}"/>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274068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C123078-0171-BCC1-426C-D26CB6A7A351}"/>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3" name="Fußzeilenplatzhalter 2">
            <a:extLst>
              <a:ext uri="{FF2B5EF4-FFF2-40B4-BE49-F238E27FC236}">
                <a16:creationId xmlns:a16="http://schemas.microsoft.com/office/drawing/2014/main" id="{3484582E-6A14-5E98-665B-BECF5C360F93}"/>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CDDC92C1-0C7B-C2FD-061D-30B44B794ED2}"/>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424972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CCA205-1BAF-B54A-7137-5073A67598F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2283221E-AD1A-82F6-0B2E-A5D921E3D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C6A0CAFD-F47E-1930-4ED5-D5A6CFD1D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7AED629-58AD-10C6-1FDE-E3F13FF03C07}"/>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6" name="Fußzeilenplatzhalter 5">
            <a:extLst>
              <a:ext uri="{FF2B5EF4-FFF2-40B4-BE49-F238E27FC236}">
                <a16:creationId xmlns:a16="http://schemas.microsoft.com/office/drawing/2014/main" id="{2A208E98-5AAD-5BA8-A917-5722F77015A8}"/>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7877BDE1-1768-2DD0-1C33-C5AB52678F53}"/>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404367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3388C-87D6-32B4-4B91-5D18F747F2D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A47AF68C-EC5E-676A-9065-E5ACA56F0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C8CAED33-E940-B08B-C614-3F603E06C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DF0256-6642-0514-A582-B4C3E537526F}"/>
              </a:ext>
            </a:extLst>
          </p:cNvPr>
          <p:cNvSpPr>
            <a:spLocks noGrp="1"/>
          </p:cNvSpPr>
          <p:nvPr>
            <p:ph type="dt" sz="half" idx="10"/>
          </p:nvPr>
        </p:nvSpPr>
        <p:spPr/>
        <p:txBody>
          <a:bodyPr/>
          <a:lstStyle/>
          <a:p>
            <a:fld id="{AD2AE4D6-DF9D-4B9D-8417-84F600C6C844}" type="datetimeFigureOut">
              <a:rPr lang="en-US" smtClean="0"/>
              <a:t>1/31/2024</a:t>
            </a:fld>
            <a:endParaRPr lang="en-US"/>
          </a:p>
        </p:txBody>
      </p:sp>
      <p:sp>
        <p:nvSpPr>
          <p:cNvPr id="6" name="Fußzeilenplatzhalter 5">
            <a:extLst>
              <a:ext uri="{FF2B5EF4-FFF2-40B4-BE49-F238E27FC236}">
                <a16:creationId xmlns:a16="http://schemas.microsoft.com/office/drawing/2014/main" id="{7C94757F-5035-DFD4-9D95-FE82D3B9DD8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D79CE14-99ED-7D11-0F14-003D5184F17B}"/>
              </a:ext>
            </a:extLst>
          </p:cNvPr>
          <p:cNvSpPr>
            <a:spLocks noGrp="1"/>
          </p:cNvSpPr>
          <p:nvPr>
            <p:ph type="sldNum" sz="quarter" idx="12"/>
          </p:nvPr>
        </p:nvSpPr>
        <p:spPr/>
        <p:txBody>
          <a:bodyPr/>
          <a:lstStyle/>
          <a:p>
            <a:fld id="{F9777FD6-7489-4B3D-AFB0-D89D015024F9}" type="slidenum">
              <a:rPr lang="en-US" smtClean="0"/>
              <a:t>‹Nr.›</a:t>
            </a:fld>
            <a:endParaRPr lang="en-US"/>
          </a:p>
        </p:txBody>
      </p:sp>
    </p:spTree>
    <p:extLst>
      <p:ext uri="{BB962C8B-B14F-4D97-AF65-F5344CB8AC3E}">
        <p14:creationId xmlns:p14="http://schemas.microsoft.com/office/powerpoint/2010/main" val="355701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9EA46C6-7BF5-D9AF-C3C8-C7F7FA330B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3ED5AA78-E579-F28D-DA72-639541DB2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D007A50-595E-B27C-D3FD-FAF51FEB3D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AE4D6-DF9D-4B9D-8417-84F600C6C844}" type="datetimeFigureOut">
              <a:rPr lang="en-US" smtClean="0"/>
              <a:t>1/31/2024</a:t>
            </a:fld>
            <a:endParaRPr lang="en-US"/>
          </a:p>
        </p:txBody>
      </p:sp>
      <p:sp>
        <p:nvSpPr>
          <p:cNvPr id="5" name="Fußzeilenplatzhalter 4">
            <a:extLst>
              <a:ext uri="{FF2B5EF4-FFF2-40B4-BE49-F238E27FC236}">
                <a16:creationId xmlns:a16="http://schemas.microsoft.com/office/drawing/2014/main" id="{22A6136A-CF16-099C-23E6-2DB50DF52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D47EF831-B5F1-FBEF-1F09-ECB35DCA0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77FD6-7489-4B3D-AFB0-D89D015024F9}" type="slidenum">
              <a:rPr lang="en-US" smtClean="0"/>
              <a:t>‹Nr.›</a:t>
            </a:fld>
            <a:endParaRPr lang="en-US"/>
          </a:p>
        </p:txBody>
      </p:sp>
    </p:spTree>
    <p:extLst>
      <p:ext uri="{BB962C8B-B14F-4D97-AF65-F5344CB8AC3E}">
        <p14:creationId xmlns:p14="http://schemas.microsoft.com/office/powerpoint/2010/main" val="962482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sersnap.com/pric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sersnap.com/pric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usersnap.com/pricin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6949D997-5846-6EBF-C532-BF43CDA93BBE}"/>
              </a:ext>
            </a:extLst>
          </p:cNvPr>
          <p:cNvSpPr/>
          <p:nvPr/>
        </p:nvSpPr>
        <p:spPr>
          <a:xfrm>
            <a:off x="1022229" y="414851"/>
            <a:ext cx="3165895" cy="5184476"/>
          </a:xfrm>
          <a:prstGeom prst="roundRect">
            <a:avLst/>
          </a:prstGeom>
          <a:solidFill>
            <a:schemeClr val="bg1"/>
          </a:solidFill>
          <a:ln w="19050">
            <a:solidFill>
              <a:schemeClr val="bg2">
                <a:lumMod val="90000"/>
              </a:schemeClr>
            </a:solidFill>
          </a:ln>
          <a:effectLst>
            <a:outerShdw blurRad="50800" dist="50800" dir="5400000" algn="ctr" rotWithShape="0">
              <a:schemeClr val="bg2">
                <a:lumMod val="5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400" b="1" i="0" dirty="0">
                <a:solidFill>
                  <a:srgbClr val="374151"/>
                </a:solidFill>
                <a:effectLst/>
                <a:latin typeface="Arial" panose="020B0604020202020204" pitchFamily="34" charset="0"/>
                <a:cs typeface="Arial" panose="020B0604020202020204" pitchFamily="34" charset="0"/>
              </a:rPr>
              <a:t>Company</a:t>
            </a:r>
            <a:endParaRPr lang="en-GB" sz="1400" b="1" i="0" dirty="0">
              <a:solidFill>
                <a:srgbClr val="0C1622"/>
              </a:solidFill>
              <a:effectLst/>
              <a:latin typeface="Arial" panose="020B0604020202020204" pitchFamily="34" charset="0"/>
              <a:cs typeface="Arial" panose="020B0604020202020204" pitchFamily="34" charset="0"/>
            </a:endParaRPr>
          </a:p>
          <a:p>
            <a:pPr algn="l"/>
            <a:endParaRPr lang="en-GB" sz="1400" b="1" i="0" dirty="0">
              <a:solidFill>
                <a:srgbClr val="0C1622"/>
              </a:solidFill>
              <a:effectLst/>
              <a:latin typeface="Arial" panose="020B0604020202020204" pitchFamily="34" charset="0"/>
              <a:cs typeface="Arial" panose="020B0604020202020204" pitchFamily="34" charset="0"/>
            </a:endParaRPr>
          </a:p>
          <a:p>
            <a:pPr algn="l"/>
            <a:r>
              <a:rPr lang="en-GB" sz="1200" b="0" i="0" dirty="0">
                <a:solidFill>
                  <a:srgbClr val="0C1622"/>
                </a:solidFill>
                <a:effectLst/>
                <a:latin typeface="Arial" panose="020B0604020202020204" pitchFamily="34" charset="0"/>
                <a:cs typeface="Arial" panose="020B0604020202020204" pitchFamily="34" charset="0"/>
              </a:rPr>
              <a:t>Drive customer engagement and use insights to build what truly matters.</a:t>
            </a:r>
          </a:p>
          <a:p>
            <a:pPr algn="l"/>
            <a:endParaRPr lang="en-GB" sz="1200" b="0" i="0" dirty="0">
              <a:solidFill>
                <a:srgbClr val="0C1622"/>
              </a:solidFill>
              <a:effectLst/>
              <a:latin typeface="Arial" panose="020B0604020202020204" pitchFamily="34" charset="0"/>
              <a:cs typeface="Arial" panose="020B0604020202020204" pitchFamily="34" charset="0"/>
            </a:endParaRPr>
          </a:p>
          <a:p>
            <a:pPr algn="l"/>
            <a:r>
              <a:rPr lang="en-GB" sz="1000" b="1" i="0" dirty="0">
                <a:solidFill>
                  <a:srgbClr val="515B67"/>
                </a:solidFill>
                <a:effectLst/>
                <a:latin typeface="Arial" panose="020B0604020202020204" pitchFamily="34" charset="0"/>
                <a:cs typeface="Arial" panose="020B0604020202020204" pitchFamily="34" charset="0"/>
              </a:rPr>
              <a:t>Starts from </a:t>
            </a:r>
            <a:r>
              <a:rPr lang="en-GB" sz="1000" b="1" i="0" dirty="0">
                <a:solidFill>
                  <a:srgbClr val="0C1622"/>
                </a:solidFill>
                <a:effectLst/>
                <a:latin typeface="Arial" panose="020B0604020202020204" pitchFamily="34" charset="0"/>
                <a:cs typeface="Arial" panose="020B0604020202020204" pitchFamily="34" charset="0"/>
              </a:rPr>
              <a:t>€149 </a:t>
            </a:r>
            <a:r>
              <a:rPr lang="en-GB" sz="1000" b="0" i="0" dirty="0">
                <a:solidFill>
                  <a:srgbClr val="515B67"/>
                </a:solidFill>
                <a:effectLst/>
                <a:latin typeface="Arial" panose="020B0604020202020204" pitchFamily="34" charset="0"/>
                <a:cs typeface="Arial" panose="020B0604020202020204" pitchFamily="34" charset="0"/>
              </a:rPr>
              <a:t>/month</a:t>
            </a: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2D6D7DC3-9CD9-05A6-3DB7-07B8A8DECD78}"/>
              </a:ext>
            </a:extLst>
          </p:cNvPr>
          <p:cNvSpPr/>
          <p:nvPr/>
        </p:nvSpPr>
        <p:spPr>
          <a:xfrm>
            <a:off x="1430154" y="2298722"/>
            <a:ext cx="2294627" cy="539151"/>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latin typeface="Arial" panose="020B0604020202020204" pitchFamily="34" charset="0"/>
                <a:cs typeface="Arial" panose="020B0604020202020204" pitchFamily="34" charset="0"/>
              </a:rPr>
              <a:t>Start </a:t>
            </a:r>
            <a:r>
              <a:rPr lang="de-DE" sz="1600" dirty="0" err="1">
                <a:latin typeface="Arial" panose="020B0604020202020204" pitchFamily="34" charset="0"/>
                <a:cs typeface="Arial" panose="020B0604020202020204" pitchFamily="34" charset="0"/>
              </a:rPr>
              <a:t>free</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trial</a:t>
            </a:r>
            <a:endParaRPr lang="en-US" sz="1600" dirty="0">
              <a:latin typeface="Arial" panose="020B0604020202020204" pitchFamily="34" charset="0"/>
              <a:cs typeface="Arial" panose="020B0604020202020204" pitchFamily="34" charset="0"/>
            </a:endParaRPr>
          </a:p>
        </p:txBody>
      </p:sp>
      <p:sp>
        <p:nvSpPr>
          <p:cNvPr id="15" name="AutoShape 8" descr="info icon">
            <a:hlinkClick r:id="rId2"/>
            <a:extLst>
              <a:ext uri="{FF2B5EF4-FFF2-40B4-BE49-F238E27FC236}">
                <a16:creationId xmlns:a16="http://schemas.microsoft.com/office/drawing/2014/main" id="{D77D5B0C-5F23-04B0-08F9-28A5C67C885F}"/>
              </a:ext>
            </a:extLst>
          </p:cNvPr>
          <p:cNvSpPr>
            <a:spLocks noChangeAspect="1" noChangeArrowheads="1"/>
          </p:cNvSpPr>
          <p:nvPr/>
        </p:nvSpPr>
        <p:spPr bwMode="auto">
          <a:xfrm>
            <a:off x="42863" y="-898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9" descr="info icon">
            <a:hlinkClick r:id="rId2"/>
            <a:extLst>
              <a:ext uri="{FF2B5EF4-FFF2-40B4-BE49-F238E27FC236}">
                <a16:creationId xmlns:a16="http://schemas.microsoft.com/office/drawing/2014/main" id="{C64DD951-8DD3-2BC4-2D2F-5C703984646D}"/>
              </a:ext>
            </a:extLst>
          </p:cNvPr>
          <p:cNvSpPr>
            <a:spLocks noChangeAspect="1" noChangeArrowheads="1"/>
          </p:cNvSpPr>
          <p:nvPr/>
        </p:nvSpPr>
        <p:spPr bwMode="auto">
          <a:xfrm>
            <a:off x="42863"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0" descr="info icon">
            <a:hlinkClick r:id="rId2"/>
            <a:extLst>
              <a:ext uri="{FF2B5EF4-FFF2-40B4-BE49-F238E27FC236}">
                <a16:creationId xmlns:a16="http://schemas.microsoft.com/office/drawing/2014/main" id="{7E84363C-41D1-AE36-2B7D-CB46BBA8E212}"/>
              </a:ext>
            </a:extLst>
          </p:cNvPr>
          <p:cNvSpPr>
            <a:spLocks noChangeAspect="1" noChangeArrowheads="1"/>
          </p:cNvSpPr>
          <p:nvPr/>
        </p:nvSpPr>
        <p:spPr bwMode="auto">
          <a:xfrm>
            <a:off x="4286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1" descr="info icon">
            <a:hlinkClick r:id="rId2"/>
            <a:extLst>
              <a:ext uri="{FF2B5EF4-FFF2-40B4-BE49-F238E27FC236}">
                <a16:creationId xmlns:a16="http://schemas.microsoft.com/office/drawing/2014/main" id="{58BBBCF0-972F-71CE-1717-60AED28CC10E}"/>
              </a:ext>
            </a:extLst>
          </p:cNvPr>
          <p:cNvSpPr>
            <a:spLocks noChangeAspect="1" noChangeArrowheads="1"/>
          </p:cNvSpPr>
          <p:nvPr/>
        </p:nvSpPr>
        <p:spPr bwMode="auto">
          <a:xfrm>
            <a:off x="42863" y="792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feld 19">
            <a:extLst>
              <a:ext uri="{FF2B5EF4-FFF2-40B4-BE49-F238E27FC236}">
                <a16:creationId xmlns:a16="http://schemas.microsoft.com/office/drawing/2014/main" id="{4F379C78-9A12-5B22-465C-36A3F2C5DA3F}"/>
              </a:ext>
            </a:extLst>
          </p:cNvPr>
          <p:cNvSpPr txBox="1"/>
          <p:nvPr/>
        </p:nvSpPr>
        <p:spPr>
          <a:xfrm>
            <a:off x="1186014" y="3125902"/>
            <a:ext cx="3165895" cy="2181816"/>
          </a:xfrm>
          <a:prstGeom prst="rect">
            <a:avLst/>
          </a:prstGeom>
          <a:noFill/>
        </p:spPr>
        <p:txBody>
          <a:bodyPr wrap="square">
            <a:spAutoFit/>
          </a:bodyPr>
          <a:lstStyle/>
          <a:p>
            <a:pPr marL="171450" indent="-171450">
              <a:buClr>
                <a:schemeClr val="accent6"/>
              </a:buClr>
              <a:buFont typeface="Wingdings" panose="05000000000000000000" pitchFamily="2" charset="2"/>
              <a:buChar char="ü"/>
            </a:pPr>
            <a:r>
              <a:rPr lang="en-GB" sz="1200" dirty="0">
                <a:latin typeface="Arial" panose="020B0604020202020204" pitchFamily="34" charset="0"/>
                <a:cs typeface="Arial" panose="020B0604020202020204" pitchFamily="34" charset="0"/>
              </a:rPr>
              <a:t>10 team members	             </a:t>
            </a:r>
          </a:p>
          <a:p>
            <a:pPr marL="171450" indent="-171450">
              <a:buClr>
                <a:schemeClr val="accent6"/>
              </a:buClr>
              <a:buFont typeface="Wingdings" panose="05000000000000000000" pitchFamily="2" charset="2"/>
              <a:buChar char="ü"/>
            </a:pPr>
            <a:r>
              <a:rPr lang="en-GB" sz="1200" dirty="0">
                <a:latin typeface="Arial" panose="020B0604020202020204" pitchFamily="34" charset="0"/>
                <a:cs typeface="Arial" panose="020B0604020202020204" pitchFamily="34" charset="0"/>
              </a:rPr>
              <a:t>Dashboards updated daily</a:t>
            </a:r>
          </a:p>
          <a:p>
            <a:pPr marL="171450" indent="-171450">
              <a:buClr>
                <a:schemeClr val="accent6"/>
              </a:buClr>
              <a:buFont typeface="Wingdings" panose="05000000000000000000" pitchFamily="2" charset="2"/>
              <a:buChar char="ü"/>
            </a:pPr>
            <a:r>
              <a:rPr lang="en-GB" sz="1200" dirty="0">
                <a:latin typeface="Arial" panose="020B0604020202020204" pitchFamily="34" charset="0"/>
                <a:cs typeface="Arial" panose="020B0604020202020204" pitchFamily="34" charset="0"/>
              </a:rPr>
              <a:t>5 top competitors included</a:t>
            </a:r>
          </a:p>
          <a:p>
            <a:endParaRPr lang="en-GB" sz="1200" dirty="0">
              <a:latin typeface="Arial" panose="020B0604020202020204" pitchFamily="34" charset="0"/>
              <a:cs typeface="Arial" panose="020B0604020202020204" pitchFamily="34" charset="0"/>
            </a:endParaRPr>
          </a:p>
          <a:p>
            <a:pPr>
              <a:lnSpc>
                <a:spcPct val="150000"/>
              </a:lnSpc>
            </a:pPr>
            <a:r>
              <a:rPr lang="en-GB" sz="1200" b="1" dirty="0">
                <a:latin typeface="Arial" panose="020B0604020202020204" pitchFamily="34" charset="0"/>
                <a:cs typeface="Arial" panose="020B0604020202020204" pitchFamily="34" charset="0"/>
              </a:rPr>
              <a:t>All you need to collect feedback, plus:</a:t>
            </a:r>
          </a:p>
          <a:p>
            <a:pPr>
              <a:lnSpc>
                <a:spcPct val="150000"/>
              </a:lnSpc>
            </a:pPr>
            <a:r>
              <a:rPr lang="en-GB" sz="1200" dirty="0">
                <a:latin typeface="Arial" panose="020B0604020202020204" pitchFamily="34" charset="0"/>
                <a:cs typeface="Arial" panose="020B0604020202020204" pitchFamily="34" charset="0"/>
              </a:rPr>
              <a:t>Screen capturing with metadata</a:t>
            </a:r>
          </a:p>
          <a:p>
            <a:pPr>
              <a:lnSpc>
                <a:spcPct val="150000"/>
              </a:lnSpc>
            </a:pPr>
            <a:r>
              <a:rPr lang="en-US" sz="1200" b="1" i="0" dirty="0">
                <a:solidFill>
                  <a:srgbClr val="EF5996"/>
                </a:solidFill>
                <a:effectLst/>
                <a:latin typeface="Arial" panose="020B0604020202020204" pitchFamily="34" charset="0"/>
                <a:cs typeface="Arial" panose="020B0604020202020204" pitchFamily="34" charset="0"/>
              </a:rPr>
              <a:t>NEW! </a:t>
            </a:r>
            <a:r>
              <a:rPr lang="en-GB" sz="1200" dirty="0">
                <a:latin typeface="Arial" panose="020B0604020202020204" pitchFamily="34" charset="0"/>
                <a:cs typeface="Arial" panose="020B0604020202020204" pitchFamily="34" charset="0"/>
              </a:rPr>
              <a:t>Surveys to optimise sentiment prediction – get 10 % off your price</a:t>
            </a:r>
          </a:p>
          <a:p>
            <a:pPr>
              <a:lnSpc>
                <a:spcPct val="150000"/>
              </a:lnSpc>
            </a:pPr>
            <a:r>
              <a:rPr lang="en-GB" sz="1200" dirty="0">
                <a:latin typeface="Arial" panose="020B0604020202020204" pitchFamily="34" charset="0"/>
                <a:cs typeface="Arial" panose="020B0604020202020204" pitchFamily="34" charset="0"/>
              </a:rPr>
              <a:t>Export data into csv, </a:t>
            </a:r>
            <a:r>
              <a:rPr lang="en-GB" sz="1200" dirty="0" err="1">
                <a:latin typeface="Arial" panose="020B0604020202020204" pitchFamily="34" charset="0"/>
                <a:cs typeface="Arial" panose="020B0604020202020204" pitchFamily="34" charset="0"/>
              </a:rPr>
              <a:t>png</a:t>
            </a:r>
            <a:r>
              <a:rPr lang="en-GB" sz="1200" dirty="0">
                <a:latin typeface="Arial" panose="020B0604020202020204" pitchFamily="34" charset="0"/>
                <a:cs typeface="Arial" panose="020B0604020202020204" pitchFamily="34" charset="0"/>
              </a:rPr>
              <a:t>, etc.</a:t>
            </a:r>
          </a:p>
        </p:txBody>
      </p:sp>
    </p:spTree>
    <p:extLst>
      <p:ext uri="{BB962C8B-B14F-4D97-AF65-F5344CB8AC3E}">
        <p14:creationId xmlns:p14="http://schemas.microsoft.com/office/powerpoint/2010/main" val="44563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AFAAAD7-2AB6-444B-47CB-BAEE012A66B1}"/>
              </a:ext>
            </a:extLst>
          </p:cNvPr>
          <p:cNvSpPr txBox="1"/>
          <p:nvPr/>
        </p:nvSpPr>
        <p:spPr>
          <a:xfrm>
            <a:off x="315505" y="280693"/>
            <a:ext cx="5828146" cy="2308324"/>
          </a:xfrm>
          <a:prstGeom prst="rect">
            <a:avLst/>
          </a:prstGeom>
          <a:noFill/>
        </p:spPr>
        <p:txBody>
          <a:bodyPr wrap="square" rtlCol="0">
            <a:spAutoFit/>
          </a:bodyPr>
          <a:lstStyle/>
          <a:p>
            <a:r>
              <a:rPr lang="en-GB" sz="2400" b="1" i="0" dirty="0">
                <a:solidFill>
                  <a:srgbClr val="374151"/>
                </a:solidFill>
                <a:effectLst/>
                <a:latin typeface="Arial" panose="020B0604020202020204" pitchFamily="34" charset="0"/>
                <a:cs typeface="Arial" panose="020B0604020202020204" pitchFamily="34" charset="0"/>
              </a:rPr>
              <a:t>Who is IronSentiment?</a:t>
            </a:r>
          </a:p>
          <a:p>
            <a:endParaRPr lang="en-GB" sz="2400" b="1" i="0" dirty="0">
              <a:solidFill>
                <a:srgbClr val="374151"/>
              </a:solidFill>
              <a:effectLst/>
              <a:latin typeface="Arial" panose="020B0604020202020204" pitchFamily="34" charset="0"/>
              <a:cs typeface="Arial" panose="020B0604020202020204" pitchFamily="34" charset="0"/>
            </a:endParaRPr>
          </a:p>
          <a:p>
            <a:endParaRPr lang="en-GB" sz="1600" b="0" i="0" dirty="0">
              <a:solidFill>
                <a:srgbClr val="374151"/>
              </a:solidFill>
              <a:effectLst/>
              <a:latin typeface="Arial" panose="020B0604020202020204" pitchFamily="34" charset="0"/>
              <a:cs typeface="Arial" panose="020B0604020202020204" pitchFamily="34" charset="0"/>
            </a:endParaRPr>
          </a:p>
          <a:p>
            <a:r>
              <a:rPr lang="en-GB" sz="1600" b="0" i="0" dirty="0">
                <a:solidFill>
                  <a:srgbClr val="374151"/>
                </a:solidFill>
                <a:effectLst/>
                <a:latin typeface="Arial" panose="020B0604020202020204" pitchFamily="34" charset="0"/>
                <a:cs typeface="Arial" panose="020B0604020202020204" pitchFamily="34" charset="0"/>
              </a:rPr>
              <a:t>In 2022, amidst Berlin's tech hub, IronSentiment emerged as a visionary force, reshaping how businesses gauge customer satisfaction. Specializing in cutting-edge sentiment analysis solutions, IronSentiment swiftly captivated companies of all sizes.</a:t>
            </a:r>
            <a:endParaRPr lang="en-US" sz="1600" dirty="0">
              <a:latin typeface="Arial" panose="020B0604020202020204" pitchFamily="34" charset="0"/>
              <a:cs typeface="Arial" panose="020B0604020202020204" pitchFamily="34" charset="0"/>
            </a:endParaRPr>
          </a:p>
        </p:txBody>
      </p:sp>
      <p:pic>
        <p:nvPicPr>
          <p:cNvPr id="12" name="Grafik 11" descr="Ein Bild, das Kleidung, Zeichnung, Clipart, Darstellung enthält.">
            <a:extLst>
              <a:ext uri="{FF2B5EF4-FFF2-40B4-BE49-F238E27FC236}">
                <a16:creationId xmlns:a16="http://schemas.microsoft.com/office/drawing/2014/main" id="{77FC14CB-9CA9-A817-2EEF-5DE89444A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433" y="1165245"/>
            <a:ext cx="1388198" cy="1388198"/>
          </a:xfrm>
          <a:prstGeom prst="rect">
            <a:avLst/>
          </a:prstGeom>
        </p:spPr>
      </p:pic>
      <p:pic>
        <p:nvPicPr>
          <p:cNvPr id="14" name="Grafik 13">
            <a:extLst>
              <a:ext uri="{FF2B5EF4-FFF2-40B4-BE49-F238E27FC236}">
                <a16:creationId xmlns:a16="http://schemas.microsoft.com/office/drawing/2014/main" id="{5663F4ED-0E65-F560-B91C-0897DA5C2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177" y="66895"/>
            <a:ext cx="2196700" cy="2196700"/>
          </a:xfrm>
          <a:prstGeom prst="rect">
            <a:avLst/>
          </a:prstGeom>
        </p:spPr>
      </p:pic>
      <p:pic>
        <p:nvPicPr>
          <p:cNvPr id="16" name="Grafik 15" descr="Ein Bild, das Schuhwerk, Kleidung, Person, Jeans enthält.">
            <a:extLst>
              <a:ext uri="{FF2B5EF4-FFF2-40B4-BE49-F238E27FC236}">
                <a16:creationId xmlns:a16="http://schemas.microsoft.com/office/drawing/2014/main" id="{5E9790D6-1951-3F45-2589-0ED96F542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9631" y="3019669"/>
            <a:ext cx="3051564" cy="1862598"/>
          </a:xfrm>
          <a:prstGeom prst="rect">
            <a:avLst/>
          </a:prstGeom>
        </p:spPr>
      </p:pic>
      <p:sp>
        <p:nvSpPr>
          <p:cNvPr id="17" name="Rechteck: abgerundete Ecken 16">
            <a:extLst>
              <a:ext uri="{FF2B5EF4-FFF2-40B4-BE49-F238E27FC236}">
                <a16:creationId xmlns:a16="http://schemas.microsoft.com/office/drawing/2014/main" id="{E37B5FC2-3A94-E555-25A6-114265782A78}"/>
              </a:ext>
            </a:extLst>
          </p:cNvPr>
          <p:cNvSpPr/>
          <p:nvPr/>
        </p:nvSpPr>
        <p:spPr>
          <a:xfrm>
            <a:off x="740554" y="3252939"/>
            <a:ext cx="2163778" cy="651849"/>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err="1">
                <a:latin typeface="Arial" panose="020B0604020202020204" pitchFamily="34" charset="0"/>
                <a:cs typeface="Arial" panose="020B0604020202020204" pitchFamily="34" charset="0"/>
              </a:rPr>
              <a:t>Get</a:t>
            </a:r>
            <a:r>
              <a:rPr lang="de-DE" b="1" dirty="0">
                <a:latin typeface="Arial" panose="020B0604020202020204" pitchFamily="34" charset="0"/>
                <a:cs typeface="Arial" panose="020B0604020202020204" pitchFamily="34" charset="0"/>
              </a:rPr>
              <a:t> a </a:t>
            </a:r>
            <a:r>
              <a:rPr lang="de-DE" b="1" dirty="0" err="1">
                <a:latin typeface="Arial" panose="020B0604020202020204" pitchFamily="34" charset="0"/>
                <a:cs typeface="Arial" panose="020B0604020202020204" pitchFamily="34" charset="0"/>
              </a:rPr>
              <a:t>demo</a:t>
            </a:r>
            <a:endParaRPr lang="en-US" b="1" dirty="0">
              <a:latin typeface="Arial" panose="020B0604020202020204" pitchFamily="34" charset="0"/>
              <a:cs typeface="Arial" panose="020B0604020202020204" pitchFamily="34" charset="0"/>
            </a:endParaRPr>
          </a:p>
        </p:txBody>
      </p:sp>
      <p:sp>
        <p:nvSpPr>
          <p:cNvPr id="18" name="Rechteck: abgerundete Ecken 17">
            <a:extLst>
              <a:ext uri="{FF2B5EF4-FFF2-40B4-BE49-F238E27FC236}">
                <a16:creationId xmlns:a16="http://schemas.microsoft.com/office/drawing/2014/main" id="{F234FB33-A3BA-5A7C-D826-5ECE40F7E431}"/>
              </a:ext>
            </a:extLst>
          </p:cNvPr>
          <p:cNvSpPr/>
          <p:nvPr/>
        </p:nvSpPr>
        <p:spPr>
          <a:xfrm>
            <a:off x="3174427" y="3252938"/>
            <a:ext cx="2163778" cy="65184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accent1"/>
                </a:solidFill>
                <a:latin typeface="Arial" panose="020B0604020202020204" pitchFamily="34" charset="0"/>
                <a:cs typeface="Arial" panose="020B0604020202020204" pitchFamily="34" charset="0"/>
              </a:rPr>
              <a:t>Get</a:t>
            </a:r>
            <a:r>
              <a:rPr lang="de-DE" b="1" dirty="0">
                <a:solidFill>
                  <a:schemeClr val="accent1"/>
                </a:solidFill>
                <a:latin typeface="Arial" panose="020B0604020202020204" pitchFamily="34" charset="0"/>
                <a:cs typeface="Arial" panose="020B0604020202020204" pitchFamily="34" charset="0"/>
              </a:rPr>
              <a:t> </a:t>
            </a:r>
            <a:r>
              <a:rPr lang="de-DE" b="1" dirty="0" err="1">
                <a:solidFill>
                  <a:schemeClr val="accent1"/>
                </a:solidFill>
                <a:latin typeface="Arial" panose="020B0604020202020204" pitchFamily="34" charset="0"/>
                <a:cs typeface="Arial" panose="020B0604020202020204" pitchFamily="34" charset="0"/>
              </a:rPr>
              <a:t>started</a:t>
            </a:r>
            <a:r>
              <a:rPr lang="de-DE" b="1" dirty="0">
                <a:solidFill>
                  <a:schemeClr val="accent1"/>
                </a:solidFill>
                <a:latin typeface="Arial" panose="020B0604020202020204" pitchFamily="34" charset="0"/>
                <a:cs typeface="Arial" panose="020B0604020202020204" pitchFamily="34" charset="0"/>
              </a:rPr>
              <a:t> </a:t>
            </a:r>
            <a:r>
              <a:rPr lang="de-DE" b="1" dirty="0" err="1">
                <a:solidFill>
                  <a:schemeClr val="accent1"/>
                </a:solidFill>
                <a:latin typeface="Arial" panose="020B0604020202020204" pitchFamily="34" charset="0"/>
                <a:cs typeface="Arial" panose="020B0604020202020204" pitchFamily="34" charset="0"/>
              </a:rPr>
              <a:t>free</a:t>
            </a:r>
            <a:endParaRPr lang="en-US"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38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AFAAAD7-2AB6-444B-47CB-BAEE012A66B1}"/>
              </a:ext>
            </a:extLst>
          </p:cNvPr>
          <p:cNvSpPr txBox="1"/>
          <p:nvPr/>
        </p:nvSpPr>
        <p:spPr>
          <a:xfrm>
            <a:off x="5705979" y="640955"/>
            <a:ext cx="5828146" cy="2308324"/>
          </a:xfrm>
          <a:prstGeom prst="rect">
            <a:avLst/>
          </a:prstGeom>
          <a:noFill/>
        </p:spPr>
        <p:txBody>
          <a:bodyPr wrap="square" rtlCol="0">
            <a:spAutoFit/>
          </a:bodyPr>
          <a:lstStyle/>
          <a:p>
            <a:r>
              <a:rPr lang="en-GB" sz="2400" b="1" i="0" dirty="0">
                <a:solidFill>
                  <a:srgbClr val="374151"/>
                </a:solidFill>
                <a:effectLst/>
                <a:latin typeface="Arial" panose="020B0604020202020204" pitchFamily="34" charset="0"/>
                <a:cs typeface="Arial" panose="020B0604020202020204" pitchFamily="34" charset="0"/>
              </a:rPr>
              <a:t>What does IronSentiment offer?</a:t>
            </a:r>
          </a:p>
          <a:p>
            <a:endParaRPr lang="en-GB" sz="2400" b="1" i="0" dirty="0">
              <a:solidFill>
                <a:srgbClr val="374151"/>
              </a:solidFill>
              <a:effectLst/>
              <a:latin typeface="Arial" panose="020B0604020202020204" pitchFamily="34" charset="0"/>
              <a:cs typeface="Arial" panose="020B0604020202020204" pitchFamily="34" charset="0"/>
            </a:endParaRPr>
          </a:p>
          <a:p>
            <a:endParaRPr lang="en-GB" sz="1600" b="0" i="0" dirty="0">
              <a:solidFill>
                <a:srgbClr val="374151"/>
              </a:solidFill>
              <a:effectLst/>
              <a:latin typeface="Arial" panose="020B0604020202020204" pitchFamily="34" charset="0"/>
              <a:cs typeface="Arial" panose="020B0604020202020204" pitchFamily="34" charset="0"/>
            </a:endParaRPr>
          </a:p>
          <a:p>
            <a:r>
              <a:rPr lang="en-GB" sz="1600" dirty="0">
                <a:solidFill>
                  <a:srgbClr val="374151"/>
                </a:solidFill>
                <a:latin typeface="Söhne"/>
              </a:rPr>
              <a:t>Our tool</a:t>
            </a:r>
            <a:r>
              <a:rPr lang="en-GB" sz="1600" b="0" i="0" dirty="0">
                <a:solidFill>
                  <a:srgbClr val="374151"/>
                </a:solidFill>
                <a:effectLst/>
                <a:latin typeface="Söhne"/>
              </a:rPr>
              <a:t> stands out for its seamless integration with Trustpilot, a leading review platform, offering businesses a reliable source of customer feedback. We also offer custom solutions for platforms like Google Reviews and Amazon Reviews. The tool's adaptability and versatility make it suitable for businesses of all sizes</a:t>
            </a:r>
            <a:endParaRPr lang="en-US" sz="1600" dirty="0">
              <a:latin typeface="Arial" panose="020B0604020202020204" pitchFamily="34" charset="0"/>
              <a:cs typeface="Arial" panose="020B0604020202020204" pitchFamily="34" charset="0"/>
            </a:endParaRPr>
          </a:p>
        </p:txBody>
      </p:sp>
      <p:sp>
        <p:nvSpPr>
          <p:cNvPr id="18" name="Rechteck: abgerundete Ecken 17">
            <a:extLst>
              <a:ext uri="{FF2B5EF4-FFF2-40B4-BE49-F238E27FC236}">
                <a16:creationId xmlns:a16="http://schemas.microsoft.com/office/drawing/2014/main" id="{F234FB33-A3BA-5A7C-D826-5ECE40F7E431}"/>
              </a:ext>
            </a:extLst>
          </p:cNvPr>
          <p:cNvSpPr/>
          <p:nvPr/>
        </p:nvSpPr>
        <p:spPr>
          <a:xfrm>
            <a:off x="6703866" y="3389124"/>
            <a:ext cx="2800352" cy="65184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1"/>
                </a:solidFill>
                <a:latin typeface="Arial" panose="020B0604020202020204" pitchFamily="34" charset="0"/>
                <a:cs typeface="Arial" panose="020B0604020202020204" pitchFamily="34" charset="0"/>
              </a:rPr>
              <a:t>Contact </a:t>
            </a:r>
            <a:r>
              <a:rPr lang="de-DE" b="1" dirty="0" err="1">
                <a:solidFill>
                  <a:schemeClr val="accent1"/>
                </a:solidFill>
                <a:latin typeface="Arial" panose="020B0604020202020204" pitchFamily="34" charset="0"/>
                <a:cs typeface="Arial" panose="020B0604020202020204" pitchFamily="34" charset="0"/>
              </a:rPr>
              <a:t>our</a:t>
            </a:r>
            <a:r>
              <a:rPr lang="de-DE" b="1" dirty="0">
                <a:solidFill>
                  <a:schemeClr val="accent1"/>
                </a:solidFill>
                <a:latin typeface="Arial" panose="020B0604020202020204" pitchFamily="34" charset="0"/>
                <a:cs typeface="Arial" panose="020B0604020202020204" pitchFamily="34" charset="0"/>
              </a:rPr>
              <a:t> </a:t>
            </a:r>
            <a:r>
              <a:rPr lang="de-DE" b="1" dirty="0" err="1">
                <a:solidFill>
                  <a:schemeClr val="accent1"/>
                </a:solidFill>
                <a:latin typeface="Arial" panose="020B0604020202020204" pitchFamily="34" charset="0"/>
                <a:cs typeface="Arial" panose="020B0604020202020204" pitchFamily="34" charset="0"/>
              </a:rPr>
              <a:t>sales</a:t>
            </a:r>
            <a:r>
              <a:rPr lang="de-DE" b="1" dirty="0">
                <a:solidFill>
                  <a:schemeClr val="accent1"/>
                </a:solidFill>
                <a:latin typeface="Arial" panose="020B0604020202020204" pitchFamily="34" charset="0"/>
                <a:cs typeface="Arial" panose="020B0604020202020204" pitchFamily="34" charset="0"/>
              </a:rPr>
              <a:t> </a:t>
            </a:r>
            <a:r>
              <a:rPr lang="de-DE" b="1" dirty="0" err="1">
                <a:solidFill>
                  <a:schemeClr val="accent1"/>
                </a:solidFill>
                <a:latin typeface="Arial" panose="020B0604020202020204" pitchFamily="34" charset="0"/>
                <a:cs typeface="Arial" panose="020B0604020202020204" pitchFamily="34" charset="0"/>
              </a:rPr>
              <a:t>team</a:t>
            </a:r>
            <a:endParaRPr lang="en-US" b="1" dirty="0">
              <a:solidFill>
                <a:schemeClr val="accent1"/>
              </a:solidFill>
              <a:latin typeface="Arial" panose="020B0604020202020204" pitchFamily="34" charset="0"/>
              <a:cs typeface="Arial" panose="020B0604020202020204" pitchFamily="34" charset="0"/>
            </a:endParaRPr>
          </a:p>
        </p:txBody>
      </p:sp>
      <p:pic>
        <p:nvPicPr>
          <p:cNvPr id="4" name="Grafik 3" descr="Ein Bild, das Text, Screenshot, Menschliches Gesicht, Computer enthält.">
            <a:extLst>
              <a:ext uri="{FF2B5EF4-FFF2-40B4-BE49-F238E27FC236}">
                <a16:creationId xmlns:a16="http://schemas.microsoft.com/office/drawing/2014/main" id="{CC930DA8-2297-32E9-BBBB-23B4CC96F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222" y="1250315"/>
            <a:ext cx="2401078" cy="1829016"/>
          </a:xfrm>
          <a:prstGeom prst="rect">
            <a:avLst/>
          </a:prstGeom>
        </p:spPr>
      </p:pic>
      <p:pic>
        <p:nvPicPr>
          <p:cNvPr id="6" name="Grafik 5" descr="Ein Bild, das Text, Schrift, Grafiken, Logo enthält.&#10;&#10;Automatisch generierte Beschreibung">
            <a:extLst>
              <a:ext uri="{FF2B5EF4-FFF2-40B4-BE49-F238E27FC236}">
                <a16:creationId xmlns:a16="http://schemas.microsoft.com/office/drawing/2014/main" id="{2768737D-2627-A0CE-4B45-3DB49479F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153" y="3438613"/>
            <a:ext cx="2147216" cy="680114"/>
          </a:xfrm>
          <a:prstGeom prst="rect">
            <a:avLst/>
          </a:prstGeom>
        </p:spPr>
      </p:pic>
      <p:pic>
        <p:nvPicPr>
          <p:cNvPr id="8" name="Grafik 7" descr="Ein Bild, das Text, Schrift, Logo, Grafiken enthält.&#10;&#10;Automatisch generierte Beschreibung">
            <a:extLst>
              <a:ext uri="{FF2B5EF4-FFF2-40B4-BE49-F238E27FC236}">
                <a16:creationId xmlns:a16="http://schemas.microsoft.com/office/drawing/2014/main" id="{E9E1E897-8F20-B08A-9061-8F9BA3BD4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6300" y="329985"/>
            <a:ext cx="1377732" cy="688866"/>
          </a:xfrm>
          <a:prstGeom prst="rect">
            <a:avLst/>
          </a:prstGeom>
        </p:spPr>
      </p:pic>
      <p:pic>
        <p:nvPicPr>
          <p:cNvPr id="10" name="Grafik 9" descr="Ein Bild, das Text, Schrift, Logo, Grafiken enthält.">
            <a:extLst>
              <a:ext uri="{FF2B5EF4-FFF2-40B4-BE49-F238E27FC236}">
                <a16:creationId xmlns:a16="http://schemas.microsoft.com/office/drawing/2014/main" id="{B14BAED1-FB73-6BAC-9580-41F6BDC71D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81" y="304554"/>
            <a:ext cx="1634594" cy="672802"/>
          </a:xfrm>
          <a:prstGeom prst="rect">
            <a:avLst/>
          </a:prstGeom>
        </p:spPr>
      </p:pic>
    </p:spTree>
    <p:extLst>
      <p:ext uri="{BB962C8B-B14F-4D97-AF65-F5344CB8AC3E}">
        <p14:creationId xmlns:p14="http://schemas.microsoft.com/office/powerpoint/2010/main" val="98401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6949D997-5846-6EBF-C532-BF43CDA93BBE}"/>
              </a:ext>
            </a:extLst>
          </p:cNvPr>
          <p:cNvSpPr/>
          <p:nvPr/>
        </p:nvSpPr>
        <p:spPr>
          <a:xfrm>
            <a:off x="1022229" y="414851"/>
            <a:ext cx="3165895" cy="5184476"/>
          </a:xfrm>
          <a:prstGeom prst="roundRect">
            <a:avLst/>
          </a:prstGeom>
          <a:solidFill>
            <a:schemeClr val="accent1">
              <a:lumMod val="40000"/>
              <a:lumOff val="60000"/>
            </a:schemeClr>
          </a:solidFill>
          <a:ln w="19050">
            <a:solidFill>
              <a:schemeClr val="accent1">
                <a:lumMod val="40000"/>
                <a:lumOff val="60000"/>
              </a:schemeClr>
            </a:solidFill>
          </a:ln>
          <a:effectLst>
            <a:outerShdw blurRad="50800" dist="50800" dir="5400000" algn="ctr" rotWithShape="0">
              <a:schemeClr val="bg2">
                <a:lumMod val="5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400" b="1" i="0" dirty="0">
                <a:solidFill>
                  <a:srgbClr val="374151"/>
                </a:solidFill>
                <a:effectLst/>
                <a:latin typeface="Arial" panose="020B0604020202020204" pitchFamily="34" charset="0"/>
                <a:cs typeface="Arial" panose="020B0604020202020204" pitchFamily="34" charset="0"/>
              </a:rPr>
              <a:t>Company</a:t>
            </a:r>
            <a:endParaRPr lang="en-GB" sz="1400" b="1" i="0" dirty="0">
              <a:solidFill>
                <a:srgbClr val="0C1622"/>
              </a:solidFill>
              <a:effectLst/>
              <a:latin typeface="Arial" panose="020B0604020202020204" pitchFamily="34" charset="0"/>
              <a:cs typeface="Arial" panose="020B0604020202020204" pitchFamily="34" charset="0"/>
            </a:endParaRPr>
          </a:p>
          <a:p>
            <a:pPr algn="l"/>
            <a:endParaRPr lang="en-GB" sz="1400" b="1" i="0" dirty="0">
              <a:solidFill>
                <a:srgbClr val="0C1622"/>
              </a:solidFill>
              <a:effectLst/>
              <a:latin typeface="Arial" panose="020B0604020202020204" pitchFamily="34" charset="0"/>
              <a:cs typeface="Arial" panose="020B0604020202020204" pitchFamily="34" charset="0"/>
            </a:endParaRPr>
          </a:p>
          <a:p>
            <a:pPr algn="l"/>
            <a:r>
              <a:rPr lang="en-GB" sz="1200" b="0" i="0" dirty="0">
                <a:solidFill>
                  <a:srgbClr val="0C1622"/>
                </a:solidFill>
                <a:effectLst/>
                <a:latin typeface="Arial" panose="020B0604020202020204" pitchFamily="34" charset="0"/>
                <a:cs typeface="Arial" panose="020B0604020202020204" pitchFamily="34" charset="0"/>
              </a:rPr>
              <a:t>Drive customer engagement and use insights to build what truly matters.</a:t>
            </a:r>
          </a:p>
          <a:p>
            <a:pPr algn="l"/>
            <a:endParaRPr lang="en-GB" sz="1200" b="0" i="0" dirty="0">
              <a:solidFill>
                <a:srgbClr val="0C1622"/>
              </a:solidFill>
              <a:effectLst/>
              <a:latin typeface="Arial" panose="020B0604020202020204" pitchFamily="34" charset="0"/>
              <a:cs typeface="Arial" panose="020B0604020202020204" pitchFamily="34" charset="0"/>
            </a:endParaRPr>
          </a:p>
          <a:p>
            <a:pPr algn="l"/>
            <a:r>
              <a:rPr lang="en-GB" sz="1000" b="1" i="0" dirty="0">
                <a:solidFill>
                  <a:srgbClr val="515B67"/>
                </a:solidFill>
                <a:effectLst/>
                <a:latin typeface="Arial" panose="020B0604020202020204" pitchFamily="34" charset="0"/>
                <a:cs typeface="Arial" panose="020B0604020202020204" pitchFamily="34" charset="0"/>
              </a:rPr>
              <a:t>Starts from </a:t>
            </a:r>
            <a:r>
              <a:rPr lang="en-GB" sz="1000" b="1" i="0" dirty="0">
                <a:solidFill>
                  <a:srgbClr val="0C1622"/>
                </a:solidFill>
                <a:effectLst/>
                <a:latin typeface="Arial" panose="020B0604020202020204" pitchFamily="34" charset="0"/>
                <a:cs typeface="Arial" panose="020B0604020202020204" pitchFamily="34" charset="0"/>
              </a:rPr>
              <a:t>€149 </a:t>
            </a:r>
            <a:r>
              <a:rPr lang="en-GB" sz="1000" b="0" i="0" dirty="0">
                <a:solidFill>
                  <a:srgbClr val="515B67"/>
                </a:solidFill>
                <a:effectLst/>
                <a:latin typeface="Arial" panose="020B0604020202020204" pitchFamily="34" charset="0"/>
                <a:cs typeface="Arial" panose="020B0604020202020204" pitchFamily="34" charset="0"/>
              </a:rPr>
              <a:t>/month</a:t>
            </a: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2D6D7DC3-9CD9-05A6-3DB7-07B8A8DECD78}"/>
              </a:ext>
            </a:extLst>
          </p:cNvPr>
          <p:cNvSpPr/>
          <p:nvPr/>
        </p:nvSpPr>
        <p:spPr>
          <a:xfrm>
            <a:off x="1430154" y="2298722"/>
            <a:ext cx="2294627" cy="539151"/>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latin typeface="Arial" panose="020B0604020202020204" pitchFamily="34" charset="0"/>
                <a:cs typeface="Arial" panose="020B0604020202020204" pitchFamily="34" charset="0"/>
              </a:rPr>
              <a:t>Start </a:t>
            </a:r>
            <a:r>
              <a:rPr lang="de-DE" sz="1600" dirty="0" err="1">
                <a:latin typeface="Arial" panose="020B0604020202020204" pitchFamily="34" charset="0"/>
                <a:cs typeface="Arial" panose="020B0604020202020204" pitchFamily="34" charset="0"/>
              </a:rPr>
              <a:t>free</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trial</a:t>
            </a:r>
            <a:endParaRPr lang="en-US" sz="1600" dirty="0">
              <a:latin typeface="Arial" panose="020B0604020202020204" pitchFamily="34" charset="0"/>
              <a:cs typeface="Arial" panose="020B0604020202020204" pitchFamily="34" charset="0"/>
            </a:endParaRPr>
          </a:p>
        </p:txBody>
      </p:sp>
      <p:sp>
        <p:nvSpPr>
          <p:cNvPr id="15" name="AutoShape 8" descr="info icon">
            <a:hlinkClick r:id="rId2"/>
            <a:extLst>
              <a:ext uri="{FF2B5EF4-FFF2-40B4-BE49-F238E27FC236}">
                <a16:creationId xmlns:a16="http://schemas.microsoft.com/office/drawing/2014/main" id="{D77D5B0C-5F23-04B0-08F9-28A5C67C885F}"/>
              </a:ext>
            </a:extLst>
          </p:cNvPr>
          <p:cNvSpPr>
            <a:spLocks noChangeAspect="1" noChangeArrowheads="1"/>
          </p:cNvSpPr>
          <p:nvPr/>
        </p:nvSpPr>
        <p:spPr bwMode="auto">
          <a:xfrm>
            <a:off x="42863" y="-898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9" descr="info icon">
            <a:hlinkClick r:id="rId2"/>
            <a:extLst>
              <a:ext uri="{FF2B5EF4-FFF2-40B4-BE49-F238E27FC236}">
                <a16:creationId xmlns:a16="http://schemas.microsoft.com/office/drawing/2014/main" id="{C64DD951-8DD3-2BC4-2D2F-5C703984646D}"/>
              </a:ext>
            </a:extLst>
          </p:cNvPr>
          <p:cNvSpPr>
            <a:spLocks noChangeAspect="1" noChangeArrowheads="1"/>
          </p:cNvSpPr>
          <p:nvPr/>
        </p:nvSpPr>
        <p:spPr bwMode="auto">
          <a:xfrm>
            <a:off x="42863"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0" descr="info icon">
            <a:hlinkClick r:id="rId2"/>
            <a:extLst>
              <a:ext uri="{FF2B5EF4-FFF2-40B4-BE49-F238E27FC236}">
                <a16:creationId xmlns:a16="http://schemas.microsoft.com/office/drawing/2014/main" id="{7E84363C-41D1-AE36-2B7D-CB46BBA8E212}"/>
              </a:ext>
            </a:extLst>
          </p:cNvPr>
          <p:cNvSpPr>
            <a:spLocks noChangeAspect="1" noChangeArrowheads="1"/>
          </p:cNvSpPr>
          <p:nvPr/>
        </p:nvSpPr>
        <p:spPr bwMode="auto">
          <a:xfrm>
            <a:off x="4286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1" descr="info icon">
            <a:hlinkClick r:id="rId2"/>
            <a:extLst>
              <a:ext uri="{FF2B5EF4-FFF2-40B4-BE49-F238E27FC236}">
                <a16:creationId xmlns:a16="http://schemas.microsoft.com/office/drawing/2014/main" id="{58BBBCF0-972F-71CE-1717-60AED28CC10E}"/>
              </a:ext>
            </a:extLst>
          </p:cNvPr>
          <p:cNvSpPr>
            <a:spLocks noChangeAspect="1" noChangeArrowheads="1"/>
          </p:cNvSpPr>
          <p:nvPr/>
        </p:nvSpPr>
        <p:spPr bwMode="auto">
          <a:xfrm>
            <a:off x="42863" y="792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feld 19">
            <a:extLst>
              <a:ext uri="{FF2B5EF4-FFF2-40B4-BE49-F238E27FC236}">
                <a16:creationId xmlns:a16="http://schemas.microsoft.com/office/drawing/2014/main" id="{4F379C78-9A12-5B22-465C-36A3F2C5DA3F}"/>
              </a:ext>
            </a:extLst>
          </p:cNvPr>
          <p:cNvSpPr txBox="1"/>
          <p:nvPr/>
        </p:nvSpPr>
        <p:spPr>
          <a:xfrm>
            <a:off x="1186014" y="3125902"/>
            <a:ext cx="3165895" cy="2181816"/>
          </a:xfrm>
          <a:prstGeom prst="rect">
            <a:avLst/>
          </a:prstGeom>
          <a:noFill/>
        </p:spPr>
        <p:txBody>
          <a:bodyPr wrap="square">
            <a:spAutoFit/>
          </a:bodyPr>
          <a:lstStyle/>
          <a:p>
            <a:pPr marL="171450" indent="-171450">
              <a:buClr>
                <a:schemeClr val="accent6"/>
              </a:buClr>
              <a:buFont typeface="Wingdings" panose="05000000000000000000" pitchFamily="2" charset="2"/>
              <a:buChar char="ü"/>
            </a:pPr>
            <a:r>
              <a:rPr lang="en-GB" sz="1200" dirty="0">
                <a:latin typeface="Arial" panose="020B0604020202020204" pitchFamily="34" charset="0"/>
                <a:cs typeface="Arial" panose="020B0604020202020204" pitchFamily="34" charset="0"/>
              </a:rPr>
              <a:t>10 team members	             </a:t>
            </a:r>
          </a:p>
          <a:p>
            <a:pPr marL="171450" indent="-171450">
              <a:buClr>
                <a:schemeClr val="accent6"/>
              </a:buClr>
              <a:buFont typeface="Wingdings" panose="05000000000000000000" pitchFamily="2" charset="2"/>
              <a:buChar char="ü"/>
            </a:pPr>
            <a:r>
              <a:rPr lang="en-GB" sz="1200" dirty="0">
                <a:latin typeface="Arial" panose="020B0604020202020204" pitchFamily="34" charset="0"/>
                <a:cs typeface="Arial" panose="020B0604020202020204" pitchFamily="34" charset="0"/>
              </a:rPr>
              <a:t>Dashboards updated daily</a:t>
            </a:r>
          </a:p>
          <a:p>
            <a:pPr marL="171450" indent="-171450">
              <a:buClr>
                <a:schemeClr val="accent6"/>
              </a:buClr>
              <a:buFont typeface="Wingdings" panose="05000000000000000000" pitchFamily="2" charset="2"/>
              <a:buChar char="ü"/>
            </a:pPr>
            <a:r>
              <a:rPr lang="en-GB" sz="1200" dirty="0">
                <a:latin typeface="Arial" panose="020B0604020202020204" pitchFamily="34" charset="0"/>
                <a:cs typeface="Arial" panose="020B0604020202020204" pitchFamily="34" charset="0"/>
              </a:rPr>
              <a:t>5 top competitors included</a:t>
            </a:r>
          </a:p>
          <a:p>
            <a:endParaRPr lang="en-GB" sz="1200" dirty="0">
              <a:latin typeface="Arial" panose="020B0604020202020204" pitchFamily="34" charset="0"/>
              <a:cs typeface="Arial" panose="020B0604020202020204" pitchFamily="34" charset="0"/>
            </a:endParaRPr>
          </a:p>
          <a:p>
            <a:pPr>
              <a:lnSpc>
                <a:spcPct val="150000"/>
              </a:lnSpc>
            </a:pPr>
            <a:r>
              <a:rPr lang="en-GB" sz="1200" b="1" dirty="0">
                <a:latin typeface="Arial" panose="020B0604020202020204" pitchFamily="34" charset="0"/>
                <a:cs typeface="Arial" panose="020B0604020202020204" pitchFamily="34" charset="0"/>
              </a:rPr>
              <a:t>All you need to collect feedback, plus:</a:t>
            </a:r>
          </a:p>
          <a:p>
            <a:pPr>
              <a:lnSpc>
                <a:spcPct val="150000"/>
              </a:lnSpc>
            </a:pPr>
            <a:r>
              <a:rPr lang="en-GB" sz="1200" dirty="0">
                <a:latin typeface="Arial" panose="020B0604020202020204" pitchFamily="34" charset="0"/>
                <a:cs typeface="Arial" panose="020B0604020202020204" pitchFamily="34" charset="0"/>
              </a:rPr>
              <a:t>Screen capturing with metadata</a:t>
            </a:r>
          </a:p>
          <a:p>
            <a:pPr>
              <a:lnSpc>
                <a:spcPct val="150000"/>
              </a:lnSpc>
            </a:pPr>
            <a:r>
              <a:rPr lang="en-US" sz="1200" b="1" i="0" dirty="0">
                <a:solidFill>
                  <a:srgbClr val="EF5996"/>
                </a:solidFill>
                <a:effectLst/>
                <a:latin typeface="Arial" panose="020B0604020202020204" pitchFamily="34" charset="0"/>
                <a:cs typeface="Arial" panose="020B0604020202020204" pitchFamily="34" charset="0"/>
              </a:rPr>
              <a:t>NEW! </a:t>
            </a:r>
            <a:r>
              <a:rPr lang="en-GB" sz="1200" dirty="0">
                <a:latin typeface="Arial" panose="020B0604020202020204" pitchFamily="34" charset="0"/>
                <a:cs typeface="Arial" panose="020B0604020202020204" pitchFamily="34" charset="0"/>
              </a:rPr>
              <a:t>Surveys to optimise sentiment prediction – get 10 % off your price</a:t>
            </a:r>
          </a:p>
          <a:p>
            <a:pPr>
              <a:lnSpc>
                <a:spcPct val="150000"/>
              </a:lnSpc>
            </a:pPr>
            <a:r>
              <a:rPr lang="en-GB" sz="1200" dirty="0">
                <a:latin typeface="Arial" panose="020B0604020202020204" pitchFamily="34" charset="0"/>
                <a:cs typeface="Arial" panose="020B0604020202020204" pitchFamily="34" charset="0"/>
              </a:rPr>
              <a:t>Export data into csv, </a:t>
            </a:r>
            <a:r>
              <a:rPr lang="en-GB" sz="1200" dirty="0" err="1">
                <a:latin typeface="Arial" panose="020B0604020202020204" pitchFamily="34" charset="0"/>
                <a:cs typeface="Arial" panose="020B0604020202020204" pitchFamily="34" charset="0"/>
              </a:rPr>
              <a:t>png</a:t>
            </a:r>
            <a:r>
              <a:rPr lang="en-GB" sz="1200" dirty="0">
                <a:latin typeface="Arial" panose="020B0604020202020204" pitchFamily="34" charset="0"/>
                <a:cs typeface="Arial" panose="020B0604020202020204" pitchFamily="34" charset="0"/>
              </a:rPr>
              <a:t>, etc.</a:t>
            </a:r>
          </a:p>
        </p:txBody>
      </p:sp>
      <p:pic>
        <p:nvPicPr>
          <p:cNvPr id="3" name="Grafik 2">
            <a:extLst>
              <a:ext uri="{FF2B5EF4-FFF2-40B4-BE49-F238E27FC236}">
                <a16:creationId xmlns:a16="http://schemas.microsoft.com/office/drawing/2014/main" id="{EA9295FC-82D0-8486-A6A9-B6985746EF93}"/>
              </a:ext>
            </a:extLst>
          </p:cNvPr>
          <p:cNvPicPr>
            <a:picLocks noChangeAspect="1"/>
          </p:cNvPicPr>
          <p:nvPr/>
        </p:nvPicPr>
        <p:blipFill>
          <a:blip r:embed="rId3"/>
          <a:stretch>
            <a:fillRect/>
          </a:stretch>
        </p:blipFill>
        <p:spPr>
          <a:xfrm>
            <a:off x="2565762" y="726066"/>
            <a:ext cx="1200150" cy="352425"/>
          </a:xfrm>
          <a:prstGeom prst="rect">
            <a:avLst/>
          </a:prstGeom>
        </p:spPr>
      </p:pic>
    </p:spTree>
    <p:extLst>
      <p:ext uri="{BB962C8B-B14F-4D97-AF65-F5344CB8AC3E}">
        <p14:creationId xmlns:p14="http://schemas.microsoft.com/office/powerpoint/2010/main" val="37724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6949D997-5846-6EBF-C532-BF43CDA93BBE}"/>
              </a:ext>
            </a:extLst>
          </p:cNvPr>
          <p:cNvSpPr/>
          <p:nvPr/>
        </p:nvSpPr>
        <p:spPr>
          <a:xfrm>
            <a:off x="1022229" y="414851"/>
            <a:ext cx="3165895" cy="5184476"/>
          </a:xfrm>
          <a:prstGeom prst="roundRect">
            <a:avLst/>
          </a:prstGeom>
          <a:solidFill>
            <a:schemeClr val="bg1"/>
          </a:solidFill>
          <a:ln w="19050">
            <a:solidFill>
              <a:schemeClr val="bg2">
                <a:lumMod val="90000"/>
              </a:schemeClr>
            </a:solidFill>
          </a:ln>
          <a:effectLst>
            <a:outerShdw blurRad="50800" dist="50800" dir="5400000" algn="ctr" rotWithShape="0">
              <a:schemeClr val="bg2">
                <a:lumMod val="5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400" b="1" i="0" dirty="0">
                <a:solidFill>
                  <a:srgbClr val="374151"/>
                </a:solidFill>
                <a:effectLst/>
                <a:latin typeface="Arial" panose="020B0604020202020204" pitchFamily="34" charset="0"/>
                <a:cs typeface="Arial" panose="020B0604020202020204" pitchFamily="34" charset="0"/>
              </a:rPr>
              <a:t>Premium</a:t>
            </a:r>
            <a:endParaRPr lang="en-GB" sz="1400" b="1" i="0" dirty="0">
              <a:solidFill>
                <a:srgbClr val="0C1622"/>
              </a:solidFill>
              <a:effectLst/>
              <a:latin typeface="Arial" panose="020B0604020202020204" pitchFamily="34" charset="0"/>
              <a:cs typeface="Arial" panose="020B0604020202020204" pitchFamily="34" charset="0"/>
            </a:endParaRPr>
          </a:p>
          <a:p>
            <a:pPr algn="l"/>
            <a:endParaRPr lang="en-GB" sz="1400" b="1" i="0" dirty="0">
              <a:solidFill>
                <a:srgbClr val="0C1622"/>
              </a:solidFill>
              <a:effectLst/>
              <a:latin typeface="Arial" panose="020B0604020202020204" pitchFamily="34" charset="0"/>
              <a:cs typeface="Arial" panose="020B0604020202020204" pitchFamily="34" charset="0"/>
            </a:endParaRPr>
          </a:p>
          <a:p>
            <a:pPr algn="l"/>
            <a:r>
              <a:rPr lang="en-GB" sz="1200" b="0" i="0" dirty="0">
                <a:solidFill>
                  <a:srgbClr val="0C1622"/>
                </a:solidFill>
                <a:effectLst/>
                <a:latin typeface="Arial" panose="020B0604020202020204" pitchFamily="34" charset="0"/>
                <a:cs typeface="Arial" panose="020B0604020202020204" pitchFamily="34" charset="0"/>
              </a:rPr>
              <a:t>The complete platform to accelerate customer-centric growth.</a:t>
            </a:r>
          </a:p>
          <a:p>
            <a:pPr algn="l"/>
            <a:endParaRPr lang="en-GB" sz="1200" b="0" i="0" dirty="0">
              <a:solidFill>
                <a:srgbClr val="0C1622"/>
              </a:solidFill>
              <a:effectLst/>
              <a:latin typeface="Arial" panose="020B0604020202020204" pitchFamily="34" charset="0"/>
              <a:cs typeface="Arial" panose="020B0604020202020204" pitchFamily="34" charset="0"/>
            </a:endParaRPr>
          </a:p>
          <a:p>
            <a:pPr algn="l"/>
            <a:r>
              <a:rPr lang="en-GB" sz="1200" b="1" i="0" dirty="0">
                <a:solidFill>
                  <a:srgbClr val="0C1622"/>
                </a:solidFill>
                <a:effectLst/>
                <a:latin typeface="Arial" panose="020B0604020202020204" pitchFamily="34" charset="0"/>
                <a:cs typeface="Arial" panose="020B0604020202020204" pitchFamily="34" charset="0"/>
              </a:rPr>
              <a:t>Starts from €199/month.</a:t>
            </a: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a:p>
            <a:pPr algn="l"/>
            <a:endParaRPr lang="en-GB" sz="1000" dirty="0">
              <a:solidFill>
                <a:srgbClr val="515B67"/>
              </a:solidFill>
              <a:latin typeface="Arial" panose="020B0604020202020204" pitchFamily="34" charset="0"/>
              <a:cs typeface="Arial" panose="020B0604020202020204" pitchFamily="34" charset="0"/>
            </a:endParaRPr>
          </a:p>
          <a:p>
            <a:pPr algn="l"/>
            <a:endParaRPr lang="en-GB" sz="1000" b="0" i="0" dirty="0">
              <a:solidFill>
                <a:srgbClr val="515B67"/>
              </a:solidFill>
              <a:effectLst/>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2D6D7DC3-9CD9-05A6-3DB7-07B8A8DECD78}"/>
              </a:ext>
            </a:extLst>
          </p:cNvPr>
          <p:cNvSpPr/>
          <p:nvPr/>
        </p:nvSpPr>
        <p:spPr>
          <a:xfrm>
            <a:off x="1430154" y="2298722"/>
            <a:ext cx="2294627" cy="539151"/>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latin typeface="Arial" panose="020B0604020202020204" pitchFamily="34" charset="0"/>
                <a:cs typeface="Arial" panose="020B0604020202020204" pitchFamily="34" charset="0"/>
              </a:rPr>
              <a:t>Start </a:t>
            </a:r>
            <a:r>
              <a:rPr lang="de-DE" sz="1600" dirty="0" err="1">
                <a:latin typeface="Arial" panose="020B0604020202020204" pitchFamily="34" charset="0"/>
                <a:cs typeface="Arial" panose="020B0604020202020204" pitchFamily="34" charset="0"/>
              </a:rPr>
              <a:t>free</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trial</a:t>
            </a:r>
            <a:endParaRPr lang="en-US" sz="1600" dirty="0">
              <a:latin typeface="Arial" panose="020B0604020202020204" pitchFamily="34" charset="0"/>
              <a:cs typeface="Arial" panose="020B0604020202020204" pitchFamily="34" charset="0"/>
            </a:endParaRPr>
          </a:p>
        </p:txBody>
      </p:sp>
      <p:sp>
        <p:nvSpPr>
          <p:cNvPr id="15" name="AutoShape 8" descr="info icon">
            <a:hlinkClick r:id="rId2"/>
            <a:extLst>
              <a:ext uri="{FF2B5EF4-FFF2-40B4-BE49-F238E27FC236}">
                <a16:creationId xmlns:a16="http://schemas.microsoft.com/office/drawing/2014/main" id="{D77D5B0C-5F23-04B0-08F9-28A5C67C885F}"/>
              </a:ext>
            </a:extLst>
          </p:cNvPr>
          <p:cNvSpPr>
            <a:spLocks noChangeAspect="1" noChangeArrowheads="1"/>
          </p:cNvSpPr>
          <p:nvPr/>
        </p:nvSpPr>
        <p:spPr bwMode="auto">
          <a:xfrm>
            <a:off x="42863" y="-898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9" descr="info icon">
            <a:hlinkClick r:id="rId2"/>
            <a:extLst>
              <a:ext uri="{FF2B5EF4-FFF2-40B4-BE49-F238E27FC236}">
                <a16:creationId xmlns:a16="http://schemas.microsoft.com/office/drawing/2014/main" id="{C64DD951-8DD3-2BC4-2D2F-5C703984646D}"/>
              </a:ext>
            </a:extLst>
          </p:cNvPr>
          <p:cNvSpPr>
            <a:spLocks noChangeAspect="1" noChangeArrowheads="1"/>
          </p:cNvSpPr>
          <p:nvPr/>
        </p:nvSpPr>
        <p:spPr bwMode="auto">
          <a:xfrm>
            <a:off x="42863"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0" descr="info icon">
            <a:hlinkClick r:id="rId2"/>
            <a:extLst>
              <a:ext uri="{FF2B5EF4-FFF2-40B4-BE49-F238E27FC236}">
                <a16:creationId xmlns:a16="http://schemas.microsoft.com/office/drawing/2014/main" id="{7E84363C-41D1-AE36-2B7D-CB46BBA8E212}"/>
              </a:ext>
            </a:extLst>
          </p:cNvPr>
          <p:cNvSpPr>
            <a:spLocks noChangeAspect="1" noChangeArrowheads="1"/>
          </p:cNvSpPr>
          <p:nvPr/>
        </p:nvSpPr>
        <p:spPr bwMode="auto">
          <a:xfrm>
            <a:off x="4286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1" descr="info icon">
            <a:hlinkClick r:id="rId2"/>
            <a:extLst>
              <a:ext uri="{FF2B5EF4-FFF2-40B4-BE49-F238E27FC236}">
                <a16:creationId xmlns:a16="http://schemas.microsoft.com/office/drawing/2014/main" id="{58BBBCF0-972F-71CE-1717-60AED28CC10E}"/>
              </a:ext>
            </a:extLst>
          </p:cNvPr>
          <p:cNvSpPr>
            <a:spLocks noChangeAspect="1" noChangeArrowheads="1"/>
          </p:cNvSpPr>
          <p:nvPr/>
        </p:nvSpPr>
        <p:spPr bwMode="auto">
          <a:xfrm>
            <a:off x="42863" y="792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feld 19">
            <a:extLst>
              <a:ext uri="{FF2B5EF4-FFF2-40B4-BE49-F238E27FC236}">
                <a16:creationId xmlns:a16="http://schemas.microsoft.com/office/drawing/2014/main" id="{4F379C78-9A12-5B22-465C-36A3F2C5DA3F}"/>
              </a:ext>
            </a:extLst>
          </p:cNvPr>
          <p:cNvSpPr txBox="1"/>
          <p:nvPr/>
        </p:nvSpPr>
        <p:spPr>
          <a:xfrm>
            <a:off x="1186014" y="3125902"/>
            <a:ext cx="3165895" cy="2323136"/>
          </a:xfrm>
          <a:prstGeom prst="rect">
            <a:avLst/>
          </a:prstGeom>
          <a:noFill/>
        </p:spPr>
        <p:txBody>
          <a:bodyPr wrap="square">
            <a:spAutoFit/>
          </a:bodyPr>
          <a:lstStyle/>
          <a:p>
            <a:pPr marL="171450" indent="-171450">
              <a:buClr>
                <a:schemeClr val="accent6"/>
              </a:buClr>
              <a:buFont typeface="Wingdings" panose="05000000000000000000" pitchFamily="2" charset="2"/>
              <a:buChar char="ü"/>
            </a:pPr>
            <a:r>
              <a:rPr lang="en-GB" sz="1200" dirty="0">
                <a:latin typeface="Arial" panose="020B0604020202020204" pitchFamily="34" charset="0"/>
                <a:cs typeface="Arial" panose="020B0604020202020204" pitchFamily="34" charset="0"/>
              </a:rPr>
              <a:t>Unlimited team members	             </a:t>
            </a:r>
          </a:p>
          <a:p>
            <a:pPr marL="171450" indent="-171450">
              <a:buClr>
                <a:schemeClr val="accent6"/>
              </a:buClr>
              <a:buFont typeface="Wingdings" panose="05000000000000000000" pitchFamily="2" charset="2"/>
              <a:buChar char="ü"/>
            </a:pPr>
            <a:r>
              <a:rPr lang="en-GB" sz="1200" dirty="0">
                <a:latin typeface="Arial" panose="020B0604020202020204" pitchFamily="34" charset="0"/>
                <a:cs typeface="Arial" panose="020B0604020202020204" pitchFamily="34" charset="0"/>
              </a:rPr>
              <a:t>Dashboards updated real time</a:t>
            </a:r>
          </a:p>
          <a:p>
            <a:pPr marL="171450" indent="-171450">
              <a:buClr>
                <a:schemeClr val="accent6"/>
              </a:buClr>
              <a:buFont typeface="Wingdings" panose="05000000000000000000" pitchFamily="2" charset="2"/>
              <a:buChar char="ü"/>
            </a:pPr>
            <a:r>
              <a:rPr lang="en-GB" sz="1200" dirty="0">
                <a:latin typeface="Arial" panose="020B0604020202020204" pitchFamily="34" charset="0"/>
                <a:cs typeface="Arial" panose="020B0604020202020204" pitchFamily="34" charset="0"/>
              </a:rPr>
              <a:t>15 top competitors included</a:t>
            </a:r>
          </a:p>
          <a:p>
            <a:endParaRPr lang="en-GB" sz="1200" dirty="0">
              <a:latin typeface="Arial" panose="020B0604020202020204" pitchFamily="34" charset="0"/>
              <a:cs typeface="Arial" panose="020B0604020202020204" pitchFamily="34" charset="0"/>
            </a:endParaRPr>
          </a:p>
          <a:p>
            <a:pPr>
              <a:lnSpc>
                <a:spcPct val="150000"/>
              </a:lnSpc>
            </a:pPr>
            <a:r>
              <a:rPr lang="en-GB" sz="1100" b="1" dirty="0">
                <a:latin typeface="Arial" panose="020B0604020202020204" pitchFamily="34" charset="0"/>
                <a:cs typeface="Arial" panose="020B0604020202020204" pitchFamily="34" charset="0"/>
              </a:rPr>
              <a:t>All you need to collect feedback, plus:</a:t>
            </a:r>
          </a:p>
          <a:p>
            <a:pPr>
              <a:lnSpc>
                <a:spcPct val="150000"/>
              </a:lnSpc>
            </a:pPr>
            <a:r>
              <a:rPr lang="en-US" sz="1100" b="1" i="0" dirty="0">
                <a:solidFill>
                  <a:srgbClr val="EF5996"/>
                </a:solidFill>
                <a:effectLst/>
                <a:latin typeface="Arial" panose="020B0604020202020204" pitchFamily="34" charset="0"/>
                <a:cs typeface="Arial" panose="020B0604020202020204" pitchFamily="34" charset="0"/>
              </a:rPr>
              <a:t>NEW! </a:t>
            </a:r>
            <a:r>
              <a:rPr lang="en-GB" sz="1100" dirty="0">
                <a:latin typeface="Arial" panose="020B0604020202020204" pitchFamily="34" charset="0"/>
                <a:cs typeface="Arial" panose="020B0604020202020204" pitchFamily="34" charset="0"/>
              </a:rPr>
              <a:t>Surveys to optimise sentiment prediction – get 10 % off your price</a:t>
            </a:r>
          </a:p>
          <a:p>
            <a:pPr>
              <a:lnSpc>
                <a:spcPct val="150000"/>
              </a:lnSpc>
            </a:pPr>
            <a:r>
              <a:rPr lang="en-GB" sz="1100" dirty="0">
                <a:latin typeface="Arial" panose="020B0604020202020204" pitchFamily="34" charset="0"/>
                <a:cs typeface="Arial" panose="020B0604020202020204" pitchFamily="34" charset="0"/>
              </a:rPr>
              <a:t>Export data into csv, </a:t>
            </a:r>
            <a:r>
              <a:rPr lang="en-GB" sz="1100" dirty="0" err="1">
                <a:latin typeface="Arial" panose="020B0604020202020204" pitchFamily="34" charset="0"/>
                <a:cs typeface="Arial" panose="020B0604020202020204" pitchFamily="34" charset="0"/>
              </a:rPr>
              <a:t>png</a:t>
            </a:r>
            <a:r>
              <a:rPr lang="en-GB" sz="1100" dirty="0">
                <a:latin typeface="Arial" panose="020B0604020202020204" pitchFamily="34" charset="0"/>
                <a:cs typeface="Arial" panose="020B0604020202020204" pitchFamily="34" charset="0"/>
              </a:rPr>
              <a:t>, etc.</a:t>
            </a:r>
          </a:p>
          <a:p>
            <a:pPr>
              <a:lnSpc>
                <a:spcPct val="150000"/>
              </a:lnSpc>
            </a:pPr>
            <a:r>
              <a:rPr lang="en-GB" sz="1100" dirty="0">
                <a:latin typeface="Arial" panose="020B0604020202020204" pitchFamily="34" charset="0"/>
                <a:cs typeface="Arial" panose="020B0604020202020204" pitchFamily="34" charset="0"/>
              </a:rPr>
              <a:t>Onboarding session &amp; quarterly check-ins</a:t>
            </a:r>
          </a:p>
          <a:p>
            <a:pPr>
              <a:lnSpc>
                <a:spcPct val="150000"/>
              </a:lnSpc>
            </a:pPr>
            <a:r>
              <a:rPr lang="en-GB" sz="1100" dirty="0">
                <a:latin typeface="Arial" panose="020B0604020202020204" pitchFamily="34" charset="0"/>
                <a:cs typeface="Arial" panose="020B0604020202020204" pitchFamily="34" charset="0"/>
              </a:rPr>
              <a:t>Consultation for your customer feedback</a:t>
            </a:r>
          </a:p>
        </p:txBody>
      </p:sp>
    </p:spTree>
    <p:extLst>
      <p:ext uri="{BB962C8B-B14F-4D97-AF65-F5344CB8AC3E}">
        <p14:creationId xmlns:p14="http://schemas.microsoft.com/office/powerpoint/2010/main" val="338756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55D8C3A-8C5D-E874-3ACF-7750FBBD8D60}"/>
              </a:ext>
            </a:extLst>
          </p:cNvPr>
          <p:cNvPicPr>
            <a:picLocks noChangeAspect="1"/>
          </p:cNvPicPr>
          <p:nvPr/>
        </p:nvPicPr>
        <p:blipFill>
          <a:blip r:embed="rId2"/>
          <a:stretch>
            <a:fillRect/>
          </a:stretch>
        </p:blipFill>
        <p:spPr>
          <a:xfrm>
            <a:off x="7746749" y="4855188"/>
            <a:ext cx="3361854" cy="1819212"/>
          </a:xfrm>
          <a:prstGeom prst="rect">
            <a:avLst/>
          </a:prstGeom>
        </p:spPr>
      </p:pic>
      <p:sp>
        <p:nvSpPr>
          <p:cNvPr id="6" name="Textfeld 5">
            <a:extLst>
              <a:ext uri="{FF2B5EF4-FFF2-40B4-BE49-F238E27FC236}">
                <a16:creationId xmlns:a16="http://schemas.microsoft.com/office/drawing/2014/main" id="{1E22B633-FFE2-F218-5D4C-1F5A103625A9}"/>
              </a:ext>
            </a:extLst>
          </p:cNvPr>
          <p:cNvSpPr txBox="1"/>
          <p:nvPr/>
        </p:nvSpPr>
        <p:spPr>
          <a:xfrm>
            <a:off x="334979" y="615636"/>
            <a:ext cx="6328372" cy="3416320"/>
          </a:xfrm>
          <a:prstGeom prst="rect">
            <a:avLst/>
          </a:prstGeom>
          <a:noFill/>
        </p:spPr>
        <p:txBody>
          <a:bodyPr wrap="square" rtlCol="0">
            <a:spAutoFit/>
          </a:bodyPr>
          <a:lstStyle/>
          <a:p>
            <a:pPr marL="285750" indent="-285750">
              <a:buFont typeface="Wingdings" panose="05000000000000000000" pitchFamily="2" charset="2"/>
              <a:buChar char="ü"/>
            </a:pPr>
            <a:r>
              <a:rPr lang="en-GB" dirty="0">
                <a:latin typeface="Segoe UI" panose="020B0502040204020203" pitchFamily="34" charset="0"/>
              </a:rPr>
              <a:t>High customer acquisition costs (5-7 times) necessitate robust retention for improved returns on investment.</a:t>
            </a:r>
          </a:p>
          <a:p>
            <a:pPr marL="285750" indent="-285750">
              <a:buFont typeface="Wingdings" panose="05000000000000000000" pitchFamily="2" charset="2"/>
              <a:buChar char="ü"/>
            </a:pPr>
            <a:r>
              <a:rPr lang="en-GB" dirty="0">
                <a:latin typeface="Segoe UI" panose="020B0502040204020203" pitchFamily="34" charset="0"/>
              </a:rPr>
              <a:t>Positive reviews boost brand perception, fostering trust and attracting more customers.</a:t>
            </a:r>
          </a:p>
          <a:p>
            <a:pPr marL="285750" indent="-285750">
              <a:buFont typeface="Wingdings" panose="05000000000000000000" pitchFamily="2" charset="2"/>
              <a:buChar char="ü"/>
            </a:pPr>
            <a:r>
              <a:rPr lang="en-GB" dirty="0">
                <a:latin typeface="Segoe UI" panose="020B0502040204020203" pitchFamily="34" charset="0"/>
              </a:rPr>
              <a:t>Sentiment analysis guides product improvement, aligning offerings with customer expectations.</a:t>
            </a:r>
          </a:p>
          <a:p>
            <a:pPr marL="285750" indent="-285750">
              <a:buFont typeface="Wingdings" panose="05000000000000000000" pitchFamily="2" charset="2"/>
              <a:buChar char="ü"/>
            </a:pPr>
            <a:r>
              <a:rPr lang="en-GB" dirty="0">
                <a:latin typeface="Segoe UI" panose="020B0502040204020203" pitchFamily="34" charset="0"/>
              </a:rPr>
              <a:t>Positive sentiment enhances SEO, boosting search engine rankings and online visibility.</a:t>
            </a:r>
          </a:p>
          <a:p>
            <a:pPr marL="285750" indent="-285750">
              <a:buFont typeface="Wingdings" panose="05000000000000000000" pitchFamily="2" charset="2"/>
              <a:buChar char="ü"/>
            </a:pPr>
            <a:r>
              <a:rPr lang="en-GB" dirty="0">
                <a:latin typeface="Segoe UI" panose="020B0502040204020203" pitchFamily="34" charset="0"/>
              </a:rPr>
              <a:t>Effective review management provides a competitive advantage, helping businesses stand out in crowded markets.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8" name="Grafik 7">
            <a:extLst>
              <a:ext uri="{FF2B5EF4-FFF2-40B4-BE49-F238E27FC236}">
                <a16:creationId xmlns:a16="http://schemas.microsoft.com/office/drawing/2014/main" id="{336C00E5-72AB-028A-D22C-64019DEE9F23}"/>
              </a:ext>
            </a:extLst>
          </p:cNvPr>
          <p:cNvPicPr>
            <a:picLocks noChangeAspect="1"/>
          </p:cNvPicPr>
          <p:nvPr/>
        </p:nvPicPr>
        <p:blipFill>
          <a:blip r:embed="rId3"/>
          <a:stretch>
            <a:fillRect/>
          </a:stretch>
        </p:blipFill>
        <p:spPr>
          <a:xfrm>
            <a:off x="7638106" y="954835"/>
            <a:ext cx="3235105" cy="1921222"/>
          </a:xfrm>
          <a:prstGeom prst="rect">
            <a:avLst/>
          </a:prstGeom>
        </p:spPr>
      </p:pic>
    </p:spTree>
    <p:extLst>
      <p:ext uri="{BB962C8B-B14F-4D97-AF65-F5344CB8AC3E}">
        <p14:creationId xmlns:p14="http://schemas.microsoft.com/office/powerpoint/2010/main" val="142898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55D8C3A-8C5D-E874-3ACF-7750FBBD8D60}"/>
              </a:ext>
            </a:extLst>
          </p:cNvPr>
          <p:cNvPicPr>
            <a:picLocks noChangeAspect="1"/>
          </p:cNvPicPr>
          <p:nvPr/>
        </p:nvPicPr>
        <p:blipFill>
          <a:blip r:embed="rId2"/>
          <a:stretch>
            <a:fillRect/>
          </a:stretch>
        </p:blipFill>
        <p:spPr>
          <a:xfrm>
            <a:off x="334979" y="4760920"/>
            <a:ext cx="3361854" cy="1819212"/>
          </a:xfrm>
          <a:prstGeom prst="rect">
            <a:avLst/>
          </a:prstGeom>
        </p:spPr>
      </p:pic>
      <p:sp>
        <p:nvSpPr>
          <p:cNvPr id="6" name="Textfeld 5">
            <a:extLst>
              <a:ext uri="{FF2B5EF4-FFF2-40B4-BE49-F238E27FC236}">
                <a16:creationId xmlns:a16="http://schemas.microsoft.com/office/drawing/2014/main" id="{1E22B633-FFE2-F218-5D4C-1F5A103625A9}"/>
              </a:ext>
            </a:extLst>
          </p:cNvPr>
          <p:cNvSpPr txBox="1"/>
          <p:nvPr/>
        </p:nvSpPr>
        <p:spPr>
          <a:xfrm>
            <a:off x="334979" y="615636"/>
            <a:ext cx="6433466" cy="2862322"/>
          </a:xfrm>
          <a:prstGeom prst="rect">
            <a:avLst/>
          </a:prstGeom>
          <a:noFill/>
        </p:spPr>
        <p:txBody>
          <a:bodyPr wrap="square" rtlCol="0">
            <a:spAutoFit/>
          </a:bodyPr>
          <a:lstStyle/>
          <a:p>
            <a:pPr marL="285750" indent="-285750">
              <a:buFont typeface="Wingdings" panose="05000000000000000000" pitchFamily="2" charset="2"/>
              <a:buChar char="ü"/>
            </a:pPr>
            <a:r>
              <a:rPr lang="en-GB" dirty="0"/>
              <a:t>How is customer satisfaction trending based on review ratings and sentiments?</a:t>
            </a:r>
          </a:p>
          <a:p>
            <a:pPr marL="285750" indent="-285750">
              <a:buFont typeface="Wingdings" panose="05000000000000000000" pitchFamily="2" charset="2"/>
              <a:buChar char="ü"/>
            </a:pPr>
            <a:r>
              <a:rPr lang="en-GB" dirty="0"/>
              <a:t>What are the geographical variations in average ratings and sentiments?</a:t>
            </a:r>
          </a:p>
          <a:p>
            <a:pPr marL="285750" indent="-285750">
              <a:buFont typeface="Wingdings" panose="05000000000000000000" pitchFamily="2" charset="2"/>
              <a:buChar char="ü"/>
            </a:pPr>
            <a:r>
              <a:rPr lang="en-GB" dirty="0"/>
              <a:t>Which sentiments are commonly associated with specific products in customer reviews?</a:t>
            </a:r>
          </a:p>
          <a:p>
            <a:pPr marL="285750" indent="-285750">
              <a:buFont typeface="Wingdings" panose="05000000000000000000" pitchFamily="2" charset="2"/>
              <a:buChar char="ü"/>
            </a:pPr>
            <a:r>
              <a:rPr lang="en-GB" dirty="0"/>
              <a:t>What is the overall sentiment regarding delivery services, and are there country-specific patterns?</a:t>
            </a:r>
          </a:p>
          <a:p>
            <a:pPr marL="285750" indent="-285750">
              <a:buFont typeface="Wingdings" panose="05000000000000000000" pitchFamily="2" charset="2"/>
              <a:buChar char="ü"/>
            </a:pPr>
            <a:r>
              <a:rPr lang="en-GB" dirty="0"/>
              <a:t>How does our average review rating compare with competitors in the industry?</a:t>
            </a:r>
          </a:p>
        </p:txBody>
      </p:sp>
      <p:pic>
        <p:nvPicPr>
          <p:cNvPr id="8" name="Grafik 7">
            <a:extLst>
              <a:ext uri="{FF2B5EF4-FFF2-40B4-BE49-F238E27FC236}">
                <a16:creationId xmlns:a16="http://schemas.microsoft.com/office/drawing/2014/main" id="{336C00E5-72AB-028A-D22C-64019DEE9F23}"/>
              </a:ext>
            </a:extLst>
          </p:cNvPr>
          <p:cNvPicPr>
            <a:picLocks noChangeAspect="1"/>
          </p:cNvPicPr>
          <p:nvPr/>
        </p:nvPicPr>
        <p:blipFill>
          <a:blip r:embed="rId3"/>
          <a:stretch>
            <a:fillRect/>
          </a:stretch>
        </p:blipFill>
        <p:spPr>
          <a:xfrm>
            <a:off x="8137727" y="4709915"/>
            <a:ext cx="3235105" cy="1921222"/>
          </a:xfrm>
          <a:prstGeom prst="rect">
            <a:avLst/>
          </a:prstGeom>
        </p:spPr>
      </p:pic>
      <p:pic>
        <p:nvPicPr>
          <p:cNvPr id="3" name="Grafik 2">
            <a:extLst>
              <a:ext uri="{FF2B5EF4-FFF2-40B4-BE49-F238E27FC236}">
                <a16:creationId xmlns:a16="http://schemas.microsoft.com/office/drawing/2014/main" id="{3E53F272-CB4C-6211-EDBF-493F728741F1}"/>
              </a:ext>
            </a:extLst>
          </p:cNvPr>
          <p:cNvPicPr>
            <a:picLocks noChangeAspect="1"/>
          </p:cNvPicPr>
          <p:nvPr/>
        </p:nvPicPr>
        <p:blipFill>
          <a:blip r:embed="rId4"/>
          <a:stretch>
            <a:fillRect/>
          </a:stretch>
        </p:blipFill>
        <p:spPr>
          <a:xfrm>
            <a:off x="8297982" y="794745"/>
            <a:ext cx="2608082" cy="2136532"/>
          </a:xfrm>
          <a:prstGeom prst="rect">
            <a:avLst/>
          </a:prstGeom>
        </p:spPr>
      </p:pic>
    </p:spTree>
    <p:extLst>
      <p:ext uri="{BB962C8B-B14F-4D97-AF65-F5344CB8AC3E}">
        <p14:creationId xmlns:p14="http://schemas.microsoft.com/office/powerpoint/2010/main" val="325681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3217</TotalTime>
  <Words>456</Words>
  <Application>Microsoft Office PowerPoint</Application>
  <PresentationFormat>Breitbild</PresentationFormat>
  <Paragraphs>124</Paragraphs>
  <Slides>7</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vt:i4>
      </vt:variant>
    </vt:vector>
  </HeadingPairs>
  <TitlesOfParts>
    <vt:vector size="14" baseType="lpstr">
      <vt:lpstr>Arial</vt:lpstr>
      <vt:lpstr>Calibri</vt:lpstr>
      <vt:lpstr>Calibri Light</vt:lpstr>
      <vt:lpstr>Segoe UI</vt:lpstr>
      <vt:lpstr>Söhne</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Eleder San Sebastian</dc:creator>
  <cp:lastModifiedBy>Eleder San Sebastian</cp:lastModifiedBy>
  <cp:revision>1</cp:revision>
  <dcterms:created xsi:type="dcterms:W3CDTF">2024-01-31T08:25:58Z</dcterms:created>
  <dcterms:modified xsi:type="dcterms:W3CDTF">2024-02-02T14:03:45Z</dcterms:modified>
</cp:coreProperties>
</file>