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3c4cc8a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3c4cc8a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d4d37427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4d37427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8226282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8226282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095bcc98e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095bcc98e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3c4cc8a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3c4cc8a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3c4cc8a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3c4cc8a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3c4cc8a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3c4cc8a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03275"/>
            <a:ext cx="85206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Time Delay Calibration</a:t>
            </a:r>
            <a:endParaRPr/>
          </a:p>
        </p:txBody>
      </p:sp>
      <p:sp>
        <p:nvSpPr>
          <p:cNvPr id="55" name="Google Shape;55;p13"/>
          <p:cNvSpPr txBox="1"/>
          <p:nvPr>
            <p:ph idx="1" type="subTitle"/>
          </p:nvPr>
        </p:nvSpPr>
        <p:spPr>
          <a:xfrm>
            <a:off x="311700" y="1940087"/>
            <a:ext cx="8520600" cy="58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Using Reflex Protocols</a:t>
            </a:r>
            <a:endParaRPr/>
          </a:p>
        </p:txBody>
      </p:sp>
      <p:sp>
        <p:nvSpPr>
          <p:cNvPr id="56" name="Google Shape;56;p13"/>
          <p:cNvSpPr txBox="1"/>
          <p:nvPr/>
        </p:nvSpPr>
        <p:spPr>
          <a:xfrm>
            <a:off x="1087500" y="3346450"/>
            <a:ext cx="696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rPr>
              <a:t>Note:</a:t>
            </a:r>
            <a:r>
              <a:rPr lang="en">
                <a:solidFill>
                  <a:srgbClr val="0B5394"/>
                </a:solidFill>
              </a:rPr>
              <a:t> </a:t>
            </a:r>
            <a:endParaRPr>
              <a:solidFill>
                <a:srgbClr val="0B5394"/>
              </a:solidFill>
            </a:endParaRPr>
          </a:p>
          <a:p>
            <a:pPr indent="0" lvl="0" marL="0" rtl="0" algn="l">
              <a:spcBef>
                <a:spcPts val="0"/>
              </a:spcBef>
              <a:spcAft>
                <a:spcPts val="0"/>
              </a:spcAft>
              <a:buNone/>
            </a:pPr>
            <a:r>
              <a:rPr lang="en">
                <a:solidFill>
                  <a:srgbClr val="0B5394"/>
                </a:solidFill>
              </a:rPr>
              <a:t>To determine your monitor response time, we will be running the reflex protocol and recording 10 trials in slow motion. Try to use a phone with a high fps (&gt;500 fps) for slow-mo (check settings). By recording and comparing to PsychoPy’s output, we can subtract to find the time delay for the stimulus to appear on the screen. Remember to use your typical experimental set up. </a:t>
            </a:r>
            <a:endParaRPr>
              <a:solidFill>
                <a:srgbClr val="0B539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2774138" y="196314"/>
            <a:ext cx="3595725" cy="4851115"/>
          </a:xfrm>
          <a:prstGeom prst="rect">
            <a:avLst/>
          </a:prstGeom>
          <a:noFill/>
          <a:ln>
            <a:noFill/>
          </a:ln>
        </p:spPr>
      </p:pic>
      <p:cxnSp>
        <p:nvCxnSpPr>
          <p:cNvPr id="62" name="Google Shape;62;p14"/>
          <p:cNvCxnSpPr/>
          <p:nvPr/>
        </p:nvCxnSpPr>
        <p:spPr>
          <a:xfrm>
            <a:off x="2073100" y="4053950"/>
            <a:ext cx="1323000" cy="389100"/>
          </a:xfrm>
          <a:prstGeom prst="straightConnector1">
            <a:avLst/>
          </a:prstGeom>
          <a:noFill/>
          <a:ln cap="flat" cmpd="sng" w="28575">
            <a:solidFill>
              <a:srgbClr val="FF0000"/>
            </a:solidFill>
            <a:prstDash val="solid"/>
            <a:round/>
            <a:headEnd len="med" w="med" type="none"/>
            <a:tailEnd len="med" w="med" type="triangle"/>
          </a:ln>
        </p:spPr>
      </p:cxnSp>
      <p:cxnSp>
        <p:nvCxnSpPr>
          <p:cNvPr id="63" name="Google Shape;63;p14"/>
          <p:cNvCxnSpPr/>
          <p:nvPr/>
        </p:nvCxnSpPr>
        <p:spPr>
          <a:xfrm flipH="1">
            <a:off x="5362875" y="998150"/>
            <a:ext cx="1479300" cy="91500"/>
          </a:xfrm>
          <a:prstGeom prst="straightConnector1">
            <a:avLst/>
          </a:prstGeom>
          <a:noFill/>
          <a:ln cap="flat" cmpd="sng" w="28575">
            <a:solidFill>
              <a:srgbClr val="FF0000"/>
            </a:solidFill>
            <a:prstDash val="solid"/>
            <a:round/>
            <a:headEnd len="med" w="med" type="none"/>
            <a:tailEnd len="med" w="med" type="triangle"/>
          </a:ln>
        </p:spPr>
      </p:cxnSp>
      <p:sp>
        <p:nvSpPr>
          <p:cNvPr id="64" name="Google Shape;64;p14"/>
          <p:cNvSpPr/>
          <p:nvPr/>
        </p:nvSpPr>
        <p:spPr>
          <a:xfrm>
            <a:off x="6954675" y="608450"/>
            <a:ext cx="2058900" cy="7218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6961725" y="599895"/>
            <a:ext cx="204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lt1"/>
                </a:solidFill>
              </a:rPr>
              <a:t>Use a real reflex protocol and constrict the eccentricity so the stimulus only appears in the center. Run 10 trials.</a:t>
            </a:r>
            <a:endParaRPr b="1" sz="900">
              <a:solidFill>
                <a:schemeClr val="lt1"/>
              </a:solidFill>
            </a:endParaRPr>
          </a:p>
        </p:txBody>
      </p:sp>
      <p:sp>
        <p:nvSpPr>
          <p:cNvPr id="66" name="Google Shape;66;p14"/>
          <p:cNvSpPr/>
          <p:nvPr/>
        </p:nvSpPr>
        <p:spPr>
          <a:xfrm>
            <a:off x="155651" y="3247975"/>
            <a:ext cx="2250000" cy="6444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162700" y="3270025"/>
            <a:ext cx="2250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lt1"/>
                </a:solidFill>
              </a:rPr>
              <a:t>Make sure the video captures the mapped key. You will need to be able to see when the key is fully pressed.</a:t>
            </a:r>
            <a:endParaRPr b="1" sz="900">
              <a:solidFill>
                <a:schemeClr val="lt1"/>
              </a:solidFill>
            </a:endParaRPr>
          </a:p>
        </p:txBody>
      </p:sp>
      <p:sp>
        <p:nvSpPr>
          <p:cNvPr id="68" name="Google Shape;68;p14"/>
          <p:cNvSpPr txBox="1"/>
          <p:nvPr/>
        </p:nvSpPr>
        <p:spPr>
          <a:xfrm>
            <a:off x="6431300" y="2770550"/>
            <a:ext cx="2660100" cy="2216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b="1" lang="en" sz="1100"/>
              <a:t>After recording 10 trials, use another software to go frame by frame (Adobe Premier has a free trial for doing this) </a:t>
            </a:r>
            <a:endParaRPr b="1" sz="1100"/>
          </a:p>
          <a:p>
            <a:pPr indent="-298450" lvl="0" marL="457200" rtl="0" algn="l">
              <a:spcBef>
                <a:spcPts val="0"/>
              </a:spcBef>
              <a:spcAft>
                <a:spcPts val="0"/>
              </a:spcAft>
              <a:buClr>
                <a:schemeClr val="dk1"/>
              </a:buClr>
              <a:buSzPts val="1100"/>
              <a:buChar char="❖"/>
            </a:pPr>
            <a:r>
              <a:rPr b="1" lang="en" sz="1100">
                <a:solidFill>
                  <a:schemeClr val="dk1"/>
                </a:solidFill>
              </a:rPr>
              <a:t>Watch your video and record the times for when the stimulus appears and when you fully depress the key. Calculate the difference to find your true reaction time. This is demonstrated on the next slide. </a:t>
            </a:r>
            <a:endParaRPr b="1" sz="1100"/>
          </a:p>
        </p:txBody>
      </p:sp>
      <p:sp>
        <p:nvSpPr>
          <p:cNvPr id="69" name="Google Shape;69;p14"/>
          <p:cNvSpPr txBox="1"/>
          <p:nvPr/>
        </p:nvSpPr>
        <p:spPr>
          <a:xfrm>
            <a:off x="191025" y="162725"/>
            <a:ext cx="31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Set-Up</a:t>
            </a:r>
            <a:endParaRPr b="1"/>
          </a:p>
        </p:txBody>
      </p:sp>
      <p:sp>
        <p:nvSpPr>
          <p:cNvPr id="70" name="Google Shape;70;p14"/>
          <p:cNvSpPr/>
          <p:nvPr/>
        </p:nvSpPr>
        <p:spPr>
          <a:xfrm>
            <a:off x="290075" y="870225"/>
            <a:ext cx="891600" cy="45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Timer Starts</a:t>
            </a:r>
            <a:endParaRPr b="1"/>
          </a:p>
        </p:txBody>
      </p:sp>
      <p:sp>
        <p:nvSpPr>
          <p:cNvPr id="71" name="Google Shape;71;p14"/>
          <p:cNvSpPr/>
          <p:nvPr/>
        </p:nvSpPr>
        <p:spPr>
          <a:xfrm>
            <a:off x="633500" y="1447125"/>
            <a:ext cx="986700" cy="45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Image Appears</a:t>
            </a:r>
            <a:endParaRPr b="1"/>
          </a:p>
        </p:txBody>
      </p:sp>
      <p:sp>
        <p:nvSpPr>
          <p:cNvPr id="72" name="Google Shape;72;p14"/>
          <p:cNvSpPr/>
          <p:nvPr/>
        </p:nvSpPr>
        <p:spPr>
          <a:xfrm>
            <a:off x="1065075" y="2082088"/>
            <a:ext cx="986700" cy="45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Reaction</a:t>
            </a:r>
            <a:endParaRPr b="1"/>
          </a:p>
        </p:txBody>
      </p:sp>
      <p:cxnSp>
        <p:nvCxnSpPr>
          <p:cNvPr id="73" name="Google Shape;73;p14"/>
          <p:cNvCxnSpPr/>
          <p:nvPr/>
        </p:nvCxnSpPr>
        <p:spPr>
          <a:xfrm>
            <a:off x="219325" y="1524750"/>
            <a:ext cx="657900" cy="1047000"/>
          </a:xfrm>
          <a:prstGeom prst="straightConnector1">
            <a:avLst/>
          </a:prstGeom>
          <a:noFill/>
          <a:ln cap="flat" cmpd="sng" w="19050">
            <a:solidFill>
              <a:schemeClr val="dk2"/>
            </a:solidFill>
            <a:prstDash val="dot"/>
            <a:round/>
            <a:headEnd len="med" w="med" type="none"/>
            <a:tailEnd len="med" w="med" type="triangle"/>
          </a:ln>
        </p:spPr>
      </p:cxnSp>
      <p:sp>
        <p:nvSpPr>
          <p:cNvPr id="74" name="Google Shape;74;p14"/>
          <p:cNvSpPr txBox="1"/>
          <p:nvPr/>
        </p:nvSpPr>
        <p:spPr>
          <a:xfrm>
            <a:off x="1275125" y="1091175"/>
            <a:ext cx="11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~50 ms lag</a:t>
            </a:r>
            <a:endParaRPr/>
          </a:p>
        </p:txBody>
      </p:sp>
      <p:sp>
        <p:nvSpPr>
          <p:cNvPr id="75" name="Google Shape;75;p14"/>
          <p:cNvSpPr txBox="1"/>
          <p:nvPr/>
        </p:nvSpPr>
        <p:spPr>
          <a:xfrm>
            <a:off x="1648500" y="1716375"/>
            <a:ext cx="9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~200 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1961313" y="476700"/>
            <a:ext cx="5221373" cy="3464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rotWithShape="1">
          <a:blip r:embed="rId3">
            <a:alphaModFix/>
          </a:blip>
          <a:srcRect b="5692" l="0" r="0" t="20853"/>
          <a:stretch/>
        </p:blipFill>
        <p:spPr>
          <a:xfrm>
            <a:off x="3000700" y="1528200"/>
            <a:ext cx="5191125" cy="2246000"/>
          </a:xfrm>
          <a:prstGeom prst="rect">
            <a:avLst/>
          </a:prstGeom>
          <a:noFill/>
          <a:ln>
            <a:noFill/>
          </a:ln>
        </p:spPr>
      </p:pic>
      <p:sp>
        <p:nvSpPr>
          <p:cNvPr id="86" name="Google Shape;86;p16"/>
          <p:cNvSpPr txBox="1"/>
          <p:nvPr/>
        </p:nvSpPr>
        <p:spPr>
          <a:xfrm>
            <a:off x="191025" y="162725"/>
            <a:ext cx="37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Using Adobe Premier Rush</a:t>
            </a:r>
            <a:endParaRPr b="1"/>
          </a:p>
        </p:txBody>
      </p:sp>
      <p:pic>
        <p:nvPicPr>
          <p:cNvPr id="87" name="Google Shape;87;p16"/>
          <p:cNvPicPr preferRelativeResize="0"/>
          <p:nvPr/>
        </p:nvPicPr>
        <p:blipFill>
          <a:blip r:embed="rId4">
            <a:alphaModFix/>
          </a:blip>
          <a:stretch>
            <a:fillRect/>
          </a:stretch>
        </p:blipFill>
        <p:spPr>
          <a:xfrm>
            <a:off x="511438" y="665000"/>
            <a:ext cx="615600" cy="615600"/>
          </a:xfrm>
          <a:prstGeom prst="rect">
            <a:avLst/>
          </a:prstGeom>
          <a:noFill/>
          <a:ln>
            <a:noFill/>
          </a:ln>
        </p:spPr>
      </p:pic>
      <p:cxnSp>
        <p:nvCxnSpPr>
          <p:cNvPr id="88" name="Google Shape;88;p16"/>
          <p:cNvCxnSpPr/>
          <p:nvPr/>
        </p:nvCxnSpPr>
        <p:spPr>
          <a:xfrm flipH="1" rot="10800000">
            <a:off x="2743450" y="2168350"/>
            <a:ext cx="1103700" cy="771000"/>
          </a:xfrm>
          <a:prstGeom prst="straightConnector1">
            <a:avLst/>
          </a:prstGeom>
          <a:noFill/>
          <a:ln cap="flat" cmpd="sng" w="28575">
            <a:solidFill>
              <a:srgbClr val="FF0000"/>
            </a:solidFill>
            <a:prstDash val="solid"/>
            <a:round/>
            <a:headEnd len="med" w="med" type="none"/>
            <a:tailEnd len="med" w="med" type="triangle"/>
          </a:ln>
        </p:spPr>
      </p:cxnSp>
      <p:sp>
        <p:nvSpPr>
          <p:cNvPr id="89" name="Google Shape;89;p16"/>
          <p:cNvSpPr/>
          <p:nvPr/>
        </p:nvSpPr>
        <p:spPr>
          <a:xfrm>
            <a:off x="359200" y="2671075"/>
            <a:ext cx="2250000" cy="6156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359199" y="2671064"/>
            <a:ext cx="225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lt1"/>
                </a:solidFill>
              </a:rPr>
              <a:t>The small digits indicate the frame number. This app will play back the video with 30 frames per second. </a:t>
            </a:r>
            <a:endParaRPr b="1" sz="900">
              <a:solidFill>
                <a:schemeClr val="lt1"/>
              </a:solidFill>
            </a:endParaRPr>
          </a:p>
          <a:p>
            <a:pPr indent="0" lvl="0" marL="0" rtl="0" algn="l">
              <a:spcBef>
                <a:spcPts val="0"/>
              </a:spcBef>
              <a:spcAft>
                <a:spcPts val="0"/>
              </a:spcAft>
              <a:buNone/>
            </a:pPr>
            <a:r>
              <a:t/>
            </a:r>
            <a:endParaRPr b="1" sz="900">
              <a:solidFill>
                <a:schemeClr val="lt1"/>
              </a:solidFill>
            </a:endParaRPr>
          </a:p>
        </p:txBody>
      </p:sp>
      <p:sp>
        <p:nvSpPr>
          <p:cNvPr id="91" name="Google Shape;91;p16"/>
          <p:cNvSpPr txBox="1"/>
          <p:nvPr/>
        </p:nvSpPr>
        <p:spPr>
          <a:xfrm>
            <a:off x="233350" y="3834625"/>
            <a:ext cx="255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To convert slow-mo to real time:</a:t>
            </a:r>
            <a:endParaRPr b="1" sz="1200"/>
          </a:p>
          <a:p>
            <a:pPr indent="0" lvl="0" marL="0" rtl="0" algn="l">
              <a:spcBef>
                <a:spcPts val="0"/>
              </a:spcBef>
              <a:spcAft>
                <a:spcPts val="0"/>
              </a:spcAft>
              <a:buNone/>
            </a:pPr>
            <a:r>
              <a:t/>
            </a:r>
            <a:endParaRPr b="1" sz="1200"/>
          </a:p>
        </p:txBody>
      </p:sp>
      <p:sp>
        <p:nvSpPr>
          <p:cNvPr id="92" name="Google Shape;92;p16"/>
          <p:cNvSpPr txBox="1"/>
          <p:nvPr/>
        </p:nvSpPr>
        <p:spPr>
          <a:xfrm>
            <a:off x="290050" y="4100500"/>
            <a:ext cx="8270700" cy="9543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b="1" lang="en" sz="1000"/>
              <a:t>Check the “fps” your phone records in.</a:t>
            </a:r>
            <a:r>
              <a:rPr lang="en" sz="1000"/>
              <a:t> If your phone uses 960 fps, one second in real time has been recorded </a:t>
            </a:r>
            <a:r>
              <a:rPr lang="en" sz="1000"/>
              <a:t>in 960 frames. Since 30 frames are being shown per second in the slow mo video, one second in real time has been converted to 960/30 = 32 seconds in the video playback. </a:t>
            </a:r>
            <a:endParaRPr sz="1000"/>
          </a:p>
          <a:p>
            <a:pPr indent="-292100" lvl="0" marL="457200" rtl="0" algn="l">
              <a:spcBef>
                <a:spcPts val="0"/>
              </a:spcBef>
              <a:spcAft>
                <a:spcPts val="0"/>
              </a:spcAft>
              <a:buSzPts val="1000"/>
              <a:buChar char="❖"/>
            </a:pPr>
            <a:r>
              <a:rPr b="1" lang="en" sz="1000"/>
              <a:t>Count the number of frames </a:t>
            </a:r>
            <a:r>
              <a:rPr lang="en" sz="1000"/>
              <a:t>between the stimulus and the key press</a:t>
            </a:r>
            <a:r>
              <a:rPr b="1" lang="en" sz="1000"/>
              <a:t>.           </a:t>
            </a:r>
            <a:r>
              <a:rPr b="1" lang="en" sz="1000">
                <a:solidFill>
                  <a:srgbClr val="CC0000"/>
                </a:solidFill>
              </a:rPr>
              <a:t>Video RT   =   # of Frames</a:t>
            </a:r>
            <a:endParaRPr b="1" sz="1000">
              <a:solidFill>
                <a:srgbClr val="CC0000"/>
              </a:solidFill>
            </a:endParaRPr>
          </a:p>
          <a:p>
            <a:pPr indent="457200" lvl="0" marL="0" rtl="0" algn="l">
              <a:spcBef>
                <a:spcPts val="0"/>
              </a:spcBef>
              <a:spcAft>
                <a:spcPts val="0"/>
              </a:spcAft>
              <a:buNone/>
            </a:pPr>
            <a:r>
              <a:rPr b="1" lang="en" sz="1000">
                <a:solidFill>
                  <a:schemeClr val="dk1"/>
                </a:solidFill>
              </a:rPr>
              <a:t>Then calculate the Video RT </a:t>
            </a:r>
            <a:r>
              <a:rPr lang="en" sz="1000">
                <a:solidFill>
                  <a:schemeClr val="dk1"/>
                </a:solidFill>
              </a:rPr>
              <a:t>using the equation to the right</a:t>
            </a:r>
            <a:r>
              <a:rPr b="1" lang="en" sz="1000">
                <a:solidFill>
                  <a:schemeClr val="dk1"/>
                </a:solidFill>
              </a:rPr>
              <a:t>. </a:t>
            </a:r>
            <a:r>
              <a:rPr lang="en" sz="1000">
                <a:solidFill>
                  <a:schemeClr val="dk1"/>
                </a:solidFill>
              </a:rPr>
              <a:t>	</a:t>
            </a:r>
            <a:r>
              <a:rPr lang="en" sz="1000">
                <a:solidFill>
                  <a:srgbClr val="CC0000"/>
                </a:solidFill>
              </a:rPr>
              <a:t>		                  </a:t>
            </a:r>
            <a:r>
              <a:rPr b="1" lang="en" sz="1000">
                <a:solidFill>
                  <a:srgbClr val="CC0000"/>
                </a:solidFill>
              </a:rPr>
              <a:t>FPS Your Phone Records In</a:t>
            </a:r>
            <a:endParaRPr b="1" sz="1000">
              <a:solidFill>
                <a:srgbClr val="CC0000"/>
              </a:solidFill>
            </a:endParaRPr>
          </a:p>
        </p:txBody>
      </p:sp>
      <p:pic>
        <p:nvPicPr>
          <p:cNvPr id="93" name="Google Shape;93;p16"/>
          <p:cNvPicPr preferRelativeResize="0"/>
          <p:nvPr/>
        </p:nvPicPr>
        <p:blipFill rotWithShape="1">
          <a:blip r:embed="rId5">
            <a:alphaModFix/>
          </a:blip>
          <a:srcRect b="0" l="0" r="51962" t="0"/>
          <a:stretch/>
        </p:blipFill>
        <p:spPr>
          <a:xfrm>
            <a:off x="324525" y="1382675"/>
            <a:ext cx="1040949" cy="336475"/>
          </a:xfrm>
          <a:prstGeom prst="rect">
            <a:avLst/>
          </a:prstGeom>
          <a:noFill/>
          <a:ln>
            <a:noFill/>
          </a:ln>
        </p:spPr>
      </p:pic>
      <p:pic>
        <p:nvPicPr>
          <p:cNvPr id="94" name="Google Shape;94;p16"/>
          <p:cNvPicPr preferRelativeResize="0"/>
          <p:nvPr/>
        </p:nvPicPr>
        <p:blipFill rotWithShape="1">
          <a:blip r:embed="rId5">
            <a:alphaModFix/>
          </a:blip>
          <a:srcRect b="0" l="47712" r="0" t="0"/>
          <a:stretch/>
        </p:blipFill>
        <p:spPr>
          <a:xfrm>
            <a:off x="298775" y="1719150"/>
            <a:ext cx="1040949" cy="309125"/>
          </a:xfrm>
          <a:prstGeom prst="rect">
            <a:avLst/>
          </a:prstGeom>
          <a:noFill/>
          <a:ln>
            <a:noFill/>
          </a:ln>
        </p:spPr>
      </p:pic>
      <p:sp>
        <p:nvSpPr>
          <p:cNvPr id="95" name="Google Shape;95;p16"/>
          <p:cNvSpPr/>
          <p:nvPr/>
        </p:nvSpPr>
        <p:spPr>
          <a:xfrm>
            <a:off x="3847150" y="1963150"/>
            <a:ext cx="191100" cy="205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5870600" y="1899350"/>
            <a:ext cx="297300" cy="297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6521500" y="2317063"/>
            <a:ext cx="147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FFFFFF"/>
                </a:solidFill>
              </a:rPr>
              <a:t>Advance one frame</a:t>
            </a:r>
            <a:endParaRPr b="1" sz="1100">
              <a:solidFill>
                <a:srgbClr val="FFFFFF"/>
              </a:solidFill>
            </a:endParaRPr>
          </a:p>
        </p:txBody>
      </p:sp>
      <p:cxnSp>
        <p:nvCxnSpPr>
          <p:cNvPr id="98" name="Google Shape;98;p16"/>
          <p:cNvCxnSpPr>
            <a:stCxn id="97" idx="1"/>
          </p:cNvCxnSpPr>
          <p:nvPr/>
        </p:nvCxnSpPr>
        <p:spPr>
          <a:xfrm rot="10800000">
            <a:off x="6148000" y="2242963"/>
            <a:ext cx="373500" cy="251100"/>
          </a:xfrm>
          <a:prstGeom prst="straightConnector1">
            <a:avLst/>
          </a:prstGeom>
          <a:noFill/>
          <a:ln cap="flat" cmpd="sng" w="28575">
            <a:solidFill>
              <a:srgbClr val="FF0000"/>
            </a:solidFill>
            <a:prstDash val="solid"/>
            <a:round/>
            <a:headEnd len="med" w="med" type="none"/>
            <a:tailEnd len="med" w="med" type="triangle"/>
          </a:ln>
        </p:spPr>
      </p:cxnSp>
      <p:cxnSp>
        <p:nvCxnSpPr>
          <p:cNvPr id="99" name="Google Shape;99;p16"/>
          <p:cNvCxnSpPr/>
          <p:nvPr/>
        </p:nvCxnSpPr>
        <p:spPr>
          <a:xfrm>
            <a:off x="6033900" y="4796825"/>
            <a:ext cx="1563600" cy="7200"/>
          </a:xfrm>
          <a:prstGeom prst="straightConnector1">
            <a:avLst/>
          </a:prstGeom>
          <a:noFill/>
          <a:ln cap="flat" cmpd="sng" w="9525">
            <a:solidFill>
              <a:schemeClr val="dk2"/>
            </a:solidFill>
            <a:prstDash val="solid"/>
            <a:round/>
            <a:headEnd len="med" w="med" type="none"/>
            <a:tailEnd len="med" w="med" type="none"/>
          </a:ln>
        </p:spPr>
      </p:cxnSp>
      <p:sp>
        <p:nvSpPr>
          <p:cNvPr id="100" name="Google Shape;100;p16"/>
          <p:cNvSpPr txBox="1"/>
          <p:nvPr/>
        </p:nvSpPr>
        <p:spPr>
          <a:xfrm>
            <a:off x="3388050" y="835300"/>
            <a:ext cx="37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Trial 1: 2:43 </a:t>
            </a:r>
            <a:r>
              <a:rPr lang="en" sz="800"/>
              <a:t>21</a:t>
            </a:r>
            <a:r>
              <a:rPr lang="en"/>
              <a:t> - 2:44 </a:t>
            </a:r>
            <a:r>
              <a:rPr lang="en" sz="800"/>
              <a:t>15 </a:t>
            </a:r>
            <a:r>
              <a:rPr lang="en"/>
              <a:t>    →    24 frames</a:t>
            </a:r>
            <a:endParaRPr/>
          </a:p>
        </p:txBody>
      </p:sp>
      <p:sp>
        <p:nvSpPr>
          <p:cNvPr id="101" name="Google Shape;101;p16"/>
          <p:cNvSpPr txBox="1"/>
          <p:nvPr/>
        </p:nvSpPr>
        <p:spPr>
          <a:xfrm>
            <a:off x="3414800" y="162725"/>
            <a:ext cx="161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When stimulus becomes fully opaque </a:t>
            </a:r>
            <a:endParaRPr b="1" sz="1000"/>
          </a:p>
        </p:txBody>
      </p:sp>
      <p:sp>
        <p:nvSpPr>
          <p:cNvPr id="102" name="Google Shape;102;p16"/>
          <p:cNvSpPr txBox="1"/>
          <p:nvPr/>
        </p:nvSpPr>
        <p:spPr>
          <a:xfrm>
            <a:off x="5087125" y="143950"/>
            <a:ext cx="161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When key is fully depressed</a:t>
            </a:r>
            <a:endParaRPr b="1" sz="1000"/>
          </a:p>
        </p:txBody>
      </p:sp>
      <p:cxnSp>
        <p:nvCxnSpPr>
          <p:cNvPr id="103" name="Google Shape;103;p16"/>
          <p:cNvCxnSpPr/>
          <p:nvPr/>
        </p:nvCxnSpPr>
        <p:spPr>
          <a:xfrm>
            <a:off x="3944700" y="594450"/>
            <a:ext cx="240900" cy="2889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p:nvPr/>
        </p:nvCxnSpPr>
        <p:spPr>
          <a:xfrm flipH="1">
            <a:off x="5132775" y="610500"/>
            <a:ext cx="449700" cy="283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p:nvPr/>
        </p:nvSpPr>
        <p:spPr>
          <a:xfrm>
            <a:off x="169800" y="176875"/>
            <a:ext cx="3530400" cy="3963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191025" y="162725"/>
            <a:ext cx="37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Note About </a:t>
            </a:r>
            <a:r>
              <a:rPr b="1" lang="en">
                <a:solidFill>
                  <a:schemeClr val="lt1"/>
                </a:solidFill>
              </a:rPr>
              <a:t>Using Adobe Premier Rush</a:t>
            </a:r>
            <a:endParaRPr b="1">
              <a:solidFill>
                <a:schemeClr val="lt1"/>
              </a:solidFill>
            </a:endParaRPr>
          </a:p>
        </p:txBody>
      </p:sp>
      <p:sp>
        <p:nvSpPr>
          <p:cNvPr id="111" name="Google Shape;111;p17"/>
          <p:cNvSpPr txBox="1"/>
          <p:nvPr/>
        </p:nvSpPr>
        <p:spPr>
          <a:xfrm>
            <a:off x="191025" y="1567675"/>
            <a:ext cx="82707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Uploading the slow-mo video to Adobe directly may cause the video to revert to normal speed. To avoid this, save the video to “Files” first, then upload the file to the Adobe app.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en" sz="1300"/>
              <a:t>Your video MUST be in slow motion when analyzing on Adobe Rush. Play the video within the app to ensure it is.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t/>
            </a:r>
            <a:endParaRPr b="1"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3609975" y="897150"/>
            <a:ext cx="1924050" cy="2219325"/>
          </a:xfrm>
          <a:prstGeom prst="rect">
            <a:avLst/>
          </a:prstGeom>
          <a:noFill/>
          <a:ln>
            <a:noFill/>
          </a:ln>
        </p:spPr>
      </p:pic>
      <p:sp>
        <p:nvSpPr>
          <p:cNvPr id="117" name="Google Shape;117;p18"/>
          <p:cNvSpPr/>
          <p:nvPr/>
        </p:nvSpPr>
        <p:spPr>
          <a:xfrm>
            <a:off x="3326838" y="3575150"/>
            <a:ext cx="2490300" cy="6501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481100" y="3566575"/>
            <a:ext cx="2490300" cy="6501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18"/>
          <p:cNvPicPr preferRelativeResize="0"/>
          <p:nvPr/>
        </p:nvPicPr>
        <p:blipFill>
          <a:blip r:embed="rId4">
            <a:alphaModFix/>
          </a:blip>
          <a:stretch>
            <a:fillRect/>
          </a:stretch>
        </p:blipFill>
        <p:spPr>
          <a:xfrm>
            <a:off x="387963" y="924663"/>
            <a:ext cx="2466975" cy="2162175"/>
          </a:xfrm>
          <a:prstGeom prst="rect">
            <a:avLst/>
          </a:prstGeom>
          <a:noFill/>
          <a:ln>
            <a:noFill/>
          </a:ln>
        </p:spPr>
      </p:pic>
      <p:sp>
        <p:nvSpPr>
          <p:cNvPr id="120" name="Google Shape;120;p18"/>
          <p:cNvSpPr/>
          <p:nvPr/>
        </p:nvSpPr>
        <p:spPr>
          <a:xfrm>
            <a:off x="2214175" y="940975"/>
            <a:ext cx="604500" cy="2145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4269750" y="951225"/>
            <a:ext cx="604500" cy="211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523550" y="3566575"/>
            <a:ext cx="250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PsychoPy RT Output</a:t>
            </a:r>
            <a:endParaRPr b="1">
              <a:solidFill>
                <a:schemeClr val="lt1"/>
              </a:solidFill>
            </a:endParaRPr>
          </a:p>
          <a:p>
            <a:pPr indent="0" lvl="0" marL="0" rtl="0" algn="l">
              <a:spcBef>
                <a:spcPts val="0"/>
              </a:spcBef>
              <a:spcAft>
                <a:spcPts val="0"/>
              </a:spcAft>
              <a:buNone/>
            </a:pPr>
            <a:r>
              <a:rPr b="1" lang="en">
                <a:solidFill>
                  <a:schemeClr val="lt1"/>
                </a:solidFill>
              </a:rPr>
              <a:t>(Containing Monitor Delay)</a:t>
            </a:r>
            <a:endParaRPr b="1">
              <a:solidFill>
                <a:schemeClr val="lt1"/>
              </a:solidFill>
            </a:endParaRPr>
          </a:p>
        </p:txBody>
      </p:sp>
      <p:sp>
        <p:nvSpPr>
          <p:cNvPr id="123" name="Google Shape;123;p18"/>
          <p:cNvSpPr txBox="1"/>
          <p:nvPr/>
        </p:nvSpPr>
        <p:spPr>
          <a:xfrm>
            <a:off x="3319500" y="3592400"/>
            <a:ext cx="250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Reaction Time Determined by Video Analysis</a:t>
            </a:r>
            <a:endParaRPr b="1">
              <a:solidFill>
                <a:schemeClr val="lt1"/>
              </a:solidFill>
            </a:endParaRPr>
          </a:p>
        </p:txBody>
      </p:sp>
      <p:cxnSp>
        <p:nvCxnSpPr>
          <p:cNvPr id="124" name="Google Shape;124;p18"/>
          <p:cNvCxnSpPr/>
          <p:nvPr/>
        </p:nvCxnSpPr>
        <p:spPr>
          <a:xfrm>
            <a:off x="6141075" y="1698000"/>
            <a:ext cx="898500" cy="63600"/>
          </a:xfrm>
          <a:prstGeom prst="straightConnector1">
            <a:avLst/>
          </a:prstGeom>
          <a:noFill/>
          <a:ln cap="flat" cmpd="sng" w="28575">
            <a:solidFill>
              <a:schemeClr val="dk2"/>
            </a:solidFill>
            <a:prstDash val="solid"/>
            <a:round/>
            <a:headEnd len="med" w="med" type="none"/>
            <a:tailEnd len="med" w="med" type="triangle"/>
          </a:ln>
        </p:spPr>
      </p:cxnSp>
      <p:sp>
        <p:nvSpPr>
          <p:cNvPr id="125" name="Google Shape;125;p18"/>
          <p:cNvSpPr txBox="1"/>
          <p:nvPr/>
        </p:nvSpPr>
        <p:spPr>
          <a:xfrm>
            <a:off x="3326850" y="4280350"/>
            <a:ext cx="2490300" cy="8004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en" sz="1000"/>
              <a:t>Found by counting the frames between when stimulus fully appears on screen and the time of the click</a:t>
            </a:r>
            <a:endParaRPr sz="1000"/>
          </a:p>
        </p:txBody>
      </p:sp>
      <p:sp>
        <p:nvSpPr>
          <p:cNvPr id="126" name="Google Shape;126;p18"/>
          <p:cNvSpPr txBox="1"/>
          <p:nvPr/>
        </p:nvSpPr>
        <p:spPr>
          <a:xfrm>
            <a:off x="4298325" y="428025"/>
            <a:ext cx="1233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Units:</a:t>
            </a:r>
            <a:endParaRPr b="1" sz="1100"/>
          </a:p>
          <a:p>
            <a:pPr indent="0" lvl="0" marL="0" rtl="0" algn="l">
              <a:spcBef>
                <a:spcPts val="0"/>
              </a:spcBef>
              <a:spcAft>
                <a:spcPts val="0"/>
              </a:spcAft>
              <a:buNone/>
            </a:pPr>
            <a:r>
              <a:rPr b="1" lang="en" sz="1100"/>
              <a:t> (sec)        (ms)</a:t>
            </a:r>
            <a:endParaRPr b="1" sz="1100"/>
          </a:p>
        </p:txBody>
      </p:sp>
      <p:sp>
        <p:nvSpPr>
          <p:cNvPr id="127" name="Google Shape;127;p18"/>
          <p:cNvSpPr txBox="1"/>
          <p:nvPr/>
        </p:nvSpPr>
        <p:spPr>
          <a:xfrm>
            <a:off x="481100" y="4280350"/>
            <a:ext cx="2490300" cy="492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en" sz="1000"/>
              <a:t>Your typical data sheet, automatically generated</a:t>
            </a:r>
            <a:endParaRPr sz="1000"/>
          </a:p>
        </p:txBody>
      </p:sp>
      <p:pic>
        <p:nvPicPr>
          <p:cNvPr id="128" name="Google Shape;128;p18"/>
          <p:cNvPicPr preferRelativeResize="0"/>
          <p:nvPr/>
        </p:nvPicPr>
        <p:blipFill rotWithShape="1">
          <a:blip r:embed="rId5">
            <a:alphaModFix/>
          </a:blip>
          <a:srcRect b="9518" l="0" r="71168" t="0"/>
          <a:stretch/>
        </p:blipFill>
        <p:spPr>
          <a:xfrm>
            <a:off x="7322599" y="803575"/>
            <a:ext cx="1434150" cy="240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9"/>
          <p:cNvPicPr preferRelativeResize="0"/>
          <p:nvPr/>
        </p:nvPicPr>
        <p:blipFill>
          <a:blip r:embed="rId3">
            <a:alphaModFix/>
          </a:blip>
          <a:stretch>
            <a:fillRect/>
          </a:stretch>
        </p:blipFill>
        <p:spPr>
          <a:xfrm>
            <a:off x="343604" y="314275"/>
            <a:ext cx="3896975" cy="3180175"/>
          </a:xfrm>
          <a:prstGeom prst="rect">
            <a:avLst/>
          </a:prstGeom>
          <a:noFill/>
          <a:ln>
            <a:noFill/>
          </a:ln>
        </p:spPr>
      </p:pic>
      <p:pic>
        <p:nvPicPr>
          <p:cNvPr id="134" name="Google Shape;134;p19"/>
          <p:cNvPicPr preferRelativeResize="0"/>
          <p:nvPr/>
        </p:nvPicPr>
        <p:blipFill>
          <a:blip r:embed="rId4">
            <a:alphaModFix/>
          </a:blip>
          <a:stretch>
            <a:fillRect/>
          </a:stretch>
        </p:blipFill>
        <p:spPr>
          <a:xfrm>
            <a:off x="4371754" y="532763"/>
            <a:ext cx="4572000" cy="2743200"/>
          </a:xfrm>
          <a:prstGeom prst="rect">
            <a:avLst/>
          </a:prstGeom>
          <a:noFill/>
          <a:ln>
            <a:noFill/>
          </a:ln>
        </p:spPr>
      </p:pic>
      <p:sp>
        <p:nvSpPr>
          <p:cNvPr id="135" name="Google Shape;135;p19"/>
          <p:cNvSpPr txBox="1"/>
          <p:nvPr/>
        </p:nvSpPr>
        <p:spPr>
          <a:xfrm>
            <a:off x="389125" y="3686050"/>
            <a:ext cx="855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Using MATLAB or Excel, </a:t>
            </a:r>
            <a:endParaRPr/>
          </a:p>
          <a:p>
            <a:pPr indent="-317500" lvl="0" marL="457200" rtl="0" algn="l">
              <a:spcBef>
                <a:spcPts val="0"/>
              </a:spcBef>
              <a:spcAft>
                <a:spcPts val="0"/>
              </a:spcAft>
              <a:buSzPts val="1400"/>
              <a:buChar char="❖"/>
            </a:pPr>
            <a:r>
              <a:rPr lang="en"/>
              <a:t>Plot </a:t>
            </a:r>
            <a:r>
              <a:rPr b="1" lang="en">
                <a:solidFill>
                  <a:srgbClr val="CC0000"/>
                </a:solidFill>
              </a:rPr>
              <a:t>PsychoPy RT</a:t>
            </a:r>
            <a:r>
              <a:rPr lang="en"/>
              <a:t> over </a:t>
            </a:r>
            <a:r>
              <a:rPr b="1" lang="en">
                <a:solidFill>
                  <a:srgbClr val="CC0000"/>
                </a:solidFill>
              </a:rPr>
              <a:t>Video Analysis</a:t>
            </a:r>
            <a:endParaRPr b="1">
              <a:solidFill>
                <a:srgbClr val="CC0000"/>
              </a:solidFill>
            </a:endParaRPr>
          </a:p>
          <a:p>
            <a:pPr indent="-317500" lvl="0" marL="457200" rtl="0" algn="l">
              <a:spcBef>
                <a:spcPts val="0"/>
              </a:spcBef>
              <a:spcAft>
                <a:spcPts val="0"/>
              </a:spcAft>
              <a:buClr>
                <a:schemeClr val="dk1"/>
              </a:buClr>
              <a:buSzPts val="1400"/>
              <a:buChar char="❖"/>
            </a:pPr>
            <a:r>
              <a:rPr lang="en">
                <a:solidFill>
                  <a:schemeClr val="dk1"/>
                </a:solidFill>
              </a:rPr>
              <a:t>Check that the correlation is strong (R</a:t>
            </a:r>
            <a:r>
              <a:rPr baseline="30000" lang="en">
                <a:solidFill>
                  <a:schemeClr val="dk1"/>
                </a:solidFill>
              </a:rPr>
              <a:t>2  </a:t>
            </a:r>
            <a:r>
              <a:rPr lang="en">
                <a:solidFill>
                  <a:schemeClr val="dk1"/>
                </a:solidFill>
              </a:rPr>
              <a:t>= ~0.98)</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Slope should also be ~1</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0"/>
          <p:cNvPicPr preferRelativeResize="0"/>
          <p:nvPr/>
        </p:nvPicPr>
        <p:blipFill rotWithShape="1">
          <a:blip r:embed="rId3">
            <a:alphaModFix/>
          </a:blip>
          <a:srcRect b="9518" l="0" r="0" t="0"/>
          <a:stretch/>
        </p:blipFill>
        <p:spPr>
          <a:xfrm>
            <a:off x="946600" y="673325"/>
            <a:ext cx="5428075" cy="2623725"/>
          </a:xfrm>
          <a:prstGeom prst="rect">
            <a:avLst/>
          </a:prstGeom>
          <a:noFill/>
          <a:ln>
            <a:noFill/>
          </a:ln>
        </p:spPr>
      </p:pic>
      <p:sp>
        <p:nvSpPr>
          <p:cNvPr id="141" name="Google Shape;141;p20"/>
          <p:cNvSpPr/>
          <p:nvPr/>
        </p:nvSpPr>
        <p:spPr>
          <a:xfrm>
            <a:off x="2629638" y="3754925"/>
            <a:ext cx="2582400" cy="665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2650863" y="3712475"/>
            <a:ext cx="267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Calculate the difference between PsychoPy and Video RT to get the monitor response time (time delay). </a:t>
            </a:r>
            <a:endParaRPr sz="1200">
              <a:solidFill>
                <a:schemeClr val="lt1"/>
              </a:solidFill>
            </a:endParaRPr>
          </a:p>
        </p:txBody>
      </p:sp>
      <p:cxnSp>
        <p:nvCxnSpPr>
          <p:cNvPr id="143" name="Google Shape;143;p20"/>
          <p:cNvCxnSpPr/>
          <p:nvPr/>
        </p:nvCxnSpPr>
        <p:spPr>
          <a:xfrm rot="10800000">
            <a:off x="4150638" y="3118250"/>
            <a:ext cx="346800" cy="573000"/>
          </a:xfrm>
          <a:prstGeom prst="straightConnector1">
            <a:avLst/>
          </a:prstGeom>
          <a:noFill/>
          <a:ln cap="flat" cmpd="sng" w="28575">
            <a:solidFill>
              <a:srgbClr val="FF0000"/>
            </a:solidFill>
            <a:prstDash val="solid"/>
            <a:round/>
            <a:headEnd len="med" w="med" type="none"/>
            <a:tailEnd len="med" w="med" type="triangle"/>
          </a:ln>
        </p:spPr>
      </p:cxnSp>
      <p:sp>
        <p:nvSpPr>
          <p:cNvPr id="144" name="Google Shape;144;p20"/>
          <p:cNvSpPr txBox="1"/>
          <p:nvPr/>
        </p:nvSpPr>
        <p:spPr>
          <a:xfrm>
            <a:off x="6761438" y="1257475"/>
            <a:ext cx="12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5" name="Google Shape;145;p20"/>
          <p:cNvSpPr/>
          <p:nvPr/>
        </p:nvSpPr>
        <p:spPr>
          <a:xfrm>
            <a:off x="6598725" y="1056125"/>
            <a:ext cx="2039700" cy="21489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nvSpPr>
        <p:spPr>
          <a:xfrm>
            <a:off x="6633953" y="1084425"/>
            <a:ext cx="1820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Report:</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Slope</a:t>
            </a:r>
            <a:endParaRPr sz="1200">
              <a:solidFill>
                <a:schemeClr val="lt1"/>
              </a:solidFill>
            </a:endParaRPr>
          </a:p>
          <a:p>
            <a:pPr indent="-292100" lvl="0" marL="457200" rtl="0" algn="l">
              <a:spcBef>
                <a:spcPts val="0"/>
              </a:spcBef>
              <a:spcAft>
                <a:spcPts val="0"/>
              </a:spcAft>
              <a:buClr>
                <a:schemeClr val="lt1"/>
              </a:buClr>
              <a:buSzPts val="1000"/>
              <a:buChar char="❖"/>
            </a:pPr>
            <a:r>
              <a:rPr lang="en" sz="1200">
                <a:solidFill>
                  <a:schemeClr val="lt1"/>
                </a:solidFill>
              </a:rPr>
              <a:t>R</a:t>
            </a:r>
            <a:r>
              <a:rPr baseline="30000" lang="en" sz="1200">
                <a:solidFill>
                  <a:schemeClr val="lt1"/>
                </a:solidFill>
              </a:rPr>
              <a:t>2</a:t>
            </a:r>
            <a:endParaRPr sz="1000">
              <a:solidFill>
                <a:schemeClr val="lt1"/>
              </a:solidFill>
            </a:endParaRPr>
          </a:p>
          <a:p>
            <a:pPr indent="-292100" lvl="0" marL="457200" rtl="0" algn="l">
              <a:spcBef>
                <a:spcPts val="0"/>
              </a:spcBef>
              <a:spcAft>
                <a:spcPts val="0"/>
              </a:spcAft>
              <a:buClr>
                <a:schemeClr val="lt1"/>
              </a:buClr>
              <a:buSzPts val="1000"/>
              <a:buChar char="❖"/>
            </a:pPr>
            <a:r>
              <a:rPr lang="en" sz="1200">
                <a:solidFill>
                  <a:schemeClr val="lt1"/>
                </a:solidFill>
              </a:rPr>
              <a:t>Average</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Standard Error (SD/sqrt(10))</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Fill in your results on your slides! </a:t>
            </a:r>
            <a:endParaRPr sz="1200">
              <a:solidFill>
                <a:srgbClr val="00FFFF"/>
              </a:solidFill>
            </a:endParaRPr>
          </a:p>
        </p:txBody>
      </p:sp>
      <p:sp>
        <p:nvSpPr>
          <p:cNvPr id="147" name="Google Shape;147;p20"/>
          <p:cNvSpPr/>
          <p:nvPr/>
        </p:nvSpPr>
        <p:spPr>
          <a:xfrm>
            <a:off x="4719000" y="1436225"/>
            <a:ext cx="1599000" cy="70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