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isPliP/R1US64BJxHzpp32Tu08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30" l="0" r="0" t="-9331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819207" y="2440628"/>
            <a:ext cx="166497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8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6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PROYECTO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4363191" y="4491155"/>
            <a:ext cx="9561618" cy="970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Rápido&amp;Sabroso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028700" y="6600825"/>
            <a:ext cx="3703751" cy="2657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/>
          </a:p>
          <a:p>
            <a:pPr indent="-323851" lvl="1" marL="647702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Johann Vega</a:t>
            </a:r>
            <a:endParaRPr/>
          </a:p>
          <a:p>
            <a:pPr indent="-323851" lvl="1" marL="647702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Franco Álvarez</a:t>
            </a:r>
            <a:endParaRPr/>
          </a:p>
          <a:p>
            <a:pPr indent="-323851" lvl="1" marL="647702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Gabriel Morales</a:t>
            </a:r>
            <a:endParaRPr/>
          </a:p>
          <a:p>
            <a:pPr indent="-323851" lvl="1" marL="647702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Pablo Carvajal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-5271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108" l="0" r="0" t="-9108"/>
            </a:stretch>
          </a:blipFill>
          <a:ln>
            <a:noFill/>
          </a:ln>
        </p:spPr>
      </p:sp>
      <p:grpSp>
        <p:nvGrpSpPr>
          <p:cNvPr id="93" name="Google Shape;93;p2"/>
          <p:cNvGrpSpPr/>
          <p:nvPr/>
        </p:nvGrpSpPr>
        <p:grpSpPr>
          <a:xfrm>
            <a:off x="4427114" y="2458910"/>
            <a:ext cx="3594286" cy="1706281"/>
            <a:chOff x="0" y="-38100"/>
            <a:chExt cx="946637" cy="449388"/>
          </a:xfrm>
        </p:grpSpPr>
        <p:sp>
          <p:nvSpPr>
            <p:cNvPr id="94" name="Google Shape;94;p2"/>
            <p:cNvSpPr/>
            <p:nvPr/>
          </p:nvSpPr>
          <p:spPr>
            <a:xfrm>
              <a:off x="0" y="0"/>
              <a:ext cx="946637" cy="411288"/>
            </a:xfrm>
            <a:custGeom>
              <a:rect b="b" l="l" r="r" t="t"/>
              <a:pathLst>
                <a:path extrusionOk="0" h="411288" w="946637">
                  <a:moveTo>
                    <a:pt x="137854" y="0"/>
                  </a:moveTo>
                  <a:lnTo>
                    <a:pt x="808783" y="0"/>
                  </a:lnTo>
                  <a:cubicBezTo>
                    <a:pt x="845344" y="0"/>
                    <a:pt x="880408" y="14524"/>
                    <a:pt x="906261" y="40376"/>
                  </a:cubicBezTo>
                  <a:cubicBezTo>
                    <a:pt x="932113" y="66229"/>
                    <a:pt x="946637" y="101293"/>
                    <a:pt x="946637" y="137854"/>
                  </a:cubicBezTo>
                  <a:lnTo>
                    <a:pt x="946637" y="273434"/>
                  </a:lnTo>
                  <a:cubicBezTo>
                    <a:pt x="946637" y="309996"/>
                    <a:pt x="932113" y="345059"/>
                    <a:pt x="906261" y="370912"/>
                  </a:cubicBezTo>
                  <a:cubicBezTo>
                    <a:pt x="880408" y="396764"/>
                    <a:pt x="845344" y="411288"/>
                    <a:pt x="808783" y="411288"/>
                  </a:cubicBezTo>
                  <a:lnTo>
                    <a:pt x="137854" y="411288"/>
                  </a:lnTo>
                  <a:cubicBezTo>
                    <a:pt x="101293" y="411288"/>
                    <a:pt x="66229" y="396764"/>
                    <a:pt x="40376" y="370912"/>
                  </a:cubicBezTo>
                  <a:cubicBezTo>
                    <a:pt x="14524" y="345059"/>
                    <a:pt x="0" y="309996"/>
                    <a:pt x="0" y="273434"/>
                  </a:cubicBezTo>
                  <a:lnTo>
                    <a:pt x="0" y="137854"/>
                  </a:lnTo>
                  <a:cubicBezTo>
                    <a:pt x="0" y="101293"/>
                    <a:pt x="14524" y="66229"/>
                    <a:pt x="40376" y="40376"/>
                  </a:cubicBezTo>
                  <a:cubicBezTo>
                    <a:pt x="66229" y="14524"/>
                    <a:pt x="101293" y="0"/>
                    <a:pt x="137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0" y="-38100"/>
              <a:ext cx="946637" cy="449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2"/>
          <p:cNvGrpSpPr/>
          <p:nvPr/>
        </p:nvGrpSpPr>
        <p:grpSpPr>
          <a:xfrm>
            <a:off x="5849971" y="2229298"/>
            <a:ext cx="748589" cy="748589"/>
            <a:chOff x="0" y="0"/>
            <a:chExt cx="812800" cy="812800"/>
          </a:xfrm>
        </p:grpSpPr>
        <p:sp>
          <p:nvSpPr>
            <p:cNvPr id="97" name="Google Shape;97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88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9933137" y="2458910"/>
            <a:ext cx="3594286" cy="1706327"/>
            <a:chOff x="0" y="-38100"/>
            <a:chExt cx="946637" cy="449400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946637" cy="411288"/>
            </a:xfrm>
            <a:custGeom>
              <a:rect b="b" l="l" r="r" t="t"/>
              <a:pathLst>
                <a:path extrusionOk="0" h="411288" w="946637">
                  <a:moveTo>
                    <a:pt x="137854" y="0"/>
                  </a:moveTo>
                  <a:lnTo>
                    <a:pt x="808783" y="0"/>
                  </a:lnTo>
                  <a:cubicBezTo>
                    <a:pt x="845344" y="0"/>
                    <a:pt x="880408" y="14524"/>
                    <a:pt x="906261" y="40376"/>
                  </a:cubicBezTo>
                  <a:cubicBezTo>
                    <a:pt x="932113" y="66229"/>
                    <a:pt x="946637" y="101293"/>
                    <a:pt x="946637" y="137854"/>
                  </a:cubicBezTo>
                  <a:lnTo>
                    <a:pt x="946637" y="273434"/>
                  </a:lnTo>
                  <a:cubicBezTo>
                    <a:pt x="946637" y="309996"/>
                    <a:pt x="932113" y="345059"/>
                    <a:pt x="906261" y="370912"/>
                  </a:cubicBezTo>
                  <a:cubicBezTo>
                    <a:pt x="880408" y="396764"/>
                    <a:pt x="845344" y="411288"/>
                    <a:pt x="808783" y="411288"/>
                  </a:cubicBezTo>
                  <a:lnTo>
                    <a:pt x="137854" y="411288"/>
                  </a:lnTo>
                  <a:cubicBezTo>
                    <a:pt x="101293" y="411288"/>
                    <a:pt x="66229" y="396764"/>
                    <a:pt x="40376" y="370912"/>
                  </a:cubicBezTo>
                  <a:cubicBezTo>
                    <a:pt x="14524" y="345059"/>
                    <a:pt x="0" y="309996"/>
                    <a:pt x="0" y="273434"/>
                  </a:cubicBezTo>
                  <a:lnTo>
                    <a:pt x="0" y="137854"/>
                  </a:lnTo>
                  <a:cubicBezTo>
                    <a:pt x="0" y="101293"/>
                    <a:pt x="14524" y="66229"/>
                    <a:pt x="40376" y="40376"/>
                  </a:cubicBezTo>
                  <a:cubicBezTo>
                    <a:pt x="66229" y="14524"/>
                    <a:pt x="101293" y="0"/>
                    <a:pt x="137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0" y="-38100"/>
              <a:ext cx="9465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11355994" y="2229298"/>
            <a:ext cx="748589" cy="748589"/>
            <a:chOff x="0" y="0"/>
            <a:chExt cx="812800" cy="812800"/>
          </a:xfrm>
        </p:grpSpPr>
        <p:sp>
          <p:nvSpPr>
            <p:cNvPr id="103" name="Google Shape;103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88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4417544" y="4663470"/>
            <a:ext cx="3594286" cy="1706281"/>
            <a:chOff x="0" y="-38100"/>
            <a:chExt cx="946637" cy="449388"/>
          </a:xfrm>
        </p:grpSpPr>
        <p:sp>
          <p:nvSpPr>
            <p:cNvPr id="106" name="Google Shape;106;p2"/>
            <p:cNvSpPr/>
            <p:nvPr/>
          </p:nvSpPr>
          <p:spPr>
            <a:xfrm>
              <a:off x="0" y="0"/>
              <a:ext cx="946637" cy="411288"/>
            </a:xfrm>
            <a:custGeom>
              <a:rect b="b" l="l" r="r" t="t"/>
              <a:pathLst>
                <a:path extrusionOk="0" h="411288" w="946637">
                  <a:moveTo>
                    <a:pt x="137854" y="0"/>
                  </a:moveTo>
                  <a:lnTo>
                    <a:pt x="808783" y="0"/>
                  </a:lnTo>
                  <a:cubicBezTo>
                    <a:pt x="845344" y="0"/>
                    <a:pt x="880408" y="14524"/>
                    <a:pt x="906261" y="40376"/>
                  </a:cubicBezTo>
                  <a:cubicBezTo>
                    <a:pt x="932113" y="66229"/>
                    <a:pt x="946637" y="101293"/>
                    <a:pt x="946637" y="137854"/>
                  </a:cubicBezTo>
                  <a:lnTo>
                    <a:pt x="946637" y="273434"/>
                  </a:lnTo>
                  <a:cubicBezTo>
                    <a:pt x="946637" y="309996"/>
                    <a:pt x="932113" y="345059"/>
                    <a:pt x="906261" y="370912"/>
                  </a:cubicBezTo>
                  <a:cubicBezTo>
                    <a:pt x="880408" y="396764"/>
                    <a:pt x="845344" y="411288"/>
                    <a:pt x="808783" y="411288"/>
                  </a:cubicBezTo>
                  <a:lnTo>
                    <a:pt x="137854" y="411288"/>
                  </a:lnTo>
                  <a:cubicBezTo>
                    <a:pt x="101293" y="411288"/>
                    <a:pt x="66229" y="396764"/>
                    <a:pt x="40376" y="370912"/>
                  </a:cubicBezTo>
                  <a:cubicBezTo>
                    <a:pt x="14524" y="345059"/>
                    <a:pt x="0" y="309996"/>
                    <a:pt x="0" y="273434"/>
                  </a:cubicBezTo>
                  <a:lnTo>
                    <a:pt x="0" y="137854"/>
                  </a:lnTo>
                  <a:cubicBezTo>
                    <a:pt x="0" y="101293"/>
                    <a:pt x="14524" y="66229"/>
                    <a:pt x="40376" y="40376"/>
                  </a:cubicBezTo>
                  <a:cubicBezTo>
                    <a:pt x="66229" y="14524"/>
                    <a:pt x="101293" y="0"/>
                    <a:pt x="137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0" y="-38100"/>
              <a:ext cx="946637" cy="449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9928302" y="4598397"/>
            <a:ext cx="3594286" cy="1706327"/>
            <a:chOff x="0" y="-38100"/>
            <a:chExt cx="946637" cy="4494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946637" cy="411288"/>
            </a:xfrm>
            <a:custGeom>
              <a:rect b="b" l="l" r="r" t="t"/>
              <a:pathLst>
                <a:path extrusionOk="0" h="411288" w="946637">
                  <a:moveTo>
                    <a:pt x="137854" y="0"/>
                  </a:moveTo>
                  <a:lnTo>
                    <a:pt x="808783" y="0"/>
                  </a:lnTo>
                  <a:cubicBezTo>
                    <a:pt x="845344" y="0"/>
                    <a:pt x="880408" y="14524"/>
                    <a:pt x="906261" y="40376"/>
                  </a:cubicBezTo>
                  <a:cubicBezTo>
                    <a:pt x="932113" y="66229"/>
                    <a:pt x="946637" y="101293"/>
                    <a:pt x="946637" y="137854"/>
                  </a:cubicBezTo>
                  <a:lnTo>
                    <a:pt x="946637" y="273434"/>
                  </a:lnTo>
                  <a:cubicBezTo>
                    <a:pt x="946637" y="309996"/>
                    <a:pt x="932113" y="345059"/>
                    <a:pt x="906261" y="370912"/>
                  </a:cubicBezTo>
                  <a:cubicBezTo>
                    <a:pt x="880408" y="396764"/>
                    <a:pt x="845344" y="411288"/>
                    <a:pt x="808783" y="411288"/>
                  </a:cubicBezTo>
                  <a:lnTo>
                    <a:pt x="137854" y="411288"/>
                  </a:lnTo>
                  <a:cubicBezTo>
                    <a:pt x="101293" y="411288"/>
                    <a:pt x="66229" y="396764"/>
                    <a:pt x="40376" y="370912"/>
                  </a:cubicBezTo>
                  <a:cubicBezTo>
                    <a:pt x="14524" y="345059"/>
                    <a:pt x="0" y="309996"/>
                    <a:pt x="0" y="273434"/>
                  </a:cubicBezTo>
                  <a:lnTo>
                    <a:pt x="0" y="137854"/>
                  </a:lnTo>
                  <a:cubicBezTo>
                    <a:pt x="0" y="101293"/>
                    <a:pt x="14524" y="66229"/>
                    <a:pt x="40376" y="40376"/>
                  </a:cubicBezTo>
                  <a:cubicBezTo>
                    <a:pt x="66229" y="14524"/>
                    <a:pt x="101293" y="0"/>
                    <a:pt x="137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38100"/>
              <a:ext cx="9465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11351159" y="4368785"/>
            <a:ext cx="748589" cy="748589"/>
            <a:chOff x="0" y="0"/>
            <a:chExt cx="812800" cy="812800"/>
          </a:xfrm>
        </p:grpSpPr>
        <p:sp>
          <p:nvSpPr>
            <p:cNvPr id="112" name="Google Shape;112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88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600">
                  <a:solidFill>
                    <a:schemeClr val="lt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5840401" y="4433858"/>
            <a:ext cx="748589" cy="748589"/>
            <a:chOff x="0" y="0"/>
            <a:chExt cx="812800" cy="812800"/>
          </a:xfrm>
        </p:grpSpPr>
        <p:sp>
          <p:nvSpPr>
            <p:cNvPr id="115" name="Google Shape;115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588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600">
                  <a:solidFill>
                    <a:schemeClr val="lt1"/>
                  </a:solidFill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7372956" y="7224067"/>
            <a:ext cx="3594286" cy="1706281"/>
            <a:chOff x="0" y="-38100"/>
            <a:chExt cx="946637" cy="449388"/>
          </a:xfrm>
        </p:grpSpPr>
        <p:sp>
          <p:nvSpPr>
            <p:cNvPr id="118" name="Google Shape;118;p2"/>
            <p:cNvSpPr/>
            <p:nvPr/>
          </p:nvSpPr>
          <p:spPr>
            <a:xfrm>
              <a:off x="0" y="0"/>
              <a:ext cx="946637" cy="411288"/>
            </a:xfrm>
            <a:custGeom>
              <a:rect b="b" l="l" r="r" t="t"/>
              <a:pathLst>
                <a:path extrusionOk="0" h="411288" w="946637">
                  <a:moveTo>
                    <a:pt x="137854" y="0"/>
                  </a:moveTo>
                  <a:lnTo>
                    <a:pt x="808783" y="0"/>
                  </a:lnTo>
                  <a:cubicBezTo>
                    <a:pt x="845344" y="0"/>
                    <a:pt x="880408" y="14524"/>
                    <a:pt x="906261" y="40376"/>
                  </a:cubicBezTo>
                  <a:cubicBezTo>
                    <a:pt x="932113" y="66229"/>
                    <a:pt x="946637" y="101293"/>
                    <a:pt x="946637" y="137854"/>
                  </a:cubicBezTo>
                  <a:lnTo>
                    <a:pt x="946637" y="273434"/>
                  </a:lnTo>
                  <a:cubicBezTo>
                    <a:pt x="946637" y="309996"/>
                    <a:pt x="932113" y="345059"/>
                    <a:pt x="906261" y="370912"/>
                  </a:cubicBezTo>
                  <a:cubicBezTo>
                    <a:pt x="880408" y="396764"/>
                    <a:pt x="845344" y="411288"/>
                    <a:pt x="808783" y="411288"/>
                  </a:cubicBezTo>
                  <a:lnTo>
                    <a:pt x="137854" y="411288"/>
                  </a:lnTo>
                  <a:cubicBezTo>
                    <a:pt x="101293" y="411288"/>
                    <a:pt x="66229" y="396764"/>
                    <a:pt x="40376" y="370912"/>
                  </a:cubicBezTo>
                  <a:cubicBezTo>
                    <a:pt x="14524" y="345059"/>
                    <a:pt x="0" y="309996"/>
                    <a:pt x="0" y="273434"/>
                  </a:cubicBezTo>
                  <a:lnTo>
                    <a:pt x="0" y="137854"/>
                  </a:lnTo>
                  <a:cubicBezTo>
                    <a:pt x="0" y="101293"/>
                    <a:pt x="14524" y="66229"/>
                    <a:pt x="40376" y="40376"/>
                  </a:cubicBezTo>
                  <a:cubicBezTo>
                    <a:pt x="66229" y="14524"/>
                    <a:pt x="101293" y="0"/>
                    <a:pt x="137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0" y="-38100"/>
              <a:ext cx="946637" cy="449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8795813" y="6994455"/>
            <a:ext cx="748589" cy="748589"/>
            <a:chOff x="0" y="0"/>
            <a:chExt cx="812800" cy="812800"/>
          </a:xfrm>
        </p:grpSpPr>
        <p:sp>
          <p:nvSpPr>
            <p:cNvPr id="121" name="Google Shape;121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588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lt1"/>
                  </a:solidFill>
                </a:rPr>
                <a:t>5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3" name="Google Shape;123;p2"/>
          <p:cNvSpPr txBox="1"/>
          <p:nvPr/>
        </p:nvSpPr>
        <p:spPr>
          <a:xfrm>
            <a:off x="6214804" y="682781"/>
            <a:ext cx="59106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5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CONTENIDOS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4407764" y="3225248"/>
            <a:ext cx="3594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6039938" y="2349360"/>
            <a:ext cx="3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9923475" y="3094123"/>
            <a:ext cx="35943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302">
                <a:solidFill>
                  <a:schemeClr val="dk1"/>
                </a:solidFill>
              </a:rPr>
              <a:t>Información General del Proyecto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11545961" y="2349360"/>
            <a:ext cx="3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4436766" y="5360973"/>
            <a:ext cx="35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</a:t>
            </a:r>
            <a:endParaRPr/>
          </a:p>
        </p:txBody>
      </p:sp>
      <p:sp>
        <p:nvSpPr>
          <p:cNvPr id="129" name="Google Shape;129;p2"/>
          <p:cNvSpPr txBox="1"/>
          <p:nvPr/>
        </p:nvSpPr>
        <p:spPr>
          <a:xfrm>
            <a:off x="7529257" y="7743054"/>
            <a:ext cx="32817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Presentación de Proyecto</a:t>
            </a:r>
            <a:endParaRPr sz="23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30" name="Google Shape;130;p2"/>
          <p:cNvSpPr txBox="1"/>
          <p:nvPr/>
        </p:nvSpPr>
        <p:spPr>
          <a:xfrm>
            <a:off x="10235113" y="5095163"/>
            <a:ext cx="30000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2">
                <a:solidFill>
                  <a:schemeClr val="dk1"/>
                </a:solidFill>
              </a:rPr>
              <a:t>Objetivos Realizados y Cumplidos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30" l="0" r="0" t="-9331"/>
            </a:stretch>
          </a:blipFill>
          <a:ln>
            <a:noFill/>
          </a:ln>
        </p:spPr>
      </p:sp>
      <p:sp>
        <p:nvSpPr>
          <p:cNvPr id="136" name="Google Shape;136;p4"/>
          <p:cNvSpPr txBox="1"/>
          <p:nvPr/>
        </p:nvSpPr>
        <p:spPr>
          <a:xfrm>
            <a:off x="3952355" y="2396572"/>
            <a:ext cx="103833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51">
                <a:solidFill>
                  <a:srgbClr val="FFFFFF"/>
                </a:solidFill>
              </a:rPr>
              <a:t>INTRODUCCIÓN</a:t>
            </a:r>
            <a:endParaRPr b="1" sz="1500"/>
          </a:p>
        </p:txBody>
      </p:sp>
      <p:sp>
        <p:nvSpPr>
          <p:cNvPr id="137" name="Google Shape;137;p4"/>
          <p:cNvSpPr txBox="1"/>
          <p:nvPr/>
        </p:nvSpPr>
        <p:spPr>
          <a:xfrm>
            <a:off x="4376270" y="4292776"/>
            <a:ext cx="9169873" cy="2836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“Rápido &amp; Sabroso” es una plataforma web que simplifica la búsqueda y compra de comida rápida. Su objetivo es proporcionar a los usuarios una herramienta centralizada para explorar, comparar y adquirir opciones de comida rápida de manera eficiente, considerando factores como precio, tiempo de entrega y ubicación.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6"/>
          <p:cNvGrpSpPr/>
          <p:nvPr/>
        </p:nvGrpSpPr>
        <p:grpSpPr>
          <a:xfrm>
            <a:off x="2841895" y="1997239"/>
            <a:ext cx="3456833" cy="1076791"/>
            <a:chOff x="0" y="-38100"/>
            <a:chExt cx="1027163" cy="319957"/>
          </a:xfrm>
        </p:grpSpPr>
        <p:sp>
          <p:nvSpPr>
            <p:cNvPr id="143" name="Google Shape;143;p6"/>
            <p:cNvSpPr/>
            <p:nvPr/>
          </p:nvSpPr>
          <p:spPr>
            <a:xfrm>
              <a:off x="0" y="0"/>
              <a:ext cx="1027163" cy="281857"/>
            </a:xfrm>
            <a:custGeom>
              <a:rect b="b" l="l" r="r" t="t"/>
              <a:pathLst>
                <a:path extrusionOk="0" h="281857" w="1027163">
                  <a:moveTo>
                    <a:pt x="140929" y="0"/>
                  </a:moveTo>
                  <a:lnTo>
                    <a:pt x="886234" y="0"/>
                  </a:lnTo>
                  <a:cubicBezTo>
                    <a:pt x="923611" y="0"/>
                    <a:pt x="959456" y="14848"/>
                    <a:pt x="985886" y="41277"/>
                  </a:cubicBezTo>
                  <a:cubicBezTo>
                    <a:pt x="1012315" y="67706"/>
                    <a:pt x="1027163" y="103552"/>
                    <a:pt x="1027163" y="140929"/>
                  </a:cubicBezTo>
                  <a:lnTo>
                    <a:pt x="1027163" y="140929"/>
                  </a:lnTo>
                  <a:cubicBezTo>
                    <a:pt x="1027163" y="218761"/>
                    <a:pt x="964067" y="281857"/>
                    <a:pt x="886234" y="281857"/>
                  </a:cubicBezTo>
                  <a:lnTo>
                    <a:pt x="140929" y="281857"/>
                  </a:lnTo>
                  <a:cubicBezTo>
                    <a:pt x="63096" y="281857"/>
                    <a:pt x="0" y="218761"/>
                    <a:pt x="0" y="140929"/>
                  </a:cubicBezTo>
                  <a:lnTo>
                    <a:pt x="0" y="140929"/>
                  </a:lnTo>
                  <a:cubicBezTo>
                    <a:pt x="0" y="63096"/>
                    <a:pt x="63096" y="0"/>
                    <a:pt x="140929" y="0"/>
                  </a:cubicBezTo>
                  <a:close/>
                </a:path>
              </a:pathLst>
            </a:custGeom>
            <a:solidFill>
              <a:srgbClr val="588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 txBox="1"/>
            <p:nvPr/>
          </p:nvSpPr>
          <p:spPr>
            <a:xfrm>
              <a:off x="0" y="-38100"/>
              <a:ext cx="1027163" cy="319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11953227" y="1997240"/>
            <a:ext cx="3185831" cy="1101214"/>
            <a:chOff x="0" y="-38100"/>
            <a:chExt cx="946637" cy="327215"/>
          </a:xfrm>
        </p:grpSpPr>
        <p:sp>
          <p:nvSpPr>
            <p:cNvPr id="146" name="Google Shape;146;p6"/>
            <p:cNvSpPr/>
            <p:nvPr/>
          </p:nvSpPr>
          <p:spPr>
            <a:xfrm>
              <a:off x="0" y="0"/>
              <a:ext cx="946637" cy="289115"/>
            </a:xfrm>
            <a:custGeom>
              <a:rect b="b" l="l" r="r" t="t"/>
              <a:pathLst>
                <a:path extrusionOk="0" h="289115" w="946637">
                  <a:moveTo>
                    <a:pt x="144557" y="0"/>
                  </a:moveTo>
                  <a:lnTo>
                    <a:pt x="802080" y="0"/>
                  </a:lnTo>
                  <a:cubicBezTo>
                    <a:pt x="840419" y="0"/>
                    <a:pt x="877188" y="15230"/>
                    <a:pt x="904297" y="42340"/>
                  </a:cubicBezTo>
                  <a:cubicBezTo>
                    <a:pt x="931407" y="69450"/>
                    <a:pt x="946637" y="106218"/>
                    <a:pt x="946637" y="144557"/>
                  </a:cubicBezTo>
                  <a:lnTo>
                    <a:pt x="946637" y="144557"/>
                  </a:lnTo>
                  <a:cubicBezTo>
                    <a:pt x="946637" y="182896"/>
                    <a:pt x="931407" y="219665"/>
                    <a:pt x="904297" y="246775"/>
                  </a:cubicBezTo>
                  <a:cubicBezTo>
                    <a:pt x="877188" y="273884"/>
                    <a:pt x="840419" y="289115"/>
                    <a:pt x="802080" y="289115"/>
                  </a:cubicBezTo>
                  <a:lnTo>
                    <a:pt x="144557" y="289115"/>
                  </a:lnTo>
                  <a:cubicBezTo>
                    <a:pt x="106218" y="289115"/>
                    <a:pt x="69450" y="273884"/>
                    <a:pt x="42340" y="246775"/>
                  </a:cubicBezTo>
                  <a:cubicBezTo>
                    <a:pt x="15230" y="219665"/>
                    <a:pt x="0" y="182896"/>
                    <a:pt x="0" y="144557"/>
                  </a:cubicBezTo>
                  <a:lnTo>
                    <a:pt x="0" y="144557"/>
                  </a:lnTo>
                  <a:cubicBezTo>
                    <a:pt x="0" y="106218"/>
                    <a:pt x="15230" y="69450"/>
                    <a:pt x="42340" y="42340"/>
                  </a:cubicBezTo>
                  <a:cubicBezTo>
                    <a:pt x="69450" y="15230"/>
                    <a:pt x="106218" y="0"/>
                    <a:pt x="144557" y="0"/>
                  </a:cubicBezTo>
                  <a:close/>
                </a:path>
              </a:pathLst>
            </a:custGeom>
            <a:solidFill>
              <a:srgbClr val="588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 txBox="1"/>
            <p:nvPr/>
          </p:nvSpPr>
          <p:spPr>
            <a:xfrm>
              <a:off x="0" y="-38100"/>
              <a:ext cx="946637" cy="327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6"/>
          <p:cNvSpPr/>
          <p:nvPr/>
        </p:nvSpPr>
        <p:spPr>
          <a:xfrm>
            <a:off x="0" y="7857475"/>
            <a:ext cx="18288887" cy="2429210"/>
          </a:xfrm>
          <a:custGeom>
            <a:rect b="b" l="l" r="r" t="t"/>
            <a:pathLst>
              <a:path extrusionOk="0" h="461827" w="2833290">
                <a:moveTo>
                  <a:pt x="0" y="0"/>
                </a:moveTo>
                <a:lnTo>
                  <a:pt x="2833290" y="0"/>
                </a:lnTo>
                <a:lnTo>
                  <a:pt x="2833290" y="461827"/>
                </a:lnTo>
                <a:lnTo>
                  <a:pt x="0" y="461827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22537" l="0" r="0" t="-122540"/>
            </a:stretch>
          </a:blipFill>
          <a:ln>
            <a:noFill/>
          </a:ln>
        </p:spPr>
      </p:sp>
      <p:sp>
        <p:nvSpPr>
          <p:cNvPr id="149" name="Google Shape;149;p6"/>
          <p:cNvSpPr txBox="1"/>
          <p:nvPr/>
        </p:nvSpPr>
        <p:spPr>
          <a:xfrm>
            <a:off x="11953227" y="2191073"/>
            <a:ext cx="3185831" cy="809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COMPETENCIAS REQUERIDAS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1833448" y="3319843"/>
            <a:ext cx="58167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1465" lvl="1" marL="58293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de </a:t>
            </a:r>
            <a:r>
              <a:rPr lang="en-US" sz="2700"/>
              <a:t>a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plicaciones </a:t>
            </a:r>
            <a:r>
              <a:rPr lang="en-US" sz="2700"/>
              <a:t>w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eb.</a:t>
            </a:r>
            <a:endParaRPr/>
          </a:p>
          <a:p>
            <a:pPr indent="-291465" lvl="1" marL="58293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</a:t>
            </a:r>
            <a:r>
              <a:rPr lang="en-US" sz="2700"/>
              <a:t>p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royectos.</a:t>
            </a:r>
            <a:endParaRPr/>
          </a:p>
          <a:p>
            <a:pPr indent="-291465" lvl="1" marL="58293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Administración de </a:t>
            </a:r>
            <a:r>
              <a:rPr lang="en-US" sz="2700"/>
              <a:t>b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ases de </a:t>
            </a:r>
            <a:r>
              <a:rPr lang="en-US" sz="2700"/>
              <a:t>d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atos.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2121989" y="704733"/>
            <a:ext cx="14044022" cy="954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5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GENERAL DEL PROYECTO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2977383" y="2216874"/>
            <a:ext cx="31857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ÁREAS DE DESEMPEÑO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9839018" y="3366097"/>
            <a:ext cx="7414200" cy="5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1467" lvl="1" marL="582933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de </a:t>
            </a:r>
            <a:r>
              <a:rPr lang="en-US" sz="2700"/>
              <a:t>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oftware: Tecnologías: Python, JavaScript, Django, request, lxml</a:t>
            </a:r>
            <a:endParaRPr/>
          </a:p>
          <a:p>
            <a:pPr indent="-291467" lvl="1" marL="582933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</a:t>
            </a:r>
            <a:r>
              <a:rPr lang="en-US" sz="2700"/>
              <a:t>p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royectos: Metodología Scrum</a:t>
            </a:r>
            <a:endParaRPr/>
          </a:p>
          <a:p>
            <a:pPr indent="-291467" lvl="1" marL="582933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Administración de </a:t>
            </a:r>
            <a:r>
              <a:rPr lang="en-US" sz="2700"/>
              <a:t>b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ases de </a:t>
            </a:r>
            <a:r>
              <a:rPr lang="en-US" sz="2700"/>
              <a:t>d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atos: Base de Datos MySQL</a:t>
            </a:r>
            <a:endParaRPr/>
          </a:p>
          <a:p>
            <a:pPr indent="-291467" lvl="1" marL="582933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 </a:t>
            </a:r>
            <a:r>
              <a:rPr lang="en-US" sz="2700"/>
              <a:t>i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nterfaces de </a:t>
            </a:r>
            <a:r>
              <a:rPr lang="en-US" sz="2700"/>
              <a:t>u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suario: Experiencia de Usuario, Accesibilidad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30" l="0" r="0" t="-9331"/>
            </a:stretch>
          </a:blipFill>
          <a:ln>
            <a:noFill/>
          </a:ln>
        </p:spPr>
      </p:sp>
      <p:sp>
        <p:nvSpPr>
          <p:cNvPr id="159" name="Google Shape;159;p8"/>
          <p:cNvSpPr txBox="1"/>
          <p:nvPr/>
        </p:nvSpPr>
        <p:spPr>
          <a:xfrm>
            <a:off x="1474225" y="3210885"/>
            <a:ext cx="6535200" cy="6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Etapas y Métodos de Trabajo:</a:t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1.Inicio del Proyecto:</a:t>
            </a:r>
            <a:endParaRPr/>
          </a:p>
          <a:p>
            <a:pPr indent="-291465" lvl="1" marL="58293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Definición de Requerimientos.</a:t>
            </a:r>
            <a:endParaRPr/>
          </a:p>
          <a:p>
            <a:pPr indent="-291465" lvl="1" marL="58293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Planificación Inicial.</a:t>
            </a:r>
            <a:endParaRPr/>
          </a:p>
          <a:p>
            <a:pPr indent="0" lvl="0" marL="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2.Fase de Planificación:</a:t>
            </a:r>
            <a:endParaRPr/>
          </a:p>
          <a:p>
            <a:pPr indent="-291465" lvl="1" marL="58293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 Backlog Refinement.</a:t>
            </a:r>
            <a:endParaRPr/>
          </a:p>
          <a:p>
            <a:pPr indent="-291465" lvl="1" marL="58293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 Planning.</a:t>
            </a:r>
            <a:endParaRPr/>
          </a:p>
          <a:p>
            <a:pPr indent="0" lvl="0" marL="0" rtl="0" algn="l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</a:rPr>
              <a:t>3.Desarrollo Iterativo (Sprints):</a:t>
            </a:r>
            <a:endParaRPr>
              <a:solidFill>
                <a:schemeClr val="dk1"/>
              </a:solidFill>
            </a:endParaRPr>
          </a:p>
          <a:p>
            <a:pPr indent="-291465" lvl="1" marL="582930" rtl="0" algn="l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</a:pPr>
            <a:r>
              <a:rPr b="1" lang="en-US" sz="2700">
                <a:solidFill>
                  <a:schemeClr val="lt1"/>
                </a:solidFill>
              </a:rPr>
              <a:t>Ejecución del Sprint.</a:t>
            </a:r>
            <a:endParaRPr>
              <a:solidFill>
                <a:schemeClr val="dk1"/>
              </a:solidFill>
            </a:endParaRPr>
          </a:p>
          <a:p>
            <a:pPr indent="-291465" lvl="1" marL="582930" rtl="0" algn="l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</a:pPr>
            <a:r>
              <a:rPr b="1" lang="en-US" sz="2700">
                <a:solidFill>
                  <a:schemeClr val="lt1"/>
                </a:solidFill>
              </a:rPr>
              <a:t>Revisiones de Sprint.</a:t>
            </a:r>
            <a:endParaRPr b="1" sz="2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4741857" y="493100"/>
            <a:ext cx="8804286" cy="94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5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METODOLOGÍA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9891500" y="1739876"/>
            <a:ext cx="9646500" cy="8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9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1" marL="58293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Pruebas y Control de Calidad:</a:t>
            </a:r>
            <a:endParaRPr/>
          </a:p>
          <a:p>
            <a:pPr indent="-388620" lvl="2" marL="116586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⚬"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Pruebas Unitarias.</a:t>
            </a:r>
            <a:endParaRPr/>
          </a:p>
          <a:p>
            <a:pPr indent="-388620" lvl="2" marL="116586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⚬"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Pruebas de Integración.</a:t>
            </a:r>
            <a:endParaRPr/>
          </a:p>
          <a:p>
            <a:pPr indent="-388620" lvl="2" marL="116586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⚬"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Pruebas de Usuario.</a:t>
            </a:r>
            <a:endParaRPr/>
          </a:p>
          <a:p>
            <a:pPr indent="-291465" lvl="1" marL="58293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Despliegue y Entrega:</a:t>
            </a:r>
            <a:endParaRPr/>
          </a:p>
          <a:p>
            <a:pPr indent="-388620" lvl="2" marL="116586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⚬"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Versión Beta.</a:t>
            </a:r>
            <a:endParaRPr/>
          </a:p>
          <a:p>
            <a:pPr indent="-388620" lvl="2" marL="116586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⚬"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Corrección de Errores.</a:t>
            </a:r>
            <a:endParaRPr/>
          </a:p>
          <a:p>
            <a:pPr indent="-388620" lvl="2" marL="116586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⚬"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Despliegue Final.</a:t>
            </a:r>
            <a:endParaRPr/>
          </a:p>
          <a:p>
            <a:pPr indent="-291465" lvl="1" marL="58293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Mantenimiento y Soporte:</a:t>
            </a:r>
            <a:endParaRPr/>
          </a:p>
          <a:p>
            <a:pPr indent="-388620" lvl="2" marL="116586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⚬"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Monitoreo Continuo.</a:t>
            </a:r>
            <a:endParaRPr/>
          </a:p>
          <a:p>
            <a:pPr indent="-388620" lvl="2" marL="116586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⚬"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Soporte al Usuario.</a:t>
            </a:r>
            <a:endParaRPr/>
          </a:p>
          <a:p>
            <a:pPr indent="0" lvl="0" marL="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639946" y="1606545"/>
            <a:ext cx="170082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desarrollar “Rápido &amp; Sabroso” utilizaremos la metodología Scrum, una metodología ágil que facilita una gestión flexible y eficiente del proyecto mediante colaboración, iteración y adaptación continua.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/>
          <p:nvPr/>
        </p:nvSpPr>
        <p:spPr>
          <a:xfrm>
            <a:off x="9933527" y="0"/>
            <a:ext cx="8354479" cy="10287000"/>
          </a:xfrm>
          <a:custGeom>
            <a:rect b="b" l="l" r="r" t="t"/>
            <a:pathLst>
              <a:path extrusionOk="0" h="1593725" w="1294327">
                <a:moveTo>
                  <a:pt x="0" y="0"/>
                </a:moveTo>
                <a:lnTo>
                  <a:pt x="1294327" y="0"/>
                </a:lnTo>
                <a:lnTo>
                  <a:pt x="12943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4863" r="-59941" t="0"/>
            </a:stretch>
          </a:blipFill>
          <a:ln>
            <a:noFill/>
          </a:ln>
        </p:spPr>
      </p:sp>
      <p:sp>
        <p:nvSpPr>
          <p:cNvPr id="168" name="Google Shape;168;p5"/>
          <p:cNvSpPr txBox="1"/>
          <p:nvPr/>
        </p:nvSpPr>
        <p:spPr>
          <a:xfrm>
            <a:off x="352550" y="2839100"/>
            <a:ext cx="9190200" cy="60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00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>
                <a:solidFill>
                  <a:schemeClr val="dk1"/>
                </a:solidFill>
              </a:rPr>
              <a:t>Desarrollo del sistema de búsqueda y filtros avanzados</a:t>
            </a:r>
            <a:r>
              <a:rPr lang="en-US" sz="2700">
                <a:solidFill>
                  <a:srgbClr val="548DD4"/>
                </a:solidFill>
              </a:rPr>
              <a:t>.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>
                <a:solidFill>
                  <a:schemeClr val="dk1"/>
                </a:solidFill>
              </a:rPr>
              <a:t>Creación de la herramienta de comparación de menús y precio</a:t>
            </a:r>
            <a:r>
              <a:rPr lang="en-US" sz="2700">
                <a:solidFill>
                  <a:schemeClr val="dk1"/>
                </a:solidFill>
              </a:rPr>
              <a:t>s</a:t>
            </a:r>
            <a:r>
              <a:rPr lang="en-US" sz="2700">
                <a:solidFill>
                  <a:srgbClr val="548DD4"/>
                </a:solidFill>
              </a:rPr>
              <a:t>.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>
                <a:solidFill>
                  <a:schemeClr val="dk1"/>
                </a:solidFill>
              </a:rPr>
              <a:t>Optimización del proceso de compra y pago</a:t>
            </a:r>
            <a:r>
              <a:rPr lang="en-US" sz="2700">
                <a:solidFill>
                  <a:srgbClr val="548DD4"/>
                </a:solidFill>
              </a:rPr>
              <a:t>.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>
                <a:solidFill>
                  <a:schemeClr val="dk1"/>
                </a:solidFill>
              </a:rPr>
              <a:t>Implementación de la sección de promociones y ofertas especiales</a:t>
            </a:r>
            <a:r>
              <a:rPr lang="en-US" sz="2700">
                <a:solidFill>
                  <a:srgbClr val="548DD4"/>
                </a:solidFill>
              </a:rPr>
              <a:t>.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>
                <a:solidFill>
                  <a:schemeClr val="dk1"/>
                </a:solidFill>
              </a:rPr>
              <a:t>Desarrollo de funcionalidades para la gestión del perfil del usuario.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>
                <a:solidFill>
                  <a:schemeClr val="dk1"/>
                </a:solidFill>
              </a:rPr>
              <a:t>Aseguramiento de la accesibilidad y compatibilidad móvil.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352550" y="477125"/>
            <a:ext cx="94467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51"/>
              <a:t>OBJETIVOS REALIZADOS Y CUMPLIDOS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30" l="0" r="0" t="-9331"/>
            </a:stretch>
          </a:blipFill>
          <a:ln>
            <a:noFill/>
          </a:ln>
        </p:spPr>
      </p:sp>
      <p:sp>
        <p:nvSpPr>
          <p:cNvPr id="175" name="Google Shape;175;p11"/>
          <p:cNvSpPr txBox="1"/>
          <p:nvPr/>
        </p:nvSpPr>
        <p:spPr>
          <a:xfrm>
            <a:off x="2515507" y="829617"/>
            <a:ext cx="13257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</a:rPr>
              <a:t>A continuación mostraremos nuestra página web… :D</a:t>
            </a:r>
            <a:endParaRPr sz="6000"/>
          </a:p>
        </p:txBody>
      </p:sp>
      <p:pic>
        <p:nvPicPr>
          <p:cNvPr id="176" name="Google Shape;17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6550" y="3819575"/>
            <a:ext cx="5174899" cy="517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