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  <p:sldId id="257" r:id="rId3"/>
    <p:sldId id="271" r:id="rId4"/>
    <p:sldId id="258" r:id="rId5"/>
    <p:sldId id="272" r:id="rId6"/>
    <p:sldId id="259" r:id="rId7"/>
    <p:sldId id="261" r:id="rId8"/>
    <p:sldId id="265" r:id="rId9"/>
    <p:sldId id="266" r:id="rId10"/>
    <p:sldId id="267" r:id="rId11"/>
    <p:sldId id="268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7843" autoAdjust="0"/>
  </p:normalViewPr>
  <p:slideViewPr>
    <p:cSldViewPr snapToGrid="0">
      <p:cViewPr varScale="1">
        <p:scale>
          <a:sx n="44" d="100"/>
          <a:sy n="44" d="100"/>
        </p:scale>
        <p:origin x="-126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BF9312-44B4-4211-9B92-90372EFA7E5A}" type="datetimeFigureOut">
              <a:rPr lang="ru-RU" smtClean="0"/>
              <a:pPr/>
              <a:t>30.05.2018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9874E7-EC3E-4FE0-94BF-9047DA4897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12192000" cy="2492896"/>
          </a:xfrm>
        </p:spPr>
        <p:txBody>
          <a:bodyPr>
            <a:normAutofit fontScale="92500" lnSpcReduction="20000"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ВЫПОЛНИЛ: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СТ. ГР.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ИБ-11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6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Куликов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И.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ВЛАДИМИР</a:t>
            </a:r>
            <a:r>
              <a:rPr lang="en-US" sz="1800" dirty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2018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ru-RU" cap="all" dirty="0" err="1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ВлГУ</a:t>
            </a:r>
            <a:r>
              <a:rPr lang="ru-RU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2372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К КУРСОВОЙ РАБОТЕ ПО ДИСЦИПЛИНЕ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«БЕЗОПАСНОСТЬ ОПЕРАЦИОННЫХ СИСТЕМ»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ТЕМЕ: «РАЗРАБОТКА СЕРВИСА ОБМЕНА СООБЩЕНИЯМИ </a:t>
            </a:r>
          </a:p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ЗАЩИЩЁННОМ ИСПОЛНЕНИИ»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7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="" xmlns:p14="http://schemas.microsoft.com/office/powerpoint/2010/main" val="19267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892629"/>
            <a:ext cx="69532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Так как пароль отправляется на сервер (это очевидно, так как на сервере отображается эта информация), то нужно найти участок кода, где клиент отправляет пароль, а затем принимает что-то взамен, чтобы понять, верный ли пароль. </a:t>
            </a:r>
          </a:p>
          <a:p>
            <a:r>
              <a:rPr lang="ru-RU" dirty="0" smtClean="0"/>
              <a:t>	</a:t>
            </a:r>
            <a:r>
              <a:rPr lang="ru-RU" dirty="0" smtClean="0"/>
              <a:t>Команда </a:t>
            </a:r>
            <a:r>
              <a:rPr lang="en-US" dirty="0" smtClean="0"/>
              <a:t>send </a:t>
            </a:r>
            <a:r>
              <a:rPr lang="ru-RU" dirty="0" smtClean="0"/>
              <a:t>на сервере отправляет два сообщения пользователю, каждое из которых обращается к стеку, который содержит в себе два нуля. Именно из-за этих нулей клиент понимает, что его пароль неверный и завершает свою работу.</a:t>
            </a:r>
          </a:p>
          <a:p>
            <a:r>
              <a:rPr lang="ru-RU" dirty="0" smtClean="0"/>
              <a:t>	</a:t>
            </a:r>
            <a:r>
              <a:rPr lang="ru-RU" dirty="0" smtClean="0"/>
              <a:t>Что ж, найдем тот момент, когда сервер пишет, что пароль не правильный и посмотрим, по какому переходу это случается.</a:t>
            </a:r>
          </a:p>
          <a:p>
            <a:endParaRPr lang="ru-RU" dirty="0" smtClean="0"/>
          </a:p>
          <a:p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2514" y="779101"/>
            <a:ext cx="4130517" cy="221174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00" y="3391108"/>
            <a:ext cx="4033607" cy="252211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79214"/>
            <a:ext cx="4667250" cy="92813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" y="5034775"/>
            <a:ext cx="5137252" cy="1004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0" y="6057901"/>
            <a:ext cx="11029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этого прыжка есть ещё один, который не выполняется, скорее всего эта ветка ведет к тому, чтобы разрешить доступ пользователю на сервер.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3133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588433"/>
            <a:ext cx="843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Попробуем отправить клиенту не 0, как в стеке, а </a:t>
            </a:r>
            <a:r>
              <a:rPr lang="ru-RU" dirty="0" smtClean="0"/>
              <a:t>что-то другое, например единицу.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62" y="1050165"/>
            <a:ext cx="5060588" cy="2069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5369163" y="1053584"/>
            <a:ext cx="6479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оговаривалось ранее ещё нужно убрать прыжок на </a:t>
            </a:r>
            <a:r>
              <a:rPr lang="en-US" dirty="0" smtClean="0"/>
              <a:t>Error Password</a:t>
            </a:r>
            <a:r>
              <a:rPr lang="ru-RU" dirty="0" smtClean="0"/>
              <a:t> </a:t>
            </a:r>
            <a:r>
              <a:rPr lang="ru-RU" dirty="0" smtClean="0"/>
              <a:t>и заменить следующий </a:t>
            </a:r>
            <a:r>
              <a:rPr lang="en-US" dirty="0" smtClean="0"/>
              <a:t>JNZ</a:t>
            </a:r>
            <a:r>
              <a:rPr lang="ru-RU" dirty="0" smtClean="0"/>
              <a:t> на </a:t>
            </a:r>
            <a:r>
              <a:rPr lang="en-US" dirty="0" smtClean="0"/>
              <a:t>JE, </a:t>
            </a:r>
            <a:r>
              <a:rPr lang="ru-RU" dirty="0" smtClean="0"/>
              <a:t>чтобы прыжок точно произошел.</a:t>
            </a:r>
            <a:endParaRPr lang="ru-RU" dirty="0"/>
          </a:p>
        </p:txBody>
      </p:sp>
      <p:pic>
        <p:nvPicPr>
          <p:cNvPr id="20" name="Рисунок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1572" y="2160336"/>
            <a:ext cx="5586713" cy="15353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Прямоугольник 20"/>
          <p:cNvSpPr/>
          <p:nvPr/>
        </p:nvSpPr>
        <p:spPr>
          <a:xfrm>
            <a:off x="0" y="3282434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попытке подключиться к серверу, пользователь, вводя любой пароль, уже не</a:t>
            </a:r>
            <a:r>
              <a:rPr lang="ru-RU" dirty="0" smtClean="0"/>
              <a:t> отключается, а уходит </a:t>
            </a:r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0" y="3886885"/>
            <a:ext cx="11372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ожидание получения сообщения. А затем закрывается по истечению таймера</a:t>
            </a:r>
            <a:r>
              <a:rPr lang="ru-RU" dirty="0" smtClean="0"/>
              <a:t>. Всё дело в том, что сервер не отправляет нашу измененную единицу, тогда заменим её на другой стек, например на </a:t>
            </a:r>
            <a:r>
              <a:rPr lang="en-US" dirty="0" smtClean="0"/>
              <a:t>EBX</a:t>
            </a:r>
            <a:r>
              <a:rPr lang="ru-RU" dirty="0" smtClean="0"/>
              <a:t>, в котором бы не было нулей.</a:t>
            </a:r>
            <a:endParaRPr lang="ru-RU" dirty="0"/>
          </a:p>
        </p:txBody>
      </p:sp>
      <p:pic>
        <p:nvPicPr>
          <p:cNvPr id="23" name="Рисунок 2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5742" y="4537031"/>
            <a:ext cx="5392324" cy="205426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057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2" y="0"/>
            <a:ext cx="7837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попробовать подключиться к такому серверу, то клиент сможет это сделать. И вот вроде бы всё, всё работает, но нет.</a:t>
            </a:r>
          </a:p>
          <a:p>
            <a:r>
              <a:rPr lang="ru-RU" dirty="0" smtClean="0"/>
              <a:t>	</a:t>
            </a:r>
            <a:r>
              <a:rPr lang="ru-RU" dirty="0" smtClean="0"/>
              <a:t>При сохранении такого сервера и повторном его запуске, он </a:t>
            </a:r>
            <a:r>
              <a:rPr lang="ru-RU" dirty="0" err="1" smtClean="0"/>
              <a:t>крашится</a:t>
            </a:r>
            <a:r>
              <a:rPr lang="ru-RU" dirty="0" smtClean="0"/>
              <a:t>, не давая пользователю подключиться. </a:t>
            </a:r>
          </a:p>
          <a:p>
            <a:r>
              <a:rPr lang="ru-RU" dirty="0" smtClean="0"/>
              <a:t>Всё дело в том стеке, который скорее всего работает не так, как хотелось бы.</a:t>
            </a:r>
          </a:p>
          <a:p>
            <a:r>
              <a:rPr lang="ru-RU" dirty="0" smtClean="0"/>
              <a:t>	З</a:t>
            </a:r>
            <a:r>
              <a:rPr lang="ru-RU" dirty="0" smtClean="0"/>
              <a:t>аменим стек</a:t>
            </a:r>
            <a:r>
              <a:rPr lang="en-US" dirty="0" smtClean="0"/>
              <a:t> EBX</a:t>
            </a:r>
            <a:r>
              <a:rPr lang="ru-RU" dirty="0" smtClean="0"/>
              <a:t> снова на </a:t>
            </a:r>
            <a:r>
              <a:rPr lang="en-US" dirty="0" smtClean="0"/>
              <a:t>EAX, </a:t>
            </a:r>
            <a:r>
              <a:rPr lang="ru-RU" dirty="0" smtClean="0"/>
              <a:t>но изменим строчку, где идет функция </a:t>
            </a:r>
            <a:r>
              <a:rPr lang="en-US" dirty="0" smtClean="0"/>
              <a:t>LEA, </a:t>
            </a:r>
            <a:r>
              <a:rPr lang="ru-RU" dirty="0" smtClean="0"/>
              <a:t>просто уберем вычитание, итоговый результат должен поменяться.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4790" y="0"/>
            <a:ext cx="4497210" cy="30697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72" y="2373327"/>
            <a:ext cx="4688129" cy="26123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5429250" y="3342305"/>
            <a:ext cx="6762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Сохранив сервер и запустив его ошибка, случившаяся в тот раз исчезла. Подключение к серверу возможно при вводе любого пароля.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1660" y="4192524"/>
            <a:ext cx="5350340" cy="266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857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Общие сведения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40" y="1337945"/>
            <a:ext cx="5166360" cy="51354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-</a:t>
            </a:r>
            <a:r>
              <a:rPr lang="ru-RU" sz="1800" dirty="0" smtClean="0"/>
              <a:t>Программа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TAHC-CHAT</a:t>
            </a:r>
            <a:r>
              <a:rPr lang="en-US" sz="1800" dirty="0" smtClean="0"/>
              <a:t> </a:t>
            </a:r>
            <a:r>
              <a:rPr lang="ru-RU" sz="1800" dirty="0" smtClean="0"/>
              <a:t>предназначена для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обмена сообщениями между пользователями.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en-US" sz="1800" dirty="0" smtClean="0"/>
              <a:t>-</a:t>
            </a:r>
            <a:r>
              <a:rPr lang="ru-RU" sz="1800" dirty="0" smtClean="0"/>
              <a:t>Исходный код программы написан на языке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С++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lvl="0">
              <a:buNone/>
            </a:pPr>
            <a:r>
              <a:rPr lang="en-US" sz="1800" dirty="0" smtClean="0"/>
              <a:t>-</a:t>
            </a:r>
            <a:r>
              <a:rPr lang="ru-RU" sz="1800" dirty="0" smtClean="0"/>
              <a:t>Подключение происходит по каналу </a:t>
            </a:r>
            <a:r>
              <a:rPr lang="en-US" sz="1800" dirty="0" smtClean="0"/>
              <a:t>TCP</a:t>
            </a:r>
          </a:p>
          <a:p>
            <a:pPr lvl="0">
              <a:buNone/>
            </a:pPr>
            <a:endParaRPr lang="en-US" sz="1800" dirty="0" smtClean="0"/>
          </a:p>
          <a:p>
            <a:pPr lvl="0">
              <a:buNone/>
            </a:pPr>
            <a:r>
              <a:rPr lang="en-US" sz="1800" dirty="0" smtClean="0"/>
              <a:t>-</a:t>
            </a:r>
            <a:r>
              <a:rPr lang="ru-RU" sz="1800" dirty="0" smtClean="0"/>
              <a:t>Исполняемые </a:t>
            </a:r>
            <a:r>
              <a:rPr lang="ru-RU" sz="1800" dirty="0" smtClean="0"/>
              <a:t>файлы:</a:t>
            </a: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Server.exe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Client.exe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/>
          </a:p>
          <a:p>
            <a:pPr lvl="0"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/>
              <a:t>-</a:t>
            </a:r>
            <a:r>
              <a:rPr lang="ru-RU" sz="1800" dirty="0" smtClean="0"/>
              <a:t>Для включения сервера или клиента необходимо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з</a:t>
            </a:r>
            <a:r>
              <a:rPr lang="ru-RU" sz="1800" dirty="0" smtClean="0"/>
              <a:t>нать пароль.</a:t>
            </a:r>
            <a:endParaRPr lang="en-US" sz="1800" dirty="0" smtClean="0"/>
          </a:p>
          <a:p>
            <a:pPr lvl="0"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193" y="1304783"/>
            <a:ext cx="5602014" cy="232128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6407" y="3814472"/>
            <a:ext cx="4962525" cy="274398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360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56800" cy="957943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Защита </a:t>
            </a:r>
            <a:r>
              <a:rPr lang="ru-RU" sz="4800" dirty="0" smtClean="0"/>
              <a:t>приложения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1320801"/>
            <a:ext cx="995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</a:t>
            </a:r>
            <a:r>
              <a:rPr lang="ru-RU" sz="1800" dirty="0" smtClean="0"/>
              <a:t>рограммном продукте </a:t>
            </a:r>
            <a:r>
              <a:rPr lang="ru-RU" sz="1800" dirty="0" smtClean="0"/>
              <a:t>реализованы </a:t>
            </a:r>
            <a:r>
              <a:rPr lang="ru-RU" sz="1800" dirty="0" smtClean="0"/>
              <a:t>следующие элементы защиты: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1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  <a:r>
              <a:rPr lang="ru-RU" sz="1800" dirty="0" smtClean="0"/>
              <a:t>Защита от копирования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	а) Использование </a:t>
            </a:r>
            <a:r>
              <a:rPr lang="ru-RU" sz="1800" dirty="0" smtClean="0"/>
              <a:t>пароля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2) Защита от статического анализа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а)</a:t>
            </a:r>
            <a:r>
              <a:rPr lang="en-US" sz="1800" dirty="0" smtClean="0"/>
              <a:t> </a:t>
            </a:r>
            <a:r>
              <a:rPr lang="ru-RU" sz="1800" dirty="0" smtClean="0"/>
              <a:t>Разнообразие </a:t>
            </a:r>
            <a:r>
              <a:rPr lang="ru-RU" sz="1800" dirty="0" smtClean="0"/>
              <a:t>путей к выходу из программы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б)</a:t>
            </a:r>
            <a:r>
              <a:rPr lang="en-US" sz="1800" dirty="0" smtClean="0"/>
              <a:t> </a:t>
            </a:r>
            <a:r>
              <a:rPr lang="ru-RU" sz="1800" dirty="0" smtClean="0"/>
              <a:t>Множественные проверки 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3</a:t>
            </a:r>
            <a:r>
              <a:rPr lang="ru-RU" sz="1800" dirty="0" smtClean="0"/>
              <a:t>) Защита от динамического анализа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dirty="0" smtClean="0"/>
              <a:t>а) Пароль в виде </a:t>
            </a:r>
            <a:r>
              <a:rPr lang="en-US" sz="1800" dirty="0" smtClean="0"/>
              <a:t>Hash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б) Проверка на запуск программы дизассемблирования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в) Таймеры на протяжении всей программы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	4</a:t>
            </a:r>
            <a:r>
              <a:rPr lang="ru-RU" sz="1800" dirty="0" smtClean="0"/>
              <a:t>) Контроль целостности продукта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а) Проверка </a:t>
            </a:r>
            <a:r>
              <a:rPr lang="en-US" sz="1800" dirty="0" smtClean="0"/>
              <a:t>Hash </a:t>
            </a:r>
            <a:r>
              <a:rPr lang="ru-RU" sz="1800" dirty="0" smtClean="0"/>
              <a:t>суммы файла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endParaRPr lang="ru-RU" sz="1800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8171" y="1291441"/>
            <a:ext cx="2217429" cy="47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2935" y="4846321"/>
            <a:ext cx="3857575" cy="134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38" y="1943099"/>
            <a:ext cx="2747961" cy="19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45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029" y="1292998"/>
            <a:ext cx="1182697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</a:t>
            </a:r>
            <a:r>
              <a:rPr lang="ru-RU" dirty="0" smtClean="0"/>
              <a:t>Что сервер, что клиент защищены паролем на вход. При включении сервера происходит проверка пароля на подлинность. </a:t>
            </a:r>
            <a:r>
              <a:rPr lang="ru-RU" dirty="0" smtClean="0"/>
              <a:t>При неверном пароле программа </a:t>
            </a:r>
            <a:r>
              <a:rPr lang="ru-RU" dirty="0" smtClean="0"/>
              <a:t>выключается. Проверка на клиенте происходит в два этапа. Первый этап – отправка пароля на сервер, его проверка на подлинность. Второй этап – получение ответа от сервера. Если пароль верный, то сервер дает добро на подключение, если пароль неверный, то сервер закрывает соединение с этим клиентом.</a:t>
            </a:r>
          </a:p>
          <a:p>
            <a:r>
              <a:rPr lang="ru-RU" dirty="0" smtClean="0"/>
              <a:t>	</a:t>
            </a:r>
            <a:r>
              <a:rPr lang="ru-RU" dirty="0" smtClean="0"/>
              <a:t>Генерация пароля осуществляется другой программой, доступ к которой злоумышленник не умеет. Для сервера пароль зависит от введенных данных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адреса и порта. Для клиента пароль зависит от введенного логина.</a:t>
            </a:r>
          </a:p>
          <a:p>
            <a:r>
              <a:rPr lang="ru-RU" dirty="0" smtClean="0"/>
              <a:t>	</a:t>
            </a:r>
            <a:r>
              <a:rPr lang="ru-RU" dirty="0" smtClean="0"/>
              <a:t>Алгоритм создания пароля довольно сложен, именно из-за этого подобрать пароль не зная точного алгоритма его создания практически невозможно.</a:t>
            </a:r>
            <a:endParaRPr lang="en-US" dirty="0" smtClean="0"/>
          </a:p>
          <a:p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	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856893" cy="936171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Защита от копирования</a:t>
            </a:r>
            <a:endParaRPr lang="ru-RU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121" y="4349524"/>
            <a:ext cx="5825794" cy="6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7469867" y="5181991"/>
            <a:ext cx="18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Пример паролей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7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895669"/>
            <a:ext cx="68797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ru-RU" dirty="0" smtClean="0"/>
              <a:t>Использование дюжины </a:t>
            </a:r>
            <a:r>
              <a:rPr lang="ru-RU" dirty="0" smtClean="0"/>
              <a:t>функций для выхода из программы </a:t>
            </a:r>
            <a:r>
              <a:rPr lang="ru-RU" dirty="0" smtClean="0"/>
              <a:t>дает неплохую прибавку к усложнению статического анализа. При </a:t>
            </a:r>
            <a:r>
              <a:rPr lang="ru-RU" dirty="0" smtClean="0"/>
              <a:t>различных ошибках, будь то неправильный пароль, или изменение целостности программы, выполняется </a:t>
            </a:r>
            <a:r>
              <a:rPr lang="ru-RU" dirty="0" smtClean="0"/>
              <a:t>одна функций, отвечающая за выход из программы. </a:t>
            </a:r>
            <a:r>
              <a:rPr lang="ru-RU" dirty="0" smtClean="0"/>
              <a:t>Все они имеют одинаковую структуру, но имеют небольшие различия в коде. Отличия нужны для того, чтобы компилятор не упрощал выполнение той или  иной функции, тем самым усложняя процесс статического и динамического анализа. </a:t>
            </a:r>
          </a:p>
          <a:p>
            <a:r>
              <a:rPr lang="ru-RU" dirty="0" smtClean="0"/>
              <a:t>	</a:t>
            </a:r>
            <a:r>
              <a:rPr lang="ru-RU" dirty="0" smtClean="0"/>
              <a:t>Для запутывания хакера также использовалось </a:t>
            </a:r>
            <a:r>
              <a:rPr lang="ru-RU" dirty="0" smtClean="0"/>
              <a:t>неправильное отображение информации о запуске </a:t>
            </a:r>
            <a:r>
              <a:rPr lang="ru-RU" dirty="0" smtClean="0"/>
              <a:t>программы. Например выводом сообщения “</a:t>
            </a:r>
            <a:r>
              <a:rPr lang="en-US" dirty="0" smtClean="0"/>
              <a:t>Open server on</a:t>
            </a:r>
            <a:r>
              <a:rPr lang="ru-RU" dirty="0" smtClean="0"/>
              <a:t>”. На самом же деле вся эта функция ведет прямиком к выходу из программы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	Взломщик</a:t>
            </a:r>
            <a:r>
              <a:rPr lang="ru-RU" dirty="0" smtClean="0"/>
              <a:t>, даже если и обнаружит участок кода, который отвечает за закрытие приложения, всё равно не сможет добиться работоспособности чата. На протяжении всей программы абсолютно все способы защиты проверяются по два, а то и по три раза. Это явно создаст проблему для взломщика ПО.</a:t>
            </a:r>
          </a:p>
          <a:p>
            <a:endParaRPr lang="ru-RU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856893" cy="979714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Защита от статического анализа</a:t>
            </a:r>
            <a:endParaRPr lang="ru-RU" sz="4800" dirty="0"/>
          </a:p>
        </p:txBody>
      </p:sp>
      <p:pic>
        <p:nvPicPr>
          <p:cNvPr id="10" name="Рисунок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7983" y="1051955"/>
            <a:ext cx="1906503" cy="411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2975" y="1070290"/>
            <a:ext cx="2998968" cy="388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75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0182" y="1175657"/>
            <a:ext cx="9176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	Использование </a:t>
            </a:r>
            <a:r>
              <a:rPr lang="en-US" dirty="0" smtClean="0"/>
              <a:t>hash </a:t>
            </a:r>
            <a:r>
              <a:rPr lang="ru-RU" dirty="0" smtClean="0"/>
              <a:t>пароля усложняет процесс динамического анализа. У клиента, введенный в текстовый файл пароль, отправляется </a:t>
            </a:r>
            <a:r>
              <a:rPr lang="ru-RU" dirty="0" smtClean="0"/>
              <a:t>на сервер, переводится в </a:t>
            </a:r>
            <a:r>
              <a:rPr lang="en-US" dirty="0" smtClean="0"/>
              <a:t>hash</a:t>
            </a:r>
            <a:r>
              <a:rPr lang="ru-RU" dirty="0" smtClean="0"/>
              <a:t> и сверяется, подходит ли он под критерии. </a:t>
            </a:r>
            <a:r>
              <a:rPr lang="en-US" dirty="0" smtClean="0"/>
              <a:t>Hash</a:t>
            </a:r>
            <a:r>
              <a:rPr lang="ru-RU" dirty="0" smtClean="0"/>
              <a:t> создается на основе логина пользователя. Сам алгоритм берет поочередно каждую букву </a:t>
            </a:r>
            <a:r>
              <a:rPr lang="ru-RU" dirty="0" err="1" smtClean="0"/>
              <a:t>логина+логина</a:t>
            </a:r>
            <a:r>
              <a:rPr lang="ru-RU" dirty="0" smtClean="0"/>
              <a:t>, преобразует его в </a:t>
            </a:r>
            <a:r>
              <a:rPr lang="en-US" dirty="0" smtClean="0"/>
              <a:t>ASCII</a:t>
            </a:r>
            <a:r>
              <a:rPr lang="ru-RU" dirty="0" smtClean="0"/>
              <a:t>, а затем умножает на одно из простых чисел </a:t>
            </a:r>
            <a:r>
              <a:rPr lang="ru-RU" dirty="0" smtClean="0"/>
              <a:t>массива. </a:t>
            </a:r>
            <a:r>
              <a:rPr lang="ru-RU" dirty="0" smtClean="0"/>
              <a:t>К конечному результату добавляется фиксированное число, созданное тем же алгоритмом, оно нужно для усложнения </a:t>
            </a:r>
            <a:r>
              <a:rPr lang="en-US" dirty="0" smtClean="0"/>
              <a:t>hash</a:t>
            </a:r>
            <a:r>
              <a:rPr lang="ru-RU" dirty="0" smtClean="0"/>
              <a:t> суммы</a:t>
            </a:r>
            <a:r>
              <a:rPr lang="ru-RU" dirty="0" smtClean="0"/>
              <a:t>. Серверный пароль преобразуется в </a:t>
            </a:r>
            <a:r>
              <a:rPr lang="en-US" dirty="0" smtClean="0"/>
              <a:t>hash </a:t>
            </a:r>
            <a:r>
              <a:rPr lang="ru-RU" dirty="0" smtClean="0"/>
              <a:t>по тому же принципу, но вместо логина используется </a:t>
            </a:r>
            <a:r>
              <a:rPr lang="en-US" dirty="0" err="1" smtClean="0"/>
              <a:t>ip+port+ip</a:t>
            </a:r>
            <a:r>
              <a:rPr lang="en-US" dirty="0" smtClean="0"/>
              <a:t> </a:t>
            </a:r>
            <a:r>
              <a:rPr lang="ru-RU" dirty="0" smtClean="0"/>
              <a:t>добавляется другое фиксированное число.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Программы дизассемблирования – основная угроза для приложения, именно поэтому  была создана функция, которая проверяет, запущена ли та или иная программа дизассемблера. Если да, то приложение завершает работу.</a:t>
            </a:r>
            <a:endParaRPr lang="ru-RU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1"/>
            <a:ext cx="10276114" cy="97971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Защита от динамического анализа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1868" y="1655619"/>
            <a:ext cx="2335191" cy="17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8162" y="5161189"/>
            <a:ext cx="3636010" cy="126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283028" y="5136608"/>
            <a:ext cx="7598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Любое </a:t>
            </a:r>
            <a:r>
              <a:rPr lang="ru-RU" dirty="0" smtClean="0"/>
              <a:t>проявление динамического анализа контролируется таймерами на всём участке кода. Все таймеры в коде взяты с запасом для того, чтобы </a:t>
            </a:r>
            <a:r>
              <a:rPr lang="ru-RU" dirty="0" err="1" smtClean="0"/>
              <a:t>слабопроизводительные</a:t>
            </a:r>
            <a:r>
              <a:rPr lang="ru-RU" dirty="0" smtClean="0"/>
              <a:t> компьютеры не вызывали ложного срабатывания таймера.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6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6800"/>
          </a:xfrm>
        </p:spPr>
        <p:txBody>
          <a:bodyPr>
            <a:noAutofit/>
          </a:bodyPr>
          <a:lstStyle/>
          <a:p>
            <a:r>
              <a:rPr lang="ru-RU" sz="4800" dirty="0" smtClean="0"/>
              <a:t>Контроль целостности файла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301750"/>
            <a:ext cx="11277600" cy="3060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</a:t>
            </a:r>
            <a:r>
              <a:rPr lang="ru-RU" sz="1800" dirty="0" smtClean="0"/>
              <a:t>Реализация </a:t>
            </a:r>
            <a:r>
              <a:rPr lang="ru-RU" sz="1800" dirty="0" smtClean="0"/>
              <a:t>контроля целостности осуществляется вне </a:t>
            </a:r>
            <a:r>
              <a:rPr lang="ru-RU" sz="1800" dirty="0" smtClean="0"/>
              <a:t>основной программы. </a:t>
            </a:r>
            <a:r>
              <a:rPr lang="ru-RU" sz="1800" dirty="0" smtClean="0"/>
              <a:t>При </a:t>
            </a:r>
            <a:r>
              <a:rPr lang="ru-RU" sz="1800" dirty="0" smtClean="0"/>
              <a:t>запуске программы (сервера или клиента) она </a:t>
            </a:r>
            <a:r>
              <a:rPr lang="ru-RU" sz="1800" dirty="0" smtClean="0"/>
              <a:t>даёт команду другой программе, которая в целях усложнения её обнаружения замаскирована под базу данных (</a:t>
            </a:r>
            <a:r>
              <a:rPr lang="en-US" sz="1800" dirty="0" smtClean="0"/>
              <a:t>database</a:t>
            </a:r>
            <a:r>
              <a:rPr lang="ru-RU" sz="1800" dirty="0" smtClean="0"/>
              <a:t>.</a:t>
            </a:r>
            <a:r>
              <a:rPr lang="en-US" sz="1800" dirty="0" err="1" smtClean="0"/>
              <a:t>rar</a:t>
            </a:r>
            <a:r>
              <a:rPr lang="ru-RU" sz="1800" dirty="0" smtClean="0"/>
              <a:t>), на </a:t>
            </a:r>
            <a:r>
              <a:rPr lang="ru-RU" sz="1800" dirty="0" smtClean="0"/>
              <a:t>запуск. </a:t>
            </a:r>
            <a:r>
              <a:rPr lang="ru-RU" sz="1800" dirty="0" smtClean="0"/>
              <a:t>Проверка целостности проходит в несколько </a:t>
            </a:r>
            <a:r>
              <a:rPr lang="ru-RU" sz="1800" dirty="0" smtClean="0"/>
              <a:t>этапов</a:t>
            </a:r>
            <a:r>
              <a:rPr lang="en-US" sz="1800" dirty="0" smtClean="0"/>
              <a:t>:</a:t>
            </a:r>
            <a:r>
              <a:rPr lang="ru-RU" sz="1800" dirty="0" smtClean="0"/>
              <a:t> </a:t>
            </a:r>
          </a:p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	Первый этап – переименование </a:t>
            </a:r>
            <a:r>
              <a:rPr lang="en-US" sz="1800" dirty="0" smtClean="0"/>
              <a:t>database.rar </a:t>
            </a:r>
            <a:r>
              <a:rPr lang="ru-RU" sz="1800" dirty="0" smtClean="0"/>
              <a:t>в </a:t>
            </a:r>
            <a:r>
              <a:rPr lang="en-US" sz="1800" dirty="0" smtClean="0"/>
              <a:t>temp.exe</a:t>
            </a:r>
            <a:r>
              <a:rPr lang="ru-RU" sz="1800" dirty="0" smtClean="0"/>
              <a:t> и его запуск.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dirty="0" smtClean="0"/>
              <a:t>Второй этап </a:t>
            </a:r>
            <a:r>
              <a:rPr lang="ru-RU" sz="1800" dirty="0" smtClean="0"/>
              <a:t>– нахождение всех присутствующих дисков на используемом </a:t>
            </a:r>
            <a:r>
              <a:rPr lang="ru-RU" sz="1800" dirty="0" smtClean="0"/>
              <a:t>компьютере.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dirty="0" smtClean="0"/>
              <a:t>Третий </a:t>
            </a:r>
            <a:r>
              <a:rPr lang="ru-RU" sz="1800" dirty="0" smtClean="0"/>
              <a:t>этап – </a:t>
            </a:r>
            <a:r>
              <a:rPr lang="ru-RU" sz="1800" dirty="0" smtClean="0"/>
              <a:t>запись </a:t>
            </a:r>
            <a:r>
              <a:rPr lang="en-US" sz="1800" dirty="0" smtClean="0"/>
              <a:t>hash</a:t>
            </a:r>
            <a:r>
              <a:rPr lang="ru-RU" sz="1800" dirty="0" smtClean="0"/>
              <a:t> на первый доступный в системе </a:t>
            </a:r>
            <a:r>
              <a:rPr lang="ru-RU" sz="1800" dirty="0" smtClean="0"/>
              <a:t>диск, в папку </a:t>
            </a:r>
            <a:r>
              <a:rPr lang="en-US" sz="1800" dirty="0" smtClean="0"/>
              <a:t>temp</a:t>
            </a:r>
            <a:r>
              <a:rPr lang="ru-RU" sz="1800" dirty="0" smtClean="0"/>
              <a:t>, файла </a:t>
            </a:r>
            <a:r>
              <a:rPr lang="en-US" sz="1800" dirty="0" smtClean="0"/>
              <a:t>ultra</a:t>
            </a:r>
            <a:r>
              <a:rPr lang="ru-RU" sz="1800" dirty="0" smtClean="0"/>
              <a:t>.</a:t>
            </a:r>
            <a:r>
              <a:rPr lang="en-US" sz="1800" dirty="0" err="1" smtClean="0"/>
              <a:t>dll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dirty="0" smtClean="0"/>
              <a:t>Четвертый этап – удаление файла </a:t>
            </a:r>
            <a:r>
              <a:rPr lang="en-US" sz="1800" dirty="0" smtClean="0"/>
              <a:t>ultra.dll, </a:t>
            </a:r>
            <a:r>
              <a:rPr lang="ru-RU" sz="1800" dirty="0" smtClean="0"/>
              <a:t>закрытие программы</a:t>
            </a:r>
            <a:r>
              <a:rPr lang="en-US" sz="1800" dirty="0" smtClean="0"/>
              <a:t>, </a:t>
            </a:r>
            <a:r>
              <a:rPr lang="ru-RU" sz="1800" dirty="0" smtClean="0"/>
              <a:t>переименование программы подсчитывающей </a:t>
            </a:r>
            <a:r>
              <a:rPr lang="en-US" sz="1800" dirty="0" smtClean="0"/>
              <a:t>hash </a:t>
            </a:r>
            <a:r>
              <a:rPr lang="ru-RU" sz="1800" dirty="0" smtClean="0"/>
              <a:t>в </a:t>
            </a:r>
            <a:r>
              <a:rPr lang="en-US" sz="1800" dirty="0" smtClean="0"/>
              <a:t>database.rar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275" y="4510088"/>
            <a:ext cx="2152650" cy="11144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14350" y="440055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Обнаружить </a:t>
            </a:r>
            <a:r>
              <a:rPr lang="en-US" dirty="0" smtClean="0"/>
              <a:t>temp.exe </a:t>
            </a:r>
            <a:r>
              <a:rPr lang="ru-RU" dirty="0" smtClean="0"/>
              <a:t>можно лишь в диспетчере задач, так как программа открывается в невидимом режиме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399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1838432" cy="2024743"/>
          </a:xfrm>
        </p:spPr>
        <p:txBody>
          <a:bodyPr>
            <a:noAutofit/>
          </a:bodyPr>
          <a:lstStyle/>
          <a:p>
            <a:r>
              <a:rPr lang="ru-RU" sz="4400" dirty="0" smtClean="0">
                <a:latin typeface="+mn-lt"/>
                <a:ea typeface="Yu Gothic" panose="020B0400000000000000" pitchFamily="34" charset="-128"/>
              </a:rPr>
              <a:t>Аудит безопасности</a:t>
            </a:r>
            <a:r>
              <a:rPr lang="en-US" sz="4400" dirty="0" smtClean="0">
                <a:latin typeface="+mn-lt"/>
                <a:ea typeface="Yu Gothic" panose="020B0400000000000000" pitchFamily="34" charset="-128"/>
              </a:rPr>
              <a:t> </a:t>
            </a:r>
            <a:r>
              <a:rPr lang="ru-RU" sz="4400" dirty="0">
                <a:latin typeface="+mn-lt"/>
                <a:ea typeface="Yu Gothic" panose="020B0400000000000000" pitchFamily="34" charset="-128"/>
              </a:rPr>
              <a:t>программного продукта студента группы </a:t>
            </a:r>
            <a:r>
              <a:rPr lang="ru-RU" sz="4400" dirty="0" smtClean="0">
                <a:latin typeface="+mn-lt"/>
                <a:ea typeface="Yu Gothic" panose="020B0400000000000000" pitchFamily="34" charset="-128"/>
              </a:rPr>
              <a:t>ИБ-116 </a:t>
            </a:r>
            <a:r>
              <a:rPr lang="ru-RU" sz="4400" dirty="0" err="1" smtClean="0">
                <a:latin typeface="+mn-lt"/>
                <a:ea typeface="Yu Gothic" panose="020B0400000000000000" pitchFamily="34" charset="-128"/>
              </a:rPr>
              <a:t>Клименкова</a:t>
            </a:r>
            <a:r>
              <a:rPr lang="ru-RU" sz="4400" dirty="0" smtClean="0">
                <a:latin typeface="+mn-lt"/>
                <a:ea typeface="Yu Gothic" panose="020B0400000000000000" pitchFamily="34" charset="-128"/>
              </a:rPr>
              <a:t> Д.П.</a:t>
            </a:r>
            <a:r>
              <a:rPr lang="ru-RU" sz="4400" dirty="0">
                <a:latin typeface="+mn-lt"/>
              </a:rPr>
              <a:t/>
            </a:r>
            <a:br>
              <a:rPr lang="ru-RU" sz="4400" dirty="0">
                <a:latin typeface="+mn-lt"/>
              </a:rPr>
            </a:br>
            <a:r>
              <a:rPr lang="ru-RU" sz="4800" dirty="0" smtClean="0">
                <a:latin typeface="+mn-lt"/>
              </a:rPr>
              <a:t> </a:t>
            </a:r>
            <a:endParaRPr lang="ru-RU" sz="48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607943"/>
            <a:ext cx="11638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ea typeface="Yu Gothic" panose="020B0400000000000000" pitchFamily="34" charset="-128"/>
              </a:rPr>
              <a:t>Цель: провести анализ защиты </a:t>
            </a:r>
            <a:r>
              <a:rPr lang="ru-RU" sz="2000" dirty="0" smtClean="0">
                <a:ea typeface="Yu Gothic" panose="020B0400000000000000" pitchFamily="34" charset="-128"/>
              </a:rPr>
              <a:t>программного </a:t>
            </a:r>
            <a:r>
              <a:rPr lang="ru-RU" sz="2000" dirty="0" smtClean="0">
                <a:ea typeface="Yu Gothic" panose="020B0400000000000000" pitchFamily="34" charset="-128"/>
              </a:rPr>
              <a:t>продукта.</a:t>
            </a:r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15480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Первое, на что нужно обратить внимание – какие данные хранят в себе приложения. Попытаться их как-то использовать. Если это не дало какие-либо результатов, то нужно посмотреть, какие функции имеет приложение.</a:t>
            </a:r>
            <a:endParaRPr lang="ru-RU" dirty="0" smtClean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1914" y="3839793"/>
            <a:ext cx="5563257" cy="10948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7768" y="2123394"/>
            <a:ext cx="3519489" cy="153693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0" y="3897476"/>
            <a:ext cx="5312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Например сервер имеет функцию </a:t>
            </a:r>
            <a:r>
              <a:rPr lang="en-US" dirty="0" err="1" smtClean="0"/>
              <a:t>GetHash</a:t>
            </a:r>
            <a:r>
              <a:rPr lang="en-US" dirty="0" smtClean="0"/>
              <a:t>. </a:t>
            </a:r>
            <a:r>
              <a:rPr lang="ru-RU" dirty="0" smtClean="0"/>
              <a:t>А прямиком рядом с ней есть строчка, где выводится о создании сервера. 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51366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	Без </a:t>
            </a:r>
            <a:r>
              <a:rPr lang="ru-RU" dirty="0" smtClean="0"/>
              <a:t>правильного пароля мы не доходим до этой строчки. Команда </a:t>
            </a:r>
            <a:r>
              <a:rPr lang="en-US" dirty="0" smtClean="0"/>
              <a:t>JNZ</a:t>
            </a:r>
            <a:r>
              <a:rPr lang="ru-RU" dirty="0" smtClean="0"/>
              <a:t>, которая находится после функции </a:t>
            </a:r>
            <a:r>
              <a:rPr lang="en-US" dirty="0" err="1" smtClean="0"/>
              <a:t>GetHash</a:t>
            </a:r>
            <a:r>
              <a:rPr lang="en-US" dirty="0" smtClean="0"/>
              <a:t> </a:t>
            </a:r>
            <a:r>
              <a:rPr lang="ru-RU" dirty="0" smtClean="0"/>
              <a:t>ведет нас к выходу из программы. Избавимся от этого </a:t>
            </a:r>
            <a:r>
              <a:rPr lang="ru-RU" dirty="0" smtClean="0"/>
              <a:t>перехода.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3432" y="5275738"/>
            <a:ext cx="4586968" cy="122884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78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41096"/>
            <a:ext cx="7943850" cy="2745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	Теперь при вводе любого пароля сервер продолжает свою работу. </a:t>
            </a:r>
          </a:p>
          <a:p>
            <a:pPr marL="0" indent="0">
              <a:buNone/>
            </a:pPr>
            <a:r>
              <a:rPr lang="ru-RU" sz="1800" dirty="0" smtClean="0"/>
              <a:t>	</a:t>
            </a:r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Попробуем подключиться к серверу с помощью клиента. Программа клиента также просит пароль. При вводе спонтанного пароля клиент завершает свою работу. Если же ничего не вводить, то клиент выключается спустя 10 секунд, как и указано в приложении.</a:t>
            </a:r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ru-RU" sz="1800" dirty="0" smtClean="0"/>
              <a:t>На сервере, если клиент ввел неправильный пароль отображается сообщение </a:t>
            </a:r>
            <a:r>
              <a:rPr lang="en-US" sz="1800" dirty="0" smtClean="0"/>
              <a:t>“Error password”, </a:t>
            </a:r>
            <a:r>
              <a:rPr lang="ru-RU" sz="1800" dirty="0" smtClean="0"/>
              <a:t>если же пользователь ничего не ввел, то </a:t>
            </a:r>
            <a:r>
              <a:rPr lang="en-US" sz="1800" dirty="0" smtClean="0"/>
              <a:t>“</a:t>
            </a:r>
            <a:r>
              <a:rPr lang="en-US" sz="1800" dirty="0" smtClean="0"/>
              <a:t>timeout client”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7700" y="281957"/>
            <a:ext cx="3575957" cy="29725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840" y="3464544"/>
            <a:ext cx="5503097" cy="2522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12" y="3549145"/>
            <a:ext cx="4273118" cy="302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66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3574</TotalTime>
  <Words>303</Words>
  <Application>Microsoft Office PowerPoint</Application>
  <PresentationFormat>Произвольный</PresentationFormat>
  <Paragraphs>96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Техническая</vt:lpstr>
      <vt:lpstr>Слайд 1</vt:lpstr>
      <vt:lpstr>Общие сведения</vt:lpstr>
      <vt:lpstr>Защита приложения</vt:lpstr>
      <vt:lpstr>Защита от копирования</vt:lpstr>
      <vt:lpstr>Защита от статического анализа</vt:lpstr>
      <vt:lpstr>Слайд 6</vt:lpstr>
      <vt:lpstr>Контроль целостности файла</vt:lpstr>
      <vt:lpstr>Аудит безопасности программного продукта студента группы ИБ-116 Клименкова Д.П.  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Katerina</dc:creator>
  <cp:lastModifiedBy>Пользователь Windows</cp:lastModifiedBy>
  <cp:revision>185</cp:revision>
  <dcterms:created xsi:type="dcterms:W3CDTF">2016-05-22T18:01:47Z</dcterms:created>
  <dcterms:modified xsi:type="dcterms:W3CDTF">2018-05-30T20:18:55Z</dcterms:modified>
</cp:coreProperties>
</file>