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74" r:id="rId2"/>
    <p:sldId id="283" r:id="rId3"/>
    <p:sldId id="284" r:id="rId4"/>
    <p:sldId id="289" r:id="rId5"/>
    <p:sldId id="292" r:id="rId6"/>
    <p:sldId id="291" r:id="rId7"/>
    <p:sldId id="294" r:id="rId8"/>
    <p:sldId id="296" r:id="rId9"/>
    <p:sldId id="297" r:id="rId10"/>
    <p:sldId id="282" r:id="rId11"/>
    <p:sldId id="27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7843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ton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ton\Desktop\&#1051;&#1080;&#1089;&#1090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ton\Desktop\&#1051;&#1080;&#1089;&#1090;%20Microsof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bg1"/>
                </a:solidFill>
              </a:rPr>
              <a:t>Случайная</a:t>
            </a:r>
            <a:r>
              <a:rPr lang="ru-RU" baseline="0" dirty="0">
                <a:solidFill>
                  <a:schemeClr val="bg1"/>
                </a:solidFill>
              </a:rPr>
              <a:t> генерация</a:t>
            </a:r>
            <a:endParaRPr lang="ru-RU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Случайная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Лист1!$B$2:$D$2</c:f>
              <c:numCache>
                <c:formatCode>General</c:formatCod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numCache>
            </c:numRef>
          </c:xVal>
          <c:yVal>
            <c:numRef>
              <c:f>Лист1!$B$3:$D$3</c:f>
              <c:numCache>
                <c:formatCode>General</c:formatCode>
                <c:ptCount val="3"/>
                <c:pt idx="0">
                  <c:v>56</c:v>
                </c:pt>
                <c:pt idx="1">
                  <c:v>454</c:v>
                </c:pt>
                <c:pt idx="2">
                  <c:v>960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39-481A-A9C1-E532B3092299}"/>
            </c:ext>
          </c:extLst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Наибольшая Связность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Лист1!$B$2:$D$2</c:f>
              <c:numCache>
                <c:formatCode>General</c:formatCod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numCache>
            </c:numRef>
          </c:xVal>
          <c:yVal>
            <c:numRef>
              <c:f>Лист1!$B$4:$D$4</c:f>
              <c:numCache>
                <c:formatCode>General</c:formatCode>
                <c:ptCount val="3"/>
                <c:pt idx="0">
                  <c:v>19</c:v>
                </c:pt>
                <c:pt idx="1">
                  <c:v>340</c:v>
                </c:pt>
                <c:pt idx="2">
                  <c:v>671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39-481A-A9C1-E532B3092299}"/>
            </c:ext>
          </c:extLst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Наименьшая Связность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Лист1!$B$2:$D$2</c:f>
              <c:numCache>
                <c:formatCode>General</c:formatCod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numCache>
            </c:numRef>
          </c:xVal>
          <c:yVal>
            <c:numRef>
              <c:f>Лист1!$B$5:$D$5</c:f>
              <c:numCache>
                <c:formatCode>General</c:formatCode>
                <c:ptCount val="3"/>
                <c:pt idx="0">
                  <c:v>3</c:v>
                </c:pt>
                <c:pt idx="1">
                  <c:v>17</c:v>
                </c:pt>
                <c:pt idx="2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39-481A-A9C1-E532B3092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7447664"/>
        <c:axId val="817418272"/>
      </c:scatterChart>
      <c:valAx>
        <c:axId val="71744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7418272"/>
        <c:crosses val="autoZero"/>
        <c:crossBetween val="midCat"/>
      </c:valAx>
      <c:valAx>
        <c:axId val="81741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7447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 dirty="0" err="1">
                <a:solidFill>
                  <a:schemeClr val="bg1"/>
                </a:solidFill>
                <a:effectLst/>
              </a:rPr>
              <a:t>Безмасштабная</a:t>
            </a:r>
            <a:r>
              <a:rPr lang="ru-RU" sz="1400" b="0" i="0" u="none" strike="noStrike" baseline="0" dirty="0">
                <a:solidFill>
                  <a:schemeClr val="bg1"/>
                </a:solidFill>
                <a:effectLst/>
              </a:rPr>
              <a:t> сеть</a:t>
            </a:r>
            <a:r>
              <a:rPr lang="en-US" sz="1400" b="0" i="0" u="none" strike="noStrike" baseline="0" dirty="0">
                <a:solidFill>
                  <a:schemeClr val="bg1"/>
                </a:solidFill>
                <a:effectLst/>
              </a:rPr>
              <a:t> </a:t>
            </a:r>
            <a:r>
              <a:rPr lang="ru-RU" sz="1400" b="0" i="0" u="none" strike="noStrike" baseline="0" dirty="0">
                <a:solidFill>
                  <a:schemeClr val="bg1"/>
                </a:solidFill>
                <a:effectLst/>
              </a:rPr>
              <a:t>Барабаши — Альберта</a:t>
            </a:r>
            <a:endParaRPr lang="ru-RU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Лист1!$F$3</c:f>
              <c:strCache>
                <c:ptCount val="1"/>
                <c:pt idx="0">
                  <c:v>Случайная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Лист1!$G$2:$I$2</c:f>
              <c:numCache>
                <c:formatCode>General</c:formatCod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numCache>
            </c:numRef>
          </c:xVal>
          <c:yVal>
            <c:numRef>
              <c:f>Лист1!$G$3:$I$3</c:f>
              <c:numCache>
                <c:formatCode>General</c:formatCode>
                <c:ptCount val="3"/>
                <c:pt idx="0">
                  <c:v>75</c:v>
                </c:pt>
                <c:pt idx="1">
                  <c:v>243</c:v>
                </c:pt>
                <c:pt idx="2">
                  <c:v>691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B0-48F4-ABCE-26B0F999F8E7}"/>
            </c:ext>
          </c:extLst>
        </c:ser>
        <c:ser>
          <c:idx val="1"/>
          <c:order val="1"/>
          <c:tx>
            <c:strRef>
              <c:f>Лист1!$F$4</c:f>
              <c:strCache>
                <c:ptCount val="1"/>
                <c:pt idx="0">
                  <c:v>Наибольшая Связность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Лист1!$G$2:$I$2</c:f>
              <c:numCache>
                <c:formatCode>General</c:formatCod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numCache>
            </c:numRef>
          </c:xVal>
          <c:yVal>
            <c:numRef>
              <c:f>Лист1!$G$4:$I$4</c:f>
              <c:numCache>
                <c:formatCode>General</c:formatCode>
                <c:ptCount val="3"/>
                <c:pt idx="0">
                  <c:v>50</c:v>
                </c:pt>
                <c:pt idx="1">
                  <c:v>122</c:v>
                </c:pt>
                <c:pt idx="2">
                  <c:v>177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B0-48F4-ABCE-26B0F999F8E7}"/>
            </c:ext>
          </c:extLst>
        </c:ser>
        <c:ser>
          <c:idx val="2"/>
          <c:order val="2"/>
          <c:tx>
            <c:strRef>
              <c:f>Лист1!$F$5</c:f>
              <c:strCache>
                <c:ptCount val="1"/>
                <c:pt idx="0">
                  <c:v>Наименьшая Связность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Лист1!$G$2:$I$2</c:f>
              <c:numCache>
                <c:formatCode>General</c:formatCod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numCache>
            </c:numRef>
          </c:xVal>
          <c:yVal>
            <c:numRef>
              <c:f>Лист1!$G$5:$I$5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B0-48F4-ABCE-26B0F999F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603072"/>
        <c:axId val="817398304"/>
      </c:scatterChart>
      <c:valAx>
        <c:axId val="820603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7398304"/>
        <c:crosses val="autoZero"/>
        <c:crossBetween val="midCat"/>
      </c:valAx>
      <c:valAx>
        <c:axId val="81739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0603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solidFill>
                  <a:schemeClr val="bg1"/>
                </a:solidFill>
                <a:effectLst/>
              </a:rPr>
              <a:t>Граф «Мир тесен»</a:t>
            </a:r>
            <a:endParaRPr lang="ru-RU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Лист1!$A$11</c:f>
              <c:strCache>
                <c:ptCount val="1"/>
                <c:pt idx="0">
                  <c:v>Случайная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Лист1!$B$10:$D$10</c:f>
              <c:numCache>
                <c:formatCode>General</c:formatCod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numCache>
            </c:numRef>
          </c:xVal>
          <c:yVal>
            <c:numRef>
              <c:f>Лист1!$B$11:$D$11</c:f>
              <c:numCache>
                <c:formatCode>General</c:formatCode>
                <c:ptCount val="3"/>
                <c:pt idx="0">
                  <c:v>59</c:v>
                </c:pt>
                <c:pt idx="1">
                  <c:v>233</c:v>
                </c:pt>
                <c:pt idx="2">
                  <c:v>470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F3-479A-8060-3884BAD084AB}"/>
            </c:ext>
          </c:extLst>
        </c:ser>
        <c:ser>
          <c:idx val="1"/>
          <c:order val="1"/>
          <c:tx>
            <c:strRef>
              <c:f>Лист1!$A$12</c:f>
              <c:strCache>
                <c:ptCount val="1"/>
                <c:pt idx="0">
                  <c:v>Наибольшая Связность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Лист1!$B$10:$D$10</c:f>
              <c:numCache>
                <c:formatCode>General</c:formatCod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numCache>
            </c:numRef>
          </c:xVal>
          <c:yVal>
            <c:numRef>
              <c:f>Лист1!$B$12:$D$12</c:f>
              <c:numCache>
                <c:formatCode>General</c:formatCode>
                <c:ptCount val="3"/>
                <c:pt idx="0">
                  <c:v>45</c:v>
                </c:pt>
                <c:pt idx="1">
                  <c:v>144</c:v>
                </c:pt>
                <c:pt idx="2">
                  <c:v>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F3-479A-8060-3884BAD084AB}"/>
            </c:ext>
          </c:extLst>
        </c:ser>
        <c:ser>
          <c:idx val="2"/>
          <c:order val="2"/>
          <c:tx>
            <c:strRef>
              <c:f>Лист1!$A$13</c:f>
              <c:strCache>
                <c:ptCount val="1"/>
                <c:pt idx="0">
                  <c:v>Наименьшая Связность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Лист1!$B$10:$D$10</c:f>
              <c:numCache>
                <c:formatCode>General</c:formatCod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numCache>
            </c:numRef>
          </c:xVal>
          <c:yVal>
            <c:numRef>
              <c:f>Лист1!$B$13:$D$13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AF3-479A-8060-3884BAD08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892608"/>
        <c:axId val="985111344"/>
      </c:scatterChart>
      <c:valAx>
        <c:axId val="70789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5111344"/>
        <c:crosses val="autoZero"/>
        <c:crossBetween val="midCat"/>
      </c:valAx>
      <c:valAx>
        <c:axId val="98511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7892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7714F-83A7-4179-BE75-2E20D5E5ACE1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E9F5F-74DD-4945-AF9A-120C23026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59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E9F5F-74DD-4945-AF9A-120C230263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1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BF9312-44B4-4211-9B92-90372EFA7E5A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40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12192000" cy="2492896"/>
          </a:xfrm>
        </p:spPr>
        <p:txBody>
          <a:bodyPr>
            <a:normAutofit fontScale="92500" lnSpcReduction="20000"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ВЫПОЛНИЛ: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СТ. ГР. ИБ-116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Куликов И.М.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ВЛАДИМИР</a:t>
            </a:r>
            <a:r>
              <a:rPr lang="en-US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20</a:t>
            </a:r>
            <a:r>
              <a:rPr lang="en-US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8864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cap="all" dirty="0" err="1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7874" y="2323728"/>
            <a:ext cx="90917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 ПО ДИПЛОМНОЙ РАБОТЕ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ТЕМЕ: «Программные средства для моделирования структурной устойчивости топологии телекоммуникационных сетей»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7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92672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1AF59-F0BF-4B23-A59F-C1E762A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Дальнейшие 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F8D44-27F5-4FE0-9410-3498D2B0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956800" cy="516635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Необходимо создать ещё больше вариантов генерации графов, а так же атак на них</a:t>
            </a:r>
          </a:p>
          <a:p>
            <a:r>
              <a:rPr lang="ru-RU" dirty="0">
                <a:solidFill>
                  <a:schemeClr val="bg1"/>
                </a:solidFill>
              </a:rPr>
              <a:t>С ростом количества вершин и ребер </a:t>
            </a:r>
            <a:r>
              <a:rPr lang="ru-RU" dirty="0" err="1">
                <a:solidFill>
                  <a:schemeClr val="bg1"/>
                </a:solidFill>
              </a:rPr>
              <a:t>отрисовывать</a:t>
            </a:r>
            <a:r>
              <a:rPr lang="ru-RU" dirty="0">
                <a:solidFill>
                  <a:schemeClr val="bg1"/>
                </a:solidFill>
              </a:rPr>
              <a:t> граф становится всё сложнее, нужно найти решение</a:t>
            </a:r>
          </a:p>
          <a:p>
            <a:r>
              <a:rPr lang="ru-RU" dirty="0">
                <a:solidFill>
                  <a:schemeClr val="bg1"/>
                </a:solidFill>
              </a:rPr>
              <a:t>Реализовать подсчёт </a:t>
            </a:r>
            <a:r>
              <a:rPr lang="ru-RU" dirty="0" err="1">
                <a:solidFill>
                  <a:schemeClr val="bg1"/>
                </a:solidFill>
              </a:rPr>
              <a:t>интактности</a:t>
            </a:r>
            <a:r>
              <a:rPr lang="ru-RU" dirty="0">
                <a:solidFill>
                  <a:schemeClr val="bg1"/>
                </a:solidFill>
              </a:rPr>
              <a:t> - сколько путей между вершинами сохранятся после распада графа (для этого нужны более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реалистичные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графы)</a:t>
            </a:r>
          </a:p>
          <a:p>
            <a:r>
              <a:rPr lang="ru-RU" dirty="0">
                <a:solidFill>
                  <a:schemeClr val="bg1"/>
                </a:solidFill>
              </a:rPr>
              <a:t>Реализация графа с весами, который будет самовосстанавливаться после атаки (подобие сенсорной сети)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3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107A2A-C096-4D5B-9592-281A1E03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ru-RU" sz="7200" dirty="0">
                <a:solidFill>
                  <a:schemeClr val="bg1"/>
                </a:solidFill>
              </a:rPr>
              <a:t>На этом всё!</a:t>
            </a:r>
          </a:p>
          <a:p>
            <a:pPr marL="36576" indent="0" algn="ctr">
              <a:buNone/>
            </a:pPr>
            <a:r>
              <a:rPr lang="ru-RU" sz="72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7289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232BF-5373-49AA-AD8E-324ED0E7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Тема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2A5A8-2DE1-41F0-B1B6-FBA52D74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Объектом исследования является робастность сети. Предмет исследования – случайные графы и виды атак на них.</a:t>
            </a:r>
          </a:p>
          <a:p>
            <a:r>
              <a:rPr lang="ru-RU" dirty="0">
                <a:solidFill>
                  <a:schemeClr val="bg1"/>
                </a:solidFill>
              </a:rPr>
              <a:t>Цель исследования – анализ устойчивости графа к изменению его 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137521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52E40-DA31-4690-8E2D-C9DC038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Краткие сведения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CA5DF-6BD7-4DE6-AFD3-DB592E1F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Граф — это совокупность непустого множества вершин и множества пар вершин (связей между вершинами).</a:t>
            </a:r>
          </a:p>
          <a:p>
            <a:r>
              <a:rPr lang="ru-RU" dirty="0">
                <a:solidFill>
                  <a:schemeClr val="bg1"/>
                </a:solidFill>
              </a:rPr>
              <a:t>Робастность – устойчивость системы к атакам и случайным отказам. Робастная сеть (граф) может выдерживать потерю части компонентов и поддерживать связность при отказе узлов.</a:t>
            </a:r>
          </a:p>
          <a:p>
            <a:r>
              <a:rPr lang="ru-RU" dirty="0">
                <a:solidFill>
                  <a:schemeClr val="bg1"/>
                </a:solidFill>
              </a:rPr>
              <a:t>Чем больше узлов мы выведем из строя, тем более высока вероятность навредить сети. Оценка надежности - сколько узлов должны отказать, чтобы сеть распалась на изолированные компоненты.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2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EE5C1-43B3-4852-A550-F76CBA98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Модели используемых графов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F9F5F-5DCD-490A-A95B-A3C117C7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Случайный граф - пусть дано множество </a:t>
            </a:r>
            <a:r>
              <a:rPr lang="ru-RU" dirty="0" err="1">
                <a:solidFill>
                  <a:schemeClr val="bg1"/>
                </a:solidFill>
              </a:rPr>
              <a:t>V_n</a:t>
            </a:r>
            <a:r>
              <a:rPr lang="ru-RU" dirty="0">
                <a:solidFill>
                  <a:schemeClr val="bg1"/>
                </a:solidFill>
              </a:rPr>
              <a:t>={1,…,n}, элементы которого назовем вершинами. На этом множестве будем строить случайный граф. Множество ребер графа будет случайным.</a:t>
            </a:r>
          </a:p>
          <a:p>
            <a:r>
              <a:rPr lang="ru-RU" dirty="0" err="1">
                <a:solidFill>
                  <a:schemeClr val="bg1"/>
                </a:solidFill>
              </a:rPr>
              <a:t>Безмасштабная</a:t>
            </a:r>
            <a:r>
              <a:rPr lang="ru-RU" dirty="0">
                <a:solidFill>
                  <a:schemeClr val="bg1"/>
                </a:solidFill>
              </a:rPr>
              <a:t> сеть – строится с начальной сетки с m</a:t>
            </a:r>
            <a:r>
              <a:rPr lang="ru-RU" sz="16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,m</a:t>
            </a:r>
            <a:r>
              <a:rPr lang="ru-RU" sz="16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≥2, при этом степень каждого узла в начальной сети должна быть не меньше единицы, иначе она всегда будет отделена от остальной части сети. В каждый момент времени в граф добавляется новый узел. Каждый новый узел соединяется с существующими узлами с вероятностью, пропорционально числу связей этих узлов.</a:t>
            </a:r>
          </a:p>
          <a:p>
            <a:r>
              <a:rPr lang="ru-RU" dirty="0">
                <a:solidFill>
                  <a:schemeClr val="bg1"/>
                </a:solidFill>
              </a:rPr>
              <a:t>Граф «Мир тесен» - если взять две произвольные вершины a и b, то они с большой вероятностью не являются смежными, однако одна достижима из другой посредством небольшого количества переходов через другие вершины.</a:t>
            </a:r>
          </a:p>
          <a:p>
            <a:pPr marL="36576" indent="0">
              <a:buNone/>
            </a:pPr>
            <a:r>
              <a:rPr lang="ru-RU" dirty="0">
                <a:solidFill>
                  <a:schemeClr val="bg1"/>
                </a:solidFill>
              </a:rPr>
              <a:t>Графы с кратными ребрами (</a:t>
            </a:r>
            <a:r>
              <a:rPr lang="ru-RU" dirty="0" err="1">
                <a:solidFill>
                  <a:schemeClr val="bg1"/>
                </a:solidFill>
              </a:rPr>
              <a:t>мультиграфы</a:t>
            </a:r>
            <a:r>
              <a:rPr lang="ru-RU" dirty="0">
                <a:solidFill>
                  <a:schemeClr val="bg1"/>
                </a:solidFill>
              </a:rPr>
              <a:t>), графы с петлями (</a:t>
            </a:r>
            <a:r>
              <a:rPr lang="ru-RU" dirty="0" err="1">
                <a:solidFill>
                  <a:schemeClr val="bg1"/>
                </a:solidFill>
              </a:rPr>
              <a:t>псевдографы</a:t>
            </a:r>
            <a:r>
              <a:rPr lang="ru-RU" dirty="0">
                <a:solidFill>
                  <a:schemeClr val="bg1"/>
                </a:solidFill>
              </a:rPr>
              <a:t>) и ориентированные графы в исследовании рассмотрены не будут. </a:t>
            </a:r>
          </a:p>
          <a:p>
            <a:pPr marL="36576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3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E87C1-3555-4757-986B-14510068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Алгоритмы атак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72F0E-D9B4-494B-AF72-5FCF5C20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Случайная атака – выбирается случайная вершина и удаляется.</a:t>
            </a:r>
          </a:p>
          <a:p>
            <a:r>
              <a:rPr lang="ru-RU" dirty="0">
                <a:solidFill>
                  <a:schemeClr val="bg1"/>
                </a:solidFill>
              </a:rPr>
              <a:t>Целенаправленная атака на вершины графа с наибольшей степенью связности.</a:t>
            </a:r>
          </a:p>
          <a:p>
            <a:r>
              <a:rPr lang="ru-RU" dirty="0">
                <a:solidFill>
                  <a:schemeClr val="bg1"/>
                </a:solidFill>
              </a:rPr>
              <a:t>Целенаправленная атака на вершину графа, которая имеет наименьшую степенью связности (удаляются все связные с этой вершиной вершины).</a:t>
            </a:r>
          </a:p>
          <a:p>
            <a:pPr marL="36576" indent="0">
              <a:buNone/>
            </a:pPr>
            <a:r>
              <a:rPr lang="ru-RU" dirty="0">
                <a:solidFill>
                  <a:schemeClr val="bg1"/>
                </a:solidFill>
              </a:rPr>
              <a:t>Удаление вершин происходит до тех пор, пока граф перестанет быть односвязным.</a:t>
            </a:r>
          </a:p>
        </p:txBody>
      </p:sp>
    </p:spTree>
    <p:extLst>
      <p:ext uri="{BB962C8B-B14F-4D97-AF65-F5344CB8AC3E}">
        <p14:creationId xmlns:p14="http://schemas.microsoft.com/office/powerpoint/2010/main" val="317633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E457B-3D4C-4AFF-8350-9239232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1.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Случайная генерация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DF378E-91A4-4005-8692-5E0ABA39B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29" y="1693376"/>
            <a:ext cx="2585174" cy="19388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7B073D-60F4-4604-94E7-88765FC8E0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19" y="1693376"/>
            <a:ext cx="2585174" cy="1938880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1451784-594E-477C-8CE6-541EA028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39" y="1693376"/>
            <a:ext cx="2585174" cy="193888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15CF45-E47F-41FE-AC7F-A06EE8ED499E}"/>
              </a:ext>
            </a:extLst>
          </p:cNvPr>
          <p:cNvSpPr txBox="1"/>
          <p:nvPr/>
        </p:nvSpPr>
        <p:spPr>
          <a:xfrm>
            <a:off x="726351" y="3920715"/>
            <a:ext cx="3500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Случайная атака – </a:t>
            </a:r>
            <a:r>
              <a:rPr lang="en-US" dirty="0">
                <a:solidFill>
                  <a:schemeClr val="bg1"/>
                </a:solidFill>
              </a:rPr>
              <a:t>~56/100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наибольшей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19/100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наименьшей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3/100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03F99-C16F-4A4C-AF85-888272EBF2AA}"/>
              </a:ext>
            </a:extLst>
          </p:cNvPr>
          <p:cNvSpPr txBox="1"/>
          <p:nvPr/>
        </p:nvSpPr>
        <p:spPr>
          <a:xfrm>
            <a:off x="8203473" y="1272870"/>
            <a:ext cx="35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1000 вершин, 10</a:t>
            </a:r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ru-RU" dirty="0">
                <a:solidFill>
                  <a:schemeClr val="bg1"/>
                </a:solidFill>
              </a:rPr>
              <a:t> связности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60BCF-29FC-4BCE-B595-2E63B0428F98}"/>
              </a:ext>
            </a:extLst>
          </p:cNvPr>
          <p:cNvSpPr txBox="1"/>
          <p:nvPr/>
        </p:nvSpPr>
        <p:spPr>
          <a:xfrm>
            <a:off x="281583" y="1272870"/>
            <a:ext cx="35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100 вершин, 10</a:t>
            </a:r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ru-RU" dirty="0">
                <a:solidFill>
                  <a:schemeClr val="bg1"/>
                </a:solidFill>
              </a:rPr>
              <a:t> связности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CAA851-28EB-4201-9DD5-C7679A170BD6}"/>
              </a:ext>
            </a:extLst>
          </p:cNvPr>
          <p:cNvSpPr txBox="1"/>
          <p:nvPr/>
        </p:nvSpPr>
        <p:spPr>
          <a:xfrm>
            <a:off x="4354286" y="1272870"/>
            <a:ext cx="35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500 вершин, 10</a:t>
            </a:r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ru-RU" dirty="0">
                <a:solidFill>
                  <a:schemeClr val="bg1"/>
                </a:solidFill>
              </a:rPr>
              <a:t> связности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27059-965C-4F33-866C-628713630750}"/>
              </a:ext>
            </a:extLst>
          </p:cNvPr>
          <p:cNvSpPr txBox="1"/>
          <p:nvPr/>
        </p:nvSpPr>
        <p:spPr>
          <a:xfrm>
            <a:off x="4123193" y="3920715"/>
            <a:ext cx="350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Случайная атака –  </a:t>
            </a:r>
            <a:r>
              <a:rPr lang="en-US" dirty="0">
                <a:solidFill>
                  <a:schemeClr val="bg1"/>
                </a:solidFill>
              </a:rPr>
              <a:t>~ 454/500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наибольшей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340/500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наименьшей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17/500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158A62-0D81-40F2-BFBD-D07D798CF8F0}"/>
              </a:ext>
            </a:extLst>
          </p:cNvPr>
          <p:cNvSpPr txBox="1"/>
          <p:nvPr/>
        </p:nvSpPr>
        <p:spPr>
          <a:xfrm>
            <a:off x="8010114" y="3920715"/>
            <a:ext cx="3887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Случайная атака –  </a:t>
            </a:r>
            <a:r>
              <a:rPr lang="en-US" dirty="0">
                <a:solidFill>
                  <a:schemeClr val="bg1"/>
                </a:solidFill>
              </a:rPr>
              <a:t>~ 960/1000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наибольшей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671/1000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наименьшей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41/1000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E457B-3D4C-4AFF-8350-9239232A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268891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2.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Безмасштабная</a:t>
            </a:r>
            <a:r>
              <a:rPr lang="ru-RU" dirty="0">
                <a:solidFill>
                  <a:schemeClr val="bg1"/>
                </a:solidFill>
              </a:rPr>
              <a:t> сеть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Барабаши — Альберта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A5317-1EFC-4463-916B-73C7ED3BC761}"/>
              </a:ext>
            </a:extLst>
          </p:cNvPr>
          <p:cNvSpPr txBox="1"/>
          <p:nvPr/>
        </p:nvSpPr>
        <p:spPr>
          <a:xfrm>
            <a:off x="4233818" y="4511040"/>
            <a:ext cx="35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03F99-C16F-4A4C-AF85-888272EBF2AA}"/>
              </a:ext>
            </a:extLst>
          </p:cNvPr>
          <p:cNvSpPr txBox="1"/>
          <p:nvPr/>
        </p:nvSpPr>
        <p:spPr>
          <a:xfrm>
            <a:off x="8252008" y="1456149"/>
            <a:ext cx="25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1000 вершин</a:t>
            </a:r>
            <a:r>
              <a:rPr lang="en-US" dirty="0">
                <a:solidFill>
                  <a:schemeClr val="bg1"/>
                </a:solidFill>
              </a:rPr>
              <a:t>, m =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60BCF-29FC-4BCE-B595-2E63B0428F98}"/>
              </a:ext>
            </a:extLst>
          </p:cNvPr>
          <p:cNvSpPr txBox="1"/>
          <p:nvPr/>
        </p:nvSpPr>
        <p:spPr>
          <a:xfrm>
            <a:off x="929680" y="1456149"/>
            <a:ext cx="250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100 вершин</a:t>
            </a:r>
            <a:r>
              <a:rPr lang="en-US" dirty="0">
                <a:solidFill>
                  <a:schemeClr val="bg1"/>
                </a:solidFill>
              </a:rPr>
              <a:t>, m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=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CAA851-28EB-4201-9DD5-C7679A170BD6}"/>
              </a:ext>
            </a:extLst>
          </p:cNvPr>
          <p:cNvSpPr txBox="1"/>
          <p:nvPr/>
        </p:nvSpPr>
        <p:spPr>
          <a:xfrm>
            <a:off x="4623711" y="1475213"/>
            <a:ext cx="243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500 вершин</a:t>
            </a:r>
            <a:r>
              <a:rPr lang="en-US" dirty="0">
                <a:solidFill>
                  <a:schemeClr val="bg1"/>
                </a:solidFill>
              </a:rPr>
              <a:t>, m =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77CD7-FC5E-4B00-B3D6-3DFC547E909A}"/>
              </a:ext>
            </a:extLst>
          </p:cNvPr>
          <p:cNvSpPr txBox="1"/>
          <p:nvPr/>
        </p:nvSpPr>
        <p:spPr>
          <a:xfrm>
            <a:off x="498524" y="5428743"/>
            <a:ext cx="3500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Случайная атака – </a:t>
            </a:r>
            <a:r>
              <a:rPr lang="en-US" dirty="0">
                <a:solidFill>
                  <a:schemeClr val="bg1"/>
                </a:solidFill>
              </a:rPr>
              <a:t>~75/100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наибольшей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50/100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наименьшей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/100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F628-145F-4976-A574-728E3CE98F9F}"/>
              </a:ext>
            </a:extLst>
          </p:cNvPr>
          <p:cNvSpPr txBox="1"/>
          <p:nvPr/>
        </p:nvSpPr>
        <p:spPr>
          <a:xfrm>
            <a:off x="4146348" y="5428743"/>
            <a:ext cx="3500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Случайная атака – </a:t>
            </a:r>
            <a:r>
              <a:rPr lang="en-US" dirty="0">
                <a:solidFill>
                  <a:schemeClr val="bg1"/>
                </a:solidFill>
              </a:rPr>
              <a:t>~243/500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наибольшей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122/500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наименьшей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10/500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382AA-8030-48E5-9370-0C2B1FC94C43}"/>
              </a:ext>
            </a:extLst>
          </p:cNvPr>
          <p:cNvSpPr txBox="1"/>
          <p:nvPr/>
        </p:nvSpPr>
        <p:spPr>
          <a:xfrm>
            <a:off x="7794172" y="5428743"/>
            <a:ext cx="3500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Случайная атака – </a:t>
            </a:r>
            <a:r>
              <a:rPr lang="en-US" dirty="0">
                <a:solidFill>
                  <a:schemeClr val="bg1"/>
                </a:solidFill>
              </a:rPr>
              <a:t>~691/1000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наибольшей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177</a:t>
            </a:r>
            <a:r>
              <a:rPr lang="en-US" dirty="0">
                <a:solidFill>
                  <a:schemeClr val="bg1"/>
                </a:solidFill>
              </a:rPr>
              <a:t>/1000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наименьшей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0/1000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8605C32-B11B-49E9-B2CD-7E00DF84C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19" y="1889385"/>
            <a:ext cx="3500847" cy="3500847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815604-7C78-45F2-9B8F-43E2B1F166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62" y="1889385"/>
            <a:ext cx="3500846" cy="350084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44B2D6-193A-4A4C-9401-CCC19048F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5" y="1889386"/>
            <a:ext cx="3500846" cy="3500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768F5-C995-4918-82E2-9703877D69B9}"/>
              </a:ext>
            </a:extLst>
          </p:cNvPr>
          <p:cNvSpPr txBox="1"/>
          <p:nvPr/>
        </p:nvSpPr>
        <p:spPr>
          <a:xfrm>
            <a:off x="6313799" y="1162587"/>
            <a:ext cx="4867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*</a:t>
            </a:r>
            <a:r>
              <a:rPr lang="ru-RU" sz="1100" dirty="0">
                <a:solidFill>
                  <a:schemeClr val="bg1"/>
                </a:solidFill>
              </a:rPr>
              <a:t>количество ребер для присоединения от нового узла к существующим узлам</a:t>
            </a:r>
          </a:p>
        </p:txBody>
      </p:sp>
    </p:spTree>
    <p:extLst>
      <p:ext uri="{BB962C8B-B14F-4D97-AF65-F5344CB8AC3E}">
        <p14:creationId xmlns:p14="http://schemas.microsoft.com/office/powerpoint/2010/main" val="199002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E457B-3D4C-4AFF-8350-9239232A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268891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3.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Граф «Мир тесен»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A5317-1EFC-4463-916B-73C7ED3BC761}"/>
              </a:ext>
            </a:extLst>
          </p:cNvPr>
          <p:cNvSpPr txBox="1"/>
          <p:nvPr/>
        </p:nvSpPr>
        <p:spPr>
          <a:xfrm>
            <a:off x="4233818" y="4511040"/>
            <a:ext cx="35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60BCF-29FC-4BCE-B595-2E63B0428F98}"/>
              </a:ext>
            </a:extLst>
          </p:cNvPr>
          <p:cNvSpPr txBox="1"/>
          <p:nvPr/>
        </p:nvSpPr>
        <p:spPr>
          <a:xfrm>
            <a:off x="778269" y="1521703"/>
            <a:ext cx="32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100 вершин</a:t>
            </a:r>
            <a:r>
              <a:rPr lang="en-US" dirty="0">
                <a:solidFill>
                  <a:schemeClr val="bg1"/>
                </a:solidFill>
              </a:rPr>
              <a:t>, m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= 10, p*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= 0,1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77CD7-FC5E-4B00-B3D6-3DFC547E909A}"/>
              </a:ext>
            </a:extLst>
          </p:cNvPr>
          <p:cNvSpPr txBox="1"/>
          <p:nvPr/>
        </p:nvSpPr>
        <p:spPr>
          <a:xfrm>
            <a:off x="609599" y="5370932"/>
            <a:ext cx="3500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Случайная атака – </a:t>
            </a:r>
            <a:r>
              <a:rPr lang="en-US" dirty="0">
                <a:solidFill>
                  <a:schemeClr val="bg1"/>
                </a:solidFill>
              </a:rPr>
              <a:t>~59/100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наибольшей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45/100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наименьшей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8/100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F628-145F-4976-A574-728E3CE98F9F}"/>
              </a:ext>
            </a:extLst>
          </p:cNvPr>
          <p:cNvSpPr txBox="1"/>
          <p:nvPr/>
        </p:nvSpPr>
        <p:spPr>
          <a:xfrm>
            <a:off x="4212301" y="5346864"/>
            <a:ext cx="3500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Случайная атака – </a:t>
            </a:r>
            <a:r>
              <a:rPr lang="en-US" dirty="0">
                <a:solidFill>
                  <a:schemeClr val="bg1"/>
                </a:solidFill>
              </a:rPr>
              <a:t>~</a:t>
            </a:r>
            <a:r>
              <a:rPr lang="ru-RU" dirty="0">
                <a:solidFill>
                  <a:schemeClr val="bg1"/>
                </a:solidFill>
              </a:rPr>
              <a:t>233</a:t>
            </a:r>
            <a:r>
              <a:rPr lang="en-US" dirty="0">
                <a:solidFill>
                  <a:schemeClr val="bg1"/>
                </a:solidFill>
              </a:rPr>
              <a:t>/500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наибольшей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144/500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наименьшей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6/500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382AA-8030-48E5-9370-0C2B1FC94C43}"/>
              </a:ext>
            </a:extLst>
          </p:cNvPr>
          <p:cNvSpPr txBox="1"/>
          <p:nvPr/>
        </p:nvSpPr>
        <p:spPr>
          <a:xfrm>
            <a:off x="7713147" y="5370931"/>
            <a:ext cx="3500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Случайная атака – </a:t>
            </a:r>
            <a:r>
              <a:rPr lang="en-US" dirty="0">
                <a:solidFill>
                  <a:schemeClr val="bg1"/>
                </a:solidFill>
              </a:rPr>
              <a:t>~470/1000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наибольшей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299/1000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 наименьшей степенью связности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/1000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551C9C-5265-406E-A9E5-8051B88707BF}"/>
              </a:ext>
            </a:extLst>
          </p:cNvPr>
          <p:cNvSpPr txBox="1"/>
          <p:nvPr/>
        </p:nvSpPr>
        <p:spPr>
          <a:xfrm>
            <a:off x="4233818" y="1521703"/>
            <a:ext cx="322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00 вершин</a:t>
            </a:r>
            <a:r>
              <a:rPr lang="en-US" dirty="0">
                <a:solidFill>
                  <a:schemeClr val="bg1"/>
                </a:solidFill>
              </a:rPr>
              <a:t>, m = 10, p = 0,1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3601F-BE2B-4315-994B-93E60238FCA1}"/>
              </a:ext>
            </a:extLst>
          </p:cNvPr>
          <p:cNvSpPr txBox="1"/>
          <p:nvPr/>
        </p:nvSpPr>
        <p:spPr>
          <a:xfrm>
            <a:off x="7742967" y="1521703"/>
            <a:ext cx="322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 вершин</a:t>
            </a:r>
            <a:r>
              <a:rPr lang="en-US" dirty="0">
                <a:solidFill>
                  <a:schemeClr val="bg1"/>
                </a:solidFill>
              </a:rPr>
              <a:t>, m = 10, p = 0,1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D37D38-8BAF-450E-BA47-6C212BFB59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7" y="1974632"/>
            <a:ext cx="3311272" cy="33112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D25A2C-AA6B-451B-90A5-E65CE999BC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01" y="1974632"/>
            <a:ext cx="3270708" cy="327070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B95FBA3-75D5-475F-9A8D-37829BBF30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47" y="1974632"/>
            <a:ext cx="3249191" cy="3249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C1A605-E553-40D8-97CD-C0FF7FE72FD6}"/>
              </a:ext>
            </a:extLst>
          </p:cNvPr>
          <p:cNvSpPr txBox="1"/>
          <p:nvPr/>
        </p:nvSpPr>
        <p:spPr>
          <a:xfrm>
            <a:off x="609599" y="1138808"/>
            <a:ext cx="499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**вероятность </a:t>
            </a:r>
            <a:r>
              <a:rPr lang="ru-RU" dirty="0" err="1">
                <a:solidFill>
                  <a:schemeClr val="bg1"/>
                </a:solidFill>
              </a:rPr>
              <a:t>перемонтирования</a:t>
            </a:r>
            <a:r>
              <a:rPr lang="ru-RU" dirty="0">
                <a:solidFill>
                  <a:schemeClr val="bg1"/>
                </a:solidFill>
              </a:rPr>
              <a:t> каждого ребра</a:t>
            </a:r>
          </a:p>
        </p:txBody>
      </p:sp>
    </p:spTree>
    <p:extLst>
      <p:ext uri="{BB962C8B-B14F-4D97-AF65-F5344CB8AC3E}">
        <p14:creationId xmlns:p14="http://schemas.microsoft.com/office/powerpoint/2010/main" val="11062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1C665-6815-490D-A2A8-21CFF517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Полученные данные, итоги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CA49724-654D-4D76-9EB8-B398DA3DD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945534"/>
              </p:ext>
            </p:extLst>
          </p:nvPr>
        </p:nvGraphicFramePr>
        <p:xfrm>
          <a:off x="609600" y="1417638"/>
          <a:ext cx="4572001" cy="2671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159DD3D-D929-4659-9694-A03CE30CE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102487"/>
              </p:ext>
            </p:extLst>
          </p:nvPr>
        </p:nvGraphicFramePr>
        <p:xfrm>
          <a:off x="5994400" y="14176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FDD5790-437A-4AF3-8E79-5B850A9A4C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0482"/>
              </p:ext>
            </p:extLst>
          </p:nvPr>
        </p:nvGraphicFramePr>
        <p:xfrm>
          <a:off x="609601" y="39489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AA34FA-EB12-4342-A6F8-CA6B30F39F9F}"/>
              </a:ext>
            </a:extLst>
          </p:cNvPr>
          <p:cNvSpPr txBox="1"/>
          <p:nvPr/>
        </p:nvSpPr>
        <p:spPr>
          <a:xfrm>
            <a:off x="5384799" y="4160838"/>
            <a:ext cx="6740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 полученным данным становится понятно, что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chemeClr val="bg1"/>
                </a:solidFill>
              </a:rPr>
              <a:t>Атака на наименьшую связность является самой быстрой, однако и самой бесполезной в виду того, что граф делится на два подграфа – один большой и другой, состоящий из 1 вершины.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chemeClr val="bg1"/>
                </a:solidFill>
              </a:rPr>
              <a:t>Случайная атака самая медленная и не самая эффективная, в виду того, что количество удаленных вершин всегда случайно.</a:t>
            </a:r>
          </a:p>
          <a:p>
            <a:pPr marL="342900" indent="-342900">
              <a:buFontTx/>
              <a:buAutoNum type="arabicParenR"/>
            </a:pPr>
            <a:r>
              <a:rPr lang="ru-RU" dirty="0">
                <a:solidFill>
                  <a:schemeClr val="bg1"/>
                </a:solidFill>
              </a:rPr>
              <a:t>Атака на наибольшую связность показала средние результаты, которые находятся между двумя другими атаками.</a:t>
            </a:r>
          </a:p>
        </p:txBody>
      </p:sp>
    </p:spTree>
    <p:extLst>
      <p:ext uri="{BB962C8B-B14F-4D97-AF65-F5344CB8AC3E}">
        <p14:creationId xmlns:p14="http://schemas.microsoft.com/office/powerpoint/2010/main" val="1486144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4708</TotalTime>
  <Words>793</Words>
  <Application>Microsoft Office PowerPoint</Application>
  <PresentationFormat>Широкоэкранный</PresentationFormat>
  <Paragraphs>88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Microsoft JhengHei Light</vt:lpstr>
      <vt:lpstr>Arial</vt:lpstr>
      <vt:lpstr>Book Antiqua</vt:lpstr>
      <vt:lpstr>Calibri</vt:lpstr>
      <vt:lpstr>Lucida Sans</vt:lpstr>
      <vt:lpstr>Times New Roman</vt:lpstr>
      <vt:lpstr>Wingdings 2</vt:lpstr>
      <vt:lpstr>Техническая</vt:lpstr>
      <vt:lpstr>Презентация PowerPoint</vt:lpstr>
      <vt:lpstr>Тема исследования</vt:lpstr>
      <vt:lpstr>Краткие сведения</vt:lpstr>
      <vt:lpstr>Модели используемых графов</vt:lpstr>
      <vt:lpstr>Алгоритмы атак</vt:lpstr>
      <vt:lpstr>Тестирование 1. Случайная генерация</vt:lpstr>
      <vt:lpstr>Тестирование 2. Безмасштабная сеть Барабаши — Альберта</vt:lpstr>
      <vt:lpstr>Тестирование 3. Граф «Мир тесен»</vt:lpstr>
      <vt:lpstr>Полученные данные, итоги</vt:lpstr>
      <vt:lpstr>Дальнейшие действия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Katerina</dc:creator>
  <cp:lastModifiedBy>Benton</cp:lastModifiedBy>
  <cp:revision>228</cp:revision>
  <dcterms:created xsi:type="dcterms:W3CDTF">2016-05-22T18:01:47Z</dcterms:created>
  <dcterms:modified xsi:type="dcterms:W3CDTF">2020-05-08T14:30:07Z</dcterms:modified>
</cp:coreProperties>
</file>