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4" r:id="rId2"/>
    <p:sldId id="283" r:id="rId3"/>
    <p:sldId id="284" r:id="rId4"/>
    <p:sldId id="285" r:id="rId5"/>
    <p:sldId id="293" r:id="rId6"/>
    <p:sldId id="286" r:id="rId7"/>
    <p:sldId id="292" r:id="rId8"/>
    <p:sldId id="287" r:id="rId9"/>
    <p:sldId id="289" r:id="rId10"/>
    <p:sldId id="291" r:id="rId11"/>
    <p:sldId id="27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6879" autoAdjust="0"/>
  </p:normalViewPr>
  <p:slideViewPr>
    <p:cSldViewPr snapToGrid="0">
      <p:cViewPr varScale="1">
        <p:scale>
          <a:sx n="109" d="100"/>
          <a:sy n="109" d="100"/>
        </p:scale>
        <p:origin x="-54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16.06.2019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16.06.2019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16.06.2019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16.06.2019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16.06.2019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16.06.2019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16.06.2019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16.06.2019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16.06.2019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16.06.2019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ECBF9312-44B4-4211-9B92-90372EFA7E5A}" type="datetimeFigureOut">
              <a:rPr lang="ru-RU" smtClean="0"/>
              <a:pPr/>
              <a:t>16.06.2019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24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CBF9312-44B4-4211-9B92-90372EFA7E5A}" type="datetimeFigureOut">
              <a:rPr lang="ru-RU" smtClean="0"/>
              <a:pPr/>
              <a:t>16.06.2019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365104"/>
            <a:ext cx="12192000" cy="2492896"/>
          </a:xfrm>
        </p:spPr>
        <p:txBody>
          <a:bodyPr>
            <a:normAutofit fontScale="92500" lnSpcReduction="20000"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ВЫПОЛНИЛ:</a:t>
            </a: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СТ. ГР. </a:t>
            </a:r>
            <a:r>
              <a:rPr lang="ru-RU" sz="1800" dirty="0" smtClean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ИБ-116</a:t>
            </a: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Куликов И.М.</a:t>
            </a: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ВЛАДИМИР</a:t>
            </a:r>
            <a:r>
              <a:rPr lang="en-US" sz="18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201</a:t>
            </a:r>
            <a:r>
              <a:rPr lang="en-US" sz="1800" dirty="0" smtClean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9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88640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Министерство образования и науки Российской Федерации </a:t>
            </a:r>
            <a:b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  <a:b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"Владимирский государственный университет имени Александра</a:t>
            </a:r>
            <a:b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Григорьевича и Николая Григорьевича Столетовых"</a:t>
            </a:r>
            <a:b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(</a:t>
            </a:r>
            <a:r>
              <a:rPr lang="ru-RU" cap="all" dirty="0" err="1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ВлГУ</a:t>
            </a: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2323728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ПРЕЗЕНТАЦИЯ К КУРСОВОЙ РАБОТЕ ПО ДИСЦИПЛИНЕ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«</a:t>
            </a:r>
            <a:r>
              <a:rPr lang="ru-RU" sz="2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ПРИКЛАДНЫЕ АЛГОРИТМЫ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</a:p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ТЕМЕ: «</a:t>
            </a:r>
            <a:r>
              <a:rPr lang="ru-RU" sz="2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компилятора подмножества </a:t>
            </a:r>
            <a:endParaRPr lang="en-US" sz="2400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процедурно-ориентированного языка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516" y="5686427"/>
            <a:ext cx="1990725" cy="1171575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="" xmlns:p14="http://schemas.microsoft.com/office/powerpoint/2010/main" val="192672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10B3A29A-A8F6-492E-B19C-5B0157CF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644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Тестирование на соответствие требованиям 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xmlns="" id="{AEED52E0-E9E8-4BFD-8C06-C0A8E7138CD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4529855" y="3739439"/>
            <a:ext cx="67145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Номер слайда 25">
            <a:extLst>
              <a:ext uri="{FF2B5EF4-FFF2-40B4-BE49-F238E27FC236}">
                <a16:creationId xmlns:a16="http://schemas.microsoft.com/office/drawing/2014/main" xmlns="" id="{C2010CF8-6055-4870-ADAF-6C341AEF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2A66-1F83-4828-BFE0-87500F93A9E5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372862" y="1074198"/>
            <a:ext cx="793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Демонстрация работы компилятора с рекурсией. Подсчёт факториала числа 10.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39696" y="1717788"/>
            <a:ext cx="2334828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program factorial;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var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x, n: integer;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function fact(a : integer): integer;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var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temp1, temp2: integer;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begin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if (a &lt;= 1) the</a:t>
            </a:r>
            <a:r>
              <a:rPr lang="en-US" sz="1100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begin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a:=1;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end;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else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begin		temp1:=a-1;		temp2:=fact(temp1)		a:=a*temp2;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end;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factresult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:=a;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end;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begin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n:=10;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x:=fact(n);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writeln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(x);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end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Рисунок 20" descr="https://pp.userapi.com/c851228/v851228241/149cd9/XUJUSGNDG18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1023" y="1651247"/>
            <a:ext cx="6160978" cy="369754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2610036" y="1544715"/>
            <a:ext cx="314060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@.</a:t>
            </a:r>
            <a:r>
              <a:rPr lang="en-US" sz="800" dirty="0" err="1" smtClean="0">
                <a:solidFill>
                  <a:schemeClr val="bg1"/>
                </a:solidFill>
              </a:rPr>
              <a:t>strln</a:t>
            </a:r>
            <a:r>
              <a:rPr lang="en-US" sz="800" dirty="0" smtClean="0">
                <a:solidFill>
                  <a:schemeClr val="bg1"/>
                </a:solidFill>
              </a:rPr>
              <a:t> = private </a:t>
            </a:r>
            <a:r>
              <a:rPr lang="en-US" sz="800" dirty="0" err="1" smtClean="0">
                <a:solidFill>
                  <a:schemeClr val="bg1"/>
                </a:solidFill>
              </a:rPr>
              <a:t>unnamed_addr</a:t>
            </a:r>
            <a:r>
              <a:rPr lang="en-US" sz="800" dirty="0" smtClean="0">
                <a:solidFill>
                  <a:schemeClr val="bg1"/>
                </a:solidFill>
              </a:rPr>
              <a:t> constant [2 x i8] c"\0A\00"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@.</a:t>
            </a:r>
            <a:r>
              <a:rPr lang="en-US" sz="800" dirty="0" err="1" smtClean="0">
                <a:solidFill>
                  <a:schemeClr val="bg1"/>
                </a:solidFill>
              </a:rPr>
              <a:t>strint</a:t>
            </a:r>
            <a:r>
              <a:rPr lang="en-US" sz="800" dirty="0" smtClean="0">
                <a:solidFill>
                  <a:schemeClr val="bg1"/>
                </a:solidFill>
              </a:rPr>
              <a:t> = private </a:t>
            </a:r>
            <a:r>
              <a:rPr lang="en-US" sz="800" dirty="0" err="1" smtClean="0">
                <a:solidFill>
                  <a:schemeClr val="bg1"/>
                </a:solidFill>
              </a:rPr>
              <a:t>unnamed_addr</a:t>
            </a:r>
            <a:r>
              <a:rPr lang="en-US" sz="800" dirty="0" smtClean="0">
                <a:solidFill>
                  <a:schemeClr val="bg1"/>
                </a:solidFill>
              </a:rPr>
              <a:t> constant [4 x i8] c"%</a:t>
            </a:r>
            <a:r>
              <a:rPr lang="en-US" sz="800" dirty="0" err="1" smtClean="0">
                <a:solidFill>
                  <a:schemeClr val="bg1"/>
                </a:solidFill>
              </a:rPr>
              <a:t>i</a:t>
            </a:r>
            <a:r>
              <a:rPr lang="en-US" sz="800" dirty="0" smtClean="0">
                <a:solidFill>
                  <a:schemeClr val="bg1"/>
                </a:solidFill>
              </a:rPr>
              <a:t>\0A\00"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@.</a:t>
            </a:r>
            <a:r>
              <a:rPr lang="en-US" sz="800" dirty="0" err="1" smtClean="0">
                <a:solidFill>
                  <a:schemeClr val="bg1"/>
                </a:solidFill>
              </a:rPr>
              <a:t>strfloat</a:t>
            </a:r>
            <a:r>
              <a:rPr lang="en-US" sz="800" dirty="0" smtClean="0">
                <a:solidFill>
                  <a:schemeClr val="bg1"/>
                </a:solidFill>
              </a:rPr>
              <a:t> = private </a:t>
            </a:r>
            <a:r>
              <a:rPr lang="en-US" sz="800" dirty="0" err="1" smtClean="0">
                <a:solidFill>
                  <a:schemeClr val="bg1"/>
                </a:solidFill>
              </a:rPr>
              <a:t>unnamed_addr</a:t>
            </a:r>
            <a:r>
              <a:rPr lang="en-US" sz="800" dirty="0" smtClean="0">
                <a:solidFill>
                  <a:schemeClr val="bg1"/>
                </a:solidFill>
              </a:rPr>
              <a:t> constant [4 x i8] c"%f\0A\00"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declare i32 @</a:t>
            </a:r>
            <a:r>
              <a:rPr lang="en-US" sz="800" dirty="0" err="1" smtClean="0">
                <a:solidFill>
                  <a:schemeClr val="bg1"/>
                </a:solidFill>
              </a:rPr>
              <a:t>printf</a:t>
            </a:r>
            <a:r>
              <a:rPr lang="en-US" sz="800" dirty="0" smtClean="0">
                <a:solidFill>
                  <a:schemeClr val="bg1"/>
                </a:solidFill>
              </a:rPr>
              <a:t>(i8*, ...)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@"x" = internal global i32 </a:t>
            </a:r>
            <a:r>
              <a:rPr lang="en-US" sz="800" dirty="0" err="1" smtClean="0">
                <a:solidFill>
                  <a:schemeClr val="bg1"/>
                </a:solidFill>
              </a:rPr>
              <a:t>undef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@"n" = internal global i32 </a:t>
            </a:r>
            <a:r>
              <a:rPr lang="en-US" sz="800" dirty="0" err="1" smtClean="0">
                <a:solidFill>
                  <a:schemeClr val="bg1"/>
                </a:solidFill>
              </a:rPr>
              <a:t>undef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define i32 @Func0(i32){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%2 = </a:t>
            </a:r>
            <a:r>
              <a:rPr lang="en-US" sz="800" dirty="0" err="1" smtClean="0">
                <a:solidFill>
                  <a:schemeClr val="bg1"/>
                </a:solidFill>
              </a:rPr>
              <a:t>alloca</a:t>
            </a:r>
            <a:r>
              <a:rPr lang="en-US" sz="800" dirty="0" smtClean="0">
                <a:solidFill>
                  <a:schemeClr val="bg1"/>
                </a:solidFill>
              </a:rPr>
              <a:t> i32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store i32 %0, i32* %2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%"</a:t>
            </a:r>
            <a:r>
              <a:rPr lang="en-US" sz="800" dirty="0" err="1" smtClean="0">
                <a:solidFill>
                  <a:schemeClr val="bg1"/>
                </a:solidFill>
              </a:rPr>
              <a:t>factresult</a:t>
            </a:r>
            <a:r>
              <a:rPr lang="en-US" sz="800" dirty="0" smtClean="0">
                <a:solidFill>
                  <a:schemeClr val="bg1"/>
                </a:solidFill>
              </a:rPr>
              <a:t>" = </a:t>
            </a:r>
            <a:r>
              <a:rPr lang="en-US" sz="800" dirty="0" err="1" smtClean="0">
                <a:solidFill>
                  <a:schemeClr val="bg1"/>
                </a:solidFill>
              </a:rPr>
              <a:t>alloca</a:t>
            </a:r>
            <a:r>
              <a:rPr lang="en-US" sz="800" dirty="0" smtClean="0">
                <a:solidFill>
                  <a:schemeClr val="bg1"/>
                </a:solidFill>
              </a:rPr>
              <a:t> i32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%"temp1" = </a:t>
            </a:r>
            <a:r>
              <a:rPr lang="en-US" sz="800" dirty="0" err="1" smtClean="0">
                <a:solidFill>
                  <a:schemeClr val="bg1"/>
                </a:solidFill>
              </a:rPr>
              <a:t>alloca</a:t>
            </a:r>
            <a:r>
              <a:rPr lang="en-US" sz="800" dirty="0" smtClean="0">
                <a:solidFill>
                  <a:schemeClr val="bg1"/>
                </a:solidFill>
              </a:rPr>
              <a:t> i32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%"temp2" = </a:t>
            </a:r>
            <a:r>
              <a:rPr lang="en-US" sz="800" dirty="0" err="1" smtClean="0">
                <a:solidFill>
                  <a:schemeClr val="bg1"/>
                </a:solidFill>
              </a:rPr>
              <a:t>alloca</a:t>
            </a:r>
            <a:r>
              <a:rPr lang="en-US" sz="800" dirty="0" smtClean="0">
                <a:solidFill>
                  <a:schemeClr val="bg1"/>
                </a:solidFill>
              </a:rPr>
              <a:t> i32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%3 = </a:t>
            </a:r>
            <a:r>
              <a:rPr lang="en-US" sz="800" dirty="0" err="1" smtClean="0">
                <a:solidFill>
                  <a:schemeClr val="bg1"/>
                </a:solidFill>
              </a:rPr>
              <a:t>alloca</a:t>
            </a:r>
            <a:r>
              <a:rPr lang="en-US" sz="800" dirty="0" smtClean="0">
                <a:solidFill>
                  <a:schemeClr val="bg1"/>
                </a:solidFill>
              </a:rPr>
              <a:t> i32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store i32 1, i32* %3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%4 = load i32, i32* %2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%5 = load i32, i32* %3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%6 = </a:t>
            </a:r>
            <a:r>
              <a:rPr lang="en-US" sz="800" dirty="0" err="1" smtClean="0">
                <a:solidFill>
                  <a:schemeClr val="bg1"/>
                </a:solidFill>
              </a:rPr>
              <a:t>icmp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sle</a:t>
            </a:r>
            <a:r>
              <a:rPr lang="en-US" sz="800" dirty="0" smtClean="0">
                <a:solidFill>
                  <a:schemeClr val="bg1"/>
                </a:solidFill>
              </a:rPr>
              <a:t> i32 %4, %5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i1 %6, label %7, label %10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;Label %7 </a:t>
            </a:r>
            <a:r>
              <a:rPr lang="en-US" sz="800" dirty="0" err="1" smtClean="0">
                <a:solidFill>
                  <a:schemeClr val="bg1"/>
                </a:solidFill>
              </a:rPr>
              <a:t>ifthen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%8 = </a:t>
            </a:r>
            <a:r>
              <a:rPr lang="en-US" sz="800" dirty="0" err="1" smtClean="0">
                <a:solidFill>
                  <a:schemeClr val="bg1"/>
                </a:solidFill>
              </a:rPr>
              <a:t>alloca</a:t>
            </a:r>
            <a:r>
              <a:rPr lang="en-US" sz="800" dirty="0" smtClean="0">
                <a:solidFill>
                  <a:schemeClr val="bg1"/>
                </a:solidFill>
              </a:rPr>
              <a:t> i32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store i32 1, i32* %8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%9 = load i32, i32* %8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store i32 %9, i32* %2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label %26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;Label %10 </a:t>
            </a:r>
            <a:r>
              <a:rPr lang="en-US" sz="800" dirty="0" err="1" smtClean="0">
                <a:solidFill>
                  <a:schemeClr val="bg1"/>
                </a:solidFill>
              </a:rPr>
              <a:t>ifelse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%11 = </a:t>
            </a:r>
            <a:r>
              <a:rPr lang="en-US" sz="800" dirty="0" err="1" smtClean="0">
                <a:solidFill>
                  <a:schemeClr val="bg1"/>
                </a:solidFill>
              </a:rPr>
              <a:t>alloca</a:t>
            </a:r>
            <a:r>
              <a:rPr lang="en-US" sz="800" dirty="0" smtClean="0">
                <a:solidFill>
                  <a:schemeClr val="bg1"/>
                </a:solidFill>
              </a:rPr>
              <a:t> i32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store i32 1, i32* %11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%12 = load i32, i32* %2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%13 = load i32, i32* %11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%14 = sub i32 %12, %13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%15 = </a:t>
            </a:r>
            <a:r>
              <a:rPr lang="en-US" sz="800" dirty="0" err="1" smtClean="0">
                <a:solidFill>
                  <a:schemeClr val="bg1"/>
                </a:solidFill>
              </a:rPr>
              <a:t>alloca</a:t>
            </a:r>
            <a:r>
              <a:rPr lang="en-US" sz="800" dirty="0" smtClean="0">
                <a:solidFill>
                  <a:schemeClr val="bg1"/>
                </a:solidFill>
              </a:rPr>
              <a:t> i32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store i32 %14, i32* %15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%16 = load i32, i32* %15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store i32 %16, i32* %"temp1"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%17 = load i32, i32* %"temp1"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%18 = call i32 @Func0(i32 %17)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%19 = </a:t>
            </a:r>
            <a:r>
              <a:rPr lang="en-US" sz="800" dirty="0" err="1" smtClean="0">
                <a:solidFill>
                  <a:schemeClr val="bg1"/>
                </a:solidFill>
              </a:rPr>
              <a:t>alloca</a:t>
            </a:r>
            <a:r>
              <a:rPr lang="en-US" sz="800" dirty="0" smtClean="0">
                <a:solidFill>
                  <a:schemeClr val="bg1"/>
                </a:solidFill>
              </a:rPr>
              <a:t> i32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store i32 %18, i32* %19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%20 = load i32, i32* %19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store i32 %20, i32* %"temp2</a:t>
            </a:r>
            <a:r>
              <a:rPr lang="en-US" sz="800" dirty="0" smtClean="0">
                <a:solidFill>
                  <a:schemeClr val="bg1"/>
                </a:solidFill>
              </a:rPr>
              <a:t>"</a:t>
            </a:r>
            <a:endParaRPr lang="ru-RU" sz="800" dirty="0" smtClean="0">
              <a:solidFill>
                <a:schemeClr val="bg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4166587" y="2611886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%21 = load i32, i32* %2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%22 = load i32, i32* %"temp2"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%23 = </a:t>
            </a:r>
            <a:r>
              <a:rPr lang="en-US" sz="800" dirty="0" err="1" smtClean="0">
                <a:solidFill>
                  <a:schemeClr val="bg1"/>
                </a:solidFill>
              </a:rPr>
              <a:t>mul</a:t>
            </a:r>
            <a:r>
              <a:rPr lang="en-US" sz="800" dirty="0" smtClean="0">
                <a:solidFill>
                  <a:schemeClr val="bg1"/>
                </a:solidFill>
              </a:rPr>
              <a:t> i32 %21, %22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%24 = </a:t>
            </a:r>
            <a:r>
              <a:rPr lang="en-US" sz="800" dirty="0" err="1" smtClean="0">
                <a:solidFill>
                  <a:schemeClr val="bg1"/>
                </a:solidFill>
              </a:rPr>
              <a:t>alloca</a:t>
            </a:r>
            <a:r>
              <a:rPr lang="en-US" sz="800" dirty="0" smtClean="0">
                <a:solidFill>
                  <a:schemeClr val="bg1"/>
                </a:solidFill>
              </a:rPr>
              <a:t> i32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store i32 %23, i32* %24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%25 = load i32, i32* %24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store i32 %25, i32* %2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label %26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;Label %26 </a:t>
            </a:r>
            <a:r>
              <a:rPr lang="en-US" sz="800" dirty="0" err="1" smtClean="0">
                <a:solidFill>
                  <a:schemeClr val="bg1"/>
                </a:solidFill>
              </a:rPr>
              <a:t>ifend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%27 = load i32, i32* %2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store i32 %27, i32* %"</a:t>
            </a:r>
            <a:r>
              <a:rPr lang="en-US" sz="800" dirty="0" err="1" smtClean="0">
                <a:solidFill>
                  <a:schemeClr val="bg1"/>
                </a:solidFill>
              </a:rPr>
              <a:t>factresult</a:t>
            </a:r>
            <a:r>
              <a:rPr lang="en-US" sz="800" dirty="0" smtClean="0">
                <a:solidFill>
                  <a:schemeClr val="bg1"/>
                </a:solidFill>
              </a:rPr>
              <a:t>"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%28 = load i32, i32* %"</a:t>
            </a:r>
            <a:r>
              <a:rPr lang="en-US" sz="800" dirty="0" err="1" smtClean="0">
                <a:solidFill>
                  <a:schemeClr val="bg1"/>
                </a:solidFill>
              </a:rPr>
              <a:t>factresult</a:t>
            </a:r>
            <a:r>
              <a:rPr lang="en-US" sz="800" dirty="0" smtClean="0">
                <a:solidFill>
                  <a:schemeClr val="bg1"/>
                </a:solidFill>
              </a:rPr>
              <a:t>"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ret i32 %28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}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 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define i32 @main() {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%1 = </a:t>
            </a:r>
            <a:r>
              <a:rPr lang="en-US" sz="800" dirty="0" err="1" smtClean="0">
                <a:solidFill>
                  <a:schemeClr val="bg1"/>
                </a:solidFill>
              </a:rPr>
              <a:t>alloca</a:t>
            </a:r>
            <a:r>
              <a:rPr lang="en-US" sz="800" dirty="0" smtClean="0">
                <a:solidFill>
                  <a:schemeClr val="bg1"/>
                </a:solidFill>
              </a:rPr>
              <a:t> i32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store i32 10, i32* %1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%2 = load i32, i32* %1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store i32 %2, i32* @"n"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%3 = load i32, i32* @"n"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%4 = call i32 @Func0(i32 %3)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%5 = </a:t>
            </a:r>
            <a:r>
              <a:rPr lang="en-US" sz="800" dirty="0" err="1" smtClean="0">
                <a:solidFill>
                  <a:schemeClr val="bg1"/>
                </a:solidFill>
              </a:rPr>
              <a:t>alloca</a:t>
            </a:r>
            <a:r>
              <a:rPr lang="en-US" sz="800" dirty="0" smtClean="0">
                <a:solidFill>
                  <a:schemeClr val="bg1"/>
                </a:solidFill>
              </a:rPr>
              <a:t> i32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store i32 %4, i32* %5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%6 = load i32, i32* %5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store i32 %6, i32* @"x"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%7 = load i32, i32* @"x"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%8 = call i32 (i8*, ...) @</a:t>
            </a:r>
            <a:r>
              <a:rPr lang="en-US" sz="800" dirty="0" err="1" smtClean="0">
                <a:solidFill>
                  <a:schemeClr val="bg1"/>
                </a:solidFill>
              </a:rPr>
              <a:t>printf</a:t>
            </a:r>
            <a:r>
              <a:rPr lang="en-US" sz="800" dirty="0" smtClean="0">
                <a:solidFill>
                  <a:schemeClr val="bg1"/>
                </a:solidFill>
              </a:rPr>
              <a:t>(i8* </a:t>
            </a:r>
            <a:r>
              <a:rPr lang="en-US" sz="800" dirty="0" err="1" smtClean="0">
                <a:solidFill>
                  <a:schemeClr val="bg1"/>
                </a:solidFill>
              </a:rPr>
              <a:t>getelementptr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inbounds </a:t>
            </a:r>
            <a:r>
              <a:rPr lang="en-US" sz="800" dirty="0" smtClean="0">
                <a:solidFill>
                  <a:schemeClr val="bg1"/>
                </a:solidFill>
              </a:rPr>
              <a:t>([4 x i8], [4 x i8]* @.</a:t>
            </a:r>
            <a:r>
              <a:rPr lang="en-US" sz="800" dirty="0" err="1" smtClean="0">
                <a:solidFill>
                  <a:schemeClr val="bg1"/>
                </a:solidFill>
              </a:rPr>
              <a:t>strint</a:t>
            </a:r>
            <a:r>
              <a:rPr lang="en-US" sz="800" dirty="0" smtClean="0">
                <a:solidFill>
                  <a:schemeClr val="bg1"/>
                </a:solidFill>
              </a:rPr>
              <a:t>, i32 0, i32 0), i32 %7)</a:t>
            </a:r>
            <a:endParaRPr lang="ru-RU" sz="800" dirty="0" smtClean="0">
              <a:solidFill>
                <a:schemeClr val="bg1"/>
              </a:solidFill>
            </a:endParaRPr>
          </a:p>
          <a:p>
            <a:r>
              <a:rPr lang="ru-RU" sz="800" dirty="0" err="1" smtClean="0">
                <a:solidFill>
                  <a:schemeClr val="bg1"/>
                </a:solidFill>
              </a:rPr>
              <a:t>ret</a:t>
            </a:r>
            <a:r>
              <a:rPr lang="ru-RU" sz="800" dirty="0" smtClean="0">
                <a:solidFill>
                  <a:schemeClr val="bg1"/>
                </a:solidFill>
              </a:rPr>
              <a:t> i32 0</a:t>
            </a:r>
          </a:p>
          <a:p>
            <a:r>
              <a:rPr lang="ru-RU" sz="800" dirty="0" smtClean="0">
                <a:solidFill>
                  <a:schemeClr val="bg1"/>
                </a:solidFill>
              </a:rPr>
              <a:t>}</a:t>
            </a:r>
          </a:p>
          <a:p>
            <a:endParaRPr lang="ru-RU" sz="800" dirty="0">
              <a:solidFill>
                <a:schemeClr val="bg1"/>
              </a:solidFill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2521259" y="1535837"/>
            <a:ext cx="0" cy="5024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4110361" y="2636668"/>
            <a:ext cx="0" cy="391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954392" y="6081203"/>
            <a:ext cx="348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Подсчёт производится правильно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6448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ru-RU" sz="9600" dirty="0" smtClean="0"/>
              <a:t/>
            </a:r>
            <a:br>
              <a:rPr lang="ru-RU" sz="9600" dirty="0" smtClean="0"/>
            </a:br>
            <a:r>
              <a:rPr lang="ru-RU" sz="9600" dirty="0" smtClean="0"/>
              <a:t>Спасибо за внимание!</a:t>
            </a:r>
            <a:endParaRPr lang="ru-RU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2084" y="1457864"/>
            <a:ext cx="11619915" cy="5400136"/>
          </a:xfrm>
        </p:spPr>
        <p:txBody>
          <a:bodyPr>
            <a:normAutofit/>
          </a:bodyPr>
          <a:lstStyle/>
          <a:p>
            <a:pPr algn="l"/>
            <a:r>
              <a:rPr lang="ru-RU" sz="31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Требования к разработке</a:t>
            </a:r>
            <a:br>
              <a:rPr lang="ru-RU" sz="31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1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Лексический анализатор</a:t>
            </a:r>
            <a:br>
              <a:rPr lang="ru-RU" sz="31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1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Синтаксический анализатор</a:t>
            </a:r>
            <a:br>
              <a:rPr lang="ru-RU" sz="31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1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Генерация объектного кода</a:t>
            </a:r>
            <a:br>
              <a:rPr lang="ru-RU" sz="31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1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Тестирование на соответствие требованиям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1380226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4271D08-B8C8-4622-9405-573E26A8C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Требования к разработке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FCA33D7-3944-44DF-90E5-0A0BAFAED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88906"/>
            <a:ext cx="10058400" cy="4880188"/>
          </a:xfrm>
        </p:spPr>
        <p:txBody>
          <a:bodyPr>
            <a:normAutofit fontScale="77500" lnSpcReduction="20000"/>
          </a:bodyPr>
          <a:lstStyle/>
          <a:p>
            <a:r>
              <a:rPr lang="ru-RU" sz="2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проект должен соответствовать следующим требованиям:</a:t>
            </a: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Требования к входному языку:</a:t>
            </a:r>
          </a:p>
          <a:p>
            <a:pPr lvl="0"/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Должны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присутствовать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операторные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скобки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Должна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игнорироваться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идентация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Должны поддерживаться комментарии любой длины;</a:t>
            </a: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Входная программа должна представлять собой единый модуль, но поддерживать вызов функций.</a:t>
            </a: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Требования к операторам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присваивания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(:=);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Арифметические операторы и операторы сравнения (+, -, *, /, &gt;, &lt;,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&lt;&gt;, &lt;=, &gt;=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Логические операторы 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Условный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оператор (if);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цикла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(while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for,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break, continue);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Базовый вывод (строковый литерал, переменная);</a:t>
            </a: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Типы (целочисленный 32 бита, с плавающей запятой 32 бита).</a:t>
            </a: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выходному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языку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А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ссемблер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байт-код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C48B008A-4D10-4E73-9813-9BDB03DC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2A66-1F83-4828-BFE0-87500F93A9E5}" type="slidenum">
              <a:rPr lang="ru-RU" smtClean="0">
                <a:solidFill>
                  <a:schemeClr val="tx1"/>
                </a:solidFill>
              </a:rPr>
              <a:pPr/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443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10FA29A-DFFE-41C0-9C56-186B5F94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256"/>
            <a:ext cx="12192000" cy="97070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Лексический анализатор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AE727302-7AAA-4446-BA03-05A4A1ED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2A66-1F83-4828-BFE0-87500F93A9E5}" type="slidenum">
              <a:rPr lang="ru-RU" smtClean="0">
                <a:solidFill>
                  <a:schemeClr val="tx1"/>
                </a:solidFill>
              </a:rPr>
              <a:pPr/>
              <a:t>4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F1FCF2D-28C9-4E29-9AB5-BA1F2C1F4A0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82425" y="2913084"/>
            <a:ext cx="5495076" cy="1725037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F82CCBC-597A-499E-9679-45001FA39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894" y="1010998"/>
            <a:ext cx="5539956" cy="58470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вход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лексическому анализатору 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подается поток символов текста входной программы. Лексический анализатор выделяет зарезервированные слова, идентификаторы, операторы, строковые и числовые литералы, удаляет комментарии и пробельные символы, преобразовывая текст входной программы в упорядоченную структуру – список токенов. Все токены хранятся в структуре данных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&lt;Token&gt;</a:t>
            </a:r>
            <a:r>
              <a:rPr lang="ru-RU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Комментарии идентифицируются с помощью</a:t>
            </a:r>
          </a:p>
          <a:p>
            <a:pPr algn="just">
              <a:buNone/>
            </a:pP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символов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первый – начало, а второй –</a:t>
            </a:r>
          </a:p>
          <a:p>
            <a:pPr algn="just">
              <a:buNone/>
            </a:pP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конец комментирования.</a:t>
            </a:r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комментария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}</a:t>
            </a:r>
            <a:endParaRPr lang="ru-RU" sz="1800" dirty="0" smtClean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Зарезервированные слова –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берутся из файла</a:t>
            </a:r>
          </a:p>
          <a:p>
            <a:pPr algn="just">
              <a:buNone/>
            </a:pP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keywords.txt,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него входят все слова, которые</a:t>
            </a:r>
          </a:p>
          <a:p>
            <a:pPr algn="just">
              <a:buNone/>
            </a:pP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используются в языке 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Pascal.</a:t>
            </a:r>
            <a:endParaRPr lang="ru-RU" altLang="ru-RU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Константами являются числовые литералы.</a:t>
            </a:r>
          </a:p>
          <a:p>
            <a:pPr algn="just">
              <a:buNone/>
            </a:pP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Поддерживаемые операторы - ', '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'('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') '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'{'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'} '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'+'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'-'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'*'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'/'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'='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'&lt;'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'&gt;'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'; '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ru-RU" alt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endParaRPr lang="ru-RU" altLang="ru-RU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ru-RU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ru-RU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endParaRPr lang="ru-RU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550C98F6-DED5-4516-A1BB-F1EEC7BD5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D908D5CF-783C-48AC-8F4B-82D5BA5B2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63000" y="764024"/>
            <a:ext cx="3429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chemeClr val="bg1"/>
                </a:solidFill>
              </a:rPr>
              <a:t>private static final </a:t>
            </a:r>
            <a:r>
              <a:rPr lang="en-US" sz="600" b="1" dirty="0" err="1" smtClean="0">
                <a:solidFill>
                  <a:schemeClr val="bg1"/>
                </a:solidFill>
              </a:rPr>
              <a:t>HashMap</a:t>
            </a:r>
            <a:r>
              <a:rPr lang="en-US" sz="600" b="1" dirty="0" smtClean="0">
                <a:solidFill>
                  <a:schemeClr val="bg1"/>
                </a:solidFill>
              </a:rPr>
              <a:t>&lt;String, String&gt; </a:t>
            </a:r>
            <a:r>
              <a:rPr lang="en-US" sz="600" b="1" i="1" dirty="0" smtClean="0">
                <a:solidFill>
                  <a:schemeClr val="bg1"/>
                </a:solidFill>
              </a:rPr>
              <a:t>KEYWORDS_TOKEN;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</a:t>
            </a:r>
            <a:r>
              <a:rPr lang="en-US" sz="600" b="1" dirty="0" smtClean="0">
                <a:solidFill>
                  <a:schemeClr val="bg1"/>
                </a:solidFill>
              </a:rPr>
              <a:t>static {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</a:t>
            </a:r>
            <a:r>
              <a:rPr lang="en-US" sz="600" b="1" i="1" dirty="0" smtClean="0">
                <a:solidFill>
                  <a:schemeClr val="bg1"/>
                </a:solidFill>
              </a:rPr>
              <a:t>KEYWORDS_TOKEN = new </a:t>
            </a:r>
            <a:r>
              <a:rPr lang="en-US" sz="600" b="1" i="1" dirty="0" err="1" smtClean="0">
                <a:solidFill>
                  <a:schemeClr val="bg1"/>
                </a:solidFill>
              </a:rPr>
              <a:t>HashMap</a:t>
            </a:r>
            <a:r>
              <a:rPr lang="en-US" sz="600" b="1" i="1" dirty="0" smtClean="0">
                <a:solidFill>
                  <a:schemeClr val="bg1"/>
                </a:solidFill>
              </a:rPr>
              <a:t>&lt;&gt;();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String word;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</a:t>
            </a:r>
            <a:r>
              <a:rPr lang="en-US" sz="600" b="1" dirty="0" smtClean="0">
                <a:solidFill>
                  <a:schemeClr val="bg1"/>
                </a:solidFill>
              </a:rPr>
              <a:t>try {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    Scanner sc = </a:t>
            </a:r>
            <a:r>
              <a:rPr lang="en-US" sz="600" b="1" dirty="0" smtClean="0">
                <a:solidFill>
                  <a:schemeClr val="bg1"/>
                </a:solidFill>
              </a:rPr>
              <a:t>new Scanner(new File("keywords.txt"));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    </a:t>
            </a:r>
            <a:r>
              <a:rPr lang="en-US" sz="600" b="1" dirty="0" smtClean="0">
                <a:solidFill>
                  <a:schemeClr val="bg1"/>
                </a:solidFill>
              </a:rPr>
              <a:t>while(</a:t>
            </a:r>
            <a:r>
              <a:rPr lang="en-US" sz="600" b="1" dirty="0" err="1" smtClean="0">
                <a:solidFill>
                  <a:schemeClr val="bg1"/>
                </a:solidFill>
              </a:rPr>
              <a:t>sc.hasNext</a:t>
            </a:r>
            <a:r>
              <a:rPr lang="en-US" sz="600" b="1" dirty="0" smtClean="0">
                <a:solidFill>
                  <a:schemeClr val="bg1"/>
                </a:solidFill>
              </a:rPr>
              <a:t>()){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        word = </a:t>
            </a:r>
            <a:r>
              <a:rPr lang="en-US" sz="600" dirty="0" err="1" smtClean="0">
                <a:solidFill>
                  <a:schemeClr val="bg1"/>
                </a:solidFill>
              </a:rPr>
              <a:t>sc.next</a:t>
            </a:r>
            <a:r>
              <a:rPr lang="en-US" sz="6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        </a:t>
            </a:r>
            <a:r>
              <a:rPr lang="en-US" sz="600" b="1" i="1" dirty="0" smtClean="0">
                <a:solidFill>
                  <a:schemeClr val="bg1"/>
                </a:solidFill>
              </a:rPr>
              <a:t>KEYWORDS_TOKEN.put(word, </a:t>
            </a:r>
            <a:r>
              <a:rPr lang="en-US" sz="600" b="1" i="1" dirty="0" err="1" smtClean="0">
                <a:solidFill>
                  <a:schemeClr val="bg1"/>
                </a:solidFill>
              </a:rPr>
              <a:t>String.format</a:t>
            </a:r>
            <a:r>
              <a:rPr lang="en-US" sz="600" b="1" i="1" dirty="0" smtClean="0">
                <a:solidFill>
                  <a:schemeClr val="bg1"/>
                </a:solidFill>
              </a:rPr>
              <a:t>("TK_%s", </a:t>
            </a:r>
            <a:r>
              <a:rPr lang="en-US" sz="600" b="1" i="1" dirty="0" err="1" smtClean="0">
                <a:solidFill>
                  <a:schemeClr val="bg1"/>
                </a:solidFill>
              </a:rPr>
              <a:t>word.toUpperCase</a:t>
            </a:r>
            <a:r>
              <a:rPr lang="en-US" sz="600" b="1" i="1" dirty="0" smtClean="0">
                <a:solidFill>
                  <a:schemeClr val="bg1"/>
                </a:solidFill>
              </a:rPr>
              <a:t>()));</a:t>
            </a:r>
          </a:p>
          <a:p>
            <a:r>
              <a:rPr lang="ru-RU" sz="600" dirty="0" smtClean="0">
                <a:solidFill>
                  <a:schemeClr val="bg1"/>
                </a:solidFill>
              </a:rPr>
              <a:t>            }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    </a:t>
            </a:r>
            <a:r>
              <a:rPr lang="en-US" sz="600" dirty="0" err="1" smtClean="0">
                <a:solidFill>
                  <a:schemeClr val="bg1"/>
                </a:solidFill>
              </a:rPr>
              <a:t>sc.close</a:t>
            </a:r>
            <a:r>
              <a:rPr lang="en-US" sz="6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} </a:t>
            </a:r>
            <a:r>
              <a:rPr lang="en-US" sz="600" b="1" dirty="0" smtClean="0">
                <a:solidFill>
                  <a:schemeClr val="bg1"/>
                </a:solidFill>
              </a:rPr>
              <a:t>catch (</a:t>
            </a:r>
            <a:r>
              <a:rPr lang="en-US" sz="600" b="1" dirty="0" err="1" smtClean="0">
                <a:solidFill>
                  <a:schemeClr val="bg1"/>
                </a:solidFill>
              </a:rPr>
              <a:t>FileNotFoundException</a:t>
            </a:r>
            <a:r>
              <a:rPr lang="en-US" sz="600" b="1" dirty="0" smtClean="0">
                <a:solidFill>
                  <a:schemeClr val="bg1"/>
                </a:solidFill>
              </a:rPr>
              <a:t> e) {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    </a:t>
            </a:r>
            <a:r>
              <a:rPr lang="en-US" sz="600" dirty="0" err="1" smtClean="0">
                <a:solidFill>
                  <a:schemeClr val="bg1"/>
                </a:solidFill>
              </a:rPr>
              <a:t>e.printStackTrace</a:t>
            </a:r>
            <a:r>
              <a:rPr lang="en-US" sz="6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ru-RU" sz="600" dirty="0" smtClean="0">
                <a:solidFill>
                  <a:schemeClr val="bg1"/>
                </a:solidFill>
              </a:rPr>
              <a:t>        }</a:t>
            </a:r>
          </a:p>
          <a:p>
            <a:r>
              <a:rPr lang="ru-RU" sz="600" dirty="0" smtClean="0">
                <a:solidFill>
                  <a:schemeClr val="bg1"/>
                </a:solidFill>
              </a:rPr>
              <a:t>    }</a:t>
            </a:r>
          </a:p>
          <a:p>
            <a:endParaRPr lang="ru-RU" sz="600" dirty="0" smtClean="0">
              <a:solidFill>
                <a:schemeClr val="bg1"/>
              </a:solidFill>
            </a:endParaRPr>
          </a:p>
          <a:p>
            <a:r>
              <a:rPr lang="en-US" sz="600" dirty="0" smtClean="0">
                <a:solidFill>
                  <a:schemeClr val="bg1"/>
                </a:solidFill>
              </a:rPr>
              <a:t>    </a:t>
            </a:r>
            <a:r>
              <a:rPr lang="en-US" sz="600" b="1" dirty="0" smtClean="0">
                <a:solidFill>
                  <a:schemeClr val="bg1"/>
                </a:solidFill>
              </a:rPr>
              <a:t>private static final </a:t>
            </a:r>
            <a:r>
              <a:rPr lang="en-US" sz="600" b="1" dirty="0" err="1" smtClean="0">
                <a:solidFill>
                  <a:schemeClr val="bg1"/>
                </a:solidFill>
              </a:rPr>
              <a:t>HashMap</a:t>
            </a:r>
            <a:r>
              <a:rPr lang="en-US" sz="600" b="1" dirty="0" smtClean="0">
                <a:solidFill>
                  <a:schemeClr val="bg1"/>
                </a:solidFill>
              </a:rPr>
              <a:t>&lt;String, String&gt; </a:t>
            </a:r>
            <a:r>
              <a:rPr lang="en-US" sz="600" b="1" i="1" dirty="0" smtClean="0">
                <a:solidFill>
                  <a:schemeClr val="bg1"/>
                </a:solidFill>
              </a:rPr>
              <a:t>OPERATORS_TOKEN;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</a:t>
            </a:r>
            <a:r>
              <a:rPr lang="en-US" sz="600" b="1" dirty="0" smtClean="0">
                <a:solidFill>
                  <a:schemeClr val="bg1"/>
                </a:solidFill>
              </a:rPr>
              <a:t>static {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</a:t>
            </a:r>
            <a:r>
              <a:rPr lang="en-US" sz="600" b="1" i="1" dirty="0" smtClean="0">
                <a:solidFill>
                  <a:schemeClr val="bg1"/>
                </a:solidFill>
              </a:rPr>
              <a:t>OPERATORS_TOKEN = new </a:t>
            </a:r>
            <a:r>
              <a:rPr lang="en-US" sz="600" b="1" i="1" dirty="0" err="1" smtClean="0">
                <a:solidFill>
                  <a:schemeClr val="bg1"/>
                </a:solidFill>
              </a:rPr>
              <a:t>HashMap</a:t>
            </a:r>
            <a:r>
              <a:rPr lang="en-US" sz="600" b="1" i="1" dirty="0" smtClean="0">
                <a:solidFill>
                  <a:schemeClr val="bg1"/>
                </a:solidFill>
              </a:rPr>
              <a:t>&lt;&gt;();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</a:t>
            </a:r>
            <a:r>
              <a:rPr lang="en-US" sz="600" b="1" i="1" dirty="0" smtClean="0">
                <a:solidFill>
                  <a:schemeClr val="bg1"/>
                </a:solidFill>
              </a:rPr>
              <a:t>OPERATORS_TOKEN.put("(", "TK_OPEN_PARENTHESIS");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</a:t>
            </a:r>
            <a:r>
              <a:rPr lang="en-US" sz="600" b="1" i="1" dirty="0" smtClean="0">
                <a:solidFill>
                  <a:schemeClr val="bg1"/>
                </a:solidFill>
              </a:rPr>
              <a:t>OPERATORS_TOKEN.put(")", "TK_CLOSE_PARENTHESIS");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</a:t>
            </a:r>
            <a:r>
              <a:rPr lang="en-US" sz="600" b="1" i="1" dirty="0" smtClean="0">
                <a:solidFill>
                  <a:schemeClr val="bg1"/>
                </a:solidFill>
              </a:rPr>
              <a:t>OPERATORS_TOKEN.put("[", "TK_OPEN_SQUARE_BRACKET");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</a:t>
            </a:r>
            <a:r>
              <a:rPr lang="en-US" sz="600" b="1" i="1" dirty="0" smtClean="0">
                <a:solidFill>
                  <a:schemeClr val="bg1"/>
                </a:solidFill>
              </a:rPr>
              <a:t>OPERATORS_TOKEN.put("]", "TK_CLOSE_SQUARE_BRACKET");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</a:t>
            </a:r>
            <a:r>
              <a:rPr lang="en-US" sz="600" b="1" i="1" dirty="0" smtClean="0">
                <a:solidFill>
                  <a:schemeClr val="bg1"/>
                </a:solidFill>
              </a:rPr>
              <a:t>OPERATORS_TOKEN.put(".", "TK_DOT");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</a:t>
            </a:r>
            <a:r>
              <a:rPr lang="en-US" sz="600" b="1" i="1" dirty="0" smtClean="0">
                <a:solidFill>
                  <a:schemeClr val="bg1"/>
                </a:solidFill>
              </a:rPr>
              <a:t>OPERATORS_TOKEN.put("..", "TK_RANGE");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</a:t>
            </a:r>
            <a:r>
              <a:rPr lang="en-US" sz="600" b="1" i="1" dirty="0" smtClean="0">
                <a:solidFill>
                  <a:schemeClr val="bg1"/>
                </a:solidFill>
              </a:rPr>
              <a:t>OPERATORS_TOKEN.put(":", "TK_COLON");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</a:t>
            </a:r>
            <a:r>
              <a:rPr lang="en-US" sz="600" b="1" i="1" dirty="0" smtClean="0">
                <a:solidFill>
                  <a:schemeClr val="bg1"/>
                </a:solidFill>
              </a:rPr>
              <a:t>OPERATORS_TOKEN.put(";", "TK_SEMI_COLON");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</a:t>
            </a:r>
            <a:r>
              <a:rPr lang="en-US" sz="600" b="1" i="1" dirty="0" smtClean="0">
                <a:solidFill>
                  <a:schemeClr val="bg1"/>
                </a:solidFill>
              </a:rPr>
              <a:t>OPERATORS_TOKEN.put("+", "TK_PLUS");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</a:t>
            </a:r>
            <a:r>
              <a:rPr lang="en-US" sz="600" b="1" i="1" dirty="0" smtClean="0">
                <a:solidFill>
                  <a:schemeClr val="bg1"/>
                </a:solidFill>
              </a:rPr>
              <a:t>OPERATORS_TOKEN.put("-", "TK_MINUS");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</a:t>
            </a:r>
            <a:r>
              <a:rPr lang="en-US" sz="600" b="1" i="1" dirty="0" smtClean="0">
                <a:solidFill>
                  <a:schemeClr val="bg1"/>
                </a:solidFill>
              </a:rPr>
              <a:t>OPERATORS_TOKEN.put("*", "TK_MULTIPLY");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</a:t>
            </a:r>
            <a:r>
              <a:rPr lang="en-US" sz="600" b="1" i="1" dirty="0" smtClean="0">
                <a:solidFill>
                  <a:schemeClr val="bg1"/>
                </a:solidFill>
              </a:rPr>
              <a:t>OPERATORS_TOKEN.put("/", "TK_DIVIDE");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</a:t>
            </a:r>
            <a:r>
              <a:rPr lang="en-US" sz="600" b="1" i="1" dirty="0" smtClean="0">
                <a:solidFill>
                  <a:schemeClr val="bg1"/>
                </a:solidFill>
              </a:rPr>
              <a:t>OPERATORS_TOKEN.put("&lt;", "TK_LESS_THAN");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</a:t>
            </a:r>
            <a:r>
              <a:rPr lang="en-US" sz="600" b="1" i="1" dirty="0" smtClean="0">
                <a:solidFill>
                  <a:schemeClr val="bg1"/>
                </a:solidFill>
              </a:rPr>
              <a:t>OPERATORS_TOKEN.put("&lt;=", "TK_LESS_THAN_EQUAL");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</a:t>
            </a:r>
            <a:r>
              <a:rPr lang="en-US" sz="600" b="1" i="1" dirty="0" smtClean="0">
                <a:solidFill>
                  <a:schemeClr val="bg1"/>
                </a:solidFill>
              </a:rPr>
              <a:t>OPERATORS_TOKEN.put("&gt;", "TK_GREATER_THAN");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</a:t>
            </a:r>
            <a:r>
              <a:rPr lang="en-US" sz="600" b="1" i="1" dirty="0" smtClean="0">
                <a:solidFill>
                  <a:schemeClr val="bg1"/>
                </a:solidFill>
              </a:rPr>
              <a:t>OPERATORS_TOKEN.put("&gt;=", "TK_GREATER_THAN_EQUAL");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</a:t>
            </a:r>
            <a:r>
              <a:rPr lang="en-US" sz="600" b="1" i="1" dirty="0" smtClean="0">
                <a:solidFill>
                  <a:schemeClr val="bg1"/>
                </a:solidFill>
              </a:rPr>
              <a:t>OPERATORS_TOKEN.put(":=", "TK_ASSIGNMENT");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</a:t>
            </a:r>
            <a:r>
              <a:rPr lang="en-US" sz="600" b="1" i="1" dirty="0" smtClean="0">
                <a:solidFill>
                  <a:schemeClr val="bg1"/>
                </a:solidFill>
              </a:rPr>
              <a:t>OPERATORS_TOKEN.put(",", "TK_COMMA");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</a:t>
            </a:r>
            <a:r>
              <a:rPr lang="en-US" sz="600" b="1" i="1" dirty="0" smtClean="0">
                <a:solidFill>
                  <a:schemeClr val="bg1"/>
                </a:solidFill>
              </a:rPr>
              <a:t>OPERATORS_TOKEN.put("=", "TK_EQUAL");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</a:t>
            </a:r>
            <a:r>
              <a:rPr lang="en-US" sz="600" b="1" i="1" dirty="0" smtClean="0">
                <a:solidFill>
                  <a:schemeClr val="bg1"/>
                </a:solidFill>
              </a:rPr>
              <a:t>OPERATORS_TOKEN.put("&lt;&gt;", "TK_NOT_EQUAL");</a:t>
            </a:r>
          </a:p>
          <a:p>
            <a:r>
              <a:rPr lang="ru-RU" sz="600" dirty="0" smtClean="0">
                <a:solidFill>
                  <a:schemeClr val="bg1"/>
                </a:solidFill>
              </a:rPr>
              <a:t>    }</a:t>
            </a:r>
          </a:p>
          <a:p>
            <a:endParaRPr lang="ru-RU" sz="600" dirty="0" smtClean="0">
              <a:solidFill>
                <a:schemeClr val="bg1"/>
              </a:solidFill>
            </a:endParaRPr>
          </a:p>
          <a:p>
            <a:r>
              <a:rPr lang="en-US" sz="600" dirty="0" smtClean="0">
                <a:solidFill>
                  <a:schemeClr val="bg1"/>
                </a:solidFill>
              </a:rPr>
              <a:t>    </a:t>
            </a:r>
            <a:r>
              <a:rPr lang="en-US" sz="600" b="1" dirty="0" smtClean="0">
                <a:solidFill>
                  <a:schemeClr val="bg1"/>
                </a:solidFill>
              </a:rPr>
              <a:t>private static final </a:t>
            </a:r>
            <a:r>
              <a:rPr lang="en-US" sz="600" b="1" dirty="0" err="1" smtClean="0">
                <a:solidFill>
                  <a:schemeClr val="bg1"/>
                </a:solidFill>
              </a:rPr>
              <a:t>HashMap</a:t>
            </a:r>
            <a:r>
              <a:rPr lang="en-US" sz="600" b="1" dirty="0" smtClean="0">
                <a:solidFill>
                  <a:schemeClr val="bg1"/>
                </a:solidFill>
              </a:rPr>
              <a:t>&lt;String, TYPE&gt; </a:t>
            </a:r>
            <a:r>
              <a:rPr lang="en-US" sz="600" b="1" i="1" dirty="0" smtClean="0">
                <a:solidFill>
                  <a:schemeClr val="bg1"/>
                </a:solidFill>
              </a:rPr>
              <a:t>CHAR_TYPE;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</a:t>
            </a:r>
            <a:r>
              <a:rPr lang="en-US" sz="600" b="1" dirty="0" smtClean="0">
                <a:solidFill>
                  <a:schemeClr val="bg1"/>
                </a:solidFill>
              </a:rPr>
              <a:t>static {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</a:t>
            </a:r>
            <a:r>
              <a:rPr lang="en-US" sz="600" b="1" i="1" dirty="0" smtClean="0">
                <a:solidFill>
                  <a:schemeClr val="bg1"/>
                </a:solidFill>
              </a:rPr>
              <a:t>CHAR_TYPE = new </a:t>
            </a:r>
            <a:r>
              <a:rPr lang="en-US" sz="600" b="1" i="1" dirty="0" err="1" smtClean="0">
                <a:solidFill>
                  <a:schemeClr val="bg1"/>
                </a:solidFill>
              </a:rPr>
              <a:t>HashMap</a:t>
            </a:r>
            <a:r>
              <a:rPr lang="en-US" sz="600" b="1" i="1" dirty="0" smtClean="0">
                <a:solidFill>
                  <a:schemeClr val="bg1"/>
                </a:solidFill>
              </a:rPr>
              <a:t>&lt;&gt;();</a:t>
            </a:r>
          </a:p>
          <a:p>
            <a:r>
              <a:rPr lang="nn-NO" sz="600" dirty="0" smtClean="0">
                <a:solidFill>
                  <a:schemeClr val="bg1"/>
                </a:solidFill>
              </a:rPr>
              <a:t>        </a:t>
            </a:r>
            <a:r>
              <a:rPr lang="nn-NO" sz="600" b="1" dirty="0" smtClean="0">
                <a:solidFill>
                  <a:schemeClr val="bg1"/>
                </a:solidFill>
              </a:rPr>
              <a:t>for (int i = 65; i &lt; 91; i++){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    String </a:t>
            </a:r>
            <a:r>
              <a:rPr lang="en-US" sz="600" dirty="0" err="1" smtClean="0">
                <a:solidFill>
                  <a:schemeClr val="bg1"/>
                </a:solidFill>
              </a:rPr>
              <a:t>currentChar</a:t>
            </a:r>
            <a:r>
              <a:rPr lang="en-US" sz="600" dirty="0" smtClean="0">
                <a:solidFill>
                  <a:schemeClr val="bg1"/>
                </a:solidFill>
              </a:rPr>
              <a:t> = </a:t>
            </a:r>
            <a:r>
              <a:rPr lang="en-US" sz="600" dirty="0" err="1" smtClean="0">
                <a:solidFill>
                  <a:schemeClr val="bg1"/>
                </a:solidFill>
              </a:rPr>
              <a:t>String.</a:t>
            </a:r>
            <a:r>
              <a:rPr lang="en-US" sz="600" i="1" dirty="0" err="1" smtClean="0">
                <a:solidFill>
                  <a:schemeClr val="bg1"/>
                </a:solidFill>
              </a:rPr>
              <a:t>valueOf</a:t>
            </a:r>
            <a:r>
              <a:rPr lang="en-US" sz="600" i="1" dirty="0" smtClean="0">
                <a:solidFill>
                  <a:schemeClr val="bg1"/>
                </a:solidFill>
              </a:rPr>
              <a:t>(</a:t>
            </a:r>
            <a:r>
              <a:rPr lang="en-US" sz="600" i="1" dirty="0" err="1" smtClean="0">
                <a:solidFill>
                  <a:schemeClr val="bg1"/>
                </a:solidFill>
              </a:rPr>
              <a:t>Character.toChars</a:t>
            </a:r>
            <a:r>
              <a:rPr lang="en-US" sz="600" i="1" dirty="0" smtClean="0">
                <a:solidFill>
                  <a:schemeClr val="bg1"/>
                </a:solidFill>
              </a:rPr>
              <a:t>(</a:t>
            </a:r>
            <a:r>
              <a:rPr lang="en-US" sz="600" i="1" dirty="0" err="1" smtClean="0">
                <a:solidFill>
                  <a:schemeClr val="bg1"/>
                </a:solidFill>
              </a:rPr>
              <a:t>i</a:t>
            </a:r>
            <a:r>
              <a:rPr lang="en-US" sz="600" i="1" dirty="0" smtClean="0">
                <a:solidFill>
                  <a:schemeClr val="bg1"/>
                </a:solidFill>
              </a:rPr>
              <a:t>)[0]);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    </a:t>
            </a:r>
            <a:r>
              <a:rPr lang="en-US" sz="600" b="1" i="1" dirty="0" smtClean="0">
                <a:solidFill>
                  <a:schemeClr val="bg1"/>
                </a:solidFill>
              </a:rPr>
              <a:t>CHAR_TYPE.put(</a:t>
            </a:r>
            <a:r>
              <a:rPr lang="en-US" sz="600" b="1" i="1" dirty="0" err="1" smtClean="0">
                <a:solidFill>
                  <a:schemeClr val="bg1"/>
                </a:solidFill>
              </a:rPr>
              <a:t>currentChar</a:t>
            </a:r>
            <a:r>
              <a:rPr lang="en-US" sz="600" b="1" i="1" dirty="0" smtClean="0">
                <a:solidFill>
                  <a:schemeClr val="bg1"/>
                </a:solidFill>
              </a:rPr>
              <a:t>, TYPE.LETTER);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    </a:t>
            </a:r>
            <a:r>
              <a:rPr lang="en-US" sz="600" b="1" i="1" dirty="0" smtClean="0">
                <a:solidFill>
                  <a:schemeClr val="bg1"/>
                </a:solidFill>
              </a:rPr>
              <a:t>CHAR_TYPE.put(</a:t>
            </a:r>
            <a:r>
              <a:rPr lang="en-US" sz="600" b="1" i="1" dirty="0" err="1" smtClean="0">
                <a:solidFill>
                  <a:schemeClr val="bg1"/>
                </a:solidFill>
              </a:rPr>
              <a:t>currentChar.toLowerCase</a:t>
            </a:r>
            <a:r>
              <a:rPr lang="en-US" sz="600" b="1" i="1" dirty="0" smtClean="0">
                <a:solidFill>
                  <a:schemeClr val="bg1"/>
                </a:solidFill>
              </a:rPr>
              <a:t>(), TYPE.LETTER);</a:t>
            </a:r>
          </a:p>
          <a:p>
            <a:r>
              <a:rPr lang="ru-RU" sz="600" dirty="0" smtClean="0">
                <a:solidFill>
                  <a:schemeClr val="bg1"/>
                </a:solidFill>
              </a:rPr>
              <a:t>        }</a:t>
            </a:r>
          </a:p>
          <a:p>
            <a:r>
              <a:rPr lang="nn-NO" sz="600" dirty="0" smtClean="0">
                <a:solidFill>
                  <a:schemeClr val="bg1"/>
                </a:solidFill>
              </a:rPr>
              <a:t>        </a:t>
            </a:r>
            <a:r>
              <a:rPr lang="nn-NO" sz="600" b="1" dirty="0" smtClean="0">
                <a:solidFill>
                  <a:schemeClr val="bg1"/>
                </a:solidFill>
              </a:rPr>
              <a:t>for (int i = 48; i &lt; 58; i++){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    String </a:t>
            </a:r>
            <a:r>
              <a:rPr lang="en-US" sz="600" dirty="0" err="1" smtClean="0">
                <a:solidFill>
                  <a:schemeClr val="bg1"/>
                </a:solidFill>
              </a:rPr>
              <a:t>currentChar</a:t>
            </a:r>
            <a:r>
              <a:rPr lang="en-US" sz="600" dirty="0" smtClean="0">
                <a:solidFill>
                  <a:schemeClr val="bg1"/>
                </a:solidFill>
              </a:rPr>
              <a:t> = </a:t>
            </a:r>
            <a:r>
              <a:rPr lang="en-US" sz="600" dirty="0" err="1" smtClean="0">
                <a:solidFill>
                  <a:schemeClr val="bg1"/>
                </a:solidFill>
              </a:rPr>
              <a:t>String.</a:t>
            </a:r>
            <a:r>
              <a:rPr lang="en-US" sz="600" i="1" dirty="0" err="1" smtClean="0">
                <a:solidFill>
                  <a:schemeClr val="bg1"/>
                </a:solidFill>
              </a:rPr>
              <a:t>valueOf</a:t>
            </a:r>
            <a:r>
              <a:rPr lang="en-US" sz="600" i="1" dirty="0" smtClean="0">
                <a:solidFill>
                  <a:schemeClr val="bg1"/>
                </a:solidFill>
              </a:rPr>
              <a:t>(</a:t>
            </a:r>
            <a:r>
              <a:rPr lang="en-US" sz="600" i="1" dirty="0" err="1" smtClean="0">
                <a:solidFill>
                  <a:schemeClr val="bg1"/>
                </a:solidFill>
              </a:rPr>
              <a:t>Character.toChars</a:t>
            </a:r>
            <a:r>
              <a:rPr lang="en-US" sz="600" i="1" dirty="0" smtClean="0">
                <a:solidFill>
                  <a:schemeClr val="bg1"/>
                </a:solidFill>
              </a:rPr>
              <a:t>(</a:t>
            </a:r>
            <a:r>
              <a:rPr lang="en-US" sz="600" i="1" dirty="0" err="1" smtClean="0">
                <a:solidFill>
                  <a:schemeClr val="bg1"/>
                </a:solidFill>
              </a:rPr>
              <a:t>i</a:t>
            </a:r>
            <a:r>
              <a:rPr lang="en-US" sz="600" i="1" dirty="0" smtClean="0">
                <a:solidFill>
                  <a:schemeClr val="bg1"/>
                </a:solidFill>
              </a:rPr>
              <a:t>)[0]);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    </a:t>
            </a:r>
            <a:r>
              <a:rPr lang="en-US" sz="600" b="1" i="1" dirty="0" smtClean="0">
                <a:solidFill>
                  <a:schemeClr val="bg1"/>
                </a:solidFill>
              </a:rPr>
              <a:t>CHAR_TYPE.put(</a:t>
            </a:r>
            <a:r>
              <a:rPr lang="en-US" sz="600" b="1" i="1" dirty="0" err="1" smtClean="0">
                <a:solidFill>
                  <a:schemeClr val="bg1"/>
                </a:solidFill>
              </a:rPr>
              <a:t>currentChar</a:t>
            </a:r>
            <a:r>
              <a:rPr lang="en-US" sz="600" b="1" i="1" dirty="0" smtClean="0">
                <a:solidFill>
                  <a:schemeClr val="bg1"/>
                </a:solidFill>
              </a:rPr>
              <a:t>, TYPE.DIGIT);</a:t>
            </a:r>
          </a:p>
          <a:p>
            <a:r>
              <a:rPr lang="ru-RU" sz="600" dirty="0" smtClean="0">
                <a:solidFill>
                  <a:schemeClr val="bg1"/>
                </a:solidFill>
              </a:rPr>
              <a:t>        }</a:t>
            </a:r>
          </a:p>
          <a:p>
            <a:r>
              <a:rPr lang="nn-NO" sz="600" dirty="0" smtClean="0">
                <a:solidFill>
                  <a:schemeClr val="bg1"/>
                </a:solidFill>
              </a:rPr>
              <a:t>        </a:t>
            </a:r>
            <a:r>
              <a:rPr lang="nn-NO" sz="600" b="1" dirty="0" smtClean="0">
                <a:solidFill>
                  <a:schemeClr val="bg1"/>
                </a:solidFill>
              </a:rPr>
              <a:t>for (int i = 1; i &lt; 33; i++){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    String </a:t>
            </a:r>
            <a:r>
              <a:rPr lang="en-US" sz="600" dirty="0" err="1" smtClean="0">
                <a:solidFill>
                  <a:schemeClr val="bg1"/>
                </a:solidFill>
              </a:rPr>
              <a:t>currentChar</a:t>
            </a:r>
            <a:r>
              <a:rPr lang="en-US" sz="600" dirty="0" smtClean="0">
                <a:solidFill>
                  <a:schemeClr val="bg1"/>
                </a:solidFill>
              </a:rPr>
              <a:t> = </a:t>
            </a:r>
            <a:r>
              <a:rPr lang="en-US" sz="600" dirty="0" err="1" smtClean="0">
                <a:solidFill>
                  <a:schemeClr val="bg1"/>
                </a:solidFill>
              </a:rPr>
              <a:t>String.</a:t>
            </a:r>
            <a:r>
              <a:rPr lang="en-US" sz="600" i="1" dirty="0" err="1" smtClean="0">
                <a:solidFill>
                  <a:schemeClr val="bg1"/>
                </a:solidFill>
              </a:rPr>
              <a:t>valueOf</a:t>
            </a:r>
            <a:r>
              <a:rPr lang="en-US" sz="600" i="1" dirty="0" smtClean="0">
                <a:solidFill>
                  <a:schemeClr val="bg1"/>
                </a:solidFill>
              </a:rPr>
              <a:t>(</a:t>
            </a:r>
            <a:r>
              <a:rPr lang="en-US" sz="600" i="1" dirty="0" err="1" smtClean="0">
                <a:solidFill>
                  <a:schemeClr val="bg1"/>
                </a:solidFill>
              </a:rPr>
              <a:t>Character.toChars</a:t>
            </a:r>
            <a:r>
              <a:rPr lang="en-US" sz="600" i="1" dirty="0" smtClean="0">
                <a:solidFill>
                  <a:schemeClr val="bg1"/>
                </a:solidFill>
              </a:rPr>
              <a:t>(</a:t>
            </a:r>
            <a:r>
              <a:rPr lang="en-US" sz="600" i="1" dirty="0" err="1" smtClean="0">
                <a:solidFill>
                  <a:schemeClr val="bg1"/>
                </a:solidFill>
              </a:rPr>
              <a:t>i</a:t>
            </a:r>
            <a:r>
              <a:rPr lang="en-US" sz="600" i="1" dirty="0" smtClean="0">
                <a:solidFill>
                  <a:schemeClr val="bg1"/>
                </a:solidFill>
              </a:rPr>
              <a:t>)[0]);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    </a:t>
            </a:r>
            <a:r>
              <a:rPr lang="en-US" sz="600" b="1" i="1" dirty="0" smtClean="0">
                <a:solidFill>
                  <a:schemeClr val="bg1"/>
                </a:solidFill>
              </a:rPr>
              <a:t>CHAR_TYPE.put(</a:t>
            </a:r>
            <a:r>
              <a:rPr lang="en-US" sz="600" b="1" i="1" dirty="0" err="1" smtClean="0">
                <a:solidFill>
                  <a:schemeClr val="bg1"/>
                </a:solidFill>
              </a:rPr>
              <a:t>currentChar</a:t>
            </a:r>
            <a:r>
              <a:rPr lang="en-US" sz="600" b="1" i="1" dirty="0" smtClean="0">
                <a:solidFill>
                  <a:schemeClr val="bg1"/>
                </a:solidFill>
              </a:rPr>
              <a:t>, TYPE.SPACE);</a:t>
            </a:r>
          </a:p>
          <a:p>
            <a:r>
              <a:rPr lang="ru-RU" sz="600" dirty="0" smtClean="0">
                <a:solidFill>
                  <a:schemeClr val="bg1"/>
                </a:solidFill>
              </a:rPr>
              <a:t>        }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</a:t>
            </a:r>
            <a:r>
              <a:rPr lang="en-US" sz="600" b="1" dirty="0" smtClean="0">
                <a:solidFill>
                  <a:schemeClr val="bg1"/>
                </a:solidFill>
              </a:rPr>
              <a:t>for (String key: </a:t>
            </a:r>
            <a:r>
              <a:rPr lang="en-US" sz="600" b="1" i="1" dirty="0" err="1" smtClean="0">
                <a:solidFill>
                  <a:schemeClr val="bg1"/>
                </a:solidFill>
              </a:rPr>
              <a:t>OPERATORS_TOKEN.keySet</a:t>
            </a:r>
            <a:r>
              <a:rPr lang="en-US" sz="600" b="1" i="1" dirty="0" smtClean="0">
                <a:solidFill>
                  <a:schemeClr val="bg1"/>
                </a:solidFill>
              </a:rPr>
              <a:t>()) {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    </a:t>
            </a:r>
            <a:r>
              <a:rPr lang="en-US" sz="600" b="1" i="1" dirty="0" smtClean="0">
                <a:solidFill>
                  <a:schemeClr val="bg1"/>
                </a:solidFill>
              </a:rPr>
              <a:t>CHAR_TYPE.put(key, TYPE.OPERATOR);</a:t>
            </a:r>
          </a:p>
          <a:p>
            <a:r>
              <a:rPr lang="ru-RU" sz="600" dirty="0" smtClean="0">
                <a:solidFill>
                  <a:schemeClr val="bg1"/>
                </a:solidFill>
              </a:rPr>
              <a:t>        }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// Add </a:t>
            </a:r>
            <a:r>
              <a:rPr lang="en-US" sz="600" u="sng" dirty="0" err="1" smtClean="0">
                <a:solidFill>
                  <a:schemeClr val="bg1"/>
                </a:solidFill>
              </a:rPr>
              <a:t>signle</a:t>
            </a:r>
            <a:r>
              <a:rPr lang="en-US" sz="600" u="sng" dirty="0" smtClean="0">
                <a:solidFill>
                  <a:schemeClr val="bg1"/>
                </a:solidFill>
              </a:rPr>
              <a:t> quote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</a:t>
            </a:r>
            <a:r>
              <a:rPr lang="en-US" sz="600" b="1" i="1" dirty="0" smtClean="0">
                <a:solidFill>
                  <a:schemeClr val="bg1"/>
                </a:solidFill>
              </a:rPr>
              <a:t>CHAR_TYPE.put(</a:t>
            </a:r>
            <a:r>
              <a:rPr lang="en-US" sz="600" b="1" i="1" dirty="0" err="1" smtClean="0">
                <a:solidFill>
                  <a:schemeClr val="bg1"/>
                </a:solidFill>
              </a:rPr>
              <a:t>String.valueOf</a:t>
            </a:r>
            <a:r>
              <a:rPr lang="en-US" sz="600" b="1" i="1" dirty="0" smtClean="0">
                <a:solidFill>
                  <a:schemeClr val="bg1"/>
                </a:solidFill>
              </a:rPr>
              <a:t>(</a:t>
            </a:r>
            <a:r>
              <a:rPr lang="en-US" sz="600" b="1" i="1" dirty="0" err="1" smtClean="0">
                <a:solidFill>
                  <a:schemeClr val="bg1"/>
                </a:solidFill>
              </a:rPr>
              <a:t>Character.toChars</a:t>
            </a:r>
            <a:r>
              <a:rPr lang="en-US" sz="600" b="1" i="1" dirty="0" smtClean="0">
                <a:solidFill>
                  <a:schemeClr val="bg1"/>
                </a:solidFill>
              </a:rPr>
              <a:t>(39)[0]), TYPE.QUOTE);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</a:t>
            </a:r>
            <a:r>
              <a:rPr lang="en-US" sz="600" b="1" i="1" dirty="0" smtClean="0">
                <a:solidFill>
                  <a:schemeClr val="bg1"/>
                </a:solidFill>
              </a:rPr>
              <a:t>CHAR_TYPE.put(</a:t>
            </a:r>
            <a:r>
              <a:rPr lang="en-US" sz="600" b="1" i="1" dirty="0" err="1" smtClean="0">
                <a:solidFill>
                  <a:schemeClr val="bg1"/>
                </a:solidFill>
              </a:rPr>
              <a:t>String.valueOf</a:t>
            </a:r>
            <a:r>
              <a:rPr lang="en-US" sz="600" b="1" i="1" dirty="0" smtClean="0">
                <a:solidFill>
                  <a:schemeClr val="bg1"/>
                </a:solidFill>
              </a:rPr>
              <a:t>(</a:t>
            </a:r>
            <a:r>
              <a:rPr lang="en-US" sz="600" b="1" i="1" dirty="0" err="1" smtClean="0">
                <a:solidFill>
                  <a:schemeClr val="bg1"/>
                </a:solidFill>
              </a:rPr>
              <a:t>Character.toChars</a:t>
            </a:r>
            <a:r>
              <a:rPr lang="en-US" sz="600" b="1" i="1" dirty="0" smtClean="0">
                <a:solidFill>
                  <a:schemeClr val="bg1"/>
                </a:solidFill>
              </a:rPr>
              <a:t>(123)[0]), TYPE.QUOTE); //{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       </a:t>
            </a:r>
            <a:r>
              <a:rPr lang="en-US" sz="600" b="1" i="1" dirty="0" smtClean="0">
                <a:solidFill>
                  <a:schemeClr val="bg1"/>
                </a:solidFill>
              </a:rPr>
              <a:t>CHAR_TYPE.put(</a:t>
            </a:r>
            <a:r>
              <a:rPr lang="en-US" sz="600" b="1" i="1" dirty="0" err="1" smtClean="0">
                <a:solidFill>
                  <a:schemeClr val="bg1"/>
                </a:solidFill>
              </a:rPr>
              <a:t>String.valueOf</a:t>
            </a:r>
            <a:r>
              <a:rPr lang="en-US" sz="600" b="1" i="1" dirty="0" smtClean="0">
                <a:solidFill>
                  <a:schemeClr val="bg1"/>
                </a:solidFill>
              </a:rPr>
              <a:t>(</a:t>
            </a:r>
            <a:r>
              <a:rPr lang="en-US" sz="600" b="1" i="1" dirty="0" err="1" smtClean="0">
                <a:solidFill>
                  <a:schemeClr val="bg1"/>
                </a:solidFill>
              </a:rPr>
              <a:t>Character.toChars</a:t>
            </a:r>
            <a:r>
              <a:rPr lang="en-US" sz="600" b="1" i="1" dirty="0" smtClean="0">
                <a:solidFill>
                  <a:schemeClr val="bg1"/>
                </a:solidFill>
              </a:rPr>
              <a:t>(125)[0]), TYPE.QUOTE); //}</a:t>
            </a:r>
          </a:p>
          <a:p>
            <a:r>
              <a:rPr lang="ru-RU" sz="600" dirty="0" smtClean="0">
                <a:solidFill>
                  <a:schemeClr val="bg1"/>
                </a:solidFill>
              </a:rPr>
              <a:t>    }</a:t>
            </a:r>
            <a:endParaRPr lang="ru-RU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690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10FA29A-DFFE-41C0-9C56-186B5F94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705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Тестирование лексического анализатора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AE727302-7AAA-4446-BA03-05A4A1ED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2A66-1F83-4828-BFE0-87500F93A9E5}" type="slidenum">
              <a:rPr lang="ru-RU" smtClean="0">
                <a:solidFill>
                  <a:schemeClr val="tx1"/>
                </a:solidFill>
              </a:rPr>
              <a:pPr/>
              <a:t>5</a:t>
            </a:fld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550C98F6-DED5-4516-A1BB-F1EEC7BD5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D908D5CF-783C-48AC-8F4B-82D5BA5B2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39696" y="1717788"/>
            <a:ext cx="2334828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program factorial;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var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x, n: integer;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function fact(a : integer): integer;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var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temp1, temp2: integer;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begin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if (a &lt;= 1) the</a:t>
            </a:r>
            <a:r>
              <a:rPr lang="en-US" sz="1100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begin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a:=1;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end;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else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begin		temp1:=a-1;		temp2:=fact(temp1)		a:=a*temp2;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end;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factresult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:=a;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end;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begin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n:=10;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x:=fact(n);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writeln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(x);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end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0323" y="1715588"/>
            <a:ext cx="53172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0149" y="1749576"/>
            <a:ext cx="526862" cy="4942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43840" y="1175657"/>
            <a:ext cx="318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Программа на исходном языке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7201" y="1184366"/>
            <a:ext cx="217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Полученные токены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70893" y="4851943"/>
            <a:ext cx="442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Полученные токены соответствуют действительности.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690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FFF7758-03BB-424B-ACED-CBC3028F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4"/>
            <a:ext cx="12192000" cy="76984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Синтаксический анализатор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FDB4D40-70CA-4EE3-A8AE-E66B622E6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327" y="1145219"/>
            <a:ext cx="5601347" cy="2093281"/>
          </a:xfrm>
        </p:spPr>
        <p:txBody>
          <a:bodyPr/>
          <a:lstStyle/>
          <a:p>
            <a:pPr algn="just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</a:t>
            </a:r>
            <a:r>
              <a:rPr lang="ru-RU" sz="1800" dirty="0" smtClean="0">
                <a:solidFill>
                  <a:schemeClr val="bg1"/>
                </a:solidFill>
              </a:rPr>
              <a:t>Синтаксический анализатор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ru-RU" sz="1800" dirty="0" smtClean="0">
                <a:solidFill>
                  <a:schemeClr val="bg1"/>
                </a:solidFill>
              </a:rPr>
              <a:t>является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LL-</a:t>
            </a:r>
            <a:r>
              <a:rPr lang="ru-RU" sz="1800" dirty="0">
                <a:solidFill>
                  <a:schemeClr val="bg1"/>
                </a:solidFill>
              </a:rPr>
              <a:t>парсером. Он </a:t>
            </a:r>
            <a:r>
              <a:rPr lang="ru-RU" sz="1800" dirty="0" smtClean="0">
                <a:solidFill>
                  <a:schemeClr val="bg1"/>
                </a:solidFill>
              </a:rPr>
              <a:t>был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ru-RU" sz="1800" dirty="0" smtClean="0">
                <a:solidFill>
                  <a:schemeClr val="bg1"/>
                </a:solidFill>
              </a:rPr>
              <a:t>построен </a:t>
            </a:r>
            <a:r>
              <a:rPr lang="ru-RU" sz="1800" dirty="0">
                <a:solidFill>
                  <a:schemeClr val="bg1"/>
                </a:solidFill>
              </a:rPr>
              <a:t>в соответствии </a:t>
            </a:r>
            <a:r>
              <a:rPr lang="ru-RU" sz="1800" dirty="0" smtClean="0">
                <a:solidFill>
                  <a:schemeClr val="bg1"/>
                </a:solidFill>
              </a:rPr>
              <a:t>с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ru-RU" sz="1800" dirty="0" smtClean="0">
                <a:solidFill>
                  <a:schemeClr val="bg1"/>
                </a:solidFill>
              </a:rPr>
              <a:t>составленной </a:t>
            </a:r>
            <a:r>
              <a:rPr lang="ru-RU" sz="1800" dirty="0">
                <a:solidFill>
                  <a:schemeClr val="bg1"/>
                </a:solidFill>
              </a:rPr>
              <a:t>КС-грамматикой. </a:t>
            </a:r>
            <a:r>
              <a:rPr lang="ru-RU" sz="1800" dirty="0" smtClean="0">
                <a:solidFill>
                  <a:schemeClr val="bg1"/>
                </a:solidFill>
              </a:rPr>
              <a:t>На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ru-RU" sz="1800" dirty="0" smtClean="0">
                <a:solidFill>
                  <a:schemeClr val="bg1"/>
                </a:solidFill>
              </a:rPr>
              <a:t>вход </a:t>
            </a:r>
            <a:r>
              <a:rPr lang="ru-RU" sz="1800" dirty="0">
                <a:solidFill>
                  <a:schemeClr val="bg1"/>
                </a:solidFill>
              </a:rPr>
              <a:t>парсеру поступает </a:t>
            </a:r>
            <a:r>
              <a:rPr lang="ru-RU" sz="1800" dirty="0" smtClean="0">
                <a:solidFill>
                  <a:schemeClr val="bg1"/>
                </a:solidFill>
              </a:rPr>
              <a:t>список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ru-RU" sz="1800" dirty="0" smtClean="0">
                <a:solidFill>
                  <a:schemeClr val="bg1"/>
                </a:solidFill>
              </a:rPr>
              <a:t>токенов </a:t>
            </a:r>
            <a:r>
              <a:rPr lang="ru-RU" sz="1800" dirty="0" smtClean="0">
                <a:solidFill>
                  <a:schemeClr val="bg1"/>
                </a:solidFill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</a:rPr>
              <a:t>ArrayList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  <a:r>
              <a:rPr lang="ru-RU" sz="1800" dirty="0">
                <a:solidFill>
                  <a:schemeClr val="bg1"/>
                </a:solidFill>
              </a:rPr>
              <a:t>, чтение </a:t>
            </a:r>
            <a:r>
              <a:rPr lang="ru-RU" sz="1800" dirty="0" smtClean="0">
                <a:solidFill>
                  <a:schemeClr val="bg1"/>
                </a:solidFill>
              </a:rPr>
              <a:t>которых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ru-RU" sz="1800" dirty="0" smtClean="0">
                <a:solidFill>
                  <a:schemeClr val="bg1"/>
                </a:solidFill>
              </a:rPr>
              <a:t>происходит последовательно,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ru-RU" sz="1800" dirty="0" err="1" smtClean="0">
                <a:solidFill>
                  <a:schemeClr val="bg1"/>
                </a:solidFill>
              </a:rPr>
              <a:t>слева-направо</a:t>
            </a:r>
            <a:r>
              <a:rPr lang="ru-RU" sz="1800" dirty="0">
                <a:solidFill>
                  <a:schemeClr val="bg1"/>
                </a:solidFill>
              </a:rPr>
              <a:t>. На </a:t>
            </a:r>
            <a:r>
              <a:rPr lang="ru-RU" sz="1800" dirty="0" smtClean="0">
                <a:solidFill>
                  <a:schemeClr val="bg1"/>
                </a:solidFill>
              </a:rPr>
              <a:t>выходе, парсер, выдает </a:t>
            </a:r>
            <a:r>
              <a:rPr lang="ru-RU" sz="1800" dirty="0" smtClean="0">
                <a:solidFill>
                  <a:schemeClr val="bg1"/>
                </a:solidFill>
              </a:rPr>
              <a:t>список команд</a:t>
            </a:r>
            <a:r>
              <a:rPr lang="ru-RU" sz="1800" dirty="0" smtClean="0">
                <a:solidFill>
                  <a:schemeClr val="bg1"/>
                </a:solidFill>
              </a:rPr>
              <a:t> </a:t>
            </a:r>
            <a:r>
              <a:rPr lang="ru-RU" sz="1800" dirty="0" smtClean="0">
                <a:solidFill>
                  <a:schemeClr val="bg1"/>
                </a:solidFill>
              </a:rPr>
              <a:t>и стек переменных.</a:t>
            </a:r>
            <a:endParaRPr lang="ru-RU" sz="1800" dirty="0">
              <a:solidFill>
                <a:schemeClr val="bg1"/>
              </a:solidFill>
            </a:endParaRPr>
          </a:p>
          <a:p>
            <a:pPr algn="just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DF0FDD7A-467D-4E8D-B2D6-13C3BF61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2A66-1F83-4828-BFE0-87500F93A9E5}" type="slidenum">
              <a:rPr lang="ru-RU" smtClean="0">
                <a:solidFill>
                  <a:schemeClr val="tx1"/>
                </a:solidFill>
              </a:rPr>
              <a:pPr/>
              <a:t>6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228" y="4076700"/>
            <a:ext cx="5568997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19150" y="5238749"/>
            <a:ext cx="554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Каждая команда определяет действия, которые должен совершить генератор байт кода. Например, команда </a:t>
            </a:r>
            <a:r>
              <a:rPr lang="en-US" dirty="0" smtClean="0">
                <a:solidFill>
                  <a:schemeClr val="bg1"/>
                </a:solidFill>
              </a:rPr>
              <a:t>POP </a:t>
            </a:r>
            <a:r>
              <a:rPr lang="ru-RU" dirty="0" smtClean="0">
                <a:solidFill>
                  <a:schemeClr val="bg1"/>
                </a:solidFill>
              </a:rPr>
              <a:t>означает, что в переменную кладётся новое значение.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38425" y="3438525"/>
            <a:ext cx="2169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Список команд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3724" y="1685925"/>
            <a:ext cx="26098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Стек переменных хранит в себе все переменных, которые объявляются в исходном файле. В начале стека хранятся переменные, которые глобальны, а затем те, которые имеют различные области видимости. Символ </a:t>
            </a:r>
            <a:r>
              <a:rPr lang="en-US" dirty="0" smtClean="0">
                <a:solidFill>
                  <a:schemeClr val="bg1"/>
                </a:solidFill>
              </a:rPr>
              <a:t>‘Stop’, </a:t>
            </a:r>
            <a:r>
              <a:rPr lang="ru-RU" dirty="0" smtClean="0">
                <a:solidFill>
                  <a:schemeClr val="bg1"/>
                </a:solidFill>
              </a:rPr>
              <a:t>который имеет особые </a:t>
            </a:r>
            <a:r>
              <a:rPr lang="ru-RU" dirty="0" err="1" smtClean="0">
                <a:solidFill>
                  <a:schemeClr val="bg1"/>
                </a:solidFill>
              </a:rPr>
              <a:t>хар-ки</a:t>
            </a:r>
            <a:r>
              <a:rPr lang="ru-RU" dirty="0" smtClean="0">
                <a:solidFill>
                  <a:schemeClr val="bg1"/>
                </a:solidFill>
              </a:rPr>
              <a:t>, означает, что в этой области переменные закончились.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96439" y="1047750"/>
            <a:ext cx="1642992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9105900" y="5819775"/>
            <a:ext cx="2496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Стек переменных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963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FFF7758-03BB-424B-ACED-CBC3028F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4"/>
            <a:ext cx="12192000" cy="76984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Тестирование синтаксического анализатора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DF0FDD7A-467D-4E8D-B2D6-13C3BF61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2A66-1F83-4828-BFE0-87500F93A9E5}" type="slidenum">
              <a:rPr lang="ru-RU" smtClean="0">
                <a:solidFill>
                  <a:schemeClr val="tx1"/>
                </a:solidFill>
              </a:rPr>
              <a:pPr/>
              <a:t>7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345" y="1480458"/>
            <a:ext cx="892640" cy="509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62210" y="1883251"/>
            <a:ext cx="2334828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program factorial;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var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x, n: integer;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function fact(a : integer): integer;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var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temp1, temp2: integer;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begin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if (a &lt;= 1) the</a:t>
            </a:r>
            <a:r>
              <a:rPr lang="en-US" sz="1100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begin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a:=1;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end;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else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begin		temp1:=a-1;		temp2:=fact(temp1)		a:=a*temp2;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end;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factresult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:=a;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end;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begin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n:=10;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x:=fact(n);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writeln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(x);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end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057" y="1367246"/>
            <a:ext cx="318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Программа на исходном языке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30808" y="1344840"/>
            <a:ext cx="441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Команды, полученные при синтаксическом анализе.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963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5FFB211-443C-4E79-8A6A-2F08DF12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8408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</a:t>
            </a:r>
            <a:r>
              <a:rPr lang="en-US" dirty="0" smtClean="0">
                <a:solidFill>
                  <a:schemeClr val="bg1"/>
                </a:solidFill>
              </a:rPr>
              <a:t>LLVM IR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AD074AD-A657-4B8F-A8C2-FA1FA09DC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6962"/>
            <a:ext cx="7781925" cy="545958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Трансляция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в </a:t>
            </a:r>
            <a:r>
              <a:rPr lang="en-US" sz="2400" dirty="0" smtClean="0">
                <a:solidFill>
                  <a:schemeClr val="bg1"/>
                </a:solidFill>
              </a:rPr>
              <a:t>LLVM IR</a:t>
            </a:r>
            <a:r>
              <a:rPr lang="ru-RU" sz="2400" dirty="0" smtClean="0">
                <a:solidFill>
                  <a:schemeClr val="bg1"/>
                </a:solidFill>
              </a:rPr>
              <a:t> производится с </a:t>
            </a:r>
            <a:r>
              <a:rPr lang="ru-RU" sz="2400" dirty="0" smtClean="0">
                <a:solidFill>
                  <a:schemeClr val="bg1"/>
                </a:solidFill>
              </a:rPr>
              <a:t>помощью </a:t>
            </a:r>
            <a:r>
              <a:rPr lang="ru-RU" sz="2400" dirty="0" smtClean="0">
                <a:solidFill>
                  <a:schemeClr val="bg1"/>
                </a:solidFill>
              </a:rPr>
              <a:t>класса </a:t>
            </a:r>
            <a:r>
              <a:rPr lang="en-US" sz="2400" dirty="0" smtClean="0">
                <a:solidFill>
                  <a:schemeClr val="bg1"/>
                </a:solidFill>
              </a:rPr>
              <a:t>Generator. </a:t>
            </a:r>
            <a:r>
              <a:rPr lang="ru-RU" sz="2400" dirty="0" smtClean="0">
                <a:solidFill>
                  <a:schemeClr val="bg1"/>
                </a:solidFill>
              </a:rPr>
              <a:t>Список </a:t>
            </a:r>
            <a:r>
              <a:rPr lang="ru-RU" sz="2400" dirty="0" smtClean="0">
                <a:solidFill>
                  <a:schemeClr val="bg1"/>
                </a:solidFill>
              </a:rPr>
              <a:t>команд, которые </a:t>
            </a:r>
            <a:r>
              <a:rPr lang="en-US" sz="2400" dirty="0" smtClean="0">
                <a:solidFill>
                  <a:schemeClr val="bg1"/>
                </a:solidFill>
              </a:rPr>
              <a:t>Generator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получил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от парсера, исполняются поочередно. Каждая команда описывает некоторые действия с </a:t>
            </a:r>
            <a:r>
              <a:rPr lang="en-US" sz="2400" dirty="0" smtClean="0">
                <a:solidFill>
                  <a:schemeClr val="bg1"/>
                </a:solidFill>
              </a:rPr>
              <a:t>LLVM IR. </a:t>
            </a:r>
            <a:r>
              <a:rPr lang="ru-RU" sz="2400" dirty="0" smtClean="0">
                <a:solidFill>
                  <a:schemeClr val="bg1"/>
                </a:solidFill>
              </a:rPr>
              <a:t>Например,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список команд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  <a:r>
              <a:rPr lang="ru-RU" sz="2400" dirty="0" smtClean="0">
                <a:solidFill>
                  <a:schemeClr val="bg1"/>
                </a:solidFill>
              </a:rPr>
              <a:t> которые переменной </a:t>
            </a:r>
            <a:r>
              <a:rPr lang="en-US" sz="2400" dirty="0" smtClean="0">
                <a:solidFill>
                  <a:schemeClr val="bg1"/>
                </a:solidFill>
              </a:rPr>
              <a:t>x </a:t>
            </a:r>
            <a:r>
              <a:rPr lang="ru-RU" sz="2400" dirty="0" smtClean="0">
                <a:solidFill>
                  <a:schemeClr val="bg1"/>
                </a:solidFill>
              </a:rPr>
              <a:t>присваивают значение 50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ru-RU" sz="2400" dirty="0" smtClean="0">
                <a:solidFill>
                  <a:schemeClr val="bg1"/>
                </a:solidFill>
              </a:rPr>
              <a:t>а затем выводят её выглядят так</a:t>
            </a:r>
            <a:r>
              <a:rPr lang="en-US" sz="2400" dirty="0" smtClean="0">
                <a:solidFill>
                  <a:schemeClr val="bg1"/>
                </a:solidFill>
              </a:rPr>
              <a:t>: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STARTGLOBALVARS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STARTPROGRAM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PUSHINTLIT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POP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PUSH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PRINT_INT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HALT</a:t>
            </a:r>
          </a:p>
          <a:p>
            <a:pPr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ru-RU" sz="2400" dirty="0" smtClean="0">
                <a:solidFill>
                  <a:schemeClr val="bg1"/>
                </a:solidFill>
              </a:rPr>
              <a:t>Эти команды преобразуется в такой </a:t>
            </a:r>
            <a:r>
              <a:rPr lang="en-US" sz="2400" dirty="0" smtClean="0">
                <a:solidFill>
                  <a:schemeClr val="bg1"/>
                </a:solidFill>
              </a:rPr>
              <a:t>LLVM IR: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939FBB29-5773-4AAC-8744-741FECEA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2A66-1F83-4828-BFE0-87500F93A9E5}" type="slidenum">
              <a:rPr lang="ru-RU" smtClean="0">
                <a:solidFill>
                  <a:schemeClr val="tx1"/>
                </a:solidFill>
              </a:rPr>
              <a:pPr/>
              <a:t>8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4099" y="4173786"/>
            <a:ext cx="6057901" cy="2327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7800975" y="1285875"/>
            <a:ext cx="422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Большинство команд взаимодействуют с </a:t>
            </a:r>
            <a:r>
              <a:rPr lang="en-US" dirty="0" smtClean="0">
                <a:solidFill>
                  <a:schemeClr val="bg1"/>
                </a:solidFill>
              </a:rPr>
              <a:t>LLVM IR,</a:t>
            </a:r>
            <a:r>
              <a:rPr lang="ru-RU" dirty="0" smtClean="0">
                <a:solidFill>
                  <a:schemeClr val="bg1"/>
                </a:solidFill>
              </a:rPr>
              <a:t> однако есть такие, которые нужны для правильной работы самого генератора, например, команда </a:t>
            </a:r>
            <a:r>
              <a:rPr lang="en-US" dirty="0" smtClean="0">
                <a:solidFill>
                  <a:schemeClr val="bg1"/>
                </a:solidFill>
              </a:rPr>
              <a:t>PUSH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91436" y="2524125"/>
            <a:ext cx="44005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public static void push()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i="1" dirty="0" err="1" smtClean="0">
                <a:solidFill>
                  <a:schemeClr val="bg1"/>
                </a:solidFill>
              </a:rPr>
              <a:t>dp</a:t>
            </a:r>
            <a:r>
              <a:rPr lang="en-US" i="1" dirty="0" smtClean="0">
                <a:solidFill>
                  <a:schemeClr val="bg1"/>
                </a:solidFill>
              </a:rPr>
              <a:t> = </a:t>
            </a:r>
            <a:r>
              <a:rPr lang="en-US" i="1" dirty="0" err="1" smtClean="0">
                <a:solidFill>
                  <a:schemeClr val="bg1"/>
                </a:solidFill>
              </a:rPr>
              <a:t>getAddressValue</a:t>
            </a:r>
            <a:r>
              <a:rPr lang="en-US" i="1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i="1" dirty="0" err="1" smtClean="0">
                <a:solidFill>
                  <a:schemeClr val="bg1"/>
                </a:solidFill>
              </a:rPr>
              <a:t>stackNumber.push</a:t>
            </a:r>
            <a:r>
              <a:rPr lang="en-US" i="1" dirty="0" smtClean="0">
                <a:solidFill>
                  <a:schemeClr val="bg1"/>
                </a:solidFill>
              </a:rPr>
              <a:t>(</a:t>
            </a:r>
            <a:r>
              <a:rPr lang="en-US" i="1" dirty="0" err="1" smtClean="0">
                <a:solidFill>
                  <a:schemeClr val="bg1"/>
                </a:solidFill>
              </a:rPr>
              <a:t>dataArrayVars</a:t>
            </a:r>
            <a:r>
              <a:rPr lang="en-US" i="1" dirty="0" smtClean="0">
                <a:solidFill>
                  <a:schemeClr val="bg1"/>
                </a:solidFill>
              </a:rPr>
              <a:t>[</a:t>
            </a:r>
            <a:r>
              <a:rPr lang="en-US" i="1" dirty="0" err="1" smtClean="0">
                <a:solidFill>
                  <a:schemeClr val="bg1"/>
                </a:solidFill>
              </a:rPr>
              <a:t>dp</a:t>
            </a:r>
            <a:r>
              <a:rPr lang="en-US" i="1" dirty="0" smtClean="0">
                <a:solidFill>
                  <a:schemeClr val="bg1"/>
                </a:solidFill>
              </a:rPr>
              <a:t>]);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    }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27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F25DD76-EED9-45CD-BDB1-71CD3913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2A66-1F83-4828-BFE0-87500F93A9E5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485DB476-8DBD-4DF9-A087-BA3E1EA4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644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Тестирование на соответствие требованиям 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xmlns="" id="{97765A61-9A79-46C7-B34C-62FE2EB4A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2104" y="1150306"/>
            <a:ext cx="5249896" cy="5707694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program </a:t>
            </a:r>
            <a:r>
              <a:rPr lang="en-US" dirty="0" smtClean="0">
                <a:solidFill>
                  <a:schemeClr val="bg1"/>
                </a:solidFill>
              </a:rPr>
              <a:t>example;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x,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 k, d, e: integer; {</a:t>
            </a:r>
            <a:r>
              <a:rPr lang="ru-RU" dirty="0" smtClean="0">
                <a:solidFill>
                  <a:schemeClr val="bg1"/>
                </a:solidFill>
              </a:rPr>
              <a:t>два типа данных целочисленный</a:t>
            </a:r>
            <a:r>
              <a:rPr lang="en-US" dirty="0" smtClean="0">
                <a:solidFill>
                  <a:schemeClr val="bg1"/>
                </a:solidFill>
              </a:rPr>
              <a:t>} </a:t>
            </a:r>
            <a:r>
              <a:rPr lang="ru-RU" dirty="0" err="1" smtClean="0">
                <a:solidFill>
                  <a:schemeClr val="bg1"/>
                </a:solidFill>
              </a:rPr>
              <a:t>var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z</a:t>
            </a:r>
            <a:r>
              <a:rPr lang="ru-RU" dirty="0" smtClean="0">
                <a:solidFill>
                  <a:schemeClr val="bg1"/>
                </a:solidFill>
              </a:rPr>
              <a:t>, l: </a:t>
            </a:r>
            <a:r>
              <a:rPr lang="ru-RU" dirty="0" err="1" smtClean="0">
                <a:solidFill>
                  <a:schemeClr val="bg1"/>
                </a:solidFill>
              </a:rPr>
              <a:t>real</a:t>
            </a:r>
            <a:r>
              <a:rPr lang="ru-RU" dirty="0" smtClean="0">
                <a:solidFill>
                  <a:schemeClr val="bg1"/>
                </a:solidFill>
              </a:rPr>
              <a:t>; {два типа данных вещественный}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{комментарий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любой длины		</a:t>
            </a:r>
            <a:r>
              <a:rPr lang="ru-RU" dirty="0" smtClean="0">
                <a:solidFill>
                  <a:schemeClr val="bg1"/>
                </a:solidFill>
              </a:rPr>
              <a:t>который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err="1" smtClean="0">
                <a:solidFill>
                  <a:schemeClr val="bg1"/>
                </a:solidFill>
              </a:rPr>
              <a:t>игнорируетсякомпилятором</a:t>
            </a:r>
            <a:r>
              <a:rPr lang="ru-RU" dirty="0" smtClean="0">
                <a:solidFill>
                  <a:schemeClr val="bg1"/>
                </a:solidFill>
              </a:rPr>
              <a:t>!!!}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function test(): integer; {</a:t>
            </a:r>
            <a:r>
              <a:rPr lang="ru-RU" dirty="0" smtClean="0">
                <a:solidFill>
                  <a:schemeClr val="bg1"/>
                </a:solidFill>
              </a:rPr>
              <a:t>функция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y: integer;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err="1" smtClean="0">
                <a:solidFill>
                  <a:schemeClr val="bg1"/>
                </a:solidFill>
              </a:rPr>
              <a:t>begin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	testresult:=100; {оператор присваивания}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y</a:t>
            </a:r>
            <a:r>
              <a:rPr lang="ru-RU" dirty="0" smtClean="0">
                <a:solidFill>
                  <a:schemeClr val="bg1"/>
                </a:solidFill>
              </a:rPr>
              <a:t>:=		10</a:t>
            </a:r>
            <a:r>
              <a:rPr lang="ru-RU" dirty="0" smtClean="0">
                <a:solidFill>
                  <a:schemeClr val="bg1"/>
                </a:solidFill>
              </a:rPr>
              <a:t>; {идентации не учитываются}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</a:t>
            </a:r>
            <a:r>
              <a:rPr lang="ru-RU" dirty="0" err="1" smtClean="0">
                <a:solidFill>
                  <a:schemeClr val="bg1"/>
                </a:solidFill>
              </a:rPr>
              <a:t>writeln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ru-RU" dirty="0" err="1" smtClean="0">
                <a:solidFill>
                  <a:schemeClr val="bg1"/>
                </a:solidFill>
              </a:rPr>
              <a:t>y</a:t>
            </a:r>
            <a:r>
              <a:rPr lang="ru-RU" dirty="0" smtClean="0">
                <a:solidFill>
                  <a:schemeClr val="bg1"/>
                </a:solidFill>
              </a:rPr>
              <a:t>); {базовый вывод переменных}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end;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function test2(round : integer): integer; {</a:t>
            </a:r>
            <a:r>
              <a:rPr lang="ru-RU" dirty="0" smtClean="0">
                <a:solidFill>
                  <a:schemeClr val="bg1"/>
                </a:solidFill>
              </a:rPr>
              <a:t>функция с переменной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egin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test2result</a:t>
            </a:r>
            <a:r>
              <a:rPr lang="en-US" dirty="0" smtClean="0">
                <a:solidFill>
                  <a:schemeClr val="bg1"/>
                </a:solidFill>
              </a:rPr>
              <a:t>:=</a:t>
            </a:r>
            <a:r>
              <a:rPr lang="en-US" dirty="0" smtClean="0">
                <a:solidFill>
                  <a:schemeClr val="bg1"/>
                </a:solidFill>
              </a:rPr>
              <a:t>0;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writeln</a:t>
            </a:r>
            <a:r>
              <a:rPr lang="en-US" dirty="0" smtClean="0">
                <a:solidFill>
                  <a:schemeClr val="bg1"/>
                </a:solidFill>
              </a:rPr>
              <a:t>(round);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end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begin				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x:=test(); {</a:t>
            </a:r>
            <a:r>
              <a:rPr lang="ru-RU" dirty="0" smtClean="0">
                <a:solidFill>
                  <a:schemeClr val="bg1"/>
                </a:solidFill>
              </a:rPr>
              <a:t>вызов функции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writeln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ru-RU" dirty="0" err="1" smtClean="0">
                <a:solidFill>
                  <a:schemeClr val="bg1"/>
                </a:solidFill>
              </a:rPr>
              <a:t>x</a:t>
            </a:r>
            <a:r>
              <a:rPr lang="ru-RU" dirty="0" smtClean="0">
                <a:solidFill>
                  <a:schemeClr val="bg1"/>
                </a:solidFill>
              </a:rPr>
              <a:t>); {функция возвращает результат}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test2(5); {вызов функции с </a:t>
            </a:r>
            <a:r>
              <a:rPr lang="ru-RU" dirty="0" smtClean="0">
                <a:solidFill>
                  <a:schemeClr val="bg1"/>
                </a:solidFill>
              </a:rPr>
              <a:t>переменной} e</a:t>
            </a:r>
            <a:r>
              <a:rPr lang="ru-RU" dirty="0" smtClean="0">
                <a:solidFill>
                  <a:schemeClr val="bg1"/>
                </a:solidFill>
              </a:rPr>
              <a:t>:=1;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</a:t>
            </a:r>
            <a:r>
              <a:rPr lang="ru-RU" dirty="0" err="1" smtClean="0">
                <a:solidFill>
                  <a:schemeClr val="bg1"/>
                </a:solidFill>
              </a:rPr>
              <a:t>if</a:t>
            </a:r>
            <a:r>
              <a:rPr lang="ru-RU" dirty="0" smtClean="0">
                <a:solidFill>
                  <a:schemeClr val="bg1"/>
                </a:solidFill>
              </a:rPr>
              <a:t> (5 &lt; </a:t>
            </a:r>
            <a:r>
              <a:rPr lang="ru-RU" dirty="0" err="1" smtClean="0">
                <a:solidFill>
                  <a:schemeClr val="bg1"/>
                </a:solidFill>
              </a:rPr>
              <a:t>x</a:t>
            </a:r>
            <a:r>
              <a:rPr lang="ru-RU" dirty="0" smtClean="0">
                <a:solidFill>
                  <a:schemeClr val="bg1"/>
                </a:solidFill>
              </a:rPr>
              <a:t>) </a:t>
            </a:r>
            <a:r>
              <a:rPr lang="ru-RU" dirty="0" err="1" smtClean="0">
                <a:solidFill>
                  <a:schemeClr val="bg1"/>
                </a:solidFill>
              </a:rPr>
              <a:t>then</a:t>
            </a:r>
            <a:r>
              <a:rPr lang="ru-RU" dirty="0" smtClean="0">
                <a:solidFill>
                  <a:schemeClr val="bg1"/>
                </a:solidFill>
              </a:rPr>
              <a:t> {условный оператор с </a:t>
            </a:r>
            <a:r>
              <a:rPr lang="ru-RU" dirty="0" err="1" smtClean="0">
                <a:solidFill>
                  <a:schemeClr val="bg1"/>
                </a:solidFill>
              </a:rPr>
              <a:t>else</a:t>
            </a:r>
            <a:r>
              <a:rPr lang="ru-RU" dirty="0" smtClean="0">
                <a:solidFill>
                  <a:schemeClr val="bg1"/>
                </a:solidFill>
              </a:rPr>
              <a:t>}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begin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writeln</a:t>
            </a:r>
            <a:r>
              <a:rPr lang="en-US" dirty="0" smtClean="0">
                <a:solidFill>
                  <a:schemeClr val="bg1"/>
                </a:solidFill>
              </a:rPr>
              <a:t>(1);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end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else </a:t>
            </a:r>
            <a:r>
              <a:rPr lang="en-US" dirty="0" smtClean="0">
                <a:solidFill>
                  <a:schemeClr val="bg1"/>
                </a:solidFill>
              </a:rPr>
              <a:t>begin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writeln</a:t>
            </a:r>
            <a:r>
              <a:rPr lang="en-US" dirty="0" smtClean="0">
                <a:solidFill>
                  <a:schemeClr val="bg1"/>
                </a:solidFill>
              </a:rPr>
              <a:t>(0);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end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for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:=0 to 10 do {</a:t>
            </a:r>
            <a:r>
              <a:rPr lang="ru-RU" dirty="0" smtClean="0">
                <a:solidFill>
                  <a:schemeClr val="bg1"/>
                </a:solidFill>
              </a:rPr>
              <a:t>оператор цикла</a:t>
            </a:r>
            <a:r>
              <a:rPr lang="en-US" dirty="0" smtClean="0">
                <a:solidFill>
                  <a:schemeClr val="bg1"/>
                </a:solidFill>
              </a:rPr>
              <a:t> for}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begin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	if 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= 5) then {</a:t>
            </a:r>
            <a:r>
              <a:rPr lang="ru-RU" dirty="0" smtClean="0">
                <a:solidFill>
                  <a:schemeClr val="bg1"/>
                </a:solidFill>
              </a:rPr>
              <a:t>условный оператор без</a:t>
            </a:r>
            <a:r>
              <a:rPr lang="en-US" dirty="0" smtClean="0">
                <a:solidFill>
                  <a:schemeClr val="bg1"/>
                </a:solidFill>
              </a:rPr>
              <a:t> else}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chemeClr val="bg1"/>
                </a:solidFill>
              </a:rPr>
              <a:t>begin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writeln</a:t>
            </a:r>
            <a:r>
              <a:rPr lang="en-US" dirty="0" smtClean="0">
                <a:solidFill>
                  <a:schemeClr val="bg1"/>
                </a:solidFill>
              </a:rPr>
              <a:t>(666);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break</a:t>
            </a:r>
            <a:r>
              <a:rPr lang="en-US" dirty="0" smtClean="0">
                <a:solidFill>
                  <a:schemeClr val="bg1"/>
                </a:solidFill>
              </a:rPr>
              <a:t>; {</a:t>
            </a:r>
            <a:r>
              <a:rPr lang="ru-RU" dirty="0" smtClean="0">
                <a:solidFill>
                  <a:schemeClr val="bg1"/>
                </a:solidFill>
              </a:rPr>
              <a:t>оператор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break}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end;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writeln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ru-RU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);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</a:t>
            </a:r>
            <a:r>
              <a:rPr lang="ru-RU" dirty="0" err="1" smtClean="0">
                <a:solidFill>
                  <a:schemeClr val="bg1"/>
                </a:solidFill>
              </a:rPr>
              <a:t>end</a:t>
            </a:r>
            <a:r>
              <a:rPr lang="ru-RU" dirty="0" smtClean="0">
                <a:solidFill>
                  <a:schemeClr val="bg1"/>
                </a:solidFill>
              </a:rPr>
              <a:t>;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k:=(50+100)*2-(30*1+x)*2; {изменение приоритета операций}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writeln</a:t>
            </a:r>
            <a:r>
              <a:rPr lang="en-US" dirty="0" smtClean="0">
                <a:solidFill>
                  <a:schemeClr val="bg1"/>
                </a:solidFill>
              </a:rPr>
              <a:t>(k);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d:=20;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while (d &gt; 10 ) do {</a:t>
            </a:r>
            <a:r>
              <a:rPr lang="ru-RU" dirty="0" smtClean="0">
                <a:solidFill>
                  <a:schemeClr val="bg1"/>
                </a:solidFill>
              </a:rPr>
              <a:t>оператор цикла</a:t>
            </a:r>
            <a:r>
              <a:rPr lang="en-US" dirty="0" smtClean="0">
                <a:solidFill>
                  <a:schemeClr val="bg1"/>
                </a:solidFill>
              </a:rPr>
              <a:t> while}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begin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writeln</a:t>
            </a:r>
            <a:r>
              <a:rPr lang="en-US" dirty="0" smtClean="0">
                <a:solidFill>
                  <a:schemeClr val="bg1"/>
                </a:solidFill>
              </a:rPr>
              <a:t>(d);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:=</a:t>
            </a:r>
            <a:r>
              <a:rPr lang="en-US" dirty="0" smtClean="0">
                <a:solidFill>
                  <a:schemeClr val="bg1"/>
                </a:solidFill>
              </a:rPr>
              <a:t>d-1;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end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while (e &lt;= 16 ) do {</a:t>
            </a:r>
            <a:r>
              <a:rPr lang="ru-RU" dirty="0" smtClean="0">
                <a:solidFill>
                  <a:schemeClr val="bg1"/>
                </a:solidFill>
              </a:rPr>
              <a:t>оператор</a:t>
            </a:r>
            <a:r>
              <a:rPr lang="en-US" dirty="0" smtClean="0">
                <a:solidFill>
                  <a:schemeClr val="bg1"/>
                </a:solidFill>
              </a:rPr>
              <a:t> continue}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begin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	e:=e*2;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	if (e = 4) then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	begin continue;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	end;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	else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	begin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		</a:t>
            </a:r>
            <a:r>
              <a:rPr lang="en-US" dirty="0" err="1" smtClean="0">
                <a:solidFill>
                  <a:schemeClr val="bg1"/>
                </a:solidFill>
              </a:rPr>
              <a:t>writeln</a:t>
            </a:r>
            <a:r>
              <a:rPr lang="en-US" dirty="0" smtClean="0">
                <a:solidFill>
                  <a:schemeClr val="bg1"/>
                </a:solidFill>
              </a:rPr>
              <a:t>(e);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	end;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end;	z:=50.16+e*2+100/5; {</a:t>
            </a:r>
            <a:r>
              <a:rPr lang="ru-RU" dirty="0" smtClean="0">
                <a:solidFill>
                  <a:schemeClr val="bg1"/>
                </a:solidFill>
              </a:rPr>
              <a:t>переменная</a:t>
            </a:r>
            <a:r>
              <a:rPr lang="en-US" dirty="0" smtClean="0">
                <a:solidFill>
                  <a:schemeClr val="bg1"/>
                </a:solidFill>
              </a:rPr>
              <a:t> real}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ru-RU" dirty="0" err="1" smtClean="0">
                <a:solidFill>
                  <a:schemeClr val="bg1"/>
                </a:solidFill>
              </a:rPr>
              <a:t>writeln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ru-RU" dirty="0" err="1" smtClean="0">
                <a:solidFill>
                  <a:schemeClr val="bg1"/>
                </a:solidFill>
              </a:rPr>
              <a:t>z</a:t>
            </a:r>
            <a:r>
              <a:rPr lang="ru-RU" dirty="0" smtClean="0">
                <a:solidFill>
                  <a:schemeClr val="bg1"/>
                </a:solidFill>
              </a:rPr>
              <a:t>);</a:t>
            </a:r>
          </a:p>
          <a:p>
            <a:r>
              <a:rPr lang="ru-RU" dirty="0" err="1" smtClean="0">
                <a:solidFill>
                  <a:schemeClr val="bg1"/>
                </a:solidFill>
              </a:rPr>
              <a:t>end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xmlns="" id="{02B67CA5-6F12-4C22-8475-A3AEF9149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391" y="1825320"/>
            <a:ext cx="69164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" name="Рисунок 20" descr="https://pp.userapi.com/c855132/v855132824/65df6/PaVwrrAft8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040" y="3048000"/>
            <a:ext cx="5798936" cy="348026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301842" y="1047565"/>
            <a:ext cx="667600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Пример, который описывает все необходимые требования курсовой работы. Полученный </a:t>
            </a:r>
            <a:r>
              <a:rPr lang="en-US" dirty="0" smtClean="0">
                <a:solidFill>
                  <a:schemeClr val="bg1"/>
                </a:solidFill>
              </a:rPr>
              <a:t>LLVM IR </a:t>
            </a:r>
            <a:r>
              <a:rPr lang="ru-RU" dirty="0" smtClean="0">
                <a:solidFill>
                  <a:schemeClr val="bg1"/>
                </a:solidFill>
              </a:rPr>
              <a:t>запускается без ошибок, комментарии, идентации не учитываются. Поддержка вызова функций, вывод чисел и переменных, два типа данных, целочисленный и вещественный. </a:t>
            </a:r>
            <a:r>
              <a:rPr lang="ru-RU" sz="1600" dirty="0" smtClean="0">
                <a:solidFill>
                  <a:schemeClr val="bg1"/>
                </a:solidFill>
              </a:rPr>
              <a:t>Операторы </a:t>
            </a:r>
            <a:r>
              <a:rPr lang="en-US" sz="1600" dirty="0" smtClean="0">
                <a:solidFill>
                  <a:schemeClr val="bg1"/>
                </a:solidFill>
              </a:rPr>
              <a:t>if</a:t>
            </a:r>
            <a:r>
              <a:rPr lang="ru-RU" sz="1600" dirty="0" smtClean="0">
                <a:solidFill>
                  <a:schemeClr val="bg1"/>
                </a:solidFill>
              </a:rPr>
              <a:t> (с </a:t>
            </a:r>
            <a:r>
              <a:rPr lang="en-US" sz="1600" dirty="0" smtClean="0">
                <a:solidFill>
                  <a:schemeClr val="bg1"/>
                </a:solidFill>
              </a:rPr>
              <a:t>else </a:t>
            </a:r>
            <a:r>
              <a:rPr lang="ru-RU" sz="1600" dirty="0" smtClean="0">
                <a:solidFill>
                  <a:schemeClr val="bg1"/>
                </a:solidFill>
              </a:rPr>
              <a:t>и без)</a:t>
            </a:r>
            <a:r>
              <a:rPr lang="en-US" sz="1600" dirty="0" smtClean="0">
                <a:solidFill>
                  <a:schemeClr val="bg1"/>
                </a:solidFill>
              </a:rPr>
              <a:t>, while, for, break, continue, </a:t>
            </a:r>
            <a:r>
              <a:rPr lang="ru-RU" sz="1600" dirty="0" smtClean="0">
                <a:solidFill>
                  <a:schemeClr val="bg1"/>
                </a:solidFill>
              </a:rPr>
              <a:t>присваивания. Арифметические операции, изменение приоритета операций с помощью фигурных скобок.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00969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4048</TotalTime>
  <Words>1474</Words>
  <Application>Microsoft Office PowerPoint</Application>
  <PresentationFormat>Произвольный</PresentationFormat>
  <Paragraphs>332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Техническая</vt:lpstr>
      <vt:lpstr>Слайд 1</vt:lpstr>
      <vt:lpstr>1. Требования к разработке 2. Лексический анализатор 3. Синтаксический анализатор 4. Генерация объектного кода 5. Тестирование на соответствие требованиям </vt:lpstr>
      <vt:lpstr>Требования к разработке</vt:lpstr>
      <vt:lpstr>Лексический анализатор</vt:lpstr>
      <vt:lpstr>Тестирование лексического анализатора</vt:lpstr>
      <vt:lpstr>Синтаксический анализатор</vt:lpstr>
      <vt:lpstr>Тестирование синтаксического анализатора</vt:lpstr>
      <vt:lpstr>Генерация LLVM IR</vt:lpstr>
      <vt:lpstr>Тестирование на соответствие требованиям </vt:lpstr>
      <vt:lpstr>Тестирование на соответствие требованиям </vt:lpstr>
      <vt:lpstr> 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Katerina</dc:creator>
  <cp:lastModifiedBy>Пользователь Windows</cp:lastModifiedBy>
  <cp:revision>236</cp:revision>
  <dcterms:created xsi:type="dcterms:W3CDTF">2016-05-22T18:01:47Z</dcterms:created>
  <dcterms:modified xsi:type="dcterms:W3CDTF">2019-06-17T00:26:08Z</dcterms:modified>
</cp:coreProperties>
</file>