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4" r:id="rId2"/>
    <p:sldId id="257" r:id="rId3"/>
    <p:sldId id="271" r:id="rId4"/>
    <p:sldId id="258" r:id="rId5"/>
    <p:sldId id="272" r:id="rId6"/>
    <p:sldId id="259" r:id="rId7"/>
    <p:sldId id="261" r:id="rId8"/>
    <p:sldId id="265" r:id="rId9"/>
    <p:sldId id="266" r:id="rId10"/>
    <p:sldId id="267" r:id="rId11"/>
    <p:sldId id="268" r:id="rId12"/>
    <p:sldId id="273"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7843" autoAdjust="0"/>
  </p:normalViewPr>
  <p:slideViewPr>
    <p:cSldViewPr snapToGrid="0">
      <p:cViewPr varScale="1">
        <p:scale>
          <a:sx n="81" d="100"/>
          <a:sy n="81" d="100"/>
        </p:scale>
        <p:origin x="-648"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039874E7-EC3E-4FE0-94BF-9047DA48974C}"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9874E7-EC3E-4FE0-94BF-9047DA48974C}"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99568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109728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320"/>
            <a:ext cx="9960864"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8" name="Номер слайда 7"/>
          <p:cNvSpPr>
            <a:spLocks noGrp="1"/>
          </p:cNvSpPr>
          <p:nvPr>
            <p:ph type="sldNum" sz="quarter" idx="11"/>
          </p:nvPr>
        </p:nvSpPr>
        <p:spPr/>
        <p:txBody>
          <a:bodyPr/>
          <a:lstStyle/>
          <a:p>
            <a:fld id="{039874E7-EC3E-4FE0-94BF-9047DA48974C}"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CBF9312-44B4-4211-9B92-90372EFA7E5A}" type="datetimeFigureOut">
              <a:rPr lang="ru-RU" smtClean="0"/>
              <a:pPr/>
              <a:t>30.05.2018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10875264" y="6422065"/>
            <a:ext cx="1016000" cy="365125"/>
          </a:xfrm>
        </p:spPr>
        <p:txBody>
          <a:bodyPr/>
          <a:lstStyle/>
          <a:p>
            <a:fld id="{039874E7-EC3E-4FE0-94BF-9047DA48974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09600" y="6422065"/>
            <a:ext cx="2844800" cy="365125"/>
          </a:xfrm>
        </p:spPr>
        <p:txBody>
          <a:bodyPr/>
          <a:lstStyle/>
          <a:p>
            <a:fld id="{ECBF9312-44B4-4211-9B92-90372EFA7E5A}" type="datetimeFigureOut">
              <a:rPr lang="ru-RU" smtClean="0"/>
              <a:pPr/>
              <a:t>30.05.2018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9874E7-EC3E-4FE0-94BF-9047DA48974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4000" b="-24000"/>
          </a:stretch>
        </a:blipFill>
        <a:effectLst/>
      </p:bgPr>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CBF9312-44B4-4211-9B92-90372EFA7E5A}" type="datetimeFigureOut">
              <a:rPr lang="ru-RU" smtClean="0"/>
              <a:pPr/>
              <a:t>30.05.2018</a:t>
            </a:fld>
            <a:endParaRPr lang="ru-RU"/>
          </a:p>
        </p:txBody>
      </p:sp>
      <p:sp>
        <p:nvSpPr>
          <p:cNvPr id="22" name="Нижний колонтитул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39874E7-EC3E-4FE0-94BF-9047DA48974C}"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4365104"/>
            <a:ext cx="12192000" cy="2492896"/>
          </a:xfrm>
        </p:spPr>
        <p:txBody>
          <a:bodyPr>
            <a:normAutofit fontScale="92500" lnSpcReduction="20000"/>
          </a:bodyPr>
          <a:lstStyle/>
          <a:p>
            <a:pPr lvl="0" algn="r">
              <a:lnSpc>
                <a:spcPct val="100000"/>
              </a:lnSpc>
              <a:spcBef>
                <a:spcPts val="0"/>
              </a:spcBef>
            </a:pPr>
            <a:r>
              <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ВЫПОЛНИЛ:</a:t>
            </a:r>
          </a:p>
          <a:p>
            <a:pPr lvl="0" algn="r">
              <a:lnSpc>
                <a:spcPct val="100000"/>
              </a:lnSpc>
              <a:spcBef>
                <a:spcPts val="0"/>
              </a:spcBef>
            </a:pPr>
            <a:r>
              <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СТ. ГР. </a:t>
            </a:r>
            <a:r>
              <a:rPr lang="ru-RU" sz="1800" dirty="0" smtClean="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ИБ-116</a:t>
            </a:r>
            <a:endPar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r>
              <a:rPr lang="ru-RU" sz="1800" dirty="0" smtClean="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Куликов И.М.</a:t>
            </a:r>
            <a:endPar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smtClean="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smtClean="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smtClean="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r">
              <a:lnSpc>
                <a:spcPct val="100000"/>
              </a:lnSpc>
              <a:spcBef>
                <a:spcPts val="0"/>
              </a:spcBef>
            </a:pPr>
            <a:endPar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lvl="0" algn="ctr">
              <a:lnSpc>
                <a:spcPct val="100000"/>
              </a:lnSpc>
              <a:spcBef>
                <a:spcPts val="0"/>
              </a:spcBef>
            </a:pPr>
            <a:r>
              <a:rPr lang="ru-RU"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ВЛАДИМИР</a:t>
            </a:r>
            <a:r>
              <a:rPr lang="en-US" sz="1800" dirty="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 </a:t>
            </a:r>
            <a:r>
              <a:rPr lang="ru-RU" sz="1800" dirty="0" smtClean="0">
                <a:solidFill>
                  <a:schemeClr val="tx1"/>
                </a:solidFill>
                <a:latin typeface="Microsoft JhengHei Light" panose="020B0304030504040204" pitchFamily="34" charset="-120"/>
                <a:ea typeface="Microsoft JhengHei Light" panose="020B0304030504040204" pitchFamily="34" charset="-120"/>
                <a:cs typeface="Times New Roman" panose="02020603050405020304" pitchFamily="18" charset="0"/>
              </a:rPr>
              <a:t>2018</a:t>
            </a:r>
            <a:endParaRPr lang="ru-RU" dirty="0"/>
          </a:p>
        </p:txBody>
      </p:sp>
      <p:sp>
        <p:nvSpPr>
          <p:cNvPr id="5" name="Прямоугольник 4"/>
          <p:cNvSpPr/>
          <p:nvPr/>
        </p:nvSpPr>
        <p:spPr>
          <a:xfrm>
            <a:off x="0" y="188640"/>
            <a:ext cx="12192000" cy="1754326"/>
          </a:xfrm>
          <a:prstGeom prst="rect">
            <a:avLst/>
          </a:prstGeom>
        </p:spPr>
        <p:txBody>
          <a:bodyPr wrap="square">
            <a:spAutoFit/>
          </a:bodyPr>
          <a:lstStyle/>
          <a:p>
            <a:pPr algn="ct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Министерство образования и науки Российской Федерации </a:t>
            </a:r>
            <a:b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b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Федеральное государственное бюджетное образовательное</a:t>
            </a:r>
            <a:b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b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учреждение высшего образования</a:t>
            </a:r>
            <a:b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b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"Владимирский государственный университет имени Александра</a:t>
            </a:r>
            <a:b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b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Григорьевича и Николая Григорьевича Столетовых"</a:t>
            </a:r>
            <a:b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b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ru-RU" cap="all" dirty="0" err="1">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ВлГУ</a:t>
            </a:r>
            <a:r>
              <a:rPr lang="ru-RU" cap="all" dirty="0">
                <a:solidFill>
                  <a:prstClr val="black"/>
                </a:solidFill>
                <a:latin typeface="Microsoft JhengHei Light" panose="020B0304030504040204" pitchFamily="34" charset="-120"/>
                <a:ea typeface="Microsoft JhengHei Light" panose="020B0304030504040204" pitchFamily="34" charset="-120"/>
                <a:cs typeface="Times New Roman" panose="02020603050405020304" pitchFamily="18" charset="0"/>
              </a:rPr>
              <a:t>)</a:t>
            </a:r>
            <a:endParaRPr lang="ru-RU" dirty="0">
              <a:solidFill>
                <a:prstClr val="black"/>
              </a:solidFill>
              <a:latin typeface="Calibri" panose="020F0502020204030204"/>
            </a:endParaRPr>
          </a:p>
        </p:txBody>
      </p:sp>
      <p:sp>
        <p:nvSpPr>
          <p:cNvPr id="7" name="Прямоугольник 6"/>
          <p:cNvSpPr/>
          <p:nvPr/>
        </p:nvSpPr>
        <p:spPr>
          <a:xfrm>
            <a:off x="0" y="2323728"/>
            <a:ext cx="12192000" cy="1569660"/>
          </a:xfrm>
          <a:prstGeom prst="rect">
            <a:avLst/>
          </a:prstGeom>
        </p:spPr>
        <p:txBody>
          <a:bodyPr wrap="square">
            <a:spAutoFit/>
          </a:bodyPr>
          <a:lstStyle/>
          <a:p>
            <a:pPr algn="ctr"/>
            <a:r>
              <a:rPr lang="ru-RU" sz="2400" dirty="0" smtClean="0">
                <a:effectLst>
                  <a:outerShdw blurRad="38100" dist="38100" dir="2700000" algn="tl">
                    <a:srgbClr val="000000">
                      <a:alpha val="43137"/>
                    </a:srgbClr>
                  </a:outerShdw>
                </a:effectLst>
              </a:rPr>
              <a:t>ПРЕЗЕНТАЦИЯ К КУРСОВОЙ РАБОТЕ ПО ДИСЦИПЛИНЕ</a:t>
            </a:r>
            <a:endParaRPr lang="en-US" sz="2400" dirty="0" smtClean="0">
              <a:effectLst>
                <a:outerShdw blurRad="38100" dist="38100" dir="2700000" algn="tl">
                  <a:srgbClr val="000000">
                    <a:alpha val="43137"/>
                  </a:srgbClr>
                </a:outerShdw>
              </a:effectLst>
            </a:endParaRPr>
          </a:p>
          <a:p>
            <a:pPr algn="ctr"/>
            <a:r>
              <a:rPr lang="ru-RU" sz="2400" dirty="0" smtClean="0">
                <a:effectLst>
                  <a:outerShdw blurRad="38100" dist="38100" dir="2700000" algn="tl">
                    <a:srgbClr val="000000">
                      <a:alpha val="43137"/>
                    </a:srgbClr>
                  </a:outerShdw>
                </a:effectLst>
              </a:rPr>
              <a:t> «БЕЗОПАСНОСТЬ ОПЕРАЦИОННЫХ СИСТЕМ»</a:t>
            </a:r>
          </a:p>
          <a:p>
            <a:pPr algn="ctr"/>
            <a:r>
              <a:rPr lang="ru-RU" sz="2400" dirty="0" smtClean="0">
                <a:effectLst>
                  <a:outerShdw blurRad="38100" dist="38100" dir="2700000" algn="tl">
                    <a:srgbClr val="000000">
                      <a:alpha val="43137"/>
                    </a:srgbClr>
                  </a:outerShdw>
                </a:effectLst>
              </a:rPr>
              <a:t>ПО ТЕМЕ: «РАЗРАБОТКА СЕРВИСА ОБМЕНА СООБЩЕНИЯМИ </a:t>
            </a:r>
          </a:p>
          <a:p>
            <a:pPr algn="ctr"/>
            <a:r>
              <a:rPr lang="ru-RU" sz="2400" dirty="0" smtClean="0">
                <a:effectLst>
                  <a:outerShdw blurRad="38100" dist="38100" dir="2700000" algn="tl">
                    <a:srgbClr val="000000">
                      <a:alpha val="43137"/>
                    </a:srgbClr>
                  </a:outerShdw>
                </a:effectLst>
              </a:rPr>
              <a:t>В ЗАЩИЩЁННОМ ИСПОЛНЕНИИ»</a:t>
            </a:r>
            <a:endParaRPr lang="ru-RU" sz="2400" dirty="0">
              <a:effectLst>
                <a:outerShdw blurRad="38100" dist="38100" dir="2700000" algn="tl">
                  <a:srgbClr val="000000">
                    <a:alpha val="43137"/>
                  </a:srgbClr>
                </a:outerShdw>
              </a:effectLst>
            </a:endParaRPr>
          </a:p>
        </p:txBody>
      </p:sp>
      <p:pic>
        <p:nvPicPr>
          <p:cNvPr id="6" name="Рисунок 5"/>
          <p:cNvPicPr>
            <a:picLocks noChangeAspect="1"/>
          </p:cNvPicPr>
          <p:nvPr/>
        </p:nvPicPr>
        <p:blipFill>
          <a:blip r:embed="rId2" cstate="print">
            <a:extLst>
              <a:ext uri="{BEBA8EAE-BF5A-486C-A8C5-ECC9F3942E4B}">
                <a14:imgProps xmlns:a14="http://schemas.microsoft.com/office/drawing/2010/main" xmlns="">
                  <a14:imgLayer r:embed="rId3">
                    <a14:imgEffect>
                      <a14:sharpenSoften amount="100000"/>
                    </a14:imgEffect>
                  </a14:imgLayer>
                </a14:imgProps>
              </a:ext>
            </a:extLst>
          </a:blip>
          <a:stretch>
            <a:fillRect/>
          </a:stretch>
        </p:blipFill>
        <p:spPr>
          <a:xfrm>
            <a:off x="101516" y="5686427"/>
            <a:ext cx="1990725" cy="1171575"/>
          </a:xfrm>
          <a:prstGeom prst="rect">
            <a:avLst/>
          </a:prstGeom>
          <a:effectLst>
            <a:softEdge rad="88900"/>
          </a:effectLst>
        </p:spPr>
      </p:pic>
    </p:spTree>
    <p:extLst>
      <p:ext uri="{BB962C8B-B14F-4D97-AF65-F5344CB8AC3E}">
        <p14:creationId xmlns:p14="http://schemas.microsoft.com/office/powerpoint/2010/main" xmlns="" val="1926724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 y="892629"/>
            <a:ext cx="6953251" cy="3416320"/>
          </a:xfrm>
          <a:prstGeom prst="rect">
            <a:avLst/>
          </a:prstGeom>
        </p:spPr>
        <p:txBody>
          <a:bodyPr wrap="square">
            <a:spAutoFit/>
          </a:bodyPr>
          <a:lstStyle/>
          <a:p>
            <a:r>
              <a:rPr lang="ru-RU" dirty="0" smtClean="0">
                <a:solidFill>
                  <a:schemeClr val="bg1"/>
                </a:solidFill>
              </a:rPr>
              <a:t>	Так как пароль отправляется на сервер (это очевидно, так как на сервере отображается эта информация), то нужно найти участок кода, где клиент отправляет пароль, а затем принимает что-то взамен, чтобы понять, верный ли пароль. </a:t>
            </a:r>
          </a:p>
          <a:p>
            <a:r>
              <a:rPr lang="ru-RU" dirty="0" smtClean="0">
                <a:solidFill>
                  <a:schemeClr val="bg1"/>
                </a:solidFill>
              </a:rPr>
              <a:t>	Команда </a:t>
            </a:r>
            <a:r>
              <a:rPr lang="en-US" dirty="0" smtClean="0">
                <a:solidFill>
                  <a:schemeClr val="bg1"/>
                </a:solidFill>
              </a:rPr>
              <a:t>send </a:t>
            </a:r>
            <a:r>
              <a:rPr lang="ru-RU" dirty="0" smtClean="0">
                <a:solidFill>
                  <a:schemeClr val="bg1"/>
                </a:solidFill>
              </a:rPr>
              <a:t>на сервере отправляет два сообщения пользователю, каждое из которых обращается к стеку, который содержит в себе два нуля. Именно из-за этих нулей клиент понимает, что его пароль неверный и завершает свою работу.</a:t>
            </a:r>
          </a:p>
          <a:p>
            <a:r>
              <a:rPr lang="ru-RU" dirty="0" smtClean="0">
                <a:solidFill>
                  <a:schemeClr val="bg1"/>
                </a:solidFill>
              </a:rPr>
              <a:t>	Что ж, найдем тот момент, когда сервер пишет, что пароль не правильный и посмотрим, по какому переходу это случается.</a:t>
            </a:r>
          </a:p>
          <a:p>
            <a:endParaRPr lang="ru-RU" dirty="0" smtClean="0">
              <a:solidFill>
                <a:schemeClr val="bg1"/>
              </a:solidFill>
            </a:endParaRPr>
          </a:p>
          <a:p>
            <a:r>
              <a:rPr lang="ru-RU" dirty="0" smtClean="0">
                <a:solidFill>
                  <a:schemeClr val="bg1"/>
                </a:solidFill>
              </a:rPr>
              <a:t>	</a:t>
            </a:r>
            <a:endParaRPr lang="ru-RU" dirty="0">
              <a:solidFill>
                <a:schemeClr val="bg1"/>
              </a:solidFill>
            </a:endParaRPr>
          </a:p>
        </p:txBody>
      </p:sp>
      <p:pic>
        <p:nvPicPr>
          <p:cNvPr id="6" name="Рисунок 5"/>
          <p:cNvPicPr/>
          <p:nvPr/>
        </p:nvPicPr>
        <p:blipFill>
          <a:blip r:embed="rId2" cstate="print"/>
          <a:srcRect/>
          <a:stretch>
            <a:fillRect/>
          </a:stretch>
        </p:blipFill>
        <p:spPr bwMode="auto">
          <a:xfrm>
            <a:off x="7182514" y="779101"/>
            <a:ext cx="4130517" cy="2211749"/>
          </a:xfrm>
          <a:prstGeom prst="rect">
            <a:avLst/>
          </a:prstGeom>
          <a:noFill/>
          <a:ln w="28575">
            <a:solidFill>
              <a:schemeClr val="bg1"/>
            </a:solidFill>
            <a:miter lim="800000"/>
            <a:headEnd/>
            <a:tailEnd/>
          </a:ln>
        </p:spPr>
      </p:pic>
      <p:pic>
        <p:nvPicPr>
          <p:cNvPr id="8" name="Рисунок 7"/>
          <p:cNvPicPr/>
          <p:nvPr/>
        </p:nvPicPr>
        <p:blipFill>
          <a:blip r:embed="rId3" cstate="print"/>
          <a:srcRect/>
          <a:stretch>
            <a:fillRect/>
          </a:stretch>
        </p:blipFill>
        <p:spPr bwMode="auto">
          <a:xfrm>
            <a:off x="7200900" y="3391108"/>
            <a:ext cx="4033607" cy="2522117"/>
          </a:xfrm>
          <a:prstGeom prst="rect">
            <a:avLst/>
          </a:prstGeom>
          <a:noFill/>
          <a:ln w="28575">
            <a:solidFill>
              <a:schemeClr val="bg1"/>
            </a:solidFill>
            <a:miter lim="800000"/>
            <a:headEnd/>
            <a:tailEnd/>
          </a:ln>
        </p:spPr>
      </p:pic>
      <p:pic>
        <p:nvPicPr>
          <p:cNvPr id="9" name="Рисунок 8"/>
          <p:cNvPicPr/>
          <p:nvPr/>
        </p:nvPicPr>
        <p:blipFill>
          <a:blip r:embed="rId4" cstate="print"/>
          <a:srcRect/>
          <a:stretch>
            <a:fillRect/>
          </a:stretch>
        </p:blipFill>
        <p:spPr bwMode="auto">
          <a:xfrm>
            <a:off x="838200" y="3879214"/>
            <a:ext cx="4667250" cy="928133"/>
          </a:xfrm>
          <a:prstGeom prst="rect">
            <a:avLst/>
          </a:prstGeom>
          <a:noFill/>
          <a:ln w="28575">
            <a:solidFill>
              <a:schemeClr val="bg1"/>
            </a:solidFill>
            <a:miter lim="800000"/>
            <a:headEnd/>
            <a:tailEnd/>
          </a:ln>
        </p:spPr>
      </p:pic>
      <p:pic>
        <p:nvPicPr>
          <p:cNvPr id="10" name="Рисунок 9"/>
          <p:cNvPicPr/>
          <p:nvPr/>
        </p:nvPicPr>
        <p:blipFill>
          <a:blip r:embed="rId5" cstate="print"/>
          <a:srcRect/>
          <a:stretch>
            <a:fillRect/>
          </a:stretch>
        </p:blipFill>
        <p:spPr bwMode="auto">
          <a:xfrm>
            <a:off x="495300" y="5034775"/>
            <a:ext cx="5137252" cy="1004075"/>
          </a:xfrm>
          <a:prstGeom prst="rect">
            <a:avLst/>
          </a:prstGeom>
          <a:noFill/>
          <a:ln w="28575">
            <a:solidFill>
              <a:schemeClr val="bg1"/>
            </a:solidFill>
            <a:miter lim="800000"/>
            <a:headEnd/>
            <a:tailEnd/>
          </a:ln>
        </p:spPr>
      </p:pic>
      <p:sp>
        <p:nvSpPr>
          <p:cNvPr id="13" name="Прямоугольник 12"/>
          <p:cNvSpPr/>
          <p:nvPr/>
        </p:nvSpPr>
        <p:spPr>
          <a:xfrm>
            <a:off x="0" y="6057901"/>
            <a:ext cx="11029950" cy="646331"/>
          </a:xfrm>
          <a:prstGeom prst="rect">
            <a:avLst/>
          </a:prstGeom>
        </p:spPr>
        <p:txBody>
          <a:bodyPr wrap="square">
            <a:spAutoFit/>
          </a:bodyPr>
          <a:lstStyle/>
          <a:p>
            <a:r>
              <a:rPr lang="ru-RU" dirty="0" smtClean="0">
                <a:solidFill>
                  <a:schemeClr val="bg1"/>
                </a:solidFill>
              </a:rPr>
              <a:t>После этого прыжка есть ещё один, который не выполняется, скорее всего эта ветка ведет к тому, чтобы разрешить доступ пользователю на сервер.</a:t>
            </a:r>
            <a:endParaRPr lang="ru-RU" dirty="0">
              <a:solidFill>
                <a:schemeClr val="bg1"/>
              </a:solidFill>
            </a:endParaRPr>
          </a:p>
        </p:txBody>
      </p:sp>
    </p:spTree>
    <p:extLst>
      <p:ext uri="{BB962C8B-B14F-4D97-AF65-F5344CB8AC3E}">
        <p14:creationId xmlns:p14="http://schemas.microsoft.com/office/powerpoint/2010/main" xmlns="" val="153133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588433"/>
            <a:ext cx="8438336" cy="369332"/>
          </a:xfrm>
          <a:prstGeom prst="rect">
            <a:avLst/>
          </a:prstGeom>
          <a:noFill/>
        </p:spPr>
        <p:txBody>
          <a:bodyPr wrap="none" rtlCol="0">
            <a:spAutoFit/>
          </a:bodyPr>
          <a:lstStyle/>
          <a:p>
            <a:r>
              <a:rPr lang="ru-RU" dirty="0" smtClean="0">
                <a:solidFill>
                  <a:schemeClr val="bg1"/>
                </a:solidFill>
              </a:rPr>
              <a:t>Попробуем отправить клиенту не 0, как в стеке, а что-то другое, например единицу. </a:t>
            </a:r>
            <a:endParaRPr lang="ru-RU" dirty="0">
              <a:solidFill>
                <a:schemeClr val="bg1"/>
              </a:solidFill>
            </a:endParaRPr>
          </a:p>
        </p:txBody>
      </p:sp>
      <p:pic>
        <p:nvPicPr>
          <p:cNvPr id="17" name="Рисунок 16"/>
          <p:cNvPicPr/>
          <p:nvPr/>
        </p:nvPicPr>
        <p:blipFill>
          <a:blip r:embed="rId2" cstate="print"/>
          <a:srcRect/>
          <a:stretch>
            <a:fillRect/>
          </a:stretch>
        </p:blipFill>
        <p:spPr bwMode="auto">
          <a:xfrm>
            <a:off x="254362" y="1050165"/>
            <a:ext cx="5060588" cy="2069000"/>
          </a:xfrm>
          <a:prstGeom prst="rect">
            <a:avLst/>
          </a:prstGeom>
          <a:noFill/>
          <a:ln w="28575">
            <a:solidFill>
              <a:schemeClr val="bg1"/>
            </a:solidFill>
            <a:miter lim="800000"/>
            <a:headEnd/>
            <a:tailEnd/>
          </a:ln>
        </p:spPr>
      </p:pic>
      <p:sp>
        <p:nvSpPr>
          <p:cNvPr id="18" name="Прямоугольник 17"/>
          <p:cNvSpPr/>
          <p:nvPr/>
        </p:nvSpPr>
        <p:spPr>
          <a:xfrm>
            <a:off x="5369163" y="1053584"/>
            <a:ext cx="6479937" cy="923330"/>
          </a:xfrm>
          <a:prstGeom prst="rect">
            <a:avLst/>
          </a:prstGeom>
        </p:spPr>
        <p:txBody>
          <a:bodyPr wrap="square">
            <a:spAutoFit/>
          </a:bodyPr>
          <a:lstStyle/>
          <a:p>
            <a:r>
              <a:rPr lang="ru-RU" dirty="0" smtClean="0">
                <a:solidFill>
                  <a:schemeClr val="bg1"/>
                </a:solidFill>
              </a:rPr>
              <a:t>Как оговаривалось ранее ещё нужно убрать прыжок на </a:t>
            </a:r>
            <a:r>
              <a:rPr lang="en-US" dirty="0" smtClean="0">
                <a:solidFill>
                  <a:schemeClr val="bg1"/>
                </a:solidFill>
              </a:rPr>
              <a:t>Error Password</a:t>
            </a:r>
            <a:r>
              <a:rPr lang="ru-RU" dirty="0" smtClean="0">
                <a:solidFill>
                  <a:schemeClr val="bg1"/>
                </a:solidFill>
              </a:rPr>
              <a:t> и заменить следующий </a:t>
            </a:r>
            <a:r>
              <a:rPr lang="en-US" dirty="0" smtClean="0">
                <a:solidFill>
                  <a:schemeClr val="bg1"/>
                </a:solidFill>
              </a:rPr>
              <a:t>JNZ</a:t>
            </a:r>
            <a:r>
              <a:rPr lang="ru-RU" dirty="0" smtClean="0">
                <a:solidFill>
                  <a:schemeClr val="bg1"/>
                </a:solidFill>
              </a:rPr>
              <a:t> на </a:t>
            </a:r>
            <a:r>
              <a:rPr lang="en-US" dirty="0" smtClean="0">
                <a:solidFill>
                  <a:schemeClr val="bg1"/>
                </a:solidFill>
              </a:rPr>
              <a:t>JE, </a:t>
            </a:r>
            <a:r>
              <a:rPr lang="ru-RU" dirty="0" smtClean="0">
                <a:solidFill>
                  <a:schemeClr val="bg1"/>
                </a:solidFill>
              </a:rPr>
              <a:t>чтобы прыжок точно произошел.</a:t>
            </a:r>
            <a:endParaRPr lang="ru-RU" dirty="0">
              <a:solidFill>
                <a:schemeClr val="bg1"/>
              </a:solidFill>
            </a:endParaRPr>
          </a:p>
        </p:txBody>
      </p:sp>
      <p:pic>
        <p:nvPicPr>
          <p:cNvPr id="20" name="Рисунок 19"/>
          <p:cNvPicPr/>
          <p:nvPr/>
        </p:nvPicPr>
        <p:blipFill>
          <a:blip r:embed="rId3" cstate="print"/>
          <a:srcRect/>
          <a:stretch>
            <a:fillRect/>
          </a:stretch>
        </p:blipFill>
        <p:spPr bwMode="auto">
          <a:xfrm>
            <a:off x="5561572" y="2160336"/>
            <a:ext cx="5586713" cy="1535364"/>
          </a:xfrm>
          <a:prstGeom prst="rect">
            <a:avLst/>
          </a:prstGeom>
          <a:noFill/>
          <a:ln w="28575">
            <a:solidFill>
              <a:schemeClr val="bg1"/>
            </a:solidFill>
            <a:miter lim="800000"/>
            <a:headEnd/>
            <a:tailEnd/>
          </a:ln>
        </p:spPr>
      </p:pic>
      <p:sp>
        <p:nvSpPr>
          <p:cNvPr id="21" name="Прямоугольник 20"/>
          <p:cNvSpPr/>
          <p:nvPr/>
        </p:nvSpPr>
        <p:spPr>
          <a:xfrm>
            <a:off x="0" y="3282434"/>
            <a:ext cx="5486400" cy="646331"/>
          </a:xfrm>
          <a:prstGeom prst="rect">
            <a:avLst/>
          </a:prstGeom>
        </p:spPr>
        <p:txBody>
          <a:bodyPr wrap="square">
            <a:spAutoFit/>
          </a:bodyPr>
          <a:lstStyle/>
          <a:p>
            <a:r>
              <a:rPr lang="ru-RU" dirty="0" smtClean="0">
                <a:solidFill>
                  <a:schemeClr val="bg1"/>
                </a:solidFill>
              </a:rPr>
              <a:t>При попытке подключиться к серверу, пользователь, вводя любой пароль, уже не отключается, а уходит в</a:t>
            </a:r>
            <a:endParaRPr lang="ru-RU" dirty="0">
              <a:solidFill>
                <a:schemeClr val="bg1"/>
              </a:solidFill>
            </a:endParaRPr>
          </a:p>
        </p:txBody>
      </p:sp>
      <p:sp>
        <p:nvSpPr>
          <p:cNvPr id="22" name="Прямоугольник 21"/>
          <p:cNvSpPr/>
          <p:nvPr/>
        </p:nvSpPr>
        <p:spPr>
          <a:xfrm>
            <a:off x="0" y="3886885"/>
            <a:ext cx="11372850" cy="923330"/>
          </a:xfrm>
          <a:prstGeom prst="rect">
            <a:avLst/>
          </a:prstGeom>
        </p:spPr>
        <p:txBody>
          <a:bodyPr wrap="square">
            <a:spAutoFit/>
          </a:bodyPr>
          <a:lstStyle/>
          <a:p>
            <a:r>
              <a:rPr lang="ru-RU" dirty="0" smtClean="0">
                <a:solidFill>
                  <a:schemeClr val="bg1"/>
                </a:solidFill>
              </a:rPr>
              <a:t>ожидание получения сообщения. А затем закрывается по истечению таймера. Всё дело в том, что сервер не отправляет нашу измененную единицу, тогда заменим её на другой стек, например на </a:t>
            </a:r>
            <a:r>
              <a:rPr lang="en-US" dirty="0" smtClean="0">
                <a:solidFill>
                  <a:schemeClr val="bg1"/>
                </a:solidFill>
              </a:rPr>
              <a:t>EBX</a:t>
            </a:r>
            <a:r>
              <a:rPr lang="ru-RU" dirty="0" smtClean="0">
                <a:solidFill>
                  <a:schemeClr val="bg1"/>
                </a:solidFill>
              </a:rPr>
              <a:t>, в котором бы не было нулей.</a:t>
            </a:r>
            <a:endParaRPr lang="ru-RU" dirty="0">
              <a:solidFill>
                <a:schemeClr val="bg1"/>
              </a:solidFill>
            </a:endParaRPr>
          </a:p>
        </p:txBody>
      </p:sp>
      <p:pic>
        <p:nvPicPr>
          <p:cNvPr id="23" name="Рисунок 22"/>
          <p:cNvPicPr/>
          <p:nvPr/>
        </p:nvPicPr>
        <p:blipFill>
          <a:blip r:embed="rId4" cstate="print"/>
          <a:srcRect/>
          <a:stretch>
            <a:fillRect/>
          </a:stretch>
        </p:blipFill>
        <p:spPr bwMode="auto">
          <a:xfrm>
            <a:off x="2615742" y="4537031"/>
            <a:ext cx="5392324" cy="2054269"/>
          </a:xfrm>
          <a:prstGeom prst="rect">
            <a:avLst/>
          </a:prstGeom>
          <a:noFill/>
          <a:ln w="28575">
            <a:solidFill>
              <a:schemeClr val="bg1"/>
            </a:solidFill>
            <a:miter lim="800000"/>
            <a:headEnd/>
            <a:tailEnd/>
          </a:ln>
        </p:spPr>
      </p:pic>
    </p:spTree>
    <p:extLst>
      <p:ext uri="{BB962C8B-B14F-4D97-AF65-F5344CB8AC3E}">
        <p14:creationId xmlns:p14="http://schemas.microsoft.com/office/powerpoint/2010/main" xmlns="" val="404057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 y="0"/>
            <a:ext cx="7837715" cy="2308324"/>
          </a:xfrm>
          <a:prstGeom prst="rect">
            <a:avLst/>
          </a:prstGeom>
        </p:spPr>
        <p:txBody>
          <a:bodyPr wrap="square">
            <a:spAutoFit/>
          </a:bodyPr>
          <a:lstStyle/>
          <a:p>
            <a:r>
              <a:rPr lang="ru-RU" dirty="0" smtClean="0">
                <a:solidFill>
                  <a:schemeClr val="bg1"/>
                </a:solidFill>
              </a:rPr>
              <a:t>Если попробовать подключиться к такому серверу, то клиент сможет это сделать. И вот вроде бы всё, всё работает, но нет.</a:t>
            </a:r>
          </a:p>
          <a:p>
            <a:r>
              <a:rPr lang="ru-RU" dirty="0" smtClean="0">
                <a:solidFill>
                  <a:schemeClr val="bg1"/>
                </a:solidFill>
              </a:rPr>
              <a:t>	При сохранении такого сервера и повторном его запуске, он </a:t>
            </a:r>
            <a:r>
              <a:rPr lang="ru-RU" dirty="0" err="1" smtClean="0">
                <a:solidFill>
                  <a:schemeClr val="bg1"/>
                </a:solidFill>
              </a:rPr>
              <a:t>крашится</a:t>
            </a:r>
            <a:r>
              <a:rPr lang="ru-RU" dirty="0" smtClean="0">
                <a:solidFill>
                  <a:schemeClr val="bg1"/>
                </a:solidFill>
              </a:rPr>
              <a:t>, не давая пользователю подключиться. </a:t>
            </a:r>
          </a:p>
          <a:p>
            <a:r>
              <a:rPr lang="ru-RU" dirty="0" smtClean="0">
                <a:solidFill>
                  <a:schemeClr val="bg1"/>
                </a:solidFill>
              </a:rPr>
              <a:t>Всё дело в том стеке, который скорее всего работает не так, как хотелось бы.</a:t>
            </a:r>
          </a:p>
          <a:p>
            <a:r>
              <a:rPr lang="ru-RU" dirty="0" smtClean="0">
                <a:solidFill>
                  <a:schemeClr val="bg1"/>
                </a:solidFill>
              </a:rPr>
              <a:t>	Заменим стек</a:t>
            </a:r>
            <a:r>
              <a:rPr lang="en-US" dirty="0" smtClean="0">
                <a:solidFill>
                  <a:schemeClr val="bg1"/>
                </a:solidFill>
              </a:rPr>
              <a:t> EBX</a:t>
            </a:r>
            <a:r>
              <a:rPr lang="ru-RU" dirty="0" smtClean="0">
                <a:solidFill>
                  <a:schemeClr val="bg1"/>
                </a:solidFill>
              </a:rPr>
              <a:t> снова на </a:t>
            </a:r>
            <a:r>
              <a:rPr lang="en-US" dirty="0" smtClean="0">
                <a:solidFill>
                  <a:schemeClr val="bg1"/>
                </a:solidFill>
              </a:rPr>
              <a:t>EAX, </a:t>
            </a:r>
            <a:r>
              <a:rPr lang="ru-RU" dirty="0" smtClean="0">
                <a:solidFill>
                  <a:schemeClr val="bg1"/>
                </a:solidFill>
              </a:rPr>
              <a:t>но изменим строчку, где идет функция </a:t>
            </a:r>
            <a:r>
              <a:rPr lang="en-US" dirty="0" smtClean="0">
                <a:solidFill>
                  <a:schemeClr val="bg1"/>
                </a:solidFill>
              </a:rPr>
              <a:t>LEA, </a:t>
            </a:r>
            <a:r>
              <a:rPr lang="ru-RU" dirty="0" smtClean="0">
                <a:solidFill>
                  <a:schemeClr val="bg1"/>
                </a:solidFill>
              </a:rPr>
              <a:t>просто уберем вычитание, итоговый результат должен поменяться.</a:t>
            </a:r>
            <a:endParaRPr lang="ru-RU" dirty="0">
              <a:solidFill>
                <a:schemeClr val="bg1"/>
              </a:solidFill>
            </a:endParaRPr>
          </a:p>
        </p:txBody>
      </p:sp>
      <p:pic>
        <p:nvPicPr>
          <p:cNvPr id="7" name="Рисунок 6"/>
          <p:cNvPicPr/>
          <p:nvPr/>
        </p:nvPicPr>
        <p:blipFill>
          <a:blip r:embed="rId2" cstate="print"/>
          <a:srcRect/>
          <a:stretch>
            <a:fillRect/>
          </a:stretch>
        </p:blipFill>
        <p:spPr bwMode="auto">
          <a:xfrm>
            <a:off x="7694790" y="0"/>
            <a:ext cx="4497210" cy="3069771"/>
          </a:xfrm>
          <a:prstGeom prst="rect">
            <a:avLst/>
          </a:prstGeom>
          <a:noFill/>
          <a:ln w="28575">
            <a:solidFill>
              <a:schemeClr val="bg1"/>
            </a:solidFill>
            <a:miter lim="800000"/>
            <a:headEnd/>
            <a:tailEnd/>
          </a:ln>
        </p:spPr>
      </p:pic>
      <p:pic>
        <p:nvPicPr>
          <p:cNvPr id="8" name="Рисунок 7"/>
          <p:cNvPicPr/>
          <p:nvPr/>
        </p:nvPicPr>
        <p:blipFill>
          <a:blip r:embed="rId3" cstate="print"/>
          <a:srcRect/>
          <a:stretch>
            <a:fillRect/>
          </a:stretch>
        </p:blipFill>
        <p:spPr bwMode="auto">
          <a:xfrm>
            <a:off x="326572" y="2373327"/>
            <a:ext cx="4688129" cy="2612329"/>
          </a:xfrm>
          <a:prstGeom prst="rect">
            <a:avLst/>
          </a:prstGeom>
          <a:noFill/>
          <a:ln w="28575">
            <a:solidFill>
              <a:schemeClr val="bg1"/>
            </a:solidFill>
            <a:miter lim="800000"/>
            <a:headEnd/>
            <a:tailEnd/>
          </a:ln>
        </p:spPr>
      </p:pic>
      <p:sp>
        <p:nvSpPr>
          <p:cNvPr id="9" name="Прямоугольник 8"/>
          <p:cNvSpPr/>
          <p:nvPr/>
        </p:nvSpPr>
        <p:spPr>
          <a:xfrm>
            <a:off x="5429250" y="3342305"/>
            <a:ext cx="6762750" cy="923330"/>
          </a:xfrm>
          <a:prstGeom prst="rect">
            <a:avLst/>
          </a:prstGeom>
        </p:spPr>
        <p:txBody>
          <a:bodyPr wrap="square">
            <a:spAutoFit/>
          </a:bodyPr>
          <a:lstStyle/>
          <a:p>
            <a:r>
              <a:rPr lang="ru-RU" dirty="0" smtClean="0">
                <a:solidFill>
                  <a:schemeClr val="bg1"/>
                </a:solidFill>
              </a:rPr>
              <a:t>Сохранив сервер и запустив его ошибка, случившаяся в тот раз исчезла. Подключение к серверу возможно при вводе любого пароля.</a:t>
            </a:r>
            <a:endParaRPr lang="ru-RU" dirty="0">
              <a:solidFill>
                <a:schemeClr val="bg1"/>
              </a:solidFill>
            </a:endParaRPr>
          </a:p>
        </p:txBody>
      </p:sp>
      <p:pic>
        <p:nvPicPr>
          <p:cNvPr id="10" name="Рисунок 9"/>
          <p:cNvPicPr/>
          <p:nvPr/>
        </p:nvPicPr>
        <p:blipFill>
          <a:blip r:embed="rId4" cstate="print"/>
          <a:srcRect/>
          <a:stretch>
            <a:fillRect/>
          </a:stretch>
        </p:blipFill>
        <p:spPr bwMode="auto">
          <a:xfrm>
            <a:off x="6841660" y="4192524"/>
            <a:ext cx="5350340" cy="2665476"/>
          </a:xfrm>
          <a:prstGeom prst="rect">
            <a:avLst/>
          </a:prstGeom>
          <a:noFill/>
          <a:ln w="28575">
            <a:solidFill>
              <a:schemeClr val="bg1"/>
            </a:solidFill>
            <a:miter lim="800000"/>
            <a:headEnd/>
            <a:tailEnd/>
          </a:ln>
        </p:spPr>
      </p:pic>
      <p:sp>
        <p:nvSpPr>
          <p:cNvPr id="11" name="Прямоугольник 10"/>
          <p:cNvSpPr/>
          <p:nvPr/>
        </p:nvSpPr>
        <p:spPr>
          <a:xfrm>
            <a:off x="1371600" y="5720081"/>
            <a:ext cx="6096000" cy="461665"/>
          </a:xfrm>
          <a:prstGeom prst="rect">
            <a:avLst/>
          </a:prstGeom>
        </p:spPr>
        <p:txBody>
          <a:bodyPr>
            <a:spAutoFit/>
          </a:bodyPr>
          <a:lstStyle/>
          <a:p>
            <a:r>
              <a:rPr lang="ru-RU" sz="2400" dirty="0" smtClean="0">
                <a:solidFill>
                  <a:schemeClr val="bg1"/>
                </a:solidFill>
              </a:rPr>
              <a:t>Спасибо за внимание!</a:t>
            </a:r>
            <a:endParaRPr lang="ru-RU"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088571"/>
          </a:xfrm>
        </p:spPr>
        <p:txBody>
          <a:bodyPr>
            <a:normAutofit/>
          </a:bodyPr>
          <a:lstStyle/>
          <a:p>
            <a:r>
              <a:rPr lang="ru-RU" sz="4800" dirty="0" smtClean="0">
                <a:solidFill>
                  <a:schemeClr val="bg1"/>
                </a:solidFill>
              </a:rPr>
              <a:t>Общие сведения</a:t>
            </a:r>
            <a:endParaRPr lang="ru-RU" sz="4800" dirty="0">
              <a:solidFill>
                <a:schemeClr val="bg1"/>
              </a:solidFill>
            </a:endParaRPr>
          </a:p>
        </p:txBody>
      </p:sp>
      <p:sp>
        <p:nvSpPr>
          <p:cNvPr id="3" name="Объект 2"/>
          <p:cNvSpPr>
            <a:spLocks noGrp="1"/>
          </p:cNvSpPr>
          <p:nvPr>
            <p:ph idx="1"/>
          </p:nvPr>
        </p:nvSpPr>
        <p:spPr>
          <a:xfrm>
            <a:off x="320040" y="1337945"/>
            <a:ext cx="5166360" cy="5135426"/>
          </a:xfrm>
        </p:spPr>
        <p:txBody>
          <a:bodyPr>
            <a:normAutofit/>
          </a:bodyPr>
          <a:lstStyle/>
          <a:p>
            <a:pPr>
              <a:buNone/>
            </a:pPr>
            <a:r>
              <a:rPr lang="en-US" sz="1800" dirty="0" smtClean="0"/>
              <a:t>-</a:t>
            </a:r>
            <a:r>
              <a:rPr lang="ru-RU" sz="1800" dirty="0" smtClean="0">
                <a:solidFill>
                  <a:schemeClr val="bg1"/>
                </a:solidFill>
              </a:rPr>
              <a:t>Программа</a:t>
            </a:r>
            <a:r>
              <a:rPr lang="en-US" sz="1800" dirty="0" smtClean="0">
                <a:solidFill>
                  <a:schemeClr val="bg1"/>
                </a:solidFill>
              </a:rPr>
              <a:t> </a:t>
            </a:r>
            <a:r>
              <a:rPr lang="en-US" sz="1800" dirty="0" smtClean="0">
                <a:solidFill>
                  <a:schemeClr val="bg1"/>
                </a:solidFill>
                <a:latin typeface="Times New Roman" pitchFamily="18" charset="0"/>
                <a:cs typeface="Times New Roman" pitchFamily="18" charset="0"/>
              </a:rPr>
              <a:t>TAHC-CHAT</a:t>
            </a:r>
            <a:r>
              <a:rPr lang="en-US" sz="1800" dirty="0" smtClean="0">
                <a:solidFill>
                  <a:schemeClr val="bg1"/>
                </a:solidFill>
              </a:rPr>
              <a:t> </a:t>
            </a:r>
            <a:r>
              <a:rPr lang="ru-RU" sz="1800" dirty="0" smtClean="0">
                <a:solidFill>
                  <a:schemeClr val="bg1"/>
                </a:solidFill>
              </a:rPr>
              <a:t>предназначена для</a:t>
            </a:r>
            <a:endParaRPr lang="en-US" sz="1800" dirty="0" smtClean="0">
              <a:solidFill>
                <a:schemeClr val="bg1"/>
              </a:solidFill>
            </a:endParaRPr>
          </a:p>
          <a:p>
            <a:pPr>
              <a:buNone/>
            </a:pPr>
            <a:r>
              <a:rPr lang="ru-RU" sz="1800" dirty="0" smtClean="0">
                <a:solidFill>
                  <a:schemeClr val="bg1"/>
                </a:solidFill>
              </a:rPr>
              <a:t>обмена сообщениями между пользователями.</a:t>
            </a:r>
            <a:endParaRPr lang="en-US" sz="1800" dirty="0" smtClean="0">
              <a:solidFill>
                <a:schemeClr val="bg1"/>
              </a:solidFill>
            </a:endParaRPr>
          </a:p>
          <a:p>
            <a:pPr>
              <a:buNone/>
            </a:pPr>
            <a:endParaRPr lang="ru-RU" sz="1800" dirty="0" smtClean="0">
              <a:solidFill>
                <a:schemeClr val="bg1"/>
              </a:solidFill>
            </a:endParaRPr>
          </a:p>
          <a:p>
            <a:pPr>
              <a:buNone/>
            </a:pPr>
            <a:r>
              <a:rPr lang="en-US" sz="1800" dirty="0" smtClean="0">
                <a:solidFill>
                  <a:schemeClr val="bg1"/>
                </a:solidFill>
              </a:rPr>
              <a:t>-</a:t>
            </a:r>
            <a:r>
              <a:rPr lang="ru-RU" sz="1800" dirty="0" smtClean="0">
                <a:solidFill>
                  <a:schemeClr val="bg1"/>
                </a:solidFill>
              </a:rPr>
              <a:t>Исходный код программы написан на языке</a:t>
            </a:r>
            <a:endParaRPr lang="en-US" sz="1800" dirty="0" smtClean="0">
              <a:solidFill>
                <a:schemeClr val="bg1"/>
              </a:solidFill>
            </a:endParaRPr>
          </a:p>
          <a:p>
            <a:pPr>
              <a:buNone/>
            </a:pPr>
            <a:r>
              <a:rPr lang="ru-RU" sz="1800" dirty="0" smtClean="0">
                <a:solidFill>
                  <a:schemeClr val="bg1"/>
                </a:solidFill>
              </a:rPr>
              <a:t>С++</a:t>
            </a:r>
            <a:endParaRPr lang="en-US" sz="1800" dirty="0" smtClean="0">
              <a:solidFill>
                <a:schemeClr val="bg1"/>
              </a:solidFill>
            </a:endParaRPr>
          </a:p>
          <a:p>
            <a:pPr>
              <a:buNone/>
            </a:pPr>
            <a:endParaRPr lang="ru-RU" sz="1800" dirty="0" smtClean="0">
              <a:solidFill>
                <a:schemeClr val="bg1"/>
              </a:solidFill>
            </a:endParaRPr>
          </a:p>
          <a:p>
            <a:pPr lvl="0">
              <a:buNone/>
            </a:pPr>
            <a:r>
              <a:rPr lang="en-US" sz="1800" dirty="0" smtClean="0">
                <a:solidFill>
                  <a:schemeClr val="bg1"/>
                </a:solidFill>
              </a:rPr>
              <a:t>-</a:t>
            </a:r>
            <a:r>
              <a:rPr lang="ru-RU" sz="1800" dirty="0" smtClean="0">
                <a:solidFill>
                  <a:schemeClr val="bg1"/>
                </a:solidFill>
              </a:rPr>
              <a:t>Подключение происходит по каналу </a:t>
            </a:r>
            <a:r>
              <a:rPr lang="en-US" sz="1800" dirty="0" smtClean="0">
                <a:solidFill>
                  <a:schemeClr val="bg1"/>
                </a:solidFill>
              </a:rPr>
              <a:t>TCP</a:t>
            </a:r>
          </a:p>
          <a:p>
            <a:pPr lvl="0">
              <a:buNone/>
            </a:pPr>
            <a:endParaRPr lang="en-US" sz="1800" dirty="0" smtClean="0">
              <a:solidFill>
                <a:schemeClr val="bg1"/>
              </a:solidFill>
            </a:endParaRPr>
          </a:p>
          <a:p>
            <a:pPr lvl="0">
              <a:buNone/>
            </a:pPr>
            <a:r>
              <a:rPr lang="en-US" sz="1800" dirty="0" smtClean="0">
                <a:solidFill>
                  <a:schemeClr val="bg1"/>
                </a:solidFill>
              </a:rPr>
              <a:t>-</a:t>
            </a:r>
            <a:r>
              <a:rPr lang="ru-RU" sz="1800" dirty="0" smtClean="0">
                <a:solidFill>
                  <a:schemeClr val="bg1"/>
                </a:solidFill>
              </a:rPr>
              <a:t>Исполняемые файлы:</a:t>
            </a:r>
          </a:p>
          <a:p>
            <a:pPr lvl="0">
              <a:buNone/>
            </a:pPr>
            <a:r>
              <a:rPr lang="en-US" sz="1800" dirty="0" smtClean="0">
                <a:solidFill>
                  <a:schemeClr val="bg1"/>
                </a:solidFill>
                <a:latin typeface="Times New Roman" pitchFamily="18" charset="0"/>
                <a:cs typeface="Times New Roman" pitchFamily="18" charset="0"/>
              </a:rPr>
              <a:t>Server.exe</a:t>
            </a:r>
            <a:endParaRPr lang="ru-RU" sz="1800" dirty="0" smtClean="0">
              <a:solidFill>
                <a:schemeClr val="bg1"/>
              </a:solidFill>
              <a:latin typeface="Times New Roman" pitchFamily="18" charset="0"/>
              <a:cs typeface="Times New Roman" pitchFamily="18" charset="0"/>
            </a:endParaRPr>
          </a:p>
          <a:p>
            <a:pPr lvl="0">
              <a:buNone/>
            </a:pPr>
            <a:r>
              <a:rPr lang="en-US" sz="1800" dirty="0" smtClean="0">
                <a:solidFill>
                  <a:schemeClr val="bg1"/>
                </a:solidFill>
                <a:latin typeface="Times New Roman" pitchFamily="18" charset="0"/>
                <a:cs typeface="Times New Roman" pitchFamily="18" charset="0"/>
              </a:rPr>
              <a:t>Client.exe</a:t>
            </a:r>
            <a:r>
              <a:rPr lang="ru-RU" sz="1800" dirty="0" smtClean="0">
                <a:solidFill>
                  <a:schemeClr val="bg1"/>
                </a:solidFill>
                <a:latin typeface="Times New Roman" pitchFamily="18" charset="0"/>
                <a:cs typeface="Times New Roman" pitchFamily="18" charset="0"/>
              </a:rPr>
              <a:t>.</a:t>
            </a:r>
            <a:endParaRPr lang="ru-RU" dirty="0" smtClean="0">
              <a:solidFill>
                <a:schemeClr val="bg1"/>
              </a:solidFill>
            </a:endParaRPr>
          </a:p>
          <a:p>
            <a:pPr lvl="0">
              <a:buNone/>
            </a:pPr>
            <a:endParaRPr lang="ru-RU" sz="1800" dirty="0" smtClean="0">
              <a:solidFill>
                <a:schemeClr val="bg1"/>
              </a:solidFill>
              <a:latin typeface="Times New Roman" pitchFamily="18" charset="0"/>
              <a:cs typeface="Times New Roman" pitchFamily="18" charset="0"/>
            </a:endParaRPr>
          </a:p>
          <a:p>
            <a:pPr>
              <a:buNone/>
            </a:pPr>
            <a:r>
              <a:rPr lang="en-US" sz="1800" dirty="0" smtClean="0">
                <a:solidFill>
                  <a:schemeClr val="bg1"/>
                </a:solidFill>
              </a:rPr>
              <a:t>-</a:t>
            </a:r>
            <a:r>
              <a:rPr lang="ru-RU" sz="1800" dirty="0" smtClean="0">
                <a:solidFill>
                  <a:schemeClr val="bg1"/>
                </a:solidFill>
              </a:rPr>
              <a:t>Для включения сервера или клиента необходимо</a:t>
            </a:r>
          </a:p>
          <a:p>
            <a:pPr>
              <a:buNone/>
            </a:pPr>
            <a:r>
              <a:rPr lang="ru-RU" sz="1800" dirty="0" smtClean="0">
                <a:solidFill>
                  <a:schemeClr val="bg1"/>
                </a:solidFill>
              </a:rPr>
              <a:t>знать пароль.</a:t>
            </a:r>
            <a:endParaRPr lang="en-US" sz="1800" dirty="0" smtClean="0">
              <a:solidFill>
                <a:schemeClr val="bg1"/>
              </a:solidFill>
            </a:endParaRPr>
          </a:p>
          <a:p>
            <a:pPr lvl="0">
              <a:buNone/>
            </a:pPr>
            <a:endParaRPr lang="ru-RU" sz="1800" dirty="0">
              <a:solidFill>
                <a:schemeClr val="bg1"/>
              </a:solidFill>
              <a:latin typeface="Times New Roman" pitchFamily="18" charset="0"/>
              <a:cs typeface="Times New Roman" pitchFamily="18" charset="0"/>
            </a:endParaRPr>
          </a:p>
        </p:txBody>
      </p:sp>
      <p:pic>
        <p:nvPicPr>
          <p:cNvPr id="5" name="Рисунок 4"/>
          <p:cNvPicPr/>
          <p:nvPr/>
        </p:nvPicPr>
        <p:blipFill>
          <a:blip r:embed="rId2" cstate="print"/>
          <a:srcRect/>
          <a:stretch>
            <a:fillRect/>
          </a:stretch>
        </p:blipFill>
        <p:spPr bwMode="auto">
          <a:xfrm>
            <a:off x="6038193" y="1304783"/>
            <a:ext cx="5602014" cy="2321286"/>
          </a:xfrm>
          <a:prstGeom prst="rect">
            <a:avLst/>
          </a:prstGeom>
          <a:noFill/>
          <a:ln w="28575">
            <a:solidFill>
              <a:schemeClr val="bg1"/>
            </a:solidFill>
            <a:miter lim="800000"/>
            <a:headEnd/>
            <a:tailEnd/>
          </a:ln>
        </p:spPr>
      </p:pic>
      <p:pic>
        <p:nvPicPr>
          <p:cNvPr id="6" name="Рисунок 5"/>
          <p:cNvPicPr/>
          <p:nvPr/>
        </p:nvPicPr>
        <p:blipFill>
          <a:blip r:embed="rId3" cstate="print"/>
          <a:srcRect/>
          <a:stretch>
            <a:fillRect/>
          </a:stretch>
        </p:blipFill>
        <p:spPr bwMode="auto">
          <a:xfrm>
            <a:off x="6326407" y="3814472"/>
            <a:ext cx="4962525" cy="2743984"/>
          </a:xfrm>
          <a:prstGeom prst="rect">
            <a:avLst/>
          </a:prstGeom>
          <a:noFill/>
          <a:ln w="28575">
            <a:solidFill>
              <a:schemeClr val="bg1"/>
            </a:solidFill>
            <a:miter lim="800000"/>
            <a:headEnd/>
            <a:tailEnd/>
          </a:ln>
        </p:spPr>
      </p:pic>
    </p:spTree>
    <p:extLst>
      <p:ext uri="{BB962C8B-B14F-4D97-AF65-F5344CB8AC3E}">
        <p14:creationId xmlns:p14="http://schemas.microsoft.com/office/powerpoint/2010/main" xmlns="" val="253605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956800" cy="957943"/>
          </a:xfrm>
        </p:spPr>
        <p:txBody>
          <a:bodyPr>
            <a:normAutofit/>
          </a:bodyPr>
          <a:lstStyle/>
          <a:p>
            <a:r>
              <a:rPr lang="ru-RU" sz="4800" dirty="0" smtClean="0">
                <a:solidFill>
                  <a:schemeClr val="bg1"/>
                </a:solidFill>
              </a:rPr>
              <a:t>Защита приложения</a:t>
            </a:r>
            <a:endParaRPr lang="ru-RU" sz="4800" dirty="0">
              <a:solidFill>
                <a:schemeClr val="bg1"/>
              </a:solidFill>
            </a:endParaRPr>
          </a:p>
        </p:txBody>
      </p:sp>
      <p:sp>
        <p:nvSpPr>
          <p:cNvPr id="3" name="Объект 2"/>
          <p:cNvSpPr>
            <a:spLocks noGrp="1"/>
          </p:cNvSpPr>
          <p:nvPr>
            <p:ph idx="1"/>
          </p:nvPr>
        </p:nvSpPr>
        <p:spPr>
          <a:xfrm>
            <a:off x="533400" y="1320801"/>
            <a:ext cx="9956800" cy="4525963"/>
          </a:xfrm>
        </p:spPr>
        <p:txBody>
          <a:bodyPr>
            <a:normAutofit/>
          </a:bodyPr>
          <a:lstStyle/>
          <a:p>
            <a:pPr marL="0" indent="0">
              <a:buNone/>
            </a:pPr>
            <a:r>
              <a:rPr lang="ru-RU" sz="1800" dirty="0" smtClean="0">
                <a:solidFill>
                  <a:schemeClr val="bg1"/>
                </a:solidFill>
              </a:rPr>
              <a:t>В программном продукте реализованы следующие элементы защиты:</a:t>
            </a:r>
          </a:p>
          <a:p>
            <a:pPr>
              <a:buNone/>
            </a:pPr>
            <a:r>
              <a:rPr lang="ru-RU" sz="1800" dirty="0" smtClean="0">
                <a:solidFill>
                  <a:schemeClr val="bg1"/>
                </a:solidFill>
              </a:rPr>
              <a:t>	1</a:t>
            </a:r>
            <a:r>
              <a:rPr lang="en-US" sz="1800" dirty="0" smtClean="0">
                <a:solidFill>
                  <a:schemeClr val="bg1"/>
                </a:solidFill>
              </a:rPr>
              <a:t>)</a:t>
            </a:r>
            <a:r>
              <a:rPr lang="ru-RU" sz="1800" dirty="0" smtClean="0">
                <a:solidFill>
                  <a:schemeClr val="bg1"/>
                </a:solidFill>
              </a:rPr>
              <a:t> Защита от копирования</a:t>
            </a:r>
            <a:r>
              <a:rPr lang="en-US" sz="1800" dirty="0" smtClean="0">
                <a:solidFill>
                  <a:schemeClr val="bg1"/>
                </a:solidFill>
              </a:rPr>
              <a:t>:</a:t>
            </a:r>
            <a:endParaRPr lang="ru-RU" sz="1800" dirty="0" smtClean="0">
              <a:solidFill>
                <a:schemeClr val="bg1"/>
              </a:solidFill>
            </a:endParaRPr>
          </a:p>
          <a:p>
            <a:pPr>
              <a:buNone/>
            </a:pPr>
            <a:r>
              <a:rPr lang="ru-RU" sz="1800" dirty="0" smtClean="0">
                <a:solidFill>
                  <a:schemeClr val="bg1"/>
                </a:solidFill>
              </a:rPr>
              <a:t>		а) Использование пароля</a:t>
            </a:r>
          </a:p>
          <a:p>
            <a:pPr>
              <a:buNone/>
            </a:pPr>
            <a:r>
              <a:rPr lang="ru-RU" sz="1800" dirty="0" smtClean="0">
                <a:solidFill>
                  <a:schemeClr val="bg1"/>
                </a:solidFill>
              </a:rPr>
              <a:t>	2) Защита от статического анализа</a:t>
            </a:r>
            <a:r>
              <a:rPr lang="en-US" sz="1800" dirty="0" smtClean="0">
                <a:solidFill>
                  <a:schemeClr val="bg1"/>
                </a:solidFill>
              </a:rPr>
              <a:t>:</a:t>
            </a:r>
            <a:endParaRPr lang="ru-RU" sz="1800" dirty="0" smtClean="0">
              <a:solidFill>
                <a:schemeClr val="bg1"/>
              </a:solidFill>
            </a:endParaRPr>
          </a:p>
          <a:p>
            <a:pPr>
              <a:buNone/>
            </a:pPr>
            <a:r>
              <a:rPr lang="ru-RU" sz="1800" dirty="0" smtClean="0">
                <a:solidFill>
                  <a:schemeClr val="bg1"/>
                </a:solidFill>
              </a:rPr>
              <a:t>		а)</a:t>
            </a:r>
            <a:r>
              <a:rPr lang="en-US" sz="1800" dirty="0" smtClean="0">
                <a:solidFill>
                  <a:schemeClr val="bg1"/>
                </a:solidFill>
              </a:rPr>
              <a:t> </a:t>
            </a:r>
            <a:r>
              <a:rPr lang="ru-RU" sz="1800" dirty="0" smtClean="0">
                <a:solidFill>
                  <a:schemeClr val="bg1"/>
                </a:solidFill>
              </a:rPr>
              <a:t>Разнообразие путей к выходу из программы</a:t>
            </a:r>
          </a:p>
          <a:p>
            <a:pPr>
              <a:buNone/>
            </a:pPr>
            <a:r>
              <a:rPr lang="ru-RU" sz="1800" dirty="0" smtClean="0">
                <a:solidFill>
                  <a:schemeClr val="bg1"/>
                </a:solidFill>
              </a:rPr>
              <a:t>		б)</a:t>
            </a:r>
            <a:r>
              <a:rPr lang="en-US" sz="1800" dirty="0" smtClean="0">
                <a:solidFill>
                  <a:schemeClr val="bg1"/>
                </a:solidFill>
              </a:rPr>
              <a:t> </a:t>
            </a:r>
            <a:r>
              <a:rPr lang="ru-RU" sz="1800" dirty="0" smtClean="0">
                <a:solidFill>
                  <a:schemeClr val="bg1"/>
                </a:solidFill>
              </a:rPr>
              <a:t>Множественные проверки </a:t>
            </a:r>
          </a:p>
          <a:p>
            <a:pPr>
              <a:buNone/>
            </a:pPr>
            <a:r>
              <a:rPr lang="ru-RU" sz="1800" dirty="0" smtClean="0">
                <a:solidFill>
                  <a:schemeClr val="bg1"/>
                </a:solidFill>
              </a:rPr>
              <a:t>	3) Защита от динамического анализа</a:t>
            </a:r>
            <a:r>
              <a:rPr lang="en-US" sz="1800" dirty="0" smtClean="0">
                <a:solidFill>
                  <a:schemeClr val="bg1"/>
                </a:solidFill>
              </a:rPr>
              <a:t>:</a:t>
            </a:r>
          </a:p>
          <a:p>
            <a:pPr>
              <a:buNone/>
            </a:pPr>
            <a:r>
              <a:rPr lang="en-US" sz="1800" dirty="0" smtClean="0">
                <a:solidFill>
                  <a:schemeClr val="bg1"/>
                </a:solidFill>
              </a:rPr>
              <a:t>		</a:t>
            </a:r>
            <a:r>
              <a:rPr lang="ru-RU" sz="1800" dirty="0" smtClean="0">
                <a:solidFill>
                  <a:schemeClr val="bg1"/>
                </a:solidFill>
              </a:rPr>
              <a:t>а) Пароль в виде </a:t>
            </a:r>
            <a:r>
              <a:rPr lang="en-US" sz="1800" dirty="0" smtClean="0">
                <a:solidFill>
                  <a:schemeClr val="bg1"/>
                </a:solidFill>
              </a:rPr>
              <a:t>Hash</a:t>
            </a:r>
            <a:endParaRPr lang="ru-RU" sz="1800" dirty="0" smtClean="0">
              <a:solidFill>
                <a:schemeClr val="bg1"/>
              </a:solidFill>
            </a:endParaRPr>
          </a:p>
          <a:p>
            <a:pPr>
              <a:buNone/>
            </a:pPr>
            <a:r>
              <a:rPr lang="ru-RU" sz="1800" dirty="0" smtClean="0">
                <a:solidFill>
                  <a:schemeClr val="bg1"/>
                </a:solidFill>
              </a:rPr>
              <a:t>		б) Проверка на запуск программы дизассемблирования</a:t>
            </a:r>
          </a:p>
          <a:p>
            <a:pPr>
              <a:buNone/>
            </a:pPr>
            <a:r>
              <a:rPr lang="ru-RU" sz="1800" dirty="0" smtClean="0">
                <a:solidFill>
                  <a:schemeClr val="bg1"/>
                </a:solidFill>
              </a:rPr>
              <a:t>		в) Таймеры на протяжении всей программы</a:t>
            </a:r>
            <a:endParaRPr lang="en-US" sz="1800" dirty="0" smtClean="0">
              <a:solidFill>
                <a:schemeClr val="bg1"/>
              </a:solidFill>
            </a:endParaRPr>
          </a:p>
          <a:p>
            <a:pPr>
              <a:buNone/>
            </a:pPr>
            <a:r>
              <a:rPr lang="ru-RU" sz="1800" dirty="0" smtClean="0">
                <a:solidFill>
                  <a:schemeClr val="bg1"/>
                </a:solidFill>
              </a:rPr>
              <a:t>	4) Контроль целостности продукта</a:t>
            </a:r>
            <a:r>
              <a:rPr lang="en-US" sz="1800" dirty="0" smtClean="0">
                <a:solidFill>
                  <a:schemeClr val="bg1"/>
                </a:solidFill>
              </a:rPr>
              <a:t>:</a:t>
            </a:r>
            <a:endParaRPr lang="ru-RU" sz="1800" dirty="0" smtClean="0">
              <a:solidFill>
                <a:schemeClr val="bg1"/>
              </a:solidFill>
            </a:endParaRPr>
          </a:p>
          <a:p>
            <a:pPr>
              <a:buNone/>
            </a:pPr>
            <a:r>
              <a:rPr lang="ru-RU" sz="1800" dirty="0" smtClean="0">
                <a:solidFill>
                  <a:schemeClr val="bg1"/>
                </a:solidFill>
              </a:rPr>
              <a:t>		а) Проверка </a:t>
            </a:r>
            <a:r>
              <a:rPr lang="en-US" sz="1800" dirty="0" smtClean="0">
                <a:solidFill>
                  <a:schemeClr val="bg1"/>
                </a:solidFill>
              </a:rPr>
              <a:t>Hash </a:t>
            </a:r>
            <a:r>
              <a:rPr lang="ru-RU" sz="1800" dirty="0" smtClean="0">
                <a:solidFill>
                  <a:schemeClr val="bg1"/>
                </a:solidFill>
              </a:rPr>
              <a:t>суммы файла</a:t>
            </a:r>
          </a:p>
          <a:p>
            <a:pPr>
              <a:buNone/>
            </a:pPr>
            <a:r>
              <a:rPr lang="en-US" sz="1800" dirty="0" smtClean="0">
                <a:solidFill>
                  <a:schemeClr val="bg1"/>
                </a:solidFill>
              </a:rPr>
              <a:t>		</a:t>
            </a:r>
            <a:endParaRPr lang="ru-RU" sz="1800" dirty="0" smtClean="0">
              <a:solidFill>
                <a:schemeClr val="bg1"/>
              </a:solidFill>
            </a:endParaRPr>
          </a:p>
        </p:txBody>
      </p:sp>
      <p:pic>
        <p:nvPicPr>
          <p:cNvPr id="4" name="Рисунок 3"/>
          <p:cNvPicPr/>
          <p:nvPr/>
        </p:nvPicPr>
        <p:blipFill>
          <a:blip r:embed="rId2" cstate="print"/>
          <a:srcRect/>
          <a:stretch>
            <a:fillRect/>
          </a:stretch>
        </p:blipFill>
        <p:spPr bwMode="auto">
          <a:xfrm>
            <a:off x="9568171" y="1291441"/>
            <a:ext cx="2217429" cy="4788366"/>
          </a:xfrm>
          <a:prstGeom prst="rect">
            <a:avLst/>
          </a:prstGeom>
          <a:noFill/>
          <a:ln w="28575">
            <a:solidFill>
              <a:schemeClr val="bg1"/>
            </a:solidFill>
            <a:miter lim="800000"/>
            <a:headEnd/>
            <a:tailEnd/>
          </a:ln>
        </p:spPr>
      </p:pic>
      <p:pic>
        <p:nvPicPr>
          <p:cNvPr id="8" name="Рисунок 7"/>
          <p:cNvPicPr/>
          <p:nvPr/>
        </p:nvPicPr>
        <p:blipFill>
          <a:blip r:embed="rId3" cstate="print"/>
          <a:srcRect/>
          <a:stretch>
            <a:fillRect/>
          </a:stretch>
        </p:blipFill>
        <p:spPr bwMode="auto">
          <a:xfrm>
            <a:off x="5302935" y="4846321"/>
            <a:ext cx="3857575" cy="1343342"/>
          </a:xfrm>
          <a:prstGeom prst="rect">
            <a:avLst/>
          </a:prstGeom>
          <a:noFill/>
          <a:ln w="28575">
            <a:solidFill>
              <a:schemeClr val="bg1"/>
            </a:solid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357938" y="1943099"/>
            <a:ext cx="2747961" cy="1971247"/>
          </a:xfrm>
          <a:prstGeom prst="rect">
            <a:avLst/>
          </a:prstGeom>
          <a:noFill/>
          <a:ln w="28575">
            <a:solidFill>
              <a:schemeClr val="bg1"/>
            </a:solidFill>
            <a:miter lim="800000"/>
            <a:headEnd/>
            <a:tailEnd/>
          </a:ln>
        </p:spPr>
      </p:pic>
    </p:spTree>
    <p:extLst>
      <p:ext uri="{BB962C8B-B14F-4D97-AF65-F5344CB8AC3E}">
        <p14:creationId xmlns:p14="http://schemas.microsoft.com/office/powerpoint/2010/main" xmlns="" val="2545666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65029" y="1292998"/>
            <a:ext cx="11826971" cy="3508653"/>
          </a:xfrm>
          <a:prstGeom prst="rect">
            <a:avLst/>
          </a:prstGeom>
        </p:spPr>
        <p:txBody>
          <a:bodyPr wrap="square">
            <a:spAutoFit/>
          </a:bodyPr>
          <a:lstStyle/>
          <a:p>
            <a:r>
              <a:rPr lang="ru-RU" sz="2400" dirty="0" smtClean="0">
                <a:solidFill>
                  <a:schemeClr val="bg1"/>
                </a:solidFill>
              </a:rPr>
              <a:t>	</a:t>
            </a:r>
            <a:r>
              <a:rPr lang="ru-RU" dirty="0" smtClean="0">
                <a:solidFill>
                  <a:schemeClr val="bg1"/>
                </a:solidFill>
              </a:rPr>
              <a:t>Что сервер, что клиент защищены паролем на вход. При включении сервера происходит проверка пароля на подлинность. При неверном пароле программа выключается. Проверка на клиенте происходит в два этапа. Первый этап – отправка пароля на сервер, его проверка на подлинность. Второй этап – получение ответа от сервера. Если пароль верный, то сервер дает добро на подключение, если пароль неверный, то сервер закрывает соединение с этим клиентом.</a:t>
            </a:r>
          </a:p>
          <a:p>
            <a:r>
              <a:rPr lang="ru-RU" dirty="0" smtClean="0">
                <a:solidFill>
                  <a:schemeClr val="bg1"/>
                </a:solidFill>
              </a:rPr>
              <a:t>	Генерация пароля осуществляется другой программой, доступ к которой злоумышленник не умеет. Для сервера пароль зависит от введенных данных </a:t>
            </a:r>
            <a:r>
              <a:rPr lang="en-US" dirty="0" err="1" smtClean="0">
                <a:solidFill>
                  <a:schemeClr val="bg1"/>
                </a:solidFill>
              </a:rPr>
              <a:t>ip</a:t>
            </a:r>
            <a:r>
              <a:rPr lang="en-US" dirty="0" smtClean="0">
                <a:solidFill>
                  <a:schemeClr val="bg1"/>
                </a:solidFill>
              </a:rPr>
              <a:t> </a:t>
            </a:r>
            <a:r>
              <a:rPr lang="ru-RU" dirty="0" smtClean="0">
                <a:solidFill>
                  <a:schemeClr val="bg1"/>
                </a:solidFill>
              </a:rPr>
              <a:t>адреса и порта. Для клиента пароль зависит от введенного логина.</a:t>
            </a:r>
          </a:p>
          <a:p>
            <a:r>
              <a:rPr lang="ru-RU" dirty="0" smtClean="0">
                <a:solidFill>
                  <a:schemeClr val="bg1"/>
                </a:solidFill>
              </a:rPr>
              <a:t>	Алгоритм создания пароля довольно сложен, именно из-за этого подобрать пароль не зная точного алгоритма его создания практически невозможно.</a:t>
            </a:r>
            <a:endParaRPr lang="en-US" dirty="0" smtClean="0">
              <a:solidFill>
                <a:schemeClr val="bg1"/>
              </a:solidFill>
            </a:endParaRPr>
          </a:p>
          <a:p>
            <a:r>
              <a:rPr lang="en-US" dirty="0" smtClean="0">
                <a:solidFill>
                  <a:schemeClr val="bg1"/>
                </a:solidFill>
              </a:rPr>
              <a:t>	</a:t>
            </a:r>
            <a:endParaRPr lang="ru-RU" dirty="0" smtClean="0">
              <a:solidFill>
                <a:schemeClr val="bg1"/>
              </a:solidFill>
            </a:endParaRPr>
          </a:p>
          <a:p>
            <a:r>
              <a:rPr lang="ru-RU" dirty="0" smtClean="0">
                <a:solidFill>
                  <a:schemeClr val="bg1"/>
                </a:solidFill>
              </a:rPr>
              <a:t>	</a:t>
            </a:r>
          </a:p>
          <a:p>
            <a:endParaRPr lang="ru-RU" dirty="0">
              <a:solidFill>
                <a:schemeClr val="bg1"/>
              </a:solidFill>
            </a:endParaRPr>
          </a:p>
        </p:txBody>
      </p:sp>
      <p:sp>
        <p:nvSpPr>
          <p:cNvPr id="12" name="Заголовок 1"/>
          <p:cNvSpPr>
            <a:spLocks noGrp="1"/>
          </p:cNvSpPr>
          <p:nvPr>
            <p:ph type="title"/>
          </p:nvPr>
        </p:nvSpPr>
        <p:spPr>
          <a:xfrm>
            <a:off x="0" y="0"/>
            <a:ext cx="9856893" cy="936171"/>
          </a:xfrm>
        </p:spPr>
        <p:txBody>
          <a:bodyPr>
            <a:normAutofit/>
          </a:bodyPr>
          <a:lstStyle/>
          <a:p>
            <a:r>
              <a:rPr lang="ru-RU" sz="4800" dirty="0" smtClean="0">
                <a:solidFill>
                  <a:schemeClr val="bg1"/>
                </a:solidFill>
              </a:rPr>
              <a:t>Защита от копирования</a:t>
            </a:r>
            <a:endParaRPr lang="ru-RU" sz="4800"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5489121" y="4349524"/>
            <a:ext cx="5825794" cy="679676"/>
          </a:xfrm>
          <a:prstGeom prst="rect">
            <a:avLst/>
          </a:prstGeom>
          <a:noFill/>
          <a:ln w="28575">
            <a:solidFill>
              <a:schemeClr val="bg1"/>
            </a:solidFill>
            <a:miter lim="800000"/>
            <a:headEnd/>
            <a:tailEnd/>
          </a:ln>
        </p:spPr>
      </p:pic>
      <p:sp>
        <p:nvSpPr>
          <p:cNvPr id="10" name="Прямоугольник 9"/>
          <p:cNvSpPr/>
          <p:nvPr/>
        </p:nvSpPr>
        <p:spPr>
          <a:xfrm>
            <a:off x="7469867" y="5181991"/>
            <a:ext cx="1807098" cy="369332"/>
          </a:xfrm>
          <a:prstGeom prst="rect">
            <a:avLst/>
          </a:prstGeom>
        </p:spPr>
        <p:txBody>
          <a:bodyPr wrap="none">
            <a:spAutoFit/>
          </a:bodyPr>
          <a:lstStyle/>
          <a:p>
            <a:r>
              <a:rPr lang="ru-RU" dirty="0" smtClean="0">
                <a:solidFill>
                  <a:schemeClr val="bg1"/>
                </a:solidFill>
              </a:rPr>
              <a:t>Пример паролей</a:t>
            </a:r>
            <a:endParaRPr lang="ru-RU" dirty="0">
              <a:solidFill>
                <a:schemeClr val="bg1"/>
              </a:solidFill>
            </a:endParaRPr>
          </a:p>
        </p:txBody>
      </p:sp>
    </p:spTree>
    <p:extLst>
      <p:ext uri="{BB962C8B-B14F-4D97-AF65-F5344CB8AC3E}">
        <p14:creationId xmlns:p14="http://schemas.microsoft.com/office/powerpoint/2010/main" xmlns="" val="1477595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895669"/>
            <a:ext cx="6879771" cy="5632311"/>
          </a:xfrm>
          <a:prstGeom prst="rect">
            <a:avLst/>
          </a:prstGeom>
        </p:spPr>
        <p:txBody>
          <a:bodyPr wrap="square">
            <a:spAutoFit/>
          </a:bodyPr>
          <a:lstStyle/>
          <a:p>
            <a:pPr>
              <a:buNone/>
            </a:pPr>
            <a:r>
              <a:rPr lang="ru-RU" dirty="0" smtClean="0">
                <a:solidFill>
                  <a:schemeClr val="bg1"/>
                </a:solidFill>
              </a:rPr>
              <a:t>	</a:t>
            </a:r>
            <a:r>
              <a:rPr lang="en-US" dirty="0" smtClean="0">
                <a:solidFill>
                  <a:schemeClr val="bg1"/>
                </a:solidFill>
              </a:rPr>
              <a:t> </a:t>
            </a:r>
            <a:r>
              <a:rPr lang="ru-RU" dirty="0" smtClean="0">
                <a:solidFill>
                  <a:schemeClr val="bg1"/>
                </a:solidFill>
              </a:rPr>
              <a:t>Использование дюжины функций для выхода из программы дает неплохую прибавку к усложнению статического анализа. При различных ошибках, будь то неправильный пароль, или изменение целостности программы, выполняется одна функций, отвечающая за выход из программы. Все они имеют одинаковую структуру, но имеют небольшие различия в коде. Отличия нужны для того, чтобы компилятор не упрощал выполнение той или  иной функции, тем самым усложняя процесс статического и динамического анализа. </a:t>
            </a:r>
          </a:p>
          <a:p>
            <a:r>
              <a:rPr lang="ru-RU" dirty="0" smtClean="0">
                <a:solidFill>
                  <a:schemeClr val="bg1"/>
                </a:solidFill>
              </a:rPr>
              <a:t>	Для запутывания хакера также использовалось неправильное отображение информации о запуске программы. Например выводом сообщения “</a:t>
            </a:r>
            <a:r>
              <a:rPr lang="en-US" dirty="0" smtClean="0">
                <a:solidFill>
                  <a:schemeClr val="bg1"/>
                </a:solidFill>
              </a:rPr>
              <a:t>Open server on</a:t>
            </a:r>
            <a:r>
              <a:rPr lang="ru-RU" dirty="0" smtClean="0">
                <a:solidFill>
                  <a:schemeClr val="bg1"/>
                </a:solidFill>
              </a:rPr>
              <a:t>”. На самом же деле вся эта функция ведет прямиком к выходу из программы.</a:t>
            </a:r>
          </a:p>
          <a:p>
            <a:endParaRPr lang="ru-RU" dirty="0" smtClean="0">
              <a:solidFill>
                <a:schemeClr val="bg1"/>
              </a:solidFill>
            </a:endParaRPr>
          </a:p>
          <a:p>
            <a:r>
              <a:rPr lang="ru-RU" dirty="0" smtClean="0">
                <a:solidFill>
                  <a:schemeClr val="bg1"/>
                </a:solidFill>
              </a:rPr>
              <a:t>	Взломщик, даже если и обнаружит участок кода, который отвечает за закрытие приложения, всё равно не сможет добиться работоспособности чата. На протяжении всей программы абсолютно все способы защиты проверяются по два, а то и по три раза. Это явно создаст проблему для взломщика ПО.</a:t>
            </a:r>
          </a:p>
          <a:p>
            <a:endParaRPr lang="ru-RU" dirty="0" smtClean="0">
              <a:solidFill>
                <a:schemeClr val="bg1"/>
              </a:solidFill>
            </a:endParaRPr>
          </a:p>
        </p:txBody>
      </p:sp>
      <p:sp>
        <p:nvSpPr>
          <p:cNvPr id="12" name="Заголовок 1"/>
          <p:cNvSpPr>
            <a:spLocks noGrp="1"/>
          </p:cNvSpPr>
          <p:nvPr>
            <p:ph type="title"/>
          </p:nvPr>
        </p:nvSpPr>
        <p:spPr>
          <a:xfrm>
            <a:off x="0" y="1"/>
            <a:ext cx="9856893" cy="979714"/>
          </a:xfrm>
        </p:spPr>
        <p:txBody>
          <a:bodyPr>
            <a:normAutofit/>
          </a:bodyPr>
          <a:lstStyle/>
          <a:p>
            <a:r>
              <a:rPr lang="ru-RU" sz="4800" dirty="0" smtClean="0">
                <a:solidFill>
                  <a:schemeClr val="bg1"/>
                </a:solidFill>
              </a:rPr>
              <a:t>Защита от статического анализа</a:t>
            </a:r>
            <a:endParaRPr lang="ru-RU" sz="4800" dirty="0">
              <a:solidFill>
                <a:schemeClr val="bg1"/>
              </a:solidFill>
            </a:endParaRPr>
          </a:p>
        </p:txBody>
      </p:sp>
      <p:pic>
        <p:nvPicPr>
          <p:cNvPr id="10" name="Рисунок 9"/>
          <p:cNvPicPr/>
          <p:nvPr/>
        </p:nvPicPr>
        <p:blipFill>
          <a:blip r:embed="rId2" cstate="print"/>
          <a:srcRect/>
          <a:stretch>
            <a:fillRect/>
          </a:stretch>
        </p:blipFill>
        <p:spPr bwMode="auto">
          <a:xfrm>
            <a:off x="10167983" y="1051955"/>
            <a:ext cx="1906503" cy="4116945"/>
          </a:xfrm>
          <a:prstGeom prst="rect">
            <a:avLst/>
          </a:prstGeom>
          <a:noFill/>
          <a:ln w="28575">
            <a:solidFill>
              <a:schemeClr val="bg1"/>
            </a:solidFill>
            <a:miter lim="800000"/>
            <a:headEnd/>
            <a:tailEnd/>
          </a:ln>
        </p:spPr>
      </p:pic>
      <p:pic>
        <p:nvPicPr>
          <p:cNvPr id="11" name="Рисунок 10"/>
          <p:cNvPicPr/>
          <p:nvPr/>
        </p:nvPicPr>
        <p:blipFill>
          <a:blip r:embed="rId3" cstate="print"/>
          <a:srcRect/>
          <a:stretch>
            <a:fillRect/>
          </a:stretch>
        </p:blipFill>
        <p:spPr bwMode="auto">
          <a:xfrm>
            <a:off x="7102975" y="1070290"/>
            <a:ext cx="2998968" cy="3889959"/>
          </a:xfrm>
          <a:prstGeom prst="rect">
            <a:avLst/>
          </a:prstGeom>
          <a:noFill/>
          <a:ln w="28575">
            <a:solidFill>
              <a:schemeClr val="bg1"/>
            </a:solidFill>
            <a:miter lim="800000"/>
            <a:headEnd/>
            <a:tailEnd/>
          </a:ln>
        </p:spPr>
      </p:pic>
    </p:spTree>
    <p:extLst>
      <p:ext uri="{BB962C8B-B14F-4D97-AF65-F5344CB8AC3E}">
        <p14:creationId xmlns:p14="http://schemas.microsoft.com/office/powerpoint/2010/main" xmlns="" val="147759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250182" y="1175657"/>
            <a:ext cx="9176847" cy="3416320"/>
          </a:xfrm>
          <a:prstGeom prst="rect">
            <a:avLst/>
          </a:prstGeom>
        </p:spPr>
        <p:txBody>
          <a:bodyPr wrap="square">
            <a:spAutoFit/>
          </a:bodyPr>
          <a:lstStyle/>
          <a:p>
            <a:pPr>
              <a:buNone/>
            </a:pPr>
            <a:r>
              <a:rPr lang="ru-RU" dirty="0" smtClean="0">
                <a:solidFill>
                  <a:schemeClr val="bg1"/>
                </a:solidFill>
              </a:rPr>
              <a:t>	Использование </a:t>
            </a:r>
            <a:r>
              <a:rPr lang="en-US" dirty="0" smtClean="0">
                <a:solidFill>
                  <a:schemeClr val="bg1"/>
                </a:solidFill>
              </a:rPr>
              <a:t>hash </a:t>
            </a:r>
            <a:r>
              <a:rPr lang="ru-RU" dirty="0" smtClean="0">
                <a:solidFill>
                  <a:schemeClr val="bg1"/>
                </a:solidFill>
              </a:rPr>
              <a:t>пароля усложняет процесс динамического анализа. У клиента, введенный в текстовый файл пароль, отправляется на сервер, переводится в </a:t>
            </a:r>
            <a:r>
              <a:rPr lang="en-US" dirty="0" smtClean="0">
                <a:solidFill>
                  <a:schemeClr val="bg1"/>
                </a:solidFill>
              </a:rPr>
              <a:t>hash</a:t>
            </a:r>
            <a:r>
              <a:rPr lang="ru-RU" dirty="0" smtClean="0">
                <a:solidFill>
                  <a:schemeClr val="bg1"/>
                </a:solidFill>
              </a:rPr>
              <a:t> и сверяется, подходит ли он под критерии. </a:t>
            </a:r>
            <a:r>
              <a:rPr lang="en-US" dirty="0" smtClean="0">
                <a:solidFill>
                  <a:schemeClr val="bg1"/>
                </a:solidFill>
              </a:rPr>
              <a:t>Hash</a:t>
            </a:r>
            <a:r>
              <a:rPr lang="ru-RU" dirty="0" smtClean="0">
                <a:solidFill>
                  <a:schemeClr val="bg1"/>
                </a:solidFill>
              </a:rPr>
              <a:t> создается на основе логина пользователя. Сам алгоритм берет поочередно каждую букву </a:t>
            </a:r>
            <a:r>
              <a:rPr lang="ru-RU" dirty="0" err="1" smtClean="0">
                <a:solidFill>
                  <a:schemeClr val="bg1"/>
                </a:solidFill>
              </a:rPr>
              <a:t>логина+логина</a:t>
            </a:r>
            <a:r>
              <a:rPr lang="ru-RU" dirty="0" smtClean="0">
                <a:solidFill>
                  <a:schemeClr val="bg1"/>
                </a:solidFill>
              </a:rPr>
              <a:t>, преобразует его в </a:t>
            </a:r>
            <a:r>
              <a:rPr lang="en-US" dirty="0" smtClean="0">
                <a:solidFill>
                  <a:schemeClr val="bg1"/>
                </a:solidFill>
              </a:rPr>
              <a:t>ASCII</a:t>
            </a:r>
            <a:r>
              <a:rPr lang="ru-RU" dirty="0" smtClean="0">
                <a:solidFill>
                  <a:schemeClr val="bg1"/>
                </a:solidFill>
              </a:rPr>
              <a:t>, а затем умножает на одно из простых чисел массива. К конечному результату добавляется фиксированное число, созданное тем же алгоритмом, оно нужно для усложнения </a:t>
            </a:r>
            <a:r>
              <a:rPr lang="en-US" dirty="0" smtClean="0">
                <a:solidFill>
                  <a:schemeClr val="bg1"/>
                </a:solidFill>
              </a:rPr>
              <a:t>hash</a:t>
            </a:r>
            <a:r>
              <a:rPr lang="ru-RU" dirty="0" smtClean="0">
                <a:solidFill>
                  <a:schemeClr val="bg1"/>
                </a:solidFill>
              </a:rPr>
              <a:t> суммы. Серверный пароль преобразуется в </a:t>
            </a:r>
            <a:r>
              <a:rPr lang="en-US" dirty="0" smtClean="0">
                <a:solidFill>
                  <a:schemeClr val="bg1"/>
                </a:solidFill>
              </a:rPr>
              <a:t>hash </a:t>
            </a:r>
            <a:r>
              <a:rPr lang="ru-RU" dirty="0" smtClean="0">
                <a:solidFill>
                  <a:schemeClr val="bg1"/>
                </a:solidFill>
              </a:rPr>
              <a:t>по тому же принципу, но вместо логина используется </a:t>
            </a:r>
            <a:r>
              <a:rPr lang="en-US" dirty="0" err="1" smtClean="0">
                <a:solidFill>
                  <a:schemeClr val="bg1"/>
                </a:solidFill>
              </a:rPr>
              <a:t>ip+port+ip</a:t>
            </a:r>
            <a:r>
              <a:rPr lang="en-US" dirty="0" smtClean="0">
                <a:solidFill>
                  <a:schemeClr val="bg1"/>
                </a:solidFill>
              </a:rPr>
              <a:t> </a:t>
            </a:r>
            <a:r>
              <a:rPr lang="ru-RU" dirty="0" smtClean="0">
                <a:solidFill>
                  <a:schemeClr val="bg1"/>
                </a:solidFill>
              </a:rPr>
              <a:t>добавляется другое фиксированное число.</a:t>
            </a:r>
          </a:p>
          <a:p>
            <a:pPr>
              <a:buNone/>
            </a:pPr>
            <a:endParaRPr lang="ru-RU" dirty="0" smtClean="0">
              <a:solidFill>
                <a:schemeClr val="bg1"/>
              </a:solidFill>
            </a:endParaRPr>
          </a:p>
          <a:p>
            <a:pPr>
              <a:buNone/>
            </a:pPr>
            <a:r>
              <a:rPr lang="ru-RU" dirty="0" smtClean="0">
                <a:solidFill>
                  <a:schemeClr val="bg1"/>
                </a:solidFill>
              </a:rPr>
              <a:t>	Программы дизассемблирования – основная угроза для приложения, именно поэтому  была создана функция, которая проверяет, запущена ли та или иная программа дизассемблера. Если да, то приложение завершает работу.</a:t>
            </a:r>
          </a:p>
        </p:txBody>
      </p:sp>
      <p:sp>
        <p:nvSpPr>
          <p:cNvPr id="8" name="Заголовок 1"/>
          <p:cNvSpPr txBox="1">
            <a:spLocks/>
          </p:cNvSpPr>
          <p:nvPr/>
        </p:nvSpPr>
        <p:spPr>
          <a:xfrm>
            <a:off x="0" y="1"/>
            <a:ext cx="10276114" cy="979714"/>
          </a:xfrm>
          <a:prstGeom prst="rect">
            <a:avLst/>
          </a:prstGeom>
        </p:spPr>
        <p:txBody>
          <a:bodyPr vert="horz" lIns="45720" rIns="4572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4800" b="0" i="0" u="none" strike="noStrike" kern="1200" cap="none" spc="0" normalizeH="0" baseline="0" noProof="0" dirty="0" smtClean="0">
                <a:ln>
                  <a:noFill/>
                </a:ln>
                <a:solidFill>
                  <a:schemeClr val="bg1"/>
                </a:solidFill>
                <a:effectLst/>
                <a:uLnTx/>
                <a:uFillTx/>
                <a:latin typeface="+mj-lt"/>
                <a:ea typeface="+mj-ea"/>
                <a:cs typeface="+mj-cs"/>
              </a:rPr>
              <a:t>Защита от динамического анализа</a:t>
            </a:r>
            <a:endParaRPr kumimoji="0" lang="ru-RU" sz="4800" b="0" i="0" u="none" strike="noStrike" kern="1200" cap="none" spc="0" normalizeH="0" baseline="0" noProof="0" dirty="0">
              <a:ln>
                <a:noFill/>
              </a:ln>
              <a:solidFill>
                <a:schemeClr val="bg1"/>
              </a:solidFill>
              <a:effectLst/>
              <a:uLnTx/>
              <a:uFillTx/>
              <a:latin typeface="+mj-lt"/>
              <a:ea typeface="+mj-ea"/>
              <a:cs typeface="+mj-cs"/>
            </a:endParaRPr>
          </a:p>
        </p:txBody>
      </p:sp>
      <p:pic>
        <p:nvPicPr>
          <p:cNvPr id="11" name="Рисунок 10"/>
          <p:cNvPicPr/>
          <p:nvPr/>
        </p:nvPicPr>
        <p:blipFill>
          <a:blip r:embed="rId2" cstate="print"/>
          <a:srcRect/>
          <a:stretch>
            <a:fillRect/>
          </a:stretch>
        </p:blipFill>
        <p:spPr bwMode="auto">
          <a:xfrm>
            <a:off x="9501868" y="1655619"/>
            <a:ext cx="2335191" cy="1740723"/>
          </a:xfrm>
          <a:prstGeom prst="rect">
            <a:avLst/>
          </a:prstGeom>
          <a:noFill/>
          <a:ln w="28575">
            <a:solidFill>
              <a:schemeClr val="bg1"/>
            </a:solidFill>
            <a:miter lim="800000"/>
            <a:headEnd/>
            <a:tailEnd/>
          </a:ln>
        </p:spPr>
      </p:pic>
      <p:pic>
        <p:nvPicPr>
          <p:cNvPr id="13" name="Рисунок 12"/>
          <p:cNvPicPr/>
          <p:nvPr/>
        </p:nvPicPr>
        <p:blipFill>
          <a:blip r:embed="rId3" cstate="print"/>
          <a:srcRect/>
          <a:stretch>
            <a:fillRect/>
          </a:stretch>
        </p:blipFill>
        <p:spPr bwMode="auto">
          <a:xfrm>
            <a:off x="7968162" y="5161189"/>
            <a:ext cx="3636010" cy="1266185"/>
          </a:xfrm>
          <a:prstGeom prst="rect">
            <a:avLst/>
          </a:prstGeom>
          <a:noFill/>
          <a:ln w="28575">
            <a:solidFill>
              <a:schemeClr val="bg1"/>
            </a:solidFill>
            <a:miter lim="800000"/>
            <a:headEnd/>
            <a:tailEnd/>
          </a:ln>
        </p:spPr>
      </p:pic>
      <p:sp>
        <p:nvSpPr>
          <p:cNvPr id="14" name="Прямоугольник 13"/>
          <p:cNvSpPr/>
          <p:nvPr/>
        </p:nvSpPr>
        <p:spPr>
          <a:xfrm>
            <a:off x="283028" y="5136608"/>
            <a:ext cx="7598229" cy="1200329"/>
          </a:xfrm>
          <a:prstGeom prst="rect">
            <a:avLst/>
          </a:prstGeom>
        </p:spPr>
        <p:txBody>
          <a:bodyPr wrap="square">
            <a:spAutoFit/>
          </a:bodyPr>
          <a:lstStyle/>
          <a:p>
            <a:r>
              <a:rPr lang="ru-RU" dirty="0" smtClean="0">
                <a:solidFill>
                  <a:schemeClr val="bg1"/>
                </a:solidFill>
              </a:rPr>
              <a:t>	Любое проявление динамического анализа контролируется таймерами на всём участке кода. Все таймеры в коде взяты с запасом для того, чтобы </a:t>
            </a:r>
            <a:r>
              <a:rPr lang="ru-RU" dirty="0" err="1" smtClean="0">
                <a:solidFill>
                  <a:schemeClr val="bg1"/>
                </a:solidFill>
              </a:rPr>
              <a:t>слабопроизводительные</a:t>
            </a:r>
            <a:r>
              <a:rPr lang="ru-RU" dirty="0" smtClean="0">
                <a:solidFill>
                  <a:schemeClr val="bg1"/>
                </a:solidFill>
              </a:rPr>
              <a:t> компьютеры не вызывали ложного срабатывания таймера. </a:t>
            </a:r>
            <a:endParaRPr lang="ru-RU" dirty="0">
              <a:solidFill>
                <a:schemeClr val="bg1"/>
              </a:solidFill>
            </a:endParaRPr>
          </a:p>
        </p:txBody>
      </p:sp>
    </p:spTree>
    <p:extLst>
      <p:ext uri="{BB962C8B-B14F-4D97-AF65-F5344CB8AC3E}">
        <p14:creationId xmlns:p14="http://schemas.microsoft.com/office/powerpoint/2010/main" xmlns="" val="1186865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066800"/>
          </a:xfrm>
        </p:spPr>
        <p:txBody>
          <a:bodyPr>
            <a:noAutofit/>
          </a:bodyPr>
          <a:lstStyle/>
          <a:p>
            <a:r>
              <a:rPr lang="ru-RU" sz="4800" dirty="0" smtClean="0">
                <a:solidFill>
                  <a:schemeClr val="bg1"/>
                </a:solidFill>
              </a:rPr>
              <a:t>Контроль целостности файла</a:t>
            </a:r>
            <a:endParaRPr lang="ru-RU" sz="4800" dirty="0">
              <a:solidFill>
                <a:schemeClr val="bg1"/>
              </a:solidFill>
            </a:endParaRPr>
          </a:p>
        </p:txBody>
      </p:sp>
      <p:sp>
        <p:nvSpPr>
          <p:cNvPr id="3" name="Объект 2"/>
          <p:cNvSpPr>
            <a:spLocks noGrp="1"/>
          </p:cNvSpPr>
          <p:nvPr>
            <p:ph idx="1"/>
          </p:nvPr>
        </p:nvSpPr>
        <p:spPr>
          <a:xfrm>
            <a:off x="419100" y="1301750"/>
            <a:ext cx="11277600" cy="3060700"/>
          </a:xfrm>
        </p:spPr>
        <p:txBody>
          <a:bodyPr>
            <a:noAutofit/>
          </a:bodyPr>
          <a:lstStyle/>
          <a:p>
            <a:pPr>
              <a:buNone/>
            </a:pPr>
            <a:r>
              <a:rPr lang="en-US" sz="1800" dirty="0" smtClean="0">
                <a:solidFill>
                  <a:schemeClr val="bg1"/>
                </a:solidFill>
              </a:rPr>
              <a:t>	</a:t>
            </a:r>
            <a:r>
              <a:rPr lang="ru-RU" sz="1800" dirty="0" smtClean="0">
                <a:solidFill>
                  <a:schemeClr val="bg1"/>
                </a:solidFill>
              </a:rPr>
              <a:t>Реализация контроля целостности осуществляется вне основной программы. При запуске программы (сервера или клиента) она даёт команду другой программе, которая в целях усложнения её обнаружения замаскирована под базу данных (</a:t>
            </a:r>
            <a:r>
              <a:rPr lang="en-US" sz="1800" dirty="0" smtClean="0">
                <a:solidFill>
                  <a:schemeClr val="bg1"/>
                </a:solidFill>
              </a:rPr>
              <a:t>database</a:t>
            </a:r>
            <a:r>
              <a:rPr lang="ru-RU" sz="1800" dirty="0" smtClean="0">
                <a:solidFill>
                  <a:schemeClr val="bg1"/>
                </a:solidFill>
              </a:rPr>
              <a:t>.</a:t>
            </a:r>
            <a:r>
              <a:rPr lang="en-US" sz="1800" dirty="0" err="1" smtClean="0">
                <a:solidFill>
                  <a:schemeClr val="bg1"/>
                </a:solidFill>
              </a:rPr>
              <a:t>rar</a:t>
            </a:r>
            <a:r>
              <a:rPr lang="ru-RU" sz="1800" dirty="0" smtClean="0">
                <a:solidFill>
                  <a:schemeClr val="bg1"/>
                </a:solidFill>
              </a:rPr>
              <a:t>), на запуск. Проверка целостности проходит в несколько этапов</a:t>
            </a:r>
            <a:r>
              <a:rPr lang="en-US" sz="1800" dirty="0" smtClean="0">
                <a:solidFill>
                  <a:schemeClr val="bg1"/>
                </a:solidFill>
              </a:rPr>
              <a:t>:</a:t>
            </a:r>
            <a:r>
              <a:rPr lang="ru-RU" sz="1800" dirty="0" smtClean="0">
                <a:solidFill>
                  <a:schemeClr val="bg1"/>
                </a:solidFill>
              </a:rPr>
              <a:t> </a:t>
            </a:r>
          </a:p>
          <a:p>
            <a:pPr>
              <a:buNone/>
            </a:pPr>
            <a:r>
              <a:rPr lang="ru-RU" sz="1800" dirty="0" smtClean="0">
                <a:solidFill>
                  <a:schemeClr val="bg1"/>
                </a:solidFill>
              </a:rPr>
              <a:t>		Первый этап – переименование </a:t>
            </a:r>
            <a:r>
              <a:rPr lang="en-US" sz="1800" dirty="0" smtClean="0">
                <a:solidFill>
                  <a:schemeClr val="bg1"/>
                </a:solidFill>
              </a:rPr>
              <a:t>database.rar </a:t>
            </a:r>
            <a:r>
              <a:rPr lang="ru-RU" sz="1800" dirty="0" smtClean="0">
                <a:solidFill>
                  <a:schemeClr val="bg1"/>
                </a:solidFill>
              </a:rPr>
              <a:t>в </a:t>
            </a:r>
            <a:r>
              <a:rPr lang="en-US" sz="1800" dirty="0" smtClean="0">
                <a:solidFill>
                  <a:schemeClr val="bg1"/>
                </a:solidFill>
              </a:rPr>
              <a:t>temp.exe</a:t>
            </a:r>
            <a:r>
              <a:rPr lang="ru-RU" sz="1800" dirty="0" smtClean="0">
                <a:solidFill>
                  <a:schemeClr val="bg1"/>
                </a:solidFill>
              </a:rPr>
              <a:t> и его запуск.</a:t>
            </a:r>
            <a:endParaRPr lang="en-US" sz="1800" dirty="0" smtClean="0">
              <a:solidFill>
                <a:schemeClr val="bg1"/>
              </a:solidFill>
            </a:endParaRPr>
          </a:p>
          <a:p>
            <a:pPr>
              <a:buNone/>
            </a:pPr>
            <a:r>
              <a:rPr lang="en-US" sz="1800" dirty="0" smtClean="0">
                <a:solidFill>
                  <a:schemeClr val="bg1"/>
                </a:solidFill>
              </a:rPr>
              <a:t>		</a:t>
            </a:r>
            <a:r>
              <a:rPr lang="ru-RU" sz="1800" dirty="0" smtClean="0">
                <a:solidFill>
                  <a:schemeClr val="bg1"/>
                </a:solidFill>
              </a:rPr>
              <a:t>Второй этап – нахождение всех присутствующих дисков на используемом компьютере.</a:t>
            </a:r>
            <a:endParaRPr lang="en-US" sz="1800" dirty="0" smtClean="0">
              <a:solidFill>
                <a:schemeClr val="bg1"/>
              </a:solidFill>
            </a:endParaRPr>
          </a:p>
          <a:p>
            <a:pPr>
              <a:buNone/>
            </a:pPr>
            <a:r>
              <a:rPr lang="en-US" sz="1800" dirty="0" smtClean="0">
                <a:solidFill>
                  <a:schemeClr val="bg1"/>
                </a:solidFill>
              </a:rPr>
              <a:t>		</a:t>
            </a:r>
            <a:r>
              <a:rPr lang="ru-RU" sz="1800" dirty="0" smtClean="0">
                <a:solidFill>
                  <a:schemeClr val="bg1"/>
                </a:solidFill>
              </a:rPr>
              <a:t>Третий этап – запись </a:t>
            </a:r>
            <a:r>
              <a:rPr lang="en-US" sz="1800" dirty="0" smtClean="0">
                <a:solidFill>
                  <a:schemeClr val="bg1"/>
                </a:solidFill>
              </a:rPr>
              <a:t>hash</a:t>
            </a:r>
            <a:r>
              <a:rPr lang="ru-RU" sz="1800" dirty="0" smtClean="0">
                <a:solidFill>
                  <a:schemeClr val="bg1"/>
                </a:solidFill>
              </a:rPr>
              <a:t> на первый доступный в системе диск, в папку </a:t>
            </a:r>
            <a:r>
              <a:rPr lang="en-US" sz="1800" dirty="0" smtClean="0">
                <a:solidFill>
                  <a:schemeClr val="bg1"/>
                </a:solidFill>
              </a:rPr>
              <a:t>temp</a:t>
            </a:r>
            <a:r>
              <a:rPr lang="ru-RU" sz="1800" dirty="0" smtClean="0">
                <a:solidFill>
                  <a:schemeClr val="bg1"/>
                </a:solidFill>
              </a:rPr>
              <a:t>, файла </a:t>
            </a:r>
            <a:r>
              <a:rPr lang="en-US" sz="1800" dirty="0" smtClean="0">
                <a:solidFill>
                  <a:schemeClr val="bg1"/>
                </a:solidFill>
              </a:rPr>
              <a:t>ultra</a:t>
            </a:r>
            <a:r>
              <a:rPr lang="ru-RU" sz="1800" dirty="0" smtClean="0">
                <a:solidFill>
                  <a:schemeClr val="bg1"/>
                </a:solidFill>
              </a:rPr>
              <a:t>.</a:t>
            </a:r>
            <a:r>
              <a:rPr lang="en-US" sz="1800" dirty="0" err="1" smtClean="0">
                <a:solidFill>
                  <a:schemeClr val="bg1"/>
                </a:solidFill>
              </a:rPr>
              <a:t>dll</a:t>
            </a:r>
            <a:r>
              <a:rPr lang="ru-RU" sz="1800" dirty="0" smtClean="0">
                <a:solidFill>
                  <a:schemeClr val="bg1"/>
                </a:solidFill>
              </a:rPr>
              <a:t>.</a:t>
            </a:r>
            <a:endParaRPr lang="en-US" sz="1800" dirty="0" smtClean="0">
              <a:solidFill>
                <a:schemeClr val="bg1"/>
              </a:solidFill>
            </a:endParaRPr>
          </a:p>
          <a:p>
            <a:pPr>
              <a:buNone/>
            </a:pPr>
            <a:r>
              <a:rPr lang="en-US" sz="1800" dirty="0" smtClean="0">
                <a:solidFill>
                  <a:schemeClr val="bg1"/>
                </a:solidFill>
              </a:rPr>
              <a:t>		</a:t>
            </a:r>
            <a:r>
              <a:rPr lang="ru-RU" sz="1800" dirty="0" smtClean="0">
                <a:solidFill>
                  <a:schemeClr val="bg1"/>
                </a:solidFill>
              </a:rPr>
              <a:t>Четвертый этап – удаление файла </a:t>
            </a:r>
            <a:r>
              <a:rPr lang="en-US" sz="1800" dirty="0" smtClean="0">
                <a:solidFill>
                  <a:schemeClr val="bg1"/>
                </a:solidFill>
              </a:rPr>
              <a:t>ultra.dll, </a:t>
            </a:r>
            <a:r>
              <a:rPr lang="ru-RU" sz="1800" dirty="0" smtClean="0">
                <a:solidFill>
                  <a:schemeClr val="bg1"/>
                </a:solidFill>
              </a:rPr>
              <a:t>закрытие программы</a:t>
            </a:r>
            <a:r>
              <a:rPr lang="en-US" sz="1800" dirty="0" smtClean="0">
                <a:solidFill>
                  <a:schemeClr val="bg1"/>
                </a:solidFill>
              </a:rPr>
              <a:t>, </a:t>
            </a:r>
            <a:r>
              <a:rPr lang="ru-RU" sz="1800" dirty="0" smtClean="0">
                <a:solidFill>
                  <a:schemeClr val="bg1"/>
                </a:solidFill>
              </a:rPr>
              <a:t>переименование программы подсчитывающей </a:t>
            </a:r>
            <a:r>
              <a:rPr lang="en-US" sz="1800" dirty="0" smtClean="0">
                <a:solidFill>
                  <a:schemeClr val="bg1"/>
                </a:solidFill>
              </a:rPr>
              <a:t>hash </a:t>
            </a:r>
            <a:r>
              <a:rPr lang="ru-RU" sz="1800" dirty="0" smtClean="0">
                <a:solidFill>
                  <a:schemeClr val="bg1"/>
                </a:solidFill>
              </a:rPr>
              <a:t>в </a:t>
            </a:r>
            <a:r>
              <a:rPr lang="en-US" sz="1800" dirty="0" smtClean="0">
                <a:solidFill>
                  <a:schemeClr val="bg1"/>
                </a:solidFill>
              </a:rPr>
              <a:t>database.rar</a:t>
            </a:r>
            <a:endParaRPr lang="ru-RU" sz="1800" dirty="0" smtClean="0">
              <a:solidFill>
                <a:schemeClr val="bg1"/>
              </a:solidFill>
            </a:endParaRPr>
          </a:p>
          <a:p>
            <a:pPr>
              <a:buNone/>
            </a:pPr>
            <a:endParaRPr lang="ru-RU" sz="1800" dirty="0" smtClean="0">
              <a:solidFill>
                <a:schemeClr val="bg1"/>
              </a:solidFill>
            </a:endParaRPr>
          </a:p>
          <a:p>
            <a:pPr>
              <a:buNone/>
            </a:pPr>
            <a:endParaRPr lang="ru-RU" sz="1800" dirty="0" smtClean="0">
              <a:solidFill>
                <a:schemeClr val="bg1"/>
              </a:solidFill>
            </a:endParaRPr>
          </a:p>
          <a:p>
            <a:pPr>
              <a:buNone/>
            </a:pPr>
            <a:endParaRPr lang="ru-RU" sz="1800" dirty="0" smtClean="0">
              <a:solidFill>
                <a:schemeClr val="bg1"/>
              </a:solidFill>
            </a:endParaRPr>
          </a:p>
        </p:txBody>
      </p:sp>
      <p:pic>
        <p:nvPicPr>
          <p:cNvPr id="2051" name="Picture 3"/>
          <p:cNvPicPr>
            <a:picLocks noChangeAspect="1" noChangeArrowheads="1"/>
          </p:cNvPicPr>
          <p:nvPr/>
        </p:nvPicPr>
        <p:blipFill>
          <a:blip r:embed="rId2" cstate="print"/>
          <a:srcRect/>
          <a:stretch>
            <a:fillRect/>
          </a:stretch>
        </p:blipFill>
        <p:spPr bwMode="auto">
          <a:xfrm>
            <a:off x="7915275" y="4510088"/>
            <a:ext cx="2152650" cy="1114425"/>
          </a:xfrm>
          <a:prstGeom prst="rect">
            <a:avLst/>
          </a:prstGeom>
          <a:noFill/>
          <a:ln w="28575">
            <a:solidFill>
              <a:schemeClr val="bg1"/>
            </a:solidFill>
            <a:miter lim="800000"/>
            <a:headEnd/>
            <a:tailEnd/>
          </a:ln>
        </p:spPr>
      </p:pic>
      <p:sp>
        <p:nvSpPr>
          <p:cNvPr id="11" name="Прямоугольник 10"/>
          <p:cNvSpPr/>
          <p:nvPr/>
        </p:nvSpPr>
        <p:spPr>
          <a:xfrm>
            <a:off x="514350" y="4400551"/>
            <a:ext cx="8001000" cy="646331"/>
          </a:xfrm>
          <a:prstGeom prst="rect">
            <a:avLst/>
          </a:prstGeom>
        </p:spPr>
        <p:txBody>
          <a:bodyPr wrap="square">
            <a:spAutoFit/>
          </a:bodyPr>
          <a:lstStyle/>
          <a:p>
            <a:r>
              <a:rPr lang="ru-RU" dirty="0" smtClean="0">
                <a:solidFill>
                  <a:schemeClr val="bg1"/>
                </a:solidFill>
              </a:rPr>
              <a:t>	Обнаружить </a:t>
            </a:r>
            <a:r>
              <a:rPr lang="en-US" dirty="0" smtClean="0">
                <a:solidFill>
                  <a:schemeClr val="bg1"/>
                </a:solidFill>
              </a:rPr>
              <a:t>temp.exe </a:t>
            </a:r>
            <a:r>
              <a:rPr lang="ru-RU" dirty="0" smtClean="0">
                <a:solidFill>
                  <a:schemeClr val="bg1"/>
                </a:solidFill>
              </a:rPr>
              <a:t>можно лишь в диспетчере задач, так как программа открывается в невидимом режиме</a:t>
            </a:r>
            <a:endParaRPr lang="ru-RU" dirty="0">
              <a:solidFill>
                <a:schemeClr val="bg1"/>
              </a:solidFill>
            </a:endParaRPr>
          </a:p>
        </p:txBody>
      </p:sp>
    </p:spTree>
    <p:extLst>
      <p:ext uri="{BB962C8B-B14F-4D97-AF65-F5344CB8AC3E}">
        <p14:creationId xmlns:p14="http://schemas.microsoft.com/office/powerpoint/2010/main" xmlns="" val="1539953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1838432" cy="2024743"/>
          </a:xfrm>
        </p:spPr>
        <p:txBody>
          <a:bodyPr>
            <a:noAutofit/>
          </a:bodyPr>
          <a:lstStyle/>
          <a:p>
            <a:r>
              <a:rPr lang="ru-RU" sz="4400" dirty="0" smtClean="0">
                <a:solidFill>
                  <a:schemeClr val="bg1"/>
                </a:solidFill>
                <a:latin typeface="+mn-lt"/>
                <a:ea typeface="Yu Gothic" panose="020B0400000000000000" pitchFamily="34" charset="-128"/>
              </a:rPr>
              <a:t>Аудит безопасности</a:t>
            </a:r>
            <a:r>
              <a:rPr lang="en-US" sz="4400" dirty="0" smtClean="0">
                <a:solidFill>
                  <a:schemeClr val="bg1"/>
                </a:solidFill>
                <a:latin typeface="+mn-lt"/>
                <a:ea typeface="Yu Gothic" panose="020B0400000000000000" pitchFamily="34" charset="-128"/>
              </a:rPr>
              <a:t> </a:t>
            </a:r>
            <a:r>
              <a:rPr lang="ru-RU" sz="4400" dirty="0">
                <a:solidFill>
                  <a:schemeClr val="bg1"/>
                </a:solidFill>
                <a:latin typeface="+mn-lt"/>
                <a:ea typeface="Yu Gothic" panose="020B0400000000000000" pitchFamily="34" charset="-128"/>
              </a:rPr>
              <a:t>программного продукта студента группы </a:t>
            </a:r>
            <a:r>
              <a:rPr lang="ru-RU" sz="4400" dirty="0" smtClean="0">
                <a:solidFill>
                  <a:schemeClr val="bg1"/>
                </a:solidFill>
                <a:latin typeface="+mn-lt"/>
                <a:ea typeface="Yu Gothic" panose="020B0400000000000000" pitchFamily="34" charset="-128"/>
              </a:rPr>
              <a:t>ИБ-116 </a:t>
            </a:r>
            <a:r>
              <a:rPr lang="ru-RU" sz="4400" dirty="0" err="1" smtClean="0">
                <a:solidFill>
                  <a:schemeClr val="bg1"/>
                </a:solidFill>
                <a:latin typeface="+mn-lt"/>
                <a:ea typeface="Yu Gothic" panose="020B0400000000000000" pitchFamily="34" charset="-128"/>
              </a:rPr>
              <a:t>Клименкова</a:t>
            </a:r>
            <a:r>
              <a:rPr lang="ru-RU" sz="4400" dirty="0" smtClean="0">
                <a:solidFill>
                  <a:schemeClr val="bg1"/>
                </a:solidFill>
                <a:latin typeface="+mn-lt"/>
                <a:ea typeface="Yu Gothic" panose="020B0400000000000000" pitchFamily="34" charset="-128"/>
              </a:rPr>
              <a:t> Д.П.</a:t>
            </a:r>
            <a:r>
              <a:rPr lang="ru-RU" sz="4400" dirty="0">
                <a:solidFill>
                  <a:schemeClr val="bg1"/>
                </a:solidFill>
                <a:latin typeface="+mn-lt"/>
              </a:rPr>
              <a:t/>
            </a:r>
            <a:br>
              <a:rPr lang="ru-RU" sz="4400" dirty="0">
                <a:solidFill>
                  <a:schemeClr val="bg1"/>
                </a:solidFill>
                <a:latin typeface="+mn-lt"/>
              </a:rPr>
            </a:br>
            <a:r>
              <a:rPr lang="ru-RU" sz="4800" dirty="0" smtClean="0">
                <a:solidFill>
                  <a:schemeClr val="bg1"/>
                </a:solidFill>
                <a:latin typeface="+mn-lt"/>
              </a:rPr>
              <a:t> </a:t>
            </a:r>
            <a:endParaRPr lang="ru-RU" sz="4800" dirty="0">
              <a:solidFill>
                <a:schemeClr val="bg1"/>
              </a:solidFill>
              <a:latin typeface="+mn-lt"/>
            </a:endParaRPr>
          </a:p>
        </p:txBody>
      </p:sp>
      <p:sp>
        <p:nvSpPr>
          <p:cNvPr id="9" name="Прямоугольник 8"/>
          <p:cNvSpPr/>
          <p:nvPr/>
        </p:nvSpPr>
        <p:spPr>
          <a:xfrm>
            <a:off x="0" y="1607943"/>
            <a:ext cx="11638437" cy="677108"/>
          </a:xfrm>
          <a:prstGeom prst="rect">
            <a:avLst/>
          </a:prstGeom>
        </p:spPr>
        <p:txBody>
          <a:bodyPr wrap="square">
            <a:spAutoFit/>
          </a:bodyPr>
          <a:lstStyle/>
          <a:p>
            <a:r>
              <a:rPr lang="ru-RU" sz="2000" dirty="0" smtClean="0">
                <a:solidFill>
                  <a:schemeClr val="bg1"/>
                </a:solidFill>
                <a:ea typeface="Yu Gothic" panose="020B0400000000000000" pitchFamily="34" charset="-128"/>
              </a:rPr>
              <a:t>Цель: провести анализ защиты программного продукта.</a:t>
            </a:r>
          </a:p>
          <a:p>
            <a:endParaRPr lang="ru-RU" dirty="0">
              <a:solidFill>
                <a:schemeClr val="bg1"/>
              </a:solidFill>
            </a:endParaRPr>
          </a:p>
        </p:txBody>
      </p:sp>
      <p:sp>
        <p:nvSpPr>
          <p:cNvPr id="15" name="TextBox 14"/>
          <p:cNvSpPr txBox="1"/>
          <p:nvPr/>
        </p:nvSpPr>
        <p:spPr>
          <a:xfrm>
            <a:off x="0" y="2154804"/>
            <a:ext cx="6096000" cy="1200329"/>
          </a:xfrm>
          <a:prstGeom prst="rect">
            <a:avLst/>
          </a:prstGeom>
          <a:noFill/>
        </p:spPr>
        <p:txBody>
          <a:bodyPr wrap="square" rtlCol="0">
            <a:spAutoFit/>
          </a:bodyPr>
          <a:lstStyle/>
          <a:p>
            <a:r>
              <a:rPr lang="ru-RU" dirty="0" smtClean="0">
                <a:solidFill>
                  <a:schemeClr val="bg1"/>
                </a:solidFill>
              </a:rPr>
              <a:t>	Первое, на что нужно обратить внимание – какие данные хранят в себе приложения. Попытаться их как-то использовать. Если это не дало какие-либо результатов, то нужно посмотреть, какие функции имеет приложение.</a:t>
            </a:r>
          </a:p>
        </p:txBody>
      </p:sp>
      <p:pic>
        <p:nvPicPr>
          <p:cNvPr id="7" name="Рисунок 6"/>
          <p:cNvPicPr/>
          <p:nvPr/>
        </p:nvPicPr>
        <p:blipFill>
          <a:blip r:embed="rId2" cstate="print"/>
          <a:srcRect/>
          <a:stretch>
            <a:fillRect/>
          </a:stretch>
        </p:blipFill>
        <p:spPr bwMode="auto">
          <a:xfrm>
            <a:off x="5531914" y="3839793"/>
            <a:ext cx="5563257" cy="1094814"/>
          </a:xfrm>
          <a:prstGeom prst="rect">
            <a:avLst/>
          </a:prstGeom>
          <a:noFill/>
          <a:ln w="28575">
            <a:solidFill>
              <a:schemeClr val="bg1"/>
            </a:solidFill>
            <a:miter lim="800000"/>
            <a:headEnd/>
            <a:tailEnd/>
          </a:ln>
        </p:spPr>
      </p:pic>
      <p:pic>
        <p:nvPicPr>
          <p:cNvPr id="8" name="Рисунок 7"/>
          <p:cNvPicPr/>
          <p:nvPr/>
        </p:nvPicPr>
        <p:blipFill>
          <a:blip r:embed="rId3" cstate="print"/>
          <a:srcRect/>
          <a:stretch>
            <a:fillRect/>
          </a:stretch>
        </p:blipFill>
        <p:spPr bwMode="auto">
          <a:xfrm>
            <a:off x="6647768" y="2123394"/>
            <a:ext cx="3519489" cy="1536935"/>
          </a:xfrm>
          <a:prstGeom prst="rect">
            <a:avLst/>
          </a:prstGeom>
          <a:noFill/>
          <a:ln w="28575">
            <a:solidFill>
              <a:schemeClr val="bg1"/>
            </a:solidFill>
            <a:miter lim="800000"/>
            <a:headEnd/>
            <a:tailEnd/>
          </a:ln>
        </p:spPr>
      </p:pic>
      <p:sp>
        <p:nvSpPr>
          <p:cNvPr id="10" name="Прямоугольник 9"/>
          <p:cNvSpPr/>
          <p:nvPr/>
        </p:nvSpPr>
        <p:spPr>
          <a:xfrm>
            <a:off x="0" y="3897476"/>
            <a:ext cx="5312229" cy="923330"/>
          </a:xfrm>
          <a:prstGeom prst="rect">
            <a:avLst/>
          </a:prstGeom>
        </p:spPr>
        <p:txBody>
          <a:bodyPr wrap="square">
            <a:spAutoFit/>
          </a:bodyPr>
          <a:lstStyle/>
          <a:p>
            <a:r>
              <a:rPr lang="ru-RU" dirty="0" smtClean="0">
                <a:solidFill>
                  <a:schemeClr val="bg1"/>
                </a:solidFill>
              </a:rPr>
              <a:t>	Например сервер имеет функцию </a:t>
            </a:r>
            <a:r>
              <a:rPr lang="en-US" dirty="0" err="1" smtClean="0">
                <a:solidFill>
                  <a:schemeClr val="bg1"/>
                </a:solidFill>
              </a:rPr>
              <a:t>GetHash</a:t>
            </a:r>
            <a:r>
              <a:rPr lang="en-US" dirty="0" smtClean="0">
                <a:solidFill>
                  <a:schemeClr val="bg1"/>
                </a:solidFill>
              </a:rPr>
              <a:t>. </a:t>
            </a:r>
            <a:r>
              <a:rPr lang="ru-RU" dirty="0" smtClean="0">
                <a:solidFill>
                  <a:schemeClr val="bg1"/>
                </a:solidFill>
              </a:rPr>
              <a:t>А прямиком рядом с ней есть строчка, где выводится о создании сервера. </a:t>
            </a:r>
            <a:endParaRPr lang="ru-RU" sz="1400" dirty="0">
              <a:solidFill>
                <a:schemeClr val="bg1"/>
              </a:solidFill>
            </a:endParaRPr>
          </a:p>
        </p:txBody>
      </p:sp>
      <p:sp>
        <p:nvSpPr>
          <p:cNvPr id="11" name="Прямоугольник 10"/>
          <p:cNvSpPr/>
          <p:nvPr/>
        </p:nvSpPr>
        <p:spPr>
          <a:xfrm>
            <a:off x="0" y="5136608"/>
            <a:ext cx="6096000" cy="1200329"/>
          </a:xfrm>
          <a:prstGeom prst="rect">
            <a:avLst/>
          </a:prstGeom>
        </p:spPr>
        <p:txBody>
          <a:bodyPr>
            <a:spAutoFit/>
          </a:bodyPr>
          <a:lstStyle/>
          <a:p>
            <a:r>
              <a:rPr lang="ru-RU" dirty="0" smtClean="0">
                <a:solidFill>
                  <a:schemeClr val="bg1"/>
                </a:solidFill>
              </a:rPr>
              <a:t>	Без правильного пароля мы не доходим до этой строчки. Команда </a:t>
            </a:r>
            <a:r>
              <a:rPr lang="en-US" dirty="0" smtClean="0">
                <a:solidFill>
                  <a:schemeClr val="bg1"/>
                </a:solidFill>
              </a:rPr>
              <a:t>JNZ</a:t>
            </a:r>
            <a:r>
              <a:rPr lang="ru-RU" dirty="0" smtClean="0">
                <a:solidFill>
                  <a:schemeClr val="bg1"/>
                </a:solidFill>
              </a:rPr>
              <a:t>, которая находится после функции </a:t>
            </a:r>
            <a:r>
              <a:rPr lang="en-US" dirty="0" err="1" smtClean="0">
                <a:solidFill>
                  <a:schemeClr val="bg1"/>
                </a:solidFill>
              </a:rPr>
              <a:t>GetHash</a:t>
            </a:r>
            <a:r>
              <a:rPr lang="en-US" dirty="0" smtClean="0">
                <a:solidFill>
                  <a:schemeClr val="bg1"/>
                </a:solidFill>
              </a:rPr>
              <a:t> </a:t>
            </a:r>
            <a:r>
              <a:rPr lang="ru-RU" dirty="0" smtClean="0">
                <a:solidFill>
                  <a:schemeClr val="bg1"/>
                </a:solidFill>
              </a:rPr>
              <a:t>ведет нас к выходу из программы. Избавимся от этого перехода.</a:t>
            </a:r>
            <a:endParaRPr lang="ru-RU" dirty="0">
              <a:solidFill>
                <a:schemeClr val="bg1"/>
              </a:solidFill>
            </a:endParaRPr>
          </a:p>
        </p:txBody>
      </p:sp>
      <p:pic>
        <p:nvPicPr>
          <p:cNvPr id="12" name="Рисунок 11"/>
          <p:cNvPicPr/>
          <p:nvPr/>
        </p:nvPicPr>
        <p:blipFill>
          <a:blip r:embed="rId4" cstate="print"/>
          <a:srcRect/>
          <a:stretch>
            <a:fillRect/>
          </a:stretch>
        </p:blipFill>
        <p:spPr bwMode="auto">
          <a:xfrm>
            <a:off x="6233432" y="5275738"/>
            <a:ext cx="4586968" cy="1228841"/>
          </a:xfrm>
          <a:prstGeom prst="rect">
            <a:avLst/>
          </a:prstGeom>
          <a:noFill/>
          <a:ln w="28575">
            <a:solidFill>
              <a:schemeClr val="bg1"/>
            </a:solidFill>
            <a:miter lim="800000"/>
            <a:headEnd/>
            <a:tailEnd/>
          </a:ln>
        </p:spPr>
      </p:pic>
    </p:spTree>
    <p:extLst>
      <p:ext uri="{BB962C8B-B14F-4D97-AF65-F5344CB8AC3E}">
        <p14:creationId xmlns:p14="http://schemas.microsoft.com/office/powerpoint/2010/main" xmlns="" val="425782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41096"/>
            <a:ext cx="7943850" cy="2745004"/>
          </a:xfrm>
        </p:spPr>
        <p:txBody>
          <a:bodyPr>
            <a:normAutofit/>
          </a:bodyPr>
          <a:lstStyle/>
          <a:p>
            <a:pPr marL="0" indent="0">
              <a:buNone/>
            </a:pPr>
            <a:r>
              <a:rPr lang="ru-RU" sz="1800" dirty="0" smtClean="0">
                <a:solidFill>
                  <a:schemeClr val="bg1"/>
                </a:solidFill>
              </a:rPr>
              <a:t>	Теперь при вводе любого пароля сервер продолжает свою работу. </a:t>
            </a:r>
          </a:p>
          <a:p>
            <a:pPr marL="0" indent="0">
              <a:buNone/>
            </a:pPr>
            <a:r>
              <a:rPr lang="ru-RU" sz="1800" dirty="0" smtClean="0">
                <a:solidFill>
                  <a:schemeClr val="bg1"/>
                </a:solidFill>
              </a:rPr>
              <a:t>	</a:t>
            </a:r>
          </a:p>
          <a:p>
            <a:pPr marL="0" indent="0">
              <a:buNone/>
            </a:pPr>
            <a:r>
              <a:rPr lang="ru-RU" sz="1800" dirty="0" smtClean="0">
                <a:solidFill>
                  <a:schemeClr val="bg1"/>
                </a:solidFill>
              </a:rPr>
              <a:t>	Попробуем подключиться к серверу с помощью клиента. Программа клиента также просит пароль. При вводе спонтанного пароля клиент завершает свою работу. Если же ничего не вводить, то клиент выключается спустя 10 секунд, как и указано в приложении.</a:t>
            </a:r>
          </a:p>
          <a:p>
            <a:pPr marL="0" indent="0">
              <a:buNone/>
            </a:pPr>
            <a:r>
              <a:rPr lang="ru-RU" sz="1800" dirty="0" smtClean="0">
                <a:solidFill>
                  <a:schemeClr val="bg1"/>
                </a:solidFill>
              </a:rPr>
              <a:t>	На сервере, если клиент ввел неправильный пароль отображается сообщение </a:t>
            </a:r>
            <a:r>
              <a:rPr lang="en-US" sz="1800" dirty="0" smtClean="0">
                <a:solidFill>
                  <a:schemeClr val="bg1"/>
                </a:solidFill>
              </a:rPr>
              <a:t>“Error password”, </a:t>
            </a:r>
            <a:r>
              <a:rPr lang="ru-RU" sz="1800" dirty="0" smtClean="0">
                <a:solidFill>
                  <a:schemeClr val="bg1"/>
                </a:solidFill>
              </a:rPr>
              <a:t>если же пользователь ничего не ввел, то </a:t>
            </a:r>
            <a:r>
              <a:rPr lang="en-US" sz="1800" dirty="0" smtClean="0">
                <a:solidFill>
                  <a:schemeClr val="bg1"/>
                </a:solidFill>
              </a:rPr>
              <a:t>“timeout client”</a:t>
            </a:r>
            <a:endParaRPr lang="ru-RU" dirty="0">
              <a:solidFill>
                <a:schemeClr val="bg1"/>
              </a:solidFill>
            </a:endParaRPr>
          </a:p>
        </p:txBody>
      </p:sp>
      <p:pic>
        <p:nvPicPr>
          <p:cNvPr id="4" name="Рисунок 3"/>
          <p:cNvPicPr/>
          <p:nvPr/>
        </p:nvPicPr>
        <p:blipFill>
          <a:blip r:embed="rId2" cstate="print"/>
          <a:srcRect/>
          <a:stretch>
            <a:fillRect/>
          </a:stretch>
        </p:blipFill>
        <p:spPr bwMode="auto">
          <a:xfrm>
            <a:off x="8267700" y="281957"/>
            <a:ext cx="3575957" cy="2972513"/>
          </a:xfrm>
          <a:prstGeom prst="rect">
            <a:avLst/>
          </a:prstGeom>
          <a:noFill/>
          <a:ln w="28575">
            <a:solidFill>
              <a:schemeClr val="bg1"/>
            </a:solidFill>
            <a:miter lim="800000"/>
            <a:headEnd/>
            <a:tailEnd/>
          </a:ln>
        </p:spPr>
      </p:pic>
      <p:pic>
        <p:nvPicPr>
          <p:cNvPr id="5" name="Рисунок 4"/>
          <p:cNvPicPr/>
          <p:nvPr/>
        </p:nvPicPr>
        <p:blipFill>
          <a:blip r:embed="rId3" cstate="print"/>
          <a:srcRect/>
          <a:stretch>
            <a:fillRect/>
          </a:stretch>
        </p:blipFill>
        <p:spPr bwMode="auto">
          <a:xfrm>
            <a:off x="5724840" y="3464544"/>
            <a:ext cx="5503097" cy="2522600"/>
          </a:xfrm>
          <a:prstGeom prst="rect">
            <a:avLst/>
          </a:prstGeom>
          <a:noFill/>
          <a:ln w="28575">
            <a:solidFill>
              <a:schemeClr val="bg1"/>
            </a:solidFill>
            <a:miter lim="800000"/>
            <a:headEnd/>
            <a:tailEnd/>
          </a:ln>
        </p:spPr>
      </p:pic>
      <p:pic>
        <p:nvPicPr>
          <p:cNvPr id="6" name="Рисунок 5"/>
          <p:cNvPicPr/>
          <p:nvPr/>
        </p:nvPicPr>
        <p:blipFill>
          <a:blip r:embed="rId4" cstate="print"/>
          <a:srcRect/>
          <a:stretch>
            <a:fillRect/>
          </a:stretch>
        </p:blipFill>
        <p:spPr bwMode="auto">
          <a:xfrm>
            <a:off x="277112" y="3549145"/>
            <a:ext cx="4273118" cy="3023848"/>
          </a:xfrm>
          <a:prstGeom prst="rect">
            <a:avLst/>
          </a:prstGeom>
          <a:noFill/>
          <a:ln w="28575">
            <a:solidFill>
              <a:schemeClr val="bg1"/>
            </a:solidFill>
            <a:miter lim="800000"/>
            <a:headEnd/>
            <a:tailEnd/>
          </a:ln>
        </p:spPr>
      </p:pic>
    </p:spTree>
    <p:extLst>
      <p:ext uri="{BB962C8B-B14F-4D97-AF65-F5344CB8AC3E}">
        <p14:creationId xmlns:p14="http://schemas.microsoft.com/office/powerpoint/2010/main" xmlns="" val="1966555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3586</TotalTime>
  <Words>307</Words>
  <Application>Microsoft Office PowerPoint</Application>
  <PresentationFormat>Произвольный</PresentationFormat>
  <Paragraphs>95</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Техническая</vt:lpstr>
      <vt:lpstr>Слайд 1</vt:lpstr>
      <vt:lpstr>Общие сведения</vt:lpstr>
      <vt:lpstr>Защита приложения</vt:lpstr>
      <vt:lpstr>Защита от копирования</vt:lpstr>
      <vt:lpstr>Защита от статического анализа</vt:lpstr>
      <vt:lpstr>Слайд 6</vt:lpstr>
      <vt:lpstr>Контроль целостности файла</vt:lpstr>
      <vt:lpstr>Аудит безопасности программного продукта студента группы ИБ-116 Клименкова Д.П.  </vt:lpstr>
      <vt:lpstr>Слайд 9</vt:lpstr>
      <vt:lpstr>Слайд 10</vt:lpstr>
      <vt:lpstr>Слайд 11</vt:lpstr>
      <vt:lpstr>Слайд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Katerina</dc:creator>
  <cp:lastModifiedBy>Пользователь Windows</cp:lastModifiedBy>
  <cp:revision>187</cp:revision>
  <dcterms:created xsi:type="dcterms:W3CDTF">2016-05-22T18:01:47Z</dcterms:created>
  <dcterms:modified xsi:type="dcterms:W3CDTF">2018-05-30T20:42:11Z</dcterms:modified>
</cp:coreProperties>
</file>