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6" r:id="rId2"/>
    <p:sldId id="265" r:id="rId3"/>
    <p:sldId id="257" r:id="rId4"/>
    <p:sldId id="264" r:id="rId5"/>
    <p:sldId id="260" r:id="rId6"/>
    <p:sldId id="261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3B0E3-E940-43F8-92ED-338A84A50C29}" type="datetimeFigureOut">
              <a:rPr lang="de-DE" smtClean="0"/>
              <a:t>29.10.2024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FFF5E-015E-46E9-9607-56FF8AF3FF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4311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29.10.2024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 II - Benedikt Schnörr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CC42-CDB7-4454-9231-F0B0EAB1D352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512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29.10.2024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 II - Benedikt Schnörr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CC42-CDB7-4454-9231-F0B0EAB1D3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325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29.10.2024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 II - Benedikt Schnörr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CC42-CDB7-4454-9231-F0B0EAB1D3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3875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29.10.2024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 II - Benedikt Schnörr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CC42-CDB7-4454-9231-F0B0EAB1D3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41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29.10.2024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 II - Benedikt Schnörr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CC42-CDB7-4454-9231-F0B0EAB1D352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676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29.10.2024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 II - Benedikt Schnörr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CC42-CDB7-4454-9231-F0B0EAB1D3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507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29.10.2024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 II - Benedikt Schnörr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CC42-CDB7-4454-9231-F0B0EAB1D3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314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29.10.2024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 II - Benedikt Schnörr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CC42-CDB7-4454-9231-F0B0EAB1D3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8748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29.10.2024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/>
              <a:t>ST II - Benedikt Schnörr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CC42-CDB7-4454-9231-F0B0EAB1D3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8699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29.10.2024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ST II - Benedikt Schnörr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3DCC42-CDB7-4454-9231-F0B0EAB1D3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8810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29.10.2024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 II - Benedikt Schnörr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CC42-CDB7-4454-9231-F0B0EAB1D3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910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de-DE"/>
              <a:t>29.10.2024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ST II - Benedikt Schnörr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13DCC42-CDB7-4454-9231-F0B0EAB1D35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774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kus-ekg.de/inhalt-von-a-z/ekg-ableitungen/einthoven-ableitungen/" TargetMode="External"/><Relationship Id="rId2" Type="http://schemas.openxmlformats.org/officeDocument/2006/relationships/hyperlink" Target="https://www.fokus-ekg.de/aktuelles/elektrophysikalische-und-physiologische-grundlagen/prinzip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hyperlink" Target="https://www.main-herz.de/images/pictures/612d12d2/612d12d3/612d12d4/website_reizleitungssystem.jp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39F5A7-9FD2-3B1B-F789-454DA107C2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EKG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2E68C8-7728-EDE0-691E-3970840911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ST II – Benedikt Schnörr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BACDB05-17F0-E95F-68D3-7ED2B6EAB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78012" y="157873"/>
            <a:ext cx="3015497" cy="120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503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FE9575-40CA-7F30-77D4-8EACA8F9A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195B29-E503-6B7D-D11D-67CB52B26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Aufgabe &amp; Arten von EKGs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Extremitäten-EKG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Konzept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319DF9-9A97-8616-8747-8C1E6EDD2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29.10.2024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A2FE5C-C603-BDAF-D001-50EC5EA6B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 II - Benedikt Schnörr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05D78E-966B-73F7-2D13-EA04CA597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CC42-CDB7-4454-9231-F0B0EAB1D352}" type="slidenum">
              <a:rPr lang="de-DE" smtClean="0"/>
              <a:t>2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8247FD1-ED5C-D233-71D6-CC190620E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78012" y="157873"/>
            <a:ext cx="3015497" cy="120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23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04F029-F4E2-3B7E-9D8C-1CD9ABBC0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eines EKG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3FFBCA-6242-CE3D-6CE1-30CC7C110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81111" cy="4351338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elektrische Aktivität des Herzens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Elektroden messen Potenzialdifferenzen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EKG-Zeitintervalle, Herzinfarkte, vektorielle Deutung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Extremitäten vs. Brustwand</a:t>
            </a:r>
          </a:p>
          <a:p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5DCF021-5918-9552-5982-8882CC055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29.10.2024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819D69-7BEF-040E-4FE0-C5B9BB6B8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 II - Benedikt Schnörr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789F1F-510C-B858-A47F-4FCC7FE6A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CC42-CDB7-4454-9231-F0B0EAB1D352}" type="slidenum">
              <a:rPr lang="de-DE" smtClean="0"/>
              <a:t>3</a:t>
            </a:fld>
            <a:endParaRPr lang="de-DE"/>
          </a:p>
        </p:txBody>
      </p:sp>
      <p:pic>
        <p:nvPicPr>
          <p:cNvPr id="1028" name="Picture 4" descr="Darstellung des Herzzyklus simultan zum EKG hier.">
            <a:extLst>
              <a:ext uri="{FF2B5EF4-FFF2-40B4-BE49-F238E27FC236}">
                <a16:creationId xmlns:a16="http://schemas.microsoft.com/office/drawing/2014/main" id="{0D0BD48F-43A5-DF46-4046-8FB0CDA80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4330" y="2137364"/>
            <a:ext cx="2225704" cy="322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6BD458A3-B832-41F4-A985-20DFB6DE56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45" b="59533"/>
          <a:stretch/>
        </p:blipFill>
        <p:spPr bwMode="auto">
          <a:xfrm>
            <a:off x="1516764" y="4287813"/>
            <a:ext cx="5774257" cy="129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1B486A0-E3F9-7498-D9E2-4F54FBB06C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78012" y="157873"/>
            <a:ext cx="3015497" cy="120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63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5D294E9-DCF2-F7EB-417B-F77883CB5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Extremitäten-EKG: Ableitungen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B2DAB47-25F4-ACB0-8260-3A8E7898A5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3200" dirty="0">
                <a:latin typeface="+mj-lt"/>
              </a:rPr>
              <a:t>Einthoven-Ableitungen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Differenz zwischen 2 Elektroden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Einthoven-Dreieck</a:t>
            </a:r>
          </a:p>
          <a:p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3C35F85-B100-3622-C029-CD84ED4C68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3200" dirty="0">
                <a:latin typeface="+mj-lt"/>
              </a:rPr>
              <a:t>Goldberger-Ableitungen</a:t>
            </a:r>
            <a:endParaRPr lang="de-DE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Differenz von einer Elektrode zu Summe der anderen Elektroden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Bessere vektorielle Deutung</a:t>
            </a:r>
          </a:p>
          <a:p>
            <a:endParaRPr lang="de-DE" dirty="0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1A581A5F-E09D-22FD-D7CE-3272E1D92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29.10.2024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E2B8DD8-7D5E-46D9-028F-98C4EF880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 II - Benedikt Schnörr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1FDA8BE-7E7F-85E3-6C33-2E63A6BA2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CC42-CDB7-4454-9231-F0B0EAB1D352}" type="slidenum">
              <a:rPr lang="de-DE" smtClean="0"/>
              <a:t>4</a:t>
            </a:fld>
            <a:endParaRPr lang="de-DE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AFC4FDFB-BD52-F73E-EC02-EE81DC5494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833"/>
          <a:stretch/>
        </p:blipFill>
        <p:spPr bwMode="auto">
          <a:xfrm>
            <a:off x="6689478" y="3719939"/>
            <a:ext cx="4751516" cy="214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KG triaxiales hexaaxiales System Einthoven Dreieck">
            <a:extLst>
              <a:ext uri="{FF2B5EF4-FFF2-40B4-BE49-F238E27FC236}">
                <a16:creationId xmlns:a16="http://schemas.microsoft.com/office/drawing/2014/main" id="{3CD4355B-7494-6D17-AAE4-73B787EEE6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1251"/>
          <a:stretch/>
        </p:blipFill>
        <p:spPr bwMode="auto">
          <a:xfrm>
            <a:off x="1175210" y="3066680"/>
            <a:ext cx="4179213" cy="158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7C1EC2F-66A9-20FE-4E45-3F10C0C6D6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78012" y="157873"/>
            <a:ext cx="3015497" cy="1202158"/>
          </a:xfrm>
          <a:prstGeom prst="rect">
            <a:avLst/>
          </a:prstGeom>
        </p:spPr>
      </p:pic>
      <p:pic>
        <p:nvPicPr>
          <p:cNvPr id="4098" name="Picture 2" descr="EXK Goldberger Ableitungen ">
            <a:extLst>
              <a:ext uri="{FF2B5EF4-FFF2-40B4-BE49-F238E27FC236}">
                <a16:creationId xmlns:a16="http://schemas.microsoft.com/office/drawing/2014/main" id="{2FEB6F44-C868-E12B-5BBD-08B57CC65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92" y="4726427"/>
            <a:ext cx="4321247" cy="156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514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1A63EE-57C5-3DEE-F9E9-9D4FBCF55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179E81-544B-B0A4-5382-AE48B46A2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Analoge Schaltung zwischen Elektroden und </a:t>
            </a:r>
            <a:r>
              <a:rPr lang="de-DE" dirty="0" err="1"/>
              <a:t>Oszi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Nur Einthoven-Ableitungen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Switch für Konfigurationen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F86B2EA2-759C-8187-D25C-66AFA0518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29.10.2024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FDFCBC0B-5FB5-D448-B923-0620A8B17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 II - Benedikt Schnörr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192D7CE7-6793-A4D2-AA11-6E7336D21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CC42-CDB7-4454-9231-F0B0EAB1D352}" type="slidenum">
              <a:rPr lang="de-DE" smtClean="0"/>
              <a:t>5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E49967B-09B0-42D6-DC65-3B8B35DFF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46" y="3763229"/>
            <a:ext cx="8987708" cy="233225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8804F40-6074-8E93-220F-8DBE609B58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78012" y="157873"/>
            <a:ext cx="3015497" cy="120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697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6F8FE2-088E-23D8-8A00-BA18A8BC9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Ausgang der Elektroden</a:t>
            </a:r>
          </a:p>
        </p:txBody>
      </p:sp>
      <p:pic>
        <p:nvPicPr>
          <p:cNvPr id="5" name="Inhaltsplatzhalter 4" descr="Ein Bild, das Computer, Multimedia, Text, Elektronik enthält.&#10;&#10;Automatisch generierte Beschreibung">
            <a:extLst>
              <a:ext uri="{FF2B5EF4-FFF2-40B4-BE49-F238E27FC236}">
                <a16:creationId xmlns:a16="http://schemas.microsoft.com/office/drawing/2014/main" id="{77DABC6F-2344-8A27-1F56-7C4263BBE7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8" t="15672" r="3637" b="18253"/>
          <a:stretch/>
        </p:blipFill>
        <p:spPr>
          <a:xfrm>
            <a:off x="3201971" y="2815397"/>
            <a:ext cx="5788058" cy="3119006"/>
          </a:xfrm>
        </p:spPr>
      </p:pic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55248213-4322-C386-CA86-5C56EEECF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29.10.2024</a:t>
            </a:r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E41B47E3-8BC4-3444-8CAA-24EA1125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 II - Benedikt Schnörr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003D042C-0B0B-3C80-24BE-B4E600354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CC42-CDB7-4454-9231-F0B0EAB1D352}" type="slidenum">
              <a:rPr lang="de-DE" smtClean="0"/>
              <a:t>6</a:t>
            </a:fld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E4D81C3A-6D8F-6ECE-EBFD-0817046693F6}"/>
              </a:ext>
            </a:extLst>
          </p:cNvPr>
          <p:cNvCxnSpPr/>
          <p:nvPr/>
        </p:nvCxnSpPr>
        <p:spPr>
          <a:xfrm>
            <a:off x="5237788" y="4374900"/>
            <a:ext cx="0" cy="72000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6233F9C-12DE-2B56-7FB2-1C1CE61BF854}"/>
              </a:ext>
            </a:extLst>
          </p:cNvPr>
          <p:cNvCxnSpPr/>
          <p:nvPr/>
        </p:nvCxnSpPr>
        <p:spPr>
          <a:xfrm>
            <a:off x="6112039" y="4374900"/>
            <a:ext cx="0" cy="72000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CA4382D7-FD01-7FCE-B6BE-238E77CDBF03}"/>
              </a:ext>
            </a:extLst>
          </p:cNvPr>
          <p:cNvCxnSpPr>
            <a:cxnSpLocks/>
          </p:cNvCxnSpPr>
          <p:nvPr/>
        </p:nvCxnSpPr>
        <p:spPr>
          <a:xfrm>
            <a:off x="5237788" y="4998080"/>
            <a:ext cx="874251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158460C3-B29C-D940-1EC3-BCBAA60148A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4048" marR="0" lvl="1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</a:rPr>
              <a:t>50 Hz Sinus </a:t>
            </a:r>
            <a:r>
              <a:rPr lang="de-DE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  <a:sym typeface="Wingdings" panose="05000000000000000000" pitchFamily="2" charset="2"/>
              </a:rPr>
              <a:t> Störungen durch Netzspannung</a:t>
            </a:r>
          </a:p>
          <a:p>
            <a:pPr marL="384048" marR="0" lvl="1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E4831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Hochfrequentes </a:t>
            </a:r>
            <a:r>
              <a:rPr lang="de-DE" sz="1800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/>
                <a:sym typeface="Wingdings" panose="05000000000000000000" pitchFamily="2" charset="2"/>
              </a:rPr>
              <a:t>Rauschen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lvl="1" indent="0">
              <a:buNone/>
            </a:pPr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233F93D-728E-FEF8-CEE0-BB8D86CC7C11}"/>
              </a:ext>
            </a:extLst>
          </p:cNvPr>
          <p:cNvSpPr txBox="1"/>
          <p:nvPr/>
        </p:nvSpPr>
        <p:spPr>
          <a:xfrm>
            <a:off x="5226673" y="5094900"/>
            <a:ext cx="92685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B0F0"/>
                </a:solidFill>
              </a:rPr>
              <a:t>T=20ms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1BCEBBEC-41F2-BC75-DCA6-3A0DDFC2E2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78012" y="157873"/>
            <a:ext cx="3015497" cy="120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590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D47494FF-D026-B0F5-F2E6-A779654B7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BFEE676-A715-51FC-E11A-F4F5F26CB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hlinkClick r:id="rId2"/>
              </a:rPr>
              <a:t>https://www.fokus-ekg.de/aktuelles/elektrophysikalische-und-physiologische-grundlagen/prinzip/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https://www.fokus-ekg.de/inhalt-von-a-z/ekg-ableitungen/einthoven-ableitungen/</a:t>
            </a:r>
            <a:endParaRPr lang="de-DE" sz="1800" b="0" i="0" u="sng" strike="noStrike" dirty="0">
              <a:solidFill>
                <a:srgbClr val="1155CC"/>
              </a:solidFill>
              <a:effectLst/>
              <a:latin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Anatomie Herz: </a:t>
            </a:r>
            <a:r>
              <a:rPr lang="de-DE" dirty="0">
                <a:solidFill>
                  <a:schemeClr val="tx1"/>
                </a:solidFill>
                <a:hlinkClick r:id="rId4"/>
              </a:rPr>
              <a:t>https://www.main-herz.de/images/pictures/612d12d2/612d12d3/612d12d4/website_reizleitungssystem.jpg</a:t>
            </a:r>
            <a:endParaRPr lang="de-DE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15B8AF-4987-283D-C3D0-F8B17337F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29.10.2024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65B06A-CA25-89FA-EACF-8C7F9CC2D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 II - Benedikt Schnörr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F9E0B1-D748-5767-69A6-2552B1F18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CC42-CDB7-4454-9231-F0B0EAB1D352}" type="slidenum">
              <a:rPr lang="de-DE" smtClean="0"/>
              <a:t>7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2974D4F-7E85-4B80-B3BB-89E16990E4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78012" y="157873"/>
            <a:ext cx="3015497" cy="120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741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B9F54EFC-1F58-CCFF-CEF0-4B11196D4C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6000" dirty="0"/>
              <a:t>Danke </a:t>
            </a:r>
            <a:r>
              <a:rPr lang="de-DE" sz="6000"/>
              <a:t>für Ihre </a:t>
            </a:r>
            <a:r>
              <a:rPr lang="de-DE" sz="6000" dirty="0"/>
              <a:t>Aufmerksamkeit!</a:t>
            </a:r>
          </a:p>
        </p:txBody>
      </p:sp>
      <p:sp>
        <p:nvSpPr>
          <p:cNvPr id="8" name="Untertitel 7">
            <a:extLst>
              <a:ext uri="{FF2B5EF4-FFF2-40B4-BE49-F238E27FC236}">
                <a16:creationId xmlns:a16="http://schemas.microsoft.com/office/drawing/2014/main" id="{C08EEEC9-A73C-4ECF-74EE-5C26784EED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Gibt‘s noch Fragen?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1213EB-7D20-50D1-C0EE-CAC90AFEC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29.10.2024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5BAB99-07E5-108F-52E1-EDF8B95BE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 II - Benedikt Schnörr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3E6C41-109B-165E-152F-BE32D7990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CC42-CDB7-4454-9231-F0B0EAB1D352}" type="slidenum">
              <a:rPr lang="de-DE" smtClean="0"/>
              <a:t>8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3753C1A-7FB7-E22E-756A-701E96A6D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78012" y="157873"/>
            <a:ext cx="3015497" cy="120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048251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197</Words>
  <Application>Microsoft Office PowerPoint</Application>
  <PresentationFormat>Breitbild</PresentationFormat>
  <Paragraphs>53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Aptos</vt:lpstr>
      <vt:lpstr>Arial</vt:lpstr>
      <vt:lpstr>Calibri</vt:lpstr>
      <vt:lpstr>Calibri Light</vt:lpstr>
      <vt:lpstr>Wingdings</vt:lpstr>
      <vt:lpstr>Rückblick</vt:lpstr>
      <vt:lpstr>EKG</vt:lpstr>
      <vt:lpstr>Gliederung</vt:lpstr>
      <vt:lpstr>Aufgabe eines EKG</vt:lpstr>
      <vt:lpstr>Extremitäten-EKG: Ableitungen</vt:lpstr>
      <vt:lpstr>Konzept</vt:lpstr>
      <vt:lpstr>Ausgang der Elektroden</vt:lpstr>
      <vt:lpstr>Quellen</vt:lpstr>
      <vt:lpstr>Danke für Ihre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Schnörr, Benedikt</dc:creator>
  <cp:lastModifiedBy>Schnörr, Benedikt</cp:lastModifiedBy>
  <cp:revision>17</cp:revision>
  <dcterms:created xsi:type="dcterms:W3CDTF">2024-10-25T15:45:56Z</dcterms:created>
  <dcterms:modified xsi:type="dcterms:W3CDTF">2024-10-29T14:03:45Z</dcterms:modified>
</cp:coreProperties>
</file>