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68" r:id="rId2"/>
    <p:sldId id="269" r:id="rId3"/>
    <p:sldId id="258" r:id="rId4"/>
    <p:sldId id="270" r:id="rId5"/>
    <p:sldId id="259" r:id="rId6"/>
    <p:sldId id="27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3B0E3-E940-43F8-92ED-338A84A50C29}" type="datetimeFigureOut">
              <a:rPr lang="de-DE" smtClean="0"/>
              <a:t>18.01.2025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FFF5E-015E-46E9-9607-56FF8AF3F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1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1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1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ST II - Benedikt Schnörr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6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29.10.2024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ST II - Benedikt Schnörr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8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0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C41B7-B257-77E8-351F-3A43C925E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EKG-Schreiber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EB4E93-4922-9AF7-EC5E-7155E7D40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MSE – Teil Schaltungstechnik II</a:t>
            </a:r>
          </a:p>
        </p:txBody>
      </p:sp>
    </p:spTree>
    <p:extLst>
      <p:ext uri="{BB962C8B-B14F-4D97-AF65-F5344CB8AC3E}">
        <p14:creationId xmlns:p14="http://schemas.microsoft.com/office/powerpoint/2010/main" val="5024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EFBC3-2F08-EACD-C73C-C5C18F22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Vorverstärker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DD47B8B-3CA9-AD08-E918-827F6D735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nicht invertierend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Verstärkung: </a:t>
                </a:r>
                <a14:m>
                  <m:oMath xmlns:m="http://schemas.openxmlformats.org/officeDocument/2006/math">
                    <m:r>
                      <a:rPr lang="de-DE" sz="20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de-DE" sz="20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=1+</m:t>
                    </m:r>
                    <m:f>
                      <m:fPr>
                        <m:ctrlPr>
                          <a:rPr lang="de-D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000" b="0" i="1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de-DE" sz="2000" b="0" i="1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=101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DD47B8B-3CA9-AD08-E918-827F6D735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9A120-060E-BCDC-1273-FB39F29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023CD3D0-D80E-9441-D9A1-566B4815D2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6" t="51187" r="47115" b="27868"/>
          <a:stretch/>
        </p:blipFill>
        <p:spPr bwMode="auto">
          <a:xfrm>
            <a:off x="9220916" y="1646238"/>
            <a:ext cx="1850206" cy="1969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504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C49A6-19EF-1FA4-89C5-6F3C1D99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Tiefpass-Filter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1E0B6-7ECD-06C3-A5A3-E6CD5782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Butterworth-Filter 3. Ordnung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hochfrequentes Rauschen + 50 Hz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-40 dB/Dekade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3 dB-Grenzfrequenz bei 9 Hz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893166-BA50-752D-39CE-8BC7BCEB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B5FFCA39-3883-A4B7-568B-0A418D9BA1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7" t="49267" r="21071" b="31011"/>
          <a:stretch/>
        </p:blipFill>
        <p:spPr bwMode="auto">
          <a:xfrm>
            <a:off x="7357807" y="1481753"/>
            <a:ext cx="4177348" cy="15170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Ein Bild, das Screenshot, Reihe, Diagramm, Software enthält.&#10;&#10;Automatisch generierte Beschreibung">
            <a:extLst>
              <a:ext uri="{FF2B5EF4-FFF2-40B4-BE49-F238E27FC236}">
                <a16:creationId xmlns:a16="http://schemas.microsoft.com/office/drawing/2014/main" id="{2D97FB64-1025-30DC-32DC-02E62DB4C2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1" b="1711"/>
          <a:stretch/>
        </p:blipFill>
        <p:spPr bwMode="auto">
          <a:xfrm>
            <a:off x="6096000" y="3351131"/>
            <a:ext cx="5948823" cy="2825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354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3FF6-B053-C17F-4C76-555F7D53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Nachverstärker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7AD706B-80B8-4A6A-ECD5-18C17C6C5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nicht invertierend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Verstärkung: </a:t>
                </a:r>
                <a14:m>
                  <m:oMath xmlns:m="http://schemas.openxmlformats.org/officeDocument/2006/math">
                    <m:r>
                      <a:rPr lang="de-DE" sz="20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de-DE" sz="20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=1+</m:t>
                    </m:r>
                    <m:f>
                      <m:fPr>
                        <m:ctrlPr>
                          <a:rPr lang="de-D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000" b="0" i="1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000" b="0" i="1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=101</m:t>
                    </m:r>
                  </m:oMath>
                </a14:m>
                <a:endParaRPr lang="de-DE" sz="20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R11 für Eingangsruhestrom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7AD706B-80B8-4A6A-ECD5-18C17C6C5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4FC111-A513-13B6-38AA-39B2B0F9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A7430F8-A060-EF49-CFD9-6F28529A0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8" t="40800" b="35142"/>
          <a:stretch/>
        </p:blipFill>
        <p:spPr bwMode="auto">
          <a:xfrm>
            <a:off x="8315633" y="1933934"/>
            <a:ext cx="3138948" cy="1866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911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53E82-B5FD-CEDF-C518-64A272E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50B23-FB38-0227-1D97-815BE877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Umschaltung zwischen Einthoven-Ableitungen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3 Eingänge </a:t>
            </a:r>
            <a:r>
              <a:rPr lang="de-DE" sz="2000" dirty="0">
                <a:sym typeface="Wingdings" panose="05000000000000000000" pitchFamily="2" charset="2"/>
              </a:rPr>
              <a:t> 2 Ausgänge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499D4-0891-F9CD-359A-0BB99AF8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C4E05A1-B2DA-99C6-F7C1-E284719A5C64}"/>
              </a:ext>
            </a:extLst>
          </p:cNvPr>
          <p:cNvGraphicFramePr>
            <a:graphicFrameLocks noGrp="1"/>
          </p:cNvGraphicFramePr>
          <p:nvPr/>
        </p:nvGraphicFramePr>
        <p:xfrm>
          <a:off x="1026242" y="4527128"/>
          <a:ext cx="5715000" cy="1422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830">
                  <a:extLst>
                    <a:ext uri="{9D8B030D-6E8A-4147-A177-3AD203B41FA5}">
                      <a16:colId xmlns:a16="http://schemas.microsoft.com/office/drawing/2014/main" val="171306147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4106260974"/>
                    </a:ext>
                  </a:extLst>
                </a:gridCol>
                <a:gridCol w="2300605">
                  <a:extLst>
                    <a:ext uri="{9D8B030D-6E8A-4147-A177-3AD203B41FA5}">
                      <a16:colId xmlns:a16="http://schemas.microsoft.com/office/drawing/2014/main" val="2693678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Schalterstellung (Seitenansicht)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Einthoven-Ableitung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Elektrodenkonfiguration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032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Links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Abl. II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RA → LF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46642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Mitte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Abl. I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RA → LA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184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Rechts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>
                          <a:effectLst/>
                        </a:rPr>
                        <a:t>Abl. III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de-DE" sz="1100" dirty="0">
                          <a:effectLst/>
                        </a:rPr>
                        <a:t>LA → LF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4354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0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BE5F6-16F2-94A6-2CD3-A5418BBB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79319-3D0C-F1FA-040A-3EEA5898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Entwicklung mit Eagle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Minimierung von Störungen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F95531-510B-FC53-4415-F841C9D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5554D6-24EA-8CCA-7128-CE291F4C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" b="11908"/>
          <a:stretch/>
        </p:blipFill>
        <p:spPr bwMode="auto">
          <a:xfrm>
            <a:off x="6096000" y="1872939"/>
            <a:ext cx="4083910" cy="33272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30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6DD9-8DD4-796B-395F-DA51D59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F00A9-DBAC-867C-3FEF-2BBC89D2F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FB10F-2C49-DAED-6724-97B2D3C4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F8C1C19-B560-EBBD-32D4-030BDF2C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BFFEAA-FDBC-7FC3-1A98-17C00529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gut erkennbar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leichte 50 Hz-Störungen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P-Welle: Vorhöfe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QRS-Komplex: Herzkammern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RR-Intervall: Herzfrequenz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CC3B8-50E3-94B3-3D2B-649A6E14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16</a:t>
            </a:fld>
            <a:endParaRPr lang="de-DE"/>
          </a:p>
        </p:txBody>
      </p:sp>
      <p:pic>
        <p:nvPicPr>
          <p:cNvPr id="7" name="image7.jpg">
            <a:extLst>
              <a:ext uri="{FF2B5EF4-FFF2-40B4-BE49-F238E27FC236}">
                <a16:creationId xmlns:a16="http://schemas.microsoft.com/office/drawing/2014/main" id="{552E416B-1A97-18FF-9105-98EEA303166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62020" y="1870075"/>
            <a:ext cx="5107193" cy="32230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2226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A8493-A079-3412-3AD9-F27DCABB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24D8A-80C7-9304-9CE0-38978738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steileres Filter bzw. Bandsperre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digitale Signalverarbeitung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Abschirmung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Goldberger-Ableitungen durch </a:t>
            </a:r>
            <a:r>
              <a:rPr lang="de-DE" sz="2000" dirty="0" err="1"/>
              <a:t>Addierer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B2F26B-1D02-CD4A-9D54-70A1051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6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D378B-ACAF-7087-64BE-96DA03EE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0D596-D4A0-B6C8-6435-36235AA4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medizinisch verwertbar mit einfachen Schaltungen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Strom im menschlichen Körper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2757FD-CC97-9C1A-9579-390497FF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1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65F478E-FADB-09C9-037F-89A5BBE31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Dange</a:t>
            </a:r>
            <a:r>
              <a:rPr lang="de-DE" dirty="0"/>
              <a:t> </a:t>
            </a:r>
            <a:r>
              <a:rPr lang="de-DE" dirty="0" err="1"/>
              <a:t>Leude</a:t>
            </a:r>
            <a:r>
              <a:rPr lang="de-DE" dirty="0"/>
              <a:t>!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B752990-BC34-C3FE-9796-3F3EFE07C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7475F0-EA60-D4C6-0952-1912C946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A6920-354C-BA9D-0168-AEA29B26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C1F19-DE5F-90AB-6118-A5C698EC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Ziele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Theoretische Grundlagen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Schaltungskonzepte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A019EF-ED5A-C474-6651-27DC2F04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C8ABA-19EB-3383-50C6-E8E31303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FA9DB-006E-C2BE-0012-3AA8E22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analoge EKG-Schaltung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medizinisch verwertbar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Eingang: Elektroden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Ausgang: Spannungskurve am Oszilloskop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08F3C1-A558-C58D-3E78-1814DBE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53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02DAE-11E8-9BA8-16F4-31E8B09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3048C-D464-0A7B-6E2D-EB4A2DAC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8D0DB8-AF25-F3DB-4A05-7C16DB2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7DF6E-CA83-70D4-25AF-508FB47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Herzschlag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CE69A-F2F0-62AC-1B62-31C6AC3E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Aktionspotenziale im Sinusknoten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Verbreitung über Reizleitungssystem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Messung an der Haut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098FDB-E505-512E-4F45-FAEA703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2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969CC-2670-C6F1-DE28-15E39DB4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des EKGs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821F6-762F-BA19-882D-1014AB7E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Brustwand-Ableitungen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Extremitäten-Ableitungen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Einthoven-Ableitungen: Potenzialdifferenzen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86BEF-3456-246B-66D2-6638F7EB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5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E9E24-7D49-09C5-EF3A-7D7E863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Schaltungsumsetzung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5D367-5462-9BAE-8056-A52696DE7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71F520-644A-9CE5-E8A5-43BAD00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033CCF9-9AE8-C946-4435-049E8DFC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62BA7B-ECCC-0A47-1FA1-75349EF1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Potenzialdifferenz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kleine Amplitude, Rauschen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Verstärker, Filter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0F567-B3C7-67CA-5C01-B444A71A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27FA0-7727-951F-0BB2-9DF4BC1F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Instrumentationsverstärker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79AC40-1D6A-E9DC-7D53-14E4E12BA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symmetrische Verstärker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Differenzverstärker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Potenzialtrennung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>
                    <a:effectLst/>
                  </a:rPr>
                  <a:t>Ausgangsspannung:</a:t>
                </a:r>
                <a:endParaRPr lang="de-DE" sz="2000" dirty="0"/>
              </a:p>
              <a:p>
                <a:pPr marL="384048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de-DE" sz="16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6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⋅</m:t>
                      </m:r>
                      <m:f>
                        <m:fPr>
                          <m:ctrlP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⋅</m:t>
                      </m:r>
                      <m:d>
                        <m:dPr>
                          <m:ctrlP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  <m: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  <m:r>
                                <a:rPr lang="de-DE" sz="16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=2⋅</m:t>
                      </m:r>
                      <m:d>
                        <m:dPr>
                          <m:ctrlP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  <m:r>
                                <a:rPr lang="de-DE" sz="16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79AC40-1D6A-E9DC-7D53-14E4E12BA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25C49B-898C-7931-5226-D8FBEB4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48D3-C168-466B-B8EF-21B8432EAA2C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06D5D2-A2E9-ACCC-535C-F26E1771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10" y="2328051"/>
            <a:ext cx="1991360" cy="18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9287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222</Words>
  <Application>Microsoft Office PowerPoint</Application>
  <PresentationFormat>Breitbild</PresentationFormat>
  <Paragraphs>96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Cambria Math</vt:lpstr>
      <vt:lpstr>Wingdings</vt:lpstr>
      <vt:lpstr>Rückblick</vt:lpstr>
      <vt:lpstr>EKG-Schreiber</vt:lpstr>
      <vt:lpstr>Inhalt</vt:lpstr>
      <vt:lpstr>Ziele</vt:lpstr>
      <vt:lpstr>Theorie</vt:lpstr>
      <vt:lpstr>Herzschlag </vt:lpstr>
      <vt:lpstr>Arten des EKGs</vt:lpstr>
      <vt:lpstr>Schaltungsumsetzung</vt:lpstr>
      <vt:lpstr>Überblick </vt:lpstr>
      <vt:lpstr>Instrumentationsverstärker</vt:lpstr>
      <vt:lpstr>Vorverstärker</vt:lpstr>
      <vt:lpstr>Tiefpass-Filter</vt:lpstr>
      <vt:lpstr>Nachverstärker</vt:lpstr>
      <vt:lpstr>Switch</vt:lpstr>
      <vt:lpstr>Layout</vt:lpstr>
      <vt:lpstr>Ergebnisse</vt:lpstr>
      <vt:lpstr>Analyse</vt:lpstr>
      <vt:lpstr>Optimierungen</vt:lpstr>
      <vt:lpstr>Erkenntnisse</vt:lpstr>
      <vt:lpstr>Dange Leude!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Schnörr, Benedikt</dc:creator>
  <cp:lastModifiedBy>Schnoerr, Benedikt</cp:lastModifiedBy>
  <cp:revision>21</cp:revision>
  <dcterms:created xsi:type="dcterms:W3CDTF">2024-10-25T15:45:56Z</dcterms:created>
  <dcterms:modified xsi:type="dcterms:W3CDTF">2025-01-18T16:58:19Z</dcterms:modified>
</cp:coreProperties>
</file>