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5" r:id="rId3"/>
    <p:sldId id="272" r:id="rId4"/>
    <p:sldId id="337" r:id="rId5"/>
    <p:sldId id="338" r:id="rId6"/>
    <p:sldId id="339" r:id="rId7"/>
    <p:sldId id="360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1" r:id="rId30"/>
    <p:sldId id="352" r:id="rId31"/>
    <p:sldId id="353" r:id="rId32"/>
    <p:sldId id="355" r:id="rId33"/>
    <p:sldId id="356" r:id="rId34"/>
    <p:sldId id="357" r:id="rId35"/>
    <p:sldId id="358" r:id="rId36"/>
    <p:sldId id="359" r:id="rId37"/>
    <p:sldId id="362" r:id="rId38"/>
    <p:sldId id="334" r:id="rId39"/>
    <p:sldId id="361" r:id="rId40"/>
    <p:sldId id="363" r:id="rId41"/>
    <p:sldId id="350" r:id="rId42"/>
    <p:sldId id="33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1E497D"/>
    <a:srgbClr val="0F8140"/>
    <a:srgbClr val="F58020"/>
    <a:srgbClr val="3953A4"/>
    <a:srgbClr val="6B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2112" y="6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15.03.19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095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называется </a:t>
            </a:r>
            <a:br>
              <a:rPr lang="ru-RU" dirty="0" smtClean="0"/>
            </a:br>
            <a:r>
              <a:rPr lang="ru-RU" dirty="0" smtClean="0"/>
              <a:t>ваш предмет?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5723930" y="5698961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4667" y="4969619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5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10252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6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494971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782638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ru-RU" smtClean="0"/>
              <a:t>Click to edit Master text styles</a:t>
            </a:r>
          </a:p>
          <a:p>
            <a:pPr marL="0" lvl="1" indent="0">
              <a:buNone/>
            </a:pPr>
            <a:r>
              <a:rPr lang="ru-RU" smtClean="0"/>
              <a:t>Second level</a:t>
            </a:r>
          </a:p>
          <a:p>
            <a:pPr marL="0" lvl="2" indent="0">
              <a:buNone/>
            </a:pPr>
            <a:r>
              <a:rPr lang="ru-RU" smtClean="0"/>
              <a:t>Third level</a:t>
            </a:r>
          </a:p>
          <a:p>
            <a:pPr marL="0" lvl="3" indent="0">
              <a:buNone/>
            </a:pPr>
            <a:r>
              <a:rPr lang="ru-RU" smtClean="0"/>
              <a:t>Fourth level</a:t>
            </a:r>
          </a:p>
          <a:p>
            <a:pPr marL="0" lvl="4" indent="0">
              <a:buNone/>
            </a:pPr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sz="quarter" idx="15"/>
          </p:nvPr>
        </p:nvSpPr>
        <p:spPr>
          <a:xfrm>
            <a:off x="4711060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ru-RU" smtClean="0"/>
              <a:t>Click to edit Master text styles</a:t>
            </a:r>
          </a:p>
          <a:p>
            <a:pPr marL="0" lvl="1" indent="0">
              <a:buNone/>
            </a:pPr>
            <a:r>
              <a:rPr lang="ru-RU" smtClean="0"/>
              <a:t>Second level</a:t>
            </a:r>
          </a:p>
          <a:p>
            <a:pPr marL="0" lvl="2" indent="0">
              <a:buNone/>
            </a:pPr>
            <a:r>
              <a:rPr lang="ru-RU" smtClean="0"/>
              <a:t>Third level</a:t>
            </a:r>
          </a:p>
          <a:p>
            <a:pPr marL="0" lvl="3" indent="0">
              <a:buNone/>
            </a:pPr>
            <a:r>
              <a:rPr lang="ru-RU" smtClean="0"/>
              <a:t>Fourth level</a:t>
            </a:r>
          </a:p>
          <a:p>
            <a:pPr marL="0" lvl="4" indent="0">
              <a:buNone/>
            </a:pPr>
            <a:r>
              <a:rPr lang="ru-RU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88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09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2629857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54" y="465988"/>
            <a:ext cx="3634328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Домашнее задание</a:t>
            </a:r>
            <a:r>
              <a:rPr kumimoji="0" lang="en-US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 </a:t>
            </a:r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№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45268" y="450266"/>
            <a:ext cx="493376" cy="493374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3741629" y="471166"/>
            <a:ext cx="707068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82323" y="4827097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Срок сдачи</a:t>
            </a:r>
            <a:endParaRPr lang="ru-RU" sz="1200" dirty="0"/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3" y="5202309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</p:spTree>
    <p:extLst>
      <p:ext uri="{BB962C8B-B14F-4D97-AF65-F5344CB8AC3E}">
        <p14:creationId xmlns:p14="http://schemas.microsoft.com/office/powerpoint/2010/main" val="1050964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с вами можно связаться? Укажите почту, скайп или, в крайнем случае, телефон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709416" y="5731932"/>
            <a:ext cx="2630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Спасибо за внимание!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34150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34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07492" y="828606"/>
            <a:ext cx="7529016" cy="5229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367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4939480" y="2880876"/>
            <a:ext cx="2696210" cy="3660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71295" y="1892808"/>
            <a:ext cx="329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вашем распоряжении есть следующие слайды:</a:t>
            </a:r>
            <a:endParaRPr lang="ru-RU" sz="16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71287" y="2423360"/>
            <a:ext cx="3927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600" b="1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600" b="1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4667250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4867097" y="1919312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Для акцентов в коде и тексте на слайдах в настройках цвета у вас есть готовая палитра:</a:t>
            </a:r>
            <a:endParaRPr lang="ru-RU" sz="16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867097" y="3606181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иконок и элементов для создания ориентиров на слайде:</a:t>
            </a:r>
            <a:endParaRPr lang="ru-RU" sz="1600" b="1" dirty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217347" y="465988"/>
            <a:ext cx="3627916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Пояснения к шаблону</a:t>
            </a:r>
            <a:endParaRPr lang="ru-RU" sz="1800" dirty="0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96637" y="4572000"/>
            <a:ext cx="265915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57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46" y="465988"/>
            <a:ext cx="2396810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Терминология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9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 userDrawn="1"/>
        </p:nvSpPr>
        <p:spPr>
          <a:xfrm>
            <a:off x="598024" y="705897"/>
            <a:ext cx="91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0" dirty="0" smtClean="0"/>
              <a:t>“</a:t>
            </a:r>
            <a:endParaRPr lang="ru-RU" sz="19900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146175" y="2514840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192009" y="47493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pic>
        <p:nvPicPr>
          <p:cNvPr id="7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89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2769706"/>
            <a:ext cx="7527727" cy="34721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180826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2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4996694" y="1790707"/>
            <a:ext cx="3309115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/>
          </p:nvPr>
        </p:nvSpPr>
        <p:spPr>
          <a:xfrm>
            <a:off x="782317" y="1808263"/>
            <a:ext cx="3884936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4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452881" y="1632455"/>
            <a:ext cx="8186594" cy="4783943"/>
          </a:xfrm>
          <a:prstGeom prst="rect">
            <a:avLst/>
          </a:prstGeom>
          <a:solidFill>
            <a:srgbClr val="87878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909461" y="258971"/>
            <a:ext cx="6294574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Для чего нужен код?</a:t>
            </a:r>
            <a:br>
              <a:rPr lang="ru-RU" dirty="0" smtClean="0"/>
            </a:br>
            <a:r>
              <a:rPr lang="ru-RU" dirty="0" smtClean="0"/>
              <a:t>Укажите его назначение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9688" y="394003"/>
            <a:ext cx="631786" cy="631787"/>
          </a:xfrm>
          <a:prstGeom prst="rect">
            <a:avLst/>
          </a:prstGeom>
        </p:spPr>
      </p:pic>
      <p:sp>
        <p:nvSpPr>
          <p:cNvPr id="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3023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1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2267101"/>
            <a:ext cx="7527727" cy="3955911"/>
          </a:xfrm>
          <a:prstGeom prst="rect">
            <a:avLst/>
          </a:prstGeom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41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/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-24210" y="38107"/>
            <a:ext cx="9168210" cy="685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/>
          <p:nvPr userDrawn="1"/>
        </p:nvPicPr>
        <p:blipFill>
          <a:blip r:embed="rId20">
            <a:extLst/>
          </a:blip>
          <a:stretch>
            <a:fillRect/>
          </a:stretch>
        </p:blipFill>
        <p:spPr>
          <a:xfrm>
            <a:off x="-24210" y="-112371"/>
            <a:ext cx="9168210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6036" y="62529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Isotext Pro" panose="02000500000000020004" pitchFamily="2" charset="0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8" r:id="rId3"/>
    <p:sldLayoutId id="2147483669" r:id="rId4"/>
    <p:sldLayoutId id="2147483679" r:id="rId5"/>
    <p:sldLayoutId id="2147483670" r:id="rId6"/>
    <p:sldLayoutId id="2147483666" r:id="rId7"/>
    <p:sldLayoutId id="2147483671" r:id="rId8"/>
    <p:sldLayoutId id="2147483667" r:id="rId9"/>
    <p:sldLayoutId id="2147483675" r:id="rId10"/>
    <p:sldLayoutId id="2147483680" r:id="rId11"/>
    <p:sldLayoutId id="2147483676" r:id="rId12"/>
    <p:sldLayoutId id="2147483677" r:id="rId13"/>
    <p:sldLayoutId id="2147483665" r:id="rId14"/>
    <p:sldLayoutId id="2147483678" r:id="rId15"/>
    <p:sldLayoutId id="2147483672" r:id="rId16"/>
    <p:sldLayoutId id="2147483673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allets/jinja/blob/master/jinja2/debug.py" TargetMode="External"/><Relationship Id="rId3" Type="http://schemas.openxmlformats.org/officeDocument/2006/relationships/hyperlink" Target="https://github.com/getsentry/raven-python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mapper_pattern" TargetMode="External"/><Relationship Id="rId4" Type="http://schemas.openxmlformats.org/officeDocument/2006/relationships/hyperlink" Target="https://medium.com/oceanize-geeks/the-active-record-and-data-mappers-of-orm-pattern-eefb8262b7bb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en.wikipedia.org/wiki/Active_record_patte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/releases/2.3/mro/" TargetMode="External"/><Relationship Id="rId4" Type="http://schemas.openxmlformats.org/officeDocument/2006/relationships/hyperlink" Target="https://habr.com/ru/post/62203/" TargetMode="External"/><Relationship Id="rId5" Type="http://schemas.openxmlformats.org/officeDocument/2006/relationships/hyperlink" Target="https://docs.python.org/3/library/abc.html" TargetMode="External"/><Relationship Id="rId6" Type="http://schemas.openxmlformats.org/officeDocument/2006/relationships/hyperlink" Target="https://docs.python.org/3/library/inspec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reference/datamodel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object.c#L734" TargetMode="External"/><Relationship Id="rId4" Type="http://schemas.openxmlformats.org/officeDocument/2006/relationships/hyperlink" Target="https://github.com/python/cpython/blob/master/Objects/typeobject.c#L6942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ython/cpython/blob/master/Python/ceval.c#L27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ython/cpython/blob/master/Include/object.h#L56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Углубленный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Опрышко Александр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Подумать?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   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pass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’&gt;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ru-RU" dirty="0" smtClean="0">
                <a:latin typeface="PT Mono" charset="0"/>
                <a:ea typeface="PT Mono" charset="0"/>
                <a:cs typeface="PT Mono" charset="0"/>
              </a:rPr>
              <a:t>???</a:t>
            </a:r>
            <a:endParaRPr lang="mr-IN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)</a:t>
            </a:r>
            <a:br>
              <a:rPr lang="mr-IN" dirty="0">
                <a:latin typeface="PT Mono" charset="0"/>
                <a:ea typeface="PT Mono" charset="0"/>
                <a:cs typeface="PT Mono" charset="0"/>
              </a:rPr>
            </a:br>
            <a:r>
              <a:rPr lang="ru-RU" dirty="0" smtClean="0">
                <a:latin typeface="PT Mono" charset="0"/>
                <a:ea typeface="PT Mono" charset="0"/>
                <a:cs typeface="PT Mono" charset="0"/>
              </a:rPr>
              <a:t>???</a:t>
            </a:r>
            <a:endParaRPr lang="en-US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359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2050" name="Picture 2" descr="https://lh4.googleusercontent.com/g2YvjP4kyt2u8f8gn3A79Qibpyn0rzU14oPIRamg2cB8g221E26BX4KZnSBqF6EXeTbwbscigJ7dI3zlwp4UUouShWGyX4XDLjNKH7o5qTnoNDlKiaOMXdvXbZ5H83VSp5d0Xz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04" y="1709529"/>
            <a:ext cx="2132548" cy="418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66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Новые классы создаются с помощью вызова </a:t>
            </a:r>
            <a:r>
              <a:rPr lang="en-US" dirty="0"/>
              <a:t>type(&lt;name&gt;, &lt;bases&gt;, </a:t>
            </a:r>
            <a:r>
              <a:rPr lang="en-US" dirty="0" smtClean="0"/>
              <a:t>&lt;</a:t>
            </a:r>
            <a:r>
              <a:rPr lang="en-US" dirty="0" err="1" smtClean="0"/>
              <a:t>classdict</a:t>
            </a:r>
            <a:r>
              <a:rPr lang="en-US" dirty="0" smtClean="0"/>
              <a:t>&gt;)</a:t>
            </a:r>
          </a:p>
          <a:p>
            <a:r>
              <a:rPr lang="en-US" dirty="0"/>
              <a:t>n</a:t>
            </a:r>
            <a:r>
              <a:rPr lang="en-US" dirty="0" smtClean="0"/>
              <a:t>ame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имя класса (__</a:t>
            </a:r>
            <a:r>
              <a:rPr lang="en-US" dirty="0" smtClean="0"/>
              <a:t>name__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ases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базовые классы (__</a:t>
            </a:r>
            <a:r>
              <a:rPr lang="en-US" dirty="0" smtClean="0"/>
              <a:t>bases__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lassdict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namespace </a:t>
            </a:r>
            <a:r>
              <a:rPr lang="ru-RU" dirty="0" smtClean="0"/>
              <a:t>класса (__</a:t>
            </a:r>
            <a:r>
              <a:rPr lang="en-US" dirty="0" err="1" smtClean="0"/>
              <a:t>dict</a:t>
            </a:r>
            <a:r>
              <a:rPr lang="en-US" dirty="0" smtClean="0"/>
              <a:t>__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 smtClean="0"/>
              <a:t>Метаклассы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495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Метаклассы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('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', 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,),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dict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attr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=100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x.attr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100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__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’&gt;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bases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__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'&gt;,)</a:t>
            </a:r>
          </a:p>
          <a:p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   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attr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100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x.attr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100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bases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__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'&gt;,)</a:t>
            </a:r>
            <a:endParaRPr lang="en-US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0085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Кастомные</a:t>
            </a:r>
            <a:r>
              <a:rPr lang="ru-RU" dirty="0" smtClean="0"/>
              <a:t> </a:t>
            </a:r>
            <a:r>
              <a:rPr lang="ru-RU" dirty="0" err="1" smtClean="0"/>
              <a:t>метаклассы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Meta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en-US" dirty="0" smtClean="0">
                <a:latin typeface="PT Mono" charset="0"/>
                <a:ea typeface="PT Mono" charset="0"/>
                <a:cs typeface="PT Mono" charset="0"/>
              </a:rPr>
              <a:t>P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metaclass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=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Meta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en-US" dirty="0" smtClean="0">
                <a:latin typeface="PT Mono" charset="0"/>
                <a:ea typeface="PT Mono" charset="0"/>
                <a:cs typeface="PT Mono" charset="0"/>
              </a:rPr>
              <a:t>P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991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2324" y="1808267"/>
            <a:ext cx="3577642" cy="786899"/>
          </a:xfrm>
        </p:spPr>
        <p:txBody>
          <a:bodyPr/>
          <a:lstStyle/>
          <a:p>
            <a:r>
              <a:rPr lang="ru-RU" dirty="0" smtClean="0"/>
              <a:t>Повторим как происходит создание объекта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3074" name="Picture 2" descr="https://lh3.googleusercontent.com/3UFZ8BuuxidZniPrloEWnxhUEKKXMbip-2P4OzWrXGd_KHFING8qm_7Pl6YArenKt6PJt39gJvqoXbKTaqbMIGgFxy-XGbWhDicBsz3HjRu-1tkNxl1zjkicdjEyPkAlARFXcZK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63" y="1127958"/>
            <a:ext cx="398145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159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2324" y="1808267"/>
            <a:ext cx="3577642" cy="786899"/>
          </a:xfrm>
        </p:spPr>
        <p:txBody>
          <a:bodyPr/>
          <a:lstStyle/>
          <a:p>
            <a:r>
              <a:rPr lang="ru-RU" dirty="0" smtClean="0"/>
              <a:t>Как создается класс?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4098" name="Picture 2" descr="https://lh4.googleusercontent.com/ZBvLjiFPWQ8Uk2gcQY-2gc_PpzW_ifXwWvX12-s2RTbRio1ys4DQXorgsgBeRP-STis5i8YQy1BZ5X2kSAckz5XPGmjYumwp8iNzSPMuiWPhJ5lQrOsekdCazfsDtVSudEIKpU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45" y="1333500"/>
            <a:ext cx="54768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6257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определяются базовые классы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о</a:t>
            </a:r>
            <a:r>
              <a:rPr lang="ru-RU" dirty="0" smtClean="0"/>
              <a:t>пределяется </a:t>
            </a:r>
            <a:r>
              <a:rPr lang="ru-RU" dirty="0" err="1" smtClean="0"/>
              <a:t>метакласс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одготавливается </a:t>
            </a:r>
            <a:r>
              <a:rPr lang="en-US" dirty="0" smtClean="0"/>
              <a:t>namespace </a:t>
            </a:r>
            <a:r>
              <a:rPr lang="ru-RU" dirty="0" smtClean="0"/>
              <a:t>класса (__</a:t>
            </a:r>
            <a:r>
              <a:rPr lang="en-US" dirty="0" smtClean="0"/>
              <a:t>prepare__</a:t>
            </a:r>
            <a:r>
              <a:rPr lang="ru-RU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ыполняется тело класса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оздается класс (__</a:t>
            </a:r>
            <a:r>
              <a:rPr lang="en-US" dirty="0" smtClean="0"/>
              <a:t>new__, 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test_meta.py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test_meta_example.py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Как создается класс?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830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init_subclass</a:t>
            </a:r>
            <a:r>
              <a:rPr lang="en-US" dirty="0" smtClean="0"/>
              <a:t>__ 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test_init_subclass.py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lass decorators </a:t>
            </a:r>
          </a:p>
          <a:p>
            <a:r>
              <a:rPr lang="en-US" dirty="0" smtClean="0"/>
              <a:t>&gt;&gt;&gt; test_</a:t>
            </a:r>
            <a:r>
              <a:rPr lang="en-US" dirty="0"/>
              <a:t> </a:t>
            </a:r>
            <a:r>
              <a:rPr lang="en-US" dirty="0" err="1" smtClean="0"/>
              <a:t>class_decorators.py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Другие методы </a:t>
            </a:r>
            <a:r>
              <a:rPr lang="ru-RU" dirty="0" err="1" smtClean="0"/>
              <a:t>кастомизации</a:t>
            </a:r>
            <a:r>
              <a:rPr lang="ru-RU" dirty="0" smtClean="0"/>
              <a:t> классов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386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Порядок разрешения методов (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resolution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ru-RU" dirty="0"/>
              <a:t>) позволяет </a:t>
            </a:r>
            <a:r>
              <a:rPr lang="en-US" dirty="0" smtClean="0"/>
              <a:t>python </a:t>
            </a:r>
            <a:r>
              <a:rPr lang="ru-RU" dirty="0" smtClean="0"/>
              <a:t>выяснить</a:t>
            </a:r>
            <a:r>
              <a:rPr lang="ru-RU" dirty="0"/>
              <a:t>, из какого класса-предка нужно вызывать метод, если он не обнаружен непосредственно в классе-потомке. </a:t>
            </a:r>
            <a:endParaRPr lang="ru-RU" dirty="0" smtClean="0"/>
          </a:p>
          <a:p>
            <a:r>
              <a:rPr lang="en-US" dirty="0" smtClean="0"/>
              <a:t>.</a:t>
            </a:r>
            <a:r>
              <a:rPr lang="ru-RU" dirty="0" smtClean="0"/>
              <a:t>__</a:t>
            </a:r>
            <a:r>
              <a:rPr lang="en-US" dirty="0" err="1" smtClean="0"/>
              <a:t>mro</a:t>
            </a:r>
            <a:r>
              <a:rPr lang="en-US" dirty="0" smtClean="0"/>
              <a:t>__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mro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837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Не забудьте отметиться на занятии!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Цитата великих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7847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</a:t>
            </a:r>
            <a:r>
              <a:rPr lang="ru-RU" dirty="0"/>
              <a:t>до </a:t>
            </a:r>
            <a:r>
              <a:rPr lang="en-US" dirty="0"/>
              <a:t>python </a:t>
            </a:r>
            <a:r>
              <a:rPr lang="ru-RU" dirty="0"/>
              <a:t>2.2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2323" y="1789043"/>
            <a:ext cx="7527727" cy="4433969"/>
          </a:xfrm>
        </p:spPr>
        <p:txBody>
          <a:bodyPr/>
          <a:lstStyle/>
          <a:p>
            <a:r>
              <a:rPr lang="de-DE" dirty="0" smtClean="0"/>
              <a:t>  A </a:t>
            </a:r>
            <a:r>
              <a:rPr lang="de-DE" dirty="0"/>
              <a:t>  </a:t>
            </a:r>
            <a:r>
              <a:rPr lang="de-DE" dirty="0" smtClean="0"/>
              <a:t>C</a:t>
            </a:r>
          </a:p>
          <a:p>
            <a:r>
              <a:rPr lang="de-DE" dirty="0" smtClean="0"/>
              <a:t>  | </a:t>
            </a:r>
            <a:r>
              <a:rPr lang="de-DE" dirty="0"/>
              <a:t>  </a:t>
            </a:r>
            <a:r>
              <a:rPr lang="de-DE" dirty="0" smtClean="0"/>
              <a:t>|</a:t>
            </a:r>
          </a:p>
          <a:p>
            <a:r>
              <a:rPr lang="de-DE" dirty="0" smtClean="0"/>
              <a:t>  B </a:t>
            </a:r>
            <a:r>
              <a:rPr lang="de-DE" dirty="0"/>
              <a:t> </a:t>
            </a:r>
            <a:r>
              <a:rPr lang="de-DE" dirty="0" smtClean="0"/>
              <a:t> D</a:t>
            </a:r>
          </a:p>
          <a:p>
            <a:r>
              <a:rPr lang="de-DE" dirty="0" smtClean="0"/>
              <a:t>   \</a:t>
            </a:r>
            <a:r>
              <a:rPr lang="de-DE" dirty="0"/>
              <a:t> </a:t>
            </a:r>
            <a:r>
              <a:rPr lang="de-DE" dirty="0" smtClean="0"/>
              <a:t>/</a:t>
            </a:r>
          </a:p>
          <a:p>
            <a:r>
              <a:rPr lang="de-DE" dirty="0" smtClean="0"/>
              <a:t>  </a:t>
            </a:r>
            <a:r>
              <a:rPr lang="de-DE" dirty="0"/>
              <a:t>  </a:t>
            </a:r>
            <a:r>
              <a:rPr lang="de-DE" dirty="0" smtClean="0"/>
              <a:t>E</a:t>
            </a:r>
          </a:p>
          <a:p>
            <a:endParaRPr lang="de-DE" dirty="0"/>
          </a:p>
          <a:p>
            <a:r>
              <a:rPr lang="de-DE" dirty="0" smtClean="0"/>
              <a:t># E</a:t>
            </a:r>
            <a:r>
              <a:rPr lang="de-DE" dirty="0"/>
              <a:t>, B, A, D </a:t>
            </a:r>
            <a:r>
              <a:rPr lang="de-DE" dirty="0" err="1"/>
              <a:t>и</a:t>
            </a:r>
            <a:r>
              <a:rPr lang="de-DE" dirty="0"/>
              <a:t>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17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</a:t>
            </a:r>
            <a:r>
              <a:rPr lang="en-US" dirty="0" smtClean="0"/>
              <a:t>c python </a:t>
            </a:r>
            <a:r>
              <a:rPr lang="ru-RU" dirty="0"/>
              <a:t>2.2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2323" y="1789043"/>
            <a:ext cx="7527727" cy="4433969"/>
          </a:xfrm>
        </p:spPr>
        <p:txBody>
          <a:bodyPr/>
          <a:lstStyle/>
          <a:p>
            <a:r>
              <a:rPr lang="pl-PL" dirty="0"/>
              <a:t> </a:t>
            </a:r>
            <a:r>
              <a:rPr lang="pl-PL" dirty="0" err="1" smtClean="0"/>
              <a:t>object</a:t>
            </a:r>
            <a:endParaRPr lang="pl-PL" dirty="0" smtClean="0"/>
          </a:p>
          <a:p>
            <a:r>
              <a:rPr lang="pl-PL" dirty="0"/>
              <a:t>  / </a:t>
            </a:r>
            <a:r>
              <a:rPr lang="pl-PL" dirty="0" smtClean="0"/>
              <a:t>  \</a:t>
            </a:r>
          </a:p>
          <a:p>
            <a:r>
              <a:rPr lang="pl-PL" dirty="0"/>
              <a:t> A    </a:t>
            </a:r>
            <a:r>
              <a:rPr lang="pl-PL" dirty="0" smtClean="0"/>
              <a:t> B</a:t>
            </a:r>
          </a:p>
          <a:p>
            <a:r>
              <a:rPr lang="pl-PL" dirty="0"/>
              <a:t>  \ </a:t>
            </a:r>
            <a:r>
              <a:rPr lang="pl-PL" dirty="0" smtClean="0"/>
              <a:t>  /</a:t>
            </a:r>
          </a:p>
          <a:p>
            <a:r>
              <a:rPr lang="pl-PL" dirty="0"/>
              <a:t>   </a:t>
            </a:r>
            <a:r>
              <a:rPr lang="pl-PL" dirty="0" smtClean="0"/>
              <a:t> C</a:t>
            </a:r>
          </a:p>
          <a:p>
            <a:endParaRPr lang="de-DE" dirty="0"/>
          </a:p>
          <a:p>
            <a:r>
              <a:rPr lang="de-DE" dirty="0" smtClean="0"/>
              <a:t># C, A, </a:t>
            </a:r>
            <a:r>
              <a:rPr lang="de-DE" dirty="0" err="1" smtClean="0"/>
              <a:t>object</a:t>
            </a:r>
            <a:r>
              <a:rPr lang="de-DE" dirty="0" smtClean="0"/>
              <a:t>, 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1524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</a:t>
            </a:r>
            <a:r>
              <a:rPr lang="ru-RU" dirty="0"/>
              <a:t>«ромбовидной структуры»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Если у нас есть классы </a:t>
            </a:r>
            <a:r>
              <a:rPr lang="ru-RU" dirty="0" err="1"/>
              <a:t>A</a:t>
            </a:r>
            <a:r>
              <a:rPr lang="ru-RU" dirty="0"/>
              <a:t> и </a:t>
            </a:r>
            <a:r>
              <a:rPr lang="ru-RU" dirty="0" err="1"/>
              <a:t>B</a:t>
            </a:r>
            <a:r>
              <a:rPr lang="ru-RU" dirty="0"/>
              <a:t>, от которых наследуется класс </a:t>
            </a:r>
            <a:r>
              <a:rPr lang="ru-RU" dirty="0" err="1"/>
              <a:t>C</a:t>
            </a:r>
            <a:r>
              <a:rPr lang="ru-RU" dirty="0"/>
              <a:t>, то при поиске метода по старому алгоритму </a:t>
            </a:r>
            <a:r>
              <a:rPr lang="ru-RU" dirty="0" smtClean="0"/>
              <a:t>получается</a:t>
            </a:r>
            <a:r>
              <a:rPr lang="ru-RU" dirty="0"/>
              <a:t>, что если метод не определён в классах </a:t>
            </a:r>
            <a:r>
              <a:rPr lang="ru-RU" dirty="0" err="1"/>
              <a:t>C</a:t>
            </a:r>
            <a:r>
              <a:rPr lang="ru-RU" dirty="0"/>
              <a:t> и </a:t>
            </a:r>
            <a:r>
              <a:rPr lang="ru-RU" dirty="0" err="1"/>
              <a:t>A</a:t>
            </a:r>
            <a:r>
              <a:rPr lang="ru-RU" dirty="0"/>
              <a:t> он будет извлечён из </a:t>
            </a:r>
            <a:r>
              <a:rPr lang="ru-RU" dirty="0" err="1"/>
              <a:t>object</a:t>
            </a:r>
            <a:r>
              <a:rPr lang="ru-RU" dirty="0"/>
              <a:t>, даже если он определён в 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У</a:t>
            </a:r>
            <a:r>
              <a:rPr lang="ru-RU" dirty="0" smtClean="0"/>
              <a:t>порядоченный </a:t>
            </a:r>
            <a:r>
              <a:rPr lang="ru-RU" dirty="0"/>
              <a:t>список классов, в которых будет производиться поиск метода слева </a:t>
            </a:r>
            <a:r>
              <a:rPr lang="ru-RU" dirty="0" smtClean="0"/>
              <a:t>направо будем называть </a:t>
            </a:r>
            <a:r>
              <a:rPr lang="ru-RU" b="1" dirty="0"/>
              <a:t>линеаризацией</a:t>
            </a:r>
            <a:r>
              <a:rPr lang="ru-RU" dirty="0"/>
              <a:t> </a:t>
            </a:r>
            <a:r>
              <a:rPr lang="ru-RU" dirty="0" smtClean="0"/>
              <a:t>класса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78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инеаризация </a:t>
            </a:r>
            <a:r>
              <a:rPr lang="ru-RU" dirty="0"/>
              <a:t>должна быть </a:t>
            </a:r>
            <a:r>
              <a:rPr lang="ru-RU" b="1" dirty="0" smtClean="0"/>
              <a:t>монотонной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Е</a:t>
            </a:r>
            <a:r>
              <a:rPr lang="mr-IN" dirty="0" err="1" smtClean="0"/>
              <a:t>сли</a:t>
            </a:r>
            <a:r>
              <a:rPr lang="mr-IN" dirty="0" smtClean="0"/>
              <a:t> </a:t>
            </a:r>
            <a:r>
              <a:rPr lang="mr-IN" dirty="0" err="1"/>
              <a:t>в</a:t>
            </a:r>
            <a:r>
              <a:rPr lang="mr-IN" dirty="0"/>
              <a:t> </a:t>
            </a:r>
            <a:r>
              <a:rPr lang="mr-IN" dirty="0" err="1"/>
              <a:t>линеаризации</a:t>
            </a:r>
            <a:r>
              <a:rPr lang="mr-IN" dirty="0"/>
              <a:t> </a:t>
            </a:r>
            <a:r>
              <a:rPr lang="mr-IN" dirty="0" err="1"/>
              <a:t>некого</a:t>
            </a:r>
            <a:r>
              <a:rPr lang="mr-IN" dirty="0"/>
              <a:t> </a:t>
            </a:r>
            <a:r>
              <a:rPr lang="mr-IN" dirty="0" err="1"/>
              <a:t>класса</a:t>
            </a:r>
            <a:r>
              <a:rPr lang="mr-IN" dirty="0"/>
              <a:t> C </a:t>
            </a:r>
            <a:r>
              <a:rPr lang="mr-IN" dirty="0" err="1"/>
              <a:t>класс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следует</a:t>
            </a:r>
            <a:r>
              <a:rPr lang="mr-IN" dirty="0"/>
              <a:t> </a:t>
            </a:r>
            <a:r>
              <a:rPr lang="mr-IN" dirty="0" err="1"/>
              <a:t>за</a:t>
            </a:r>
            <a:r>
              <a:rPr lang="mr-IN" dirty="0"/>
              <a:t> </a:t>
            </a:r>
            <a:r>
              <a:rPr lang="mr-IN" dirty="0" err="1"/>
              <a:t>классом</a:t>
            </a:r>
            <a:r>
              <a:rPr lang="mr-IN" dirty="0"/>
              <a:t> </a:t>
            </a:r>
            <a:r>
              <a:rPr lang="mr-IN" dirty="0" err="1"/>
              <a:t>B</a:t>
            </a:r>
            <a:r>
              <a:rPr lang="mr-IN" dirty="0"/>
              <a:t> (</a:t>
            </a:r>
            <a:r>
              <a:rPr lang="mr-IN" dirty="0" err="1"/>
              <a:t>она</a:t>
            </a:r>
            <a:r>
              <a:rPr lang="mr-IN" dirty="0"/>
              <a:t> </a:t>
            </a:r>
            <a:r>
              <a:rPr lang="mr-IN" dirty="0" err="1"/>
              <a:t>имеет</a:t>
            </a:r>
            <a:r>
              <a:rPr lang="mr-IN" dirty="0"/>
              <a:t> </a:t>
            </a:r>
            <a:r>
              <a:rPr lang="mr-IN" dirty="0" err="1"/>
              <a:t>вид</a:t>
            </a:r>
            <a:r>
              <a:rPr lang="mr-IN" dirty="0"/>
              <a:t> [C, …, </a:t>
            </a:r>
            <a:r>
              <a:rPr lang="mr-IN" dirty="0" err="1"/>
              <a:t>B</a:t>
            </a:r>
            <a:r>
              <a:rPr lang="mr-IN" dirty="0"/>
              <a:t>, …, </a:t>
            </a:r>
            <a:r>
              <a:rPr lang="mr-IN" dirty="0" err="1"/>
              <a:t>A</a:t>
            </a:r>
            <a:r>
              <a:rPr lang="mr-IN" dirty="0" smtClean="0"/>
              <a:t>]) </a:t>
            </a:r>
            <a:r>
              <a:rPr lang="mr-IN" dirty="0" err="1"/>
              <a:t>и</a:t>
            </a:r>
            <a:r>
              <a:rPr lang="mr-IN" dirty="0"/>
              <a:t> </a:t>
            </a:r>
            <a:r>
              <a:rPr lang="mr-IN" dirty="0" err="1"/>
              <a:t>для</a:t>
            </a:r>
            <a:r>
              <a:rPr lang="mr-IN" dirty="0"/>
              <a:t> </a:t>
            </a:r>
            <a:r>
              <a:rPr lang="mr-IN" dirty="0" err="1"/>
              <a:t>любого</a:t>
            </a:r>
            <a:r>
              <a:rPr lang="mr-IN" dirty="0"/>
              <a:t> </a:t>
            </a:r>
            <a:r>
              <a:rPr lang="mr-IN" dirty="0" err="1"/>
              <a:t>его</a:t>
            </a:r>
            <a:r>
              <a:rPr lang="mr-IN" dirty="0"/>
              <a:t> </a:t>
            </a:r>
            <a:r>
              <a:rPr lang="mr-IN" dirty="0" err="1"/>
              <a:t>потомка</a:t>
            </a:r>
            <a:r>
              <a:rPr lang="mr-IN" dirty="0"/>
              <a:t> D </a:t>
            </a:r>
            <a:r>
              <a:rPr lang="mr-IN" dirty="0" err="1"/>
              <a:t>класс</a:t>
            </a:r>
            <a:r>
              <a:rPr lang="mr-IN" dirty="0"/>
              <a:t> </a:t>
            </a:r>
            <a:r>
              <a:rPr lang="mr-IN" dirty="0" err="1"/>
              <a:t>B</a:t>
            </a:r>
            <a:r>
              <a:rPr lang="mr-IN" dirty="0"/>
              <a:t> </a:t>
            </a:r>
            <a:r>
              <a:rPr lang="mr-IN" dirty="0" err="1"/>
              <a:t>будет</a:t>
            </a:r>
            <a:r>
              <a:rPr lang="mr-IN" dirty="0"/>
              <a:t> </a:t>
            </a:r>
            <a:r>
              <a:rPr lang="mr-IN" dirty="0" err="1"/>
              <a:t>следовать</a:t>
            </a:r>
            <a:r>
              <a:rPr lang="mr-IN" dirty="0"/>
              <a:t> </a:t>
            </a:r>
            <a:r>
              <a:rPr lang="mr-IN" dirty="0" err="1"/>
              <a:t>за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в</a:t>
            </a:r>
            <a:r>
              <a:rPr lang="mr-IN" dirty="0"/>
              <a:t> </a:t>
            </a:r>
            <a:r>
              <a:rPr lang="mr-IN" dirty="0" err="1"/>
              <a:t>его</a:t>
            </a:r>
            <a:r>
              <a:rPr lang="mr-IN" dirty="0"/>
              <a:t> </a:t>
            </a:r>
            <a:r>
              <a:rPr lang="mr-IN" dirty="0" err="1"/>
              <a:t>линеаризации</a:t>
            </a:r>
            <a:r>
              <a:rPr lang="mr-IN" dirty="0"/>
              <a:t> </a:t>
            </a:r>
            <a:r>
              <a:rPr lang="mr-IN" dirty="0" smtClean="0"/>
              <a:t>(</a:t>
            </a:r>
            <a:r>
              <a:rPr lang="mr-IN" dirty="0" err="1"/>
              <a:t>она</a:t>
            </a:r>
            <a:r>
              <a:rPr lang="mr-IN" dirty="0"/>
              <a:t> </a:t>
            </a:r>
            <a:r>
              <a:rPr lang="mr-IN" dirty="0" err="1"/>
              <a:t>будет</a:t>
            </a:r>
            <a:r>
              <a:rPr lang="mr-IN" dirty="0"/>
              <a:t> </a:t>
            </a:r>
            <a:r>
              <a:rPr lang="mr-IN" dirty="0" err="1"/>
              <a:t>иметь</a:t>
            </a:r>
            <a:r>
              <a:rPr lang="mr-IN" dirty="0"/>
              <a:t> </a:t>
            </a:r>
            <a:r>
              <a:rPr lang="mr-IN" dirty="0" err="1"/>
              <a:t>вид</a:t>
            </a:r>
            <a:r>
              <a:rPr lang="mr-IN" dirty="0"/>
              <a:t> [D, …, C, …, </a:t>
            </a:r>
            <a:r>
              <a:rPr lang="mr-IN" dirty="0" err="1"/>
              <a:t>B</a:t>
            </a:r>
            <a:r>
              <a:rPr lang="mr-IN" dirty="0"/>
              <a:t>, …, </a:t>
            </a:r>
            <a:r>
              <a:rPr lang="mr-IN" dirty="0" err="1"/>
              <a:t>A</a:t>
            </a:r>
            <a:r>
              <a:rPr lang="mr-IN" dirty="0" smtClean="0"/>
              <a:t>])</a:t>
            </a:r>
            <a:r>
              <a:rPr lang="ru-RU" dirty="0" smtClean="0"/>
              <a:t>, то линеаризация будет </a:t>
            </a:r>
            <a:r>
              <a:rPr lang="ru-RU" b="1" dirty="0" smtClean="0"/>
              <a:t>монотонной.</a:t>
            </a:r>
            <a:endParaRPr lang="ru-RU" dirty="0" smtClean="0"/>
          </a:p>
          <a:p>
            <a:r>
              <a:rPr lang="en-US" dirty="0" smtClean="0"/>
              <a:t>L[A] = [A, object]; L[B] = [B, object]</a:t>
            </a:r>
            <a:endParaRPr lang="ru-RU" dirty="0"/>
          </a:p>
          <a:p>
            <a:r>
              <a:rPr lang="en-US" dirty="0" smtClean="0"/>
              <a:t>L[C] = [C, A, object, B] =&gt; L[C]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не удовлетворяет условию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680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порядок старшинства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Линеаризация, которые удовлетворяют свойству монотонности:</a:t>
            </a:r>
          </a:p>
          <a:p>
            <a:r>
              <a:rPr lang="en-US" dirty="0" smtClean="0"/>
              <a:t>L[C] = [C</a:t>
            </a:r>
            <a:r>
              <a:rPr lang="en-US" dirty="0"/>
              <a:t>, </a:t>
            </a:r>
            <a:r>
              <a:rPr lang="en-US" dirty="0" smtClean="0"/>
              <a:t>A, B, </a:t>
            </a:r>
            <a:r>
              <a:rPr lang="en-US" dirty="0"/>
              <a:t>object</a:t>
            </a:r>
            <a:r>
              <a:rPr lang="en-US" dirty="0" smtClean="0"/>
              <a:t>]</a:t>
            </a:r>
          </a:p>
          <a:p>
            <a:r>
              <a:rPr lang="en-US" dirty="0" smtClean="0"/>
              <a:t>L[C] = </a:t>
            </a:r>
            <a:r>
              <a:rPr lang="en-US" dirty="0"/>
              <a:t>[C, </a:t>
            </a:r>
            <a:r>
              <a:rPr lang="en-US" dirty="0" smtClean="0"/>
              <a:t>B, A, </a:t>
            </a:r>
            <a:r>
              <a:rPr lang="en-US" dirty="0"/>
              <a:t>object]</a:t>
            </a:r>
          </a:p>
          <a:p>
            <a:r>
              <a:rPr lang="ru-RU" dirty="0" smtClean="0"/>
              <a:t>Какой выбрать?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Определяется </a:t>
            </a:r>
            <a:r>
              <a:rPr lang="ru-RU" b="1" dirty="0" smtClean="0"/>
              <a:t>порядок </a:t>
            </a:r>
            <a:r>
              <a:rPr lang="ru-RU" b="1" dirty="0"/>
              <a:t>локального старшинства </a:t>
            </a:r>
            <a:r>
              <a:rPr lang="ru-RU" dirty="0"/>
              <a:t>— это свойство, которое требует соблюдения в линеаризации класса-потомка того же порядка следования классов-родителей, что и в его объявлении.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54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порядок старшинства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2323" y="1855305"/>
            <a:ext cx="7527727" cy="4367708"/>
          </a:xfrm>
        </p:spPr>
        <p:txBody>
          <a:bodyPr/>
          <a:lstStyle/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en-US" dirty="0">
                <a:latin typeface="PT Mono" charset="0"/>
                <a:ea typeface="PT Mono" charset="0"/>
                <a:cs typeface="PT Mono" charset="0"/>
              </a:rPr>
              <a:t>p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en-US" dirty="0">
                <a:latin typeface="PT Mono" charset="0"/>
                <a:ea typeface="PT Mono" charset="0"/>
                <a:cs typeface="PT Mono" charset="0"/>
              </a:rPr>
              <a:t>p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C(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,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en-US" dirty="0">
                <a:latin typeface="PT Mono" charset="0"/>
                <a:ea typeface="PT Mono" charset="0"/>
                <a:cs typeface="PT Mono" charset="0"/>
              </a:rPr>
              <a:t>p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C.mro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[&lt;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__.C'&gt;, 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'&gt;, 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'&gt;, 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object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'&gt;]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C(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,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en-US" dirty="0">
                <a:latin typeface="PT Mono" charset="0"/>
                <a:ea typeface="PT Mono" charset="0"/>
                <a:cs typeface="PT Mono" charset="0"/>
              </a:rPr>
              <a:t>p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C.mro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[&lt;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__.C'&gt;, 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'&gt;, 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'&gt;, 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object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'&gt;]</a:t>
            </a:r>
            <a:endParaRPr lang="en-US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8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head of the list is its first element: </a:t>
            </a:r>
          </a:p>
          <a:p>
            <a:r>
              <a:rPr lang="en-US" b="1" dirty="0"/>
              <a:t>head</a:t>
            </a:r>
            <a:r>
              <a:rPr lang="en-US" dirty="0"/>
              <a:t> = C1</a:t>
            </a:r>
          </a:p>
          <a:p>
            <a:r>
              <a:rPr lang="en-US" dirty="0"/>
              <a:t>whereas the tail is the rest of the list: </a:t>
            </a:r>
          </a:p>
          <a:p>
            <a:r>
              <a:rPr lang="en-US" b="1" dirty="0"/>
              <a:t>tail</a:t>
            </a:r>
            <a:r>
              <a:rPr lang="en-US" dirty="0"/>
              <a:t> = C2 ... CN.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linearization of C is the sum of C plus the merge of the </a:t>
            </a:r>
            <a:r>
              <a:rPr lang="en-US" dirty="0" err="1"/>
              <a:t>linearizations</a:t>
            </a:r>
            <a:r>
              <a:rPr lang="en-US" dirty="0"/>
              <a:t> of the parents and the list of the parents.</a:t>
            </a:r>
          </a:p>
          <a:p>
            <a:r>
              <a:rPr lang="en-US" i="1" dirty="0"/>
              <a:t>L[C(B1 ... BN)] = C + merge(L[B1] ... L[BN], B1 ... BN)</a:t>
            </a:r>
            <a:endParaRPr lang="en-US" dirty="0"/>
          </a:p>
          <a:p>
            <a:r>
              <a:rPr lang="en-US" i="1" dirty="0"/>
              <a:t>L[object] = object.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69258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 Merge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 </a:t>
            </a:r>
            <a:r>
              <a:rPr lang="en-US" dirty="0"/>
              <a:t>the </a:t>
            </a:r>
            <a:r>
              <a:rPr lang="en-US" b="1" dirty="0"/>
              <a:t>head</a:t>
            </a:r>
            <a:r>
              <a:rPr lang="en-US" dirty="0"/>
              <a:t> of the first list, </a:t>
            </a:r>
            <a:r>
              <a:rPr lang="en-US" dirty="0" err="1"/>
              <a:t>i.e</a:t>
            </a:r>
            <a:r>
              <a:rPr lang="en-US" dirty="0"/>
              <a:t> L[B1][0];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this </a:t>
            </a:r>
            <a:r>
              <a:rPr lang="en-US" b="1" dirty="0"/>
              <a:t>head</a:t>
            </a:r>
            <a:r>
              <a:rPr lang="en-US" dirty="0"/>
              <a:t> is not in the </a:t>
            </a:r>
            <a:r>
              <a:rPr lang="en-US" b="1" dirty="0"/>
              <a:t>tail</a:t>
            </a:r>
            <a:r>
              <a:rPr lang="en-US" dirty="0"/>
              <a:t> of any of the other lists, then add it to the linearization of C and remove it from the lists in the merge, otherwise look at the </a:t>
            </a:r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next list</a:t>
            </a:r>
            <a:r>
              <a:rPr lang="en-US" dirty="0"/>
              <a:t> and take it, if it is a good head.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repeat the operation until all the class are removed or it is impossible to find good heads. In this case, it is impossible to construct the merge, Python </a:t>
            </a:r>
            <a:r>
              <a:rPr lang="en-US" dirty="0" smtClean="0"/>
              <a:t>will </a:t>
            </a:r>
            <a:r>
              <a:rPr lang="en-US" dirty="0"/>
              <a:t>refuse to create the class C and will raise an </a:t>
            </a:r>
            <a:r>
              <a:rPr lang="en-US" dirty="0" smtClean="0"/>
              <a:t>exception.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test_mro.py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077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Модуль, который позволяет определять абстрактные базовые классы (</a:t>
            </a:r>
            <a:r>
              <a:rPr lang="en-US" dirty="0"/>
              <a:t>abstract base classes</a:t>
            </a:r>
            <a:r>
              <a:rPr lang="ru-RU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973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Hashable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dirty="0" err="1"/>
              <a:t>Hashable</a:t>
            </a:r>
            <a:r>
              <a:rPr lang="en-US" dirty="0"/>
              <a:t>(</a:t>
            </a:r>
            <a:r>
              <a:rPr lang="en-US" dirty="0" err="1"/>
              <a:t>metaclass</a:t>
            </a:r>
            <a:r>
              <a:rPr lang="en-US" dirty="0"/>
              <a:t>=</a:t>
            </a:r>
            <a:r>
              <a:rPr lang="en-US" dirty="0" err="1"/>
              <a:t>ABCMeta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__slots__ = ()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/>
              <a:t>@</a:t>
            </a:r>
            <a:r>
              <a:rPr lang="en-US" dirty="0" err="1" smtClean="0"/>
              <a:t>abstractmethod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__hash__(self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</a:t>
            </a:r>
            <a:r>
              <a:rPr lang="en-US" b="1" dirty="0"/>
              <a:t>return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@</a:t>
            </a:r>
            <a:r>
              <a:rPr lang="en-US" dirty="0" err="1" smtClean="0"/>
              <a:t>classmethod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__</a:t>
            </a:r>
            <a:r>
              <a:rPr lang="en-US" dirty="0" err="1"/>
              <a:t>subclasshook</a:t>
            </a:r>
            <a:r>
              <a:rPr lang="en-US" dirty="0"/>
              <a:t>__(</a:t>
            </a:r>
            <a:r>
              <a:rPr lang="en-US" dirty="0" err="1"/>
              <a:t>cls</a:t>
            </a:r>
            <a:r>
              <a:rPr lang="en-US" dirty="0"/>
              <a:t>, C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</a:t>
            </a:r>
            <a:r>
              <a:rPr lang="en-US" b="1" dirty="0"/>
              <a:t>if </a:t>
            </a:r>
            <a:r>
              <a:rPr lang="en-US" dirty="0" err="1"/>
              <a:t>cls</a:t>
            </a:r>
            <a:r>
              <a:rPr lang="en-US" dirty="0"/>
              <a:t> </a:t>
            </a:r>
            <a:r>
              <a:rPr lang="en-US" b="1" dirty="0"/>
              <a:t>is </a:t>
            </a:r>
            <a:r>
              <a:rPr lang="en-US" dirty="0" err="1"/>
              <a:t>Hashable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</a:t>
            </a:r>
            <a:r>
              <a:rPr lang="en-US" b="1" dirty="0"/>
              <a:t>return </a:t>
            </a:r>
            <a:r>
              <a:rPr lang="en-US" dirty="0"/>
              <a:t>_</a:t>
            </a:r>
            <a:r>
              <a:rPr lang="en-US" dirty="0" err="1"/>
              <a:t>check_methods</a:t>
            </a:r>
            <a:r>
              <a:rPr lang="en-US" dirty="0"/>
              <a:t>(C, </a:t>
            </a:r>
            <a:r>
              <a:rPr lang="en-US" b="1" dirty="0"/>
              <a:t>"__hash</a:t>
            </a:r>
            <a:r>
              <a:rPr lang="en-US" b="1" dirty="0" smtClean="0"/>
              <a:t>__”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b="1" dirty="0"/>
              <a:t>return </a:t>
            </a:r>
            <a:r>
              <a:rPr lang="en-US" dirty="0" err="1"/>
              <a:t>NotImplemented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6951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Типы с одним значение </a:t>
            </a:r>
            <a:endParaRPr lang="ru-RU" dirty="0" smtClean="0"/>
          </a:p>
          <a:p>
            <a:r>
              <a:rPr lang="ru-RU" dirty="0"/>
              <a:t>Стандартные </a:t>
            </a:r>
            <a:r>
              <a:rPr lang="ru-RU" dirty="0" smtClean="0"/>
              <a:t>типы</a:t>
            </a:r>
          </a:p>
          <a:p>
            <a:r>
              <a:rPr lang="ru-RU" dirty="0" smtClean="0"/>
              <a:t>Магические поля функций (методов)</a:t>
            </a:r>
          </a:p>
          <a:p>
            <a:r>
              <a:rPr lang="ru-RU" dirty="0" smtClean="0"/>
              <a:t>Магические методы дескриптора</a:t>
            </a:r>
          </a:p>
          <a:p>
            <a:r>
              <a:rPr lang="ru-RU" dirty="0" smtClean="0"/>
              <a:t>Методы доступа к атрибутам </a:t>
            </a:r>
          </a:p>
          <a:p>
            <a:r>
              <a:rPr lang="ru-RU" dirty="0" smtClean="0"/>
              <a:t>Методы </a:t>
            </a:r>
            <a:r>
              <a:rPr lang="en-US" dirty="0" smtClean="0"/>
              <a:t>rich </a:t>
            </a:r>
            <a:r>
              <a:rPr lang="en-US" dirty="0"/>
              <a:t>comparison</a:t>
            </a:r>
          </a:p>
          <a:p>
            <a:r>
              <a:rPr lang="ru-RU" dirty="0"/>
              <a:t>Методы </a:t>
            </a:r>
            <a:r>
              <a:rPr lang="ru-RU" dirty="0" smtClean="0"/>
              <a:t>эмуляции </a:t>
            </a:r>
            <a:r>
              <a:rPr lang="ru-RU" dirty="0"/>
              <a:t>контейнеров </a:t>
            </a:r>
            <a:endParaRPr lang="ru-RU" dirty="0" smtClean="0"/>
          </a:p>
          <a:p>
            <a:r>
              <a:rPr lang="ru-RU" dirty="0" smtClean="0"/>
              <a:t>Методы эмуляции чисел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1. Что было?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916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a</a:t>
            </a:r>
            <a:r>
              <a:rPr lang="en-US" b="1" dirty="0" err="1" smtClean="0"/>
              <a:t>bstractmethod</a:t>
            </a:r>
            <a:endParaRPr lang="en-US" b="1" dirty="0" smtClean="0"/>
          </a:p>
          <a:p>
            <a:r>
              <a:rPr lang="en-US" b="1" dirty="0" err="1"/>
              <a:t>a</a:t>
            </a:r>
            <a:r>
              <a:rPr lang="en-US" b="1" dirty="0" err="1" smtClean="0"/>
              <a:t>bstractclassmethod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i="1" dirty="0"/>
              <a:t>d</a:t>
            </a:r>
            <a:r>
              <a:rPr lang="en-US" i="1" dirty="0" smtClean="0"/>
              <a:t>eprecated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bstractstaticmethod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i="1" dirty="0"/>
              <a:t>d</a:t>
            </a:r>
            <a:r>
              <a:rPr lang="en-US" i="1" dirty="0" smtClean="0"/>
              <a:t>eprecated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bstractproperty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i="1" dirty="0"/>
              <a:t>d</a:t>
            </a:r>
            <a:r>
              <a:rPr lang="en-US" i="1" dirty="0" smtClean="0"/>
              <a:t>eprecated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test_abc.py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3514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Модуль, который предоставляет пачку полезных функций для получения информации об объектах 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72244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 all the members of an object in a list of (name, value) pairs sorted by name.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err="1"/>
              <a:t>inspect.</a:t>
            </a:r>
            <a:r>
              <a:rPr lang="en-US" dirty="0" err="1"/>
              <a:t>getmembers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6281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Подумать?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import inspect</a:t>
            </a:r>
          </a:p>
          <a:p>
            <a:r>
              <a:rPr lang="en-US" dirty="0"/>
              <a:t>&gt;&gt;&gt; class B:</a:t>
            </a:r>
          </a:p>
          <a:p>
            <a:r>
              <a:rPr lang="en-US" dirty="0"/>
              <a:t>...     </a:t>
            </a:r>
            <a:r>
              <a:rPr lang="en-US" dirty="0" err="1"/>
              <a:t>def</a:t>
            </a:r>
            <a:r>
              <a:rPr lang="en-US" dirty="0"/>
              <a:t> __le__(self, other):</a:t>
            </a:r>
          </a:p>
          <a:p>
            <a:r>
              <a:rPr lang="en-US" dirty="0"/>
              <a:t>...         print('__le__')</a:t>
            </a:r>
          </a:p>
          <a:p>
            <a:r>
              <a:rPr lang="en-US" dirty="0"/>
              <a:t>...         return False</a:t>
            </a:r>
          </a:p>
          <a:p>
            <a:r>
              <a:rPr lang="en-US" dirty="0"/>
              <a:t>... </a:t>
            </a:r>
          </a:p>
          <a:p>
            <a:r>
              <a:rPr lang="en-US" dirty="0"/>
              <a:t>&gt;&gt;&gt; </a:t>
            </a:r>
            <a:r>
              <a:rPr lang="en-US" dirty="0" err="1"/>
              <a:t>inspect.getmembers</a:t>
            </a:r>
            <a:r>
              <a:rPr lang="en-US" dirty="0"/>
              <a:t>(B)</a:t>
            </a:r>
          </a:p>
          <a:p>
            <a:r>
              <a:rPr lang="en-US" dirty="0"/>
              <a:t>[('__class__', &lt;class 'type'&gt;), ..., ('__le__', &lt;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B.__le</a:t>
            </a:r>
            <a:r>
              <a:rPr lang="en-US" dirty="0"/>
              <a:t>__ at 0x101779510&gt;), ('__</a:t>
            </a:r>
            <a:r>
              <a:rPr lang="en-US" dirty="0" err="1"/>
              <a:t>lt</a:t>
            </a:r>
            <a:r>
              <a:rPr lang="en-US" dirty="0"/>
              <a:t>__', &lt;</a:t>
            </a:r>
            <a:r>
              <a:rPr lang="en-US" b="1" dirty="0"/>
              <a:t>slot wrapper </a:t>
            </a:r>
            <a:r>
              <a:rPr lang="en-US" dirty="0"/>
              <a:t>'__</a:t>
            </a:r>
            <a:r>
              <a:rPr lang="en-US" dirty="0" err="1"/>
              <a:t>lt</a:t>
            </a:r>
            <a:r>
              <a:rPr lang="en-US" dirty="0"/>
              <a:t>__' of 'object' objects&gt;), </a:t>
            </a:r>
            <a:r>
              <a:rPr lang="en-US" dirty="0" smtClean="0"/>
              <a:t>...]</a:t>
            </a:r>
            <a:endParaRPr lang="ru-RU" dirty="0" smtClean="0"/>
          </a:p>
          <a:p>
            <a:r>
              <a:rPr lang="ru-RU" dirty="0" smtClean="0"/>
              <a:t> 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inspect.getmembers</a:t>
            </a:r>
            <a:r>
              <a:rPr lang="en-US" dirty="0"/>
              <a:t>(B())</a:t>
            </a:r>
          </a:p>
          <a:p>
            <a:r>
              <a:rPr lang="en-US" dirty="0"/>
              <a:t>[('__class__', &lt;class '__</a:t>
            </a:r>
            <a:r>
              <a:rPr lang="en-US" dirty="0" err="1"/>
              <a:t>main__.B</a:t>
            </a:r>
            <a:r>
              <a:rPr lang="en-US" dirty="0"/>
              <a:t>'&gt;), ..., ('__le__', &lt;</a:t>
            </a:r>
            <a:r>
              <a:rPr lang="en-US" b="1" dirty="0"/>
              <a:t>bound method</a:t>
            </a:r>
            <a:r>
              <a:rPr lang="en-US" dirty="0"/>
              <a:t> </a:t>
            </a:r>
            <a:r>
              <a:rPr lang="en-US" dirty="0" err="1"/>
              <a:t>B.__le</a:t>
            </a:r>
            <a:r>
              <a:rPr lang="en-US" dirty="0"/>
              <a:t>__ of &lt;__</a:t>
            </a:r>
            <a:r>
              <a:rPr lang="en-US" dirty="0" err="1"/>
              <a:t>main__.B</a:t>
            </a:r>
            <a:r>
              <a:rPr lang="en-US" dirty="0"/>
              <a:t> object at 0x10169e8d0&gt;&gt;), ('__</a:t>
            </a:r>
            <a:r>
              <a:rPr lang="en-US" dirty="0" err="1"/>
              <a:t>lt</a:t>
            </a:r>
            <a:r>
              <a:rPr lang="en-US" dirty="0"/>
              <a:t>__', &lt;</a:t>
            </a:r>
            <a:r>
              <a:rPr lang="en-US" b="1" dirty="0"/>
              <a:t>method-wrapper</a:t>
            </a:r>
            <a:r>
              <a:rPr lang="en-US" dirty="0"/>
              <a:t> '__</a:t>
            </a:r>
            <a:r>
              <a:rPr lang="en-US" dirty="0" err="1"/>
              <a:t>lt</a:t>
            </a:r>
            <a:r>
              <a:rPr lang="en-US" dirty="0"/>
              <a:t>__' of B object at 0x10169e8d0&gt;), ...]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0817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inspect.</a:t>
            </a:r>
            <a:r>
              <a:rPr lang="en-US" b="1" dirty="0" err="1" smtClean="0"/>
              <a:t>getdoc</a:t>
            </a:r>
            <a:endParaRPr lang="en-US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inspect.</a:t>
            </a:r>
            <a:r>
              <a:rPr lang="en-US" b="1" dirty="0" err="1" smtClean="0"/>
              <a:t>getfile</a:t>
            </a:r>
            <a:endParaRPr lang="en-US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inspect.</a:t>
            </a:r>
            <a:r>
              <a:rPr lang="en-US" b="1" dirty="0" err="1" smtClean="0"/>
              <a:t>getmodule</a:t>
            </a:r>
            <a:endParaRPr lang="en-US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inspect.</a:t>
            </a:r>
            <a:r>
              <a:rPr lang="en-US" b="1" dirty="0" err="1" smtClean="0"/>
              <a:t>getsourcefile</a:t>
            </a:r>
            <a:endParaRPr lang="en-US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inspect.</a:t>
            </a:r>
            <a:r>
              <a:rPr lang="en-US" b="1" dirty="0" err="1"/>
              <a:t>getsource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2793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err="1"/>
              <a:t>inspect.</a:t>
            </a:r>
            <a:r>
              <a:rPr lang="en-US" dirty="0" err="1"/>
              <a:t>signature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foo(a, *, </a:t>
            </a:r>
            <a:r>
              <a:rPr lang="en-US" dirty="0" err="1"/>
              <a:t>b:int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...    pass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&gt;&gt;&gt; sig = signature(foo)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(sig)</a:t>
            </a:r>
          </a:p>
          <a:p>
            <a:r>
              <a:rPr lang="en-US" dirty="0"/>
              <a:t>'(a, *, </a:t>
            </a:r>
            <a:r>
              <a:rPr lang="en-US" dirty="0" err="1"/>
              <a:t>b:int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)'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sig.parameters</a:t>
            </a:r>
            <a:r>
              <a:rPr lang="en-US" dirty="0"/>
              <a:t>['b'])</a:t>
            </a:r>
          </a:p>
          <a:p>
            <a:r>
              <a:rPr lang="en-US" dirty="0"/>
              <a:t>'</a:t>
            </a:r>
            <a:r>
              <a:rPr lang="en-US" dirty="0" err="1"/>
              <a:t>b:int</a:t>
            </a:r>
            <a:r>
              <a:rPr lang="en-US" dirty="0"/>
              <a:t>'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sig.parameters</a:t>
            </a:r>
            <a:r>
              <a:rPr lang="en-US" dirty="0"/>
              <a:t>['b'].annotation</a:t>
            </a:r>
          </a:p>
          <a:p>
            <a:r>
              <a:rPr lang="en-US" dirty="0"/>
              <a:t>&lt;class '</a:t>
            </a:r>
            <a:r>
              <a:rPr lang="en-US" dirty="0" err="1"/>
              <a:t>int</a:t>
            </a:r>
            <a:r>
              <a:rPr lang="en-US" dirty="0"/>
              <a:t>'&gt;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8768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inspect.</a:t>
            </a:r>
            <a:r>
              <a:rPr lang="en-US" b="1" dirty="0" err="1" smtClean="0"/>
              <a:t>currentframe</a:t>
            </a:r>
            <a:endParaRPr lang="en-US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inspect.</a:t>
            </a:r>
            <a:r>
              <a:rPr lang="en-US" b="1" dirty="0" err="1" smtClean="0"/>
              <a:t>stack</a:t>
            </a:r>
            <a:endParaRPr lang="en-US" b="1" dirty="0" smtClean="0"/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test_inspect.py</a:t>
            </a:r>
            <a:endParaRPr lang="ru-RU" dirty="0" smtClean="0"/>
          </a:p>
          <a:p>
            <a:endParaRPr lang="ru-RU" dirty="0"/>
          </a:p>
          <a:p>
            <a:r>
              <a:rPr lang="en-US" u="sng" dirty="0">
                <a:hlinkClick r:id="rId2"/>
              </a:rPr>
              <a:t>https://github.com/pallets/jinja/blob/master/jinja2/debug.py</a:t>
            </a:r>
            <a:endParaRPr lang="en-US" dirty="0"/>
          </a:p>
          <a:p>
            <a:r>
              <a:rPr lang="en-US" u="sng" dirty="0">
                <a:hlinkClick r:id="rId3"/>
              </a:rPr>
              <a:t>https://github.com/getsentry/raven-python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Стек интерпретатора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6843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75081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Метаклассы</a:t>
            </a:r>
            <a:endParaRPr lang="ru-RU" dirty="0"/>
          </a:p>
          <a:p>
            <a:r>
              <a:rPr lang="en-US" dirty="0"/>
              <a:t>MRO</a:t>
            </a:r>
            <a:endParaRPr lang="ru-RU" dirty="0"/>
          </a:p>
          <a:p>
            <a:r>
              <a:rPr lang="en-US" dirty="0"/>
              <a:t>ABC</a:t>
            </a:r>
            <a:endParaRPr lang="ru-RU" dirty="0"/>
          </a:p>
          <a:p>
            <a:r>
              <a:rPr lang="en-US" dirty="0"/>
              <a:t>Inspect </a:t>
            </a:r>
            <a:endParaRPr lang="ru-R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50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Нужно написать ORM для реляционной базы (</a:t>
            </a:r>
            <a:r>
              <a:rPr lang="ru-RU" dirty="0" err="1"/>
              <a:t>MySQL</a:t>
            </a:r>
            <a:r>
              <a:rPr lang="ru-RU" dirty="0"/>
              <a:t>, </a:t>
            </a:r>
            <a:r>
              <a:rPr lang="ru-RU" dirty="0" err="1"/>
              <a:t>PostgreSQL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en.wikipedia.org/wiki/Active_record_pattern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en.wikipedia.org/wiki/Data_mapper_pattern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medium.com/oceanize-geeks/the-active-record-and-data-mappers-of-orm-pattern-eefb8262b7bb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29.03.2019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24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Паноптикум </a:t>
            </a:r>
            <a:r>
              <a:rPr lang="en-US" dirty="0"/>
              <a:t>rich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 чего начать копать?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s-IS" dirty="0"/>
              <a:t>&gt;&gt;&gt; import dis</a:t>
            </a:r>
          </a:p>
          <a:p>
            <a:r>
              <a:rPr lang="is-IS" dirty="0"/>
              <a:t>&gt;&gt;&gt; def c(a, b):</a:t>
            </a:r>
          </a:p>
          <a:p>
            <a:r>
              <a:rPr lang="is-IS" dirty="0"/>
              <a:t>...     a == b</a:t>
            </a:r>
          </a:p>
          <a:p>
            <a:r>
              <a:rPr lang="is-IS" dirty="0"/>
              <a:t>...</a:t>
            </a:r>
          </a:p>
          <a:p>
            <a:r>
              <a:rPr lang="is-IS" dirty="0"/>
              <a:t>&gt;&gt;&gt; dis.dis(c)</a:t>
            </a:r>
          </a:p>
          <a:p>
            <a:r>
              <a:rPr lang="is-IS" dirty="0"/>
              <a:t> 2          0 </a:t>
            </a:r>
            <a:r>
              <a:rPr lang="is-IS" dirty="0" smtClean="0"/>
              <a:t> LOAD_FAST </a:t>
            </a:r>
            <a:r>
              <a:rPr lang="is-IS" dirty="0"/>
              <a:t>            </a:t>
            </a:r>
            <a:r>
              <a:rPr lang="is-IS" dirty="0" smtClean="0"/>
              <a:t>0 </a:t>
            </a:r>
            <a:r>
              <a:rPr lang="is-IS" dirty="0"/>
              <a:t>(a)</a:t>
            </a:r>
          </a:p>
          <a:p>
            <a:r>
              <a:rPr lang="is-IS" dirty="0"/>
              <a:t>            </a:t>
            </a:r>
            <a:r>
              <a:rPr lang="is-IS" dirty="0" smtClean="0"/>
              <a:t>2  LOAD_FAST </a:t>
            </a:r>
            <a:r>
              <a:rPr lang="is-IS" dirty="0"/>
              <a:t>            1 (b)</a:t>
            </a:r>
          </a:p>
          <a:p>
            <a:r>
              <a:rPr lang="is-IS" dirty="0"/>
              <a:t>            </a:t>
            </a:r>
            <a:r>
              <a:rPr lang="is-IS" dirty="0" smtClean="0"/>
              <a:t>4  </a:t>
            </a:r>
            <a:r>
              <a:rPr lang="is-IS" b="1" dirty="0" smtClean="0"/>
              <a:t>COMPARE_OP</a:t>
            </a:r>
            <a:r>
              <a:rPr lang="is-IS" dirty="0" smtClean="0"/>
              <a:t> </a:t>
            </a:r>
            <a:r>
              <a:rPr lang="is-IS" dirty="0"/>
              <a:t>           </a:t>
            </a:r>
            <a:r>
              <a:rPr lang="is-IS" dirty="0" smtClean="0"/>
              <a:t>2 </a:t>
            </a:r>
            <a:r>
              <a:rPr lang="is-IS" dirty="0"/>
              <a:t>(==)</a:t>
            </a:r>
          </a:p>
          <a:p>
            <a:r>
              <a:rPr lang="is-IS" dirty="0"/>
              <a:t>            </a:t>
            </a:r>
            <a:r>
              <a:rPr lang="is-IS" dirty="0" smtClean="0"/>
              <a:t>6  POP_TOP</a:t>
            </a:r>
            <a:endParaRPr lang="is-IS" dirty="0"/>
          </a:p>
          <a:p>
            <a:r>
              <a:rPr lang="is-IS" dirty="0"/>
              <a:t>            </a:t>
            </a:r>
            <a:r>
              <a:rPr lang="is-IS" dirty="0" smtClean="0"/>
              <a:t>8  LOAD_CONST </a:t>
            </a:r>
            <a:r>
              <a:rPr lang="is-IS" dirty="0"/>
              <a:t>           </a:t>
            </a:r>
            <a:r>
              <a:rPr lang="is-IS" dirty="0" smtClean="0"/>
              <a:t>0 </a:t>
            </a:r>
            <a:r>
              <a:rPr lang="is-IS" dirty="0"/>
              <a:t>(None)</a:t>
            </a:r>
          </a:p>
          <a:p>
            <a:r>
              <a:rPr lang="is-IS" dirty="0"/>
              <a:t>            10 RETURN_VALUE</a:t>
            </a:r>
          </a:p>
          <a:p>
            <a:r>
              <a:rPr lang="is-IS" dirty="0"/>
              <a:t>&gt;&gt;&gt;</a:t>
            </a:r>
          </a:p>
          <a:p>
            <a:r>
              <a:rPr lang="is-IS" dirty="0"/>
              <a:t/>
            </a:r>
            <a:br>
              <a:rPr lang="is-I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843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Нужно реализовать </a:t>
            </a:r>
            <a:r>
              <a:rPr lang="en-US" dirty="0" smtClean="0"/>
              <a:t>CRUD: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Метод создания </a:t>
            </a:r>
            <a:r>
              <a:rPr lang="en-US" dirty="0" smtClean="0"/>
              <a:t>.create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Метод извлечения данных </a:t>
            </a:r>
            <a:r>
              <a:rPr lang="en-US" dirty="0" smtClean="0"/>
              <a:t>.all + .get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Метод обновления </a:t>
            </a:r>
            <a:r>
              <a:rPr lang="en-US" dirty="0" smtClean="0"/>
              <a:t>.update()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Метод удаления </a:t>
            </a:r>
            <a:r>
              <a:rPr lang="en-US" dirty="0" smtClean="0"/>
              <a:t>.delete()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29.03.2019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2860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https://github.com/python/cpython/</a:t>
            </a:r>
          </a:p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://docs.python.org/3/reference/datamodel.html</a:t>
            </a:r>
            <a:endParaRPr lang="ru-RU" u="sng" dirty="0" smtClean="0">
              <a:hlinkClick r:id="rId3"/>
            </a:endParaRPr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://www.python.org/download/releases/2.3/mro/</a:t>
            </a:r>
            <a:endParaRPr lang="en-US" dirty="0"/>
          </a:p>
          <a:p>
            <a:r>
              <a:rPr lang="en-US" u="sng" dirty="0">
                <a:hlinkClick r:id="rId4"/>
              </a:rPr>
              <a:t>https://habr.com/ru/post/62203/</a:t>
            </a:r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docs.python.org/3/library/abc.html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docs.python.org/3/library/inspect.html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telegram: </a:t>
            </a:r>
            <a:r>
              <a:rPr lang="en-US" dirty="0" err="1" smtClean="0"/>
              <a:t>alexopryshko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alexopryshko@gmail.com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telegram: </a:t>
            </a:r>
            <a:r>
              <a:rPr lang="en-US" dirty="0" err="1" smtClean="0"/>
              <a:t>igorcoding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email: </a:t>
            </a:r>
            <a:r>
              <a:rPr lang="en-US" dirty="0" err="1"/>
              <a:t>igor.latkin@outlook.com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94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github.com/python/cpython/blob/master/Python/ceval.c#L2723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github.com/python/cpython/blob/master/Objects/object.c#L734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github.com/python/cpython/blob/master/Objects/typeobject.c#L6942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Паноптикум </a:t>
            </a:r>
            <a:r>
              <a:rPr lang="en-US" dirty="0"/>
              <a:t>rich comparison</a:t>
            </a:r>
          </a:p>
        </p:txBody>
      </p:sp>
    </p:spTree>
    <p:extLst>
      <p:ext uri="{BB962C8B-B14F-4D97-AF65-F5344CB8AC3E}">
        <p14:creationId xmlns:p14="http://schemas.microsoft.com/office/powerpoint/2010/main" val="17091986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1808269"/>
            <a:ext cx="7527727" cy="11072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https://github.com/python/cpython/blob/master/Include/object.h#L569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Разгадка </a:t>
            </a:r>
            <a:r>
              <a:rPr lang="en-US" dirty="0" smtClean="0"/>
              <a:t>rich </a:t>
            </a:r>
            <a:r>
              <a:rPr lang="en-US" dirty="0"/>
              <a:t>comparison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5" y="2597429"/>
            <a:ext cx="4439518" cy="214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28" y="4743098"/>
            <a:ext cx="8083381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5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Метаклассы</a:t>
            </a:r>
            <a:endParaRPr lang="ru-RU" dirty="0" smtClean="0"/>
          </a:p>
          <a:p>
            <a:r>
              <a:rPr lang="en-US" dirty="0" smtClean="0"/>
              <a:t>MRO</a:t>
            </a:r>
            <a:endParaRPr lang="ru-RU" dirty="0" smtClean="0"/>
          </a:p>
          <a:p>
            <a:r>
              <a:rPr lang="en-US" dirty="0" smtClean="0"/>
              <a:t>ABC</a:t>
            </a:r>
            <a:endParaRPr lang="ru-RU" dirty="0" smtClean="0"/>
          </a:p>
          <a:p>
            <a:r>
              <a:rPr lang="en-US" dirty="0" smtClean="0"/>
              <a:t>Inspect 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r>
              <a:rPr lang="ru-RU" dirty="0" smtClean="0"/>
              <a:t>. Что будет?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11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2398643"/>
            <a:ext cx="7527727" cy="3843211"/>
          </a:xfrm>
        </p:spPr>
        <p:txBody>
          <a:bodyPr/>
          <a:lstStyle/>
          <a:p>
            <a:r>
              <a:rPr lang="en-US" dirty="0" err="1"/>
              <a:t>object.</a:t>
            </a:r>
            <a:r>
              <a:rPr lang="en-US" b="1" dirty="0" err="1"/>
              <a:t>__new</a:t>
            </a:r>
            <a:r>
              <a:rPr lang="en-US" b="1" dirty="0"/>
              <a:t>__</a:t>
            </a:r>
            <a:r>
              <a:rPr lang="en-US" dirty="0"/>
              <a:t>(</a:t>
            </a:r>
            <a:r>
              <a:rPr lang="en-US" i="1" dirty="0" err="1"/>
              <a:t>cls</a:t>
            </a:r>
            <a:r>
              <a:rPr lang="en-US" dirty="0"/>
              <a:t>[, </a:t>
            </a:r>
            <a:r>
              <a:rPr lang="en-US" i="1" dirty="0" smtClean="0"/>
              <a:t>...</a:t>
            </a:r>
            <a:r>
              <a:rPr lang="en-US" dirty="0" smtClean="0"/>
              <a:t>])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создает новый объект класса, статический метод по преданию. </a:t>
            </a:r>
          </a:p>
          <a:p>
            <a:r>
              <a:rPr lang="ru-RU" dirty="0" smtClean="0"/>
              <a:t>После создание объекта вызывается (уже у объекта) метод </a:t>
            </a:r>
            <a:r>
              <a:rPr lang="en-US" dirty="0" smtClean="0"/>
              <a:t>__</a:t>
            </a:r>
            <a:r>
              <a:rPr lang="en-US" b="1" dirty="0" err="1" smtClean="0"/>
              <a:t>init</a:t>
            </a:r>
            <a:r>
              <a:rPr lang="en-US" dirty="0" smtClean="0"/>
              <a:t>__. </a:t>
            </a:r>
            <a:r>
              <a:rPr lang="ru-RU" dirty="0" smtClean="0"/>
              <a:t>Он ничего не должен возвращать, иначе будет </a:t>
            </a:r>
            <a:r>
              <a:rPr lang="en-US" dirty="0" err="1" smtClean="0"/>
              <a:t>TypeError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test_new.py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 smtClean="0"/>
              <a:t>Кастомизация</a:t>
            </a:r>
            <a:r>
              <a:rPr lang="ru-RU" dirty="0" smtClean="0"/>
              <a:t> объектов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112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Кастомизация</a:t>
            </a:r>
            <a:r>
              <a:rPr lang="ru-RU" dirty="0"/>
              <a:t> </a:t>
            </a:r>
            <a:r>
              <a:rPr lang="ru-RU" dirty="0" smtClean="0"/>
              <a:t>объектов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class A:</a:t>
            </a:r>
          </a:p>
          <a:p>
            <a:r>
              <a:rPr lang="en-US" dirty="0"/>
              <a:t>...     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...         return 1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a = A()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 File "&lt;</a:t>
            </a:r>
            <a:r>
              <a:rPr lang="en-US" dirty="0" err="1"/>
              <a:t>stdin</a:t>
            </a:r>
            <a:r>
              <a:rPr lang="en-US" dirty="0"/>
              <a:t>&gt;", line 1, in &lt;module&gt;</a:t>
            </a:r>
          </a:p>
          <a:p>
            <a:r>
              <a:rPr lang="en-US" dirty="0" err="1"/>
              <a:t>TypeError</a:t>
            </a:r>
            <a:r>
              <a:rPr lang="en-US" dirty="0"/>
              <a:t>: __</a:t>
            </a:r>
            <a:r>
              <a:rPr lang="en-US" dirty="0" err="1"/>
              <a:t>init</a:t>
            </a:r>
            <a:r>
              <a:rPr lang="en-US" dirty="0"/>
              <a:t>__() should return None, not '</a:t>
            </a:r>
            <a:r>
              <a:rPr lang="en-US" dirty="0" err="1"/>
              <a:t>int</a:t>
            </a:r>
            <a:r>
              <a:rPr lang="en-US" dirty="0"/>
              <a:t>'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855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парк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Cambria/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6DA6EA19-CEAE-49D8-8554-AAA8DDD825CC}" vid="{EAD14336-2A96-4BE2-A583-9A94DA10DB9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Mail_Технопарк_1112</Template>
  <TotalTime>794</TotalTime>
  <Words>1202</Words>
  <Application>Microsoft Macintosh PowerPoint</Application>
  <PresentationFormat>On-screen Show (4:3)</PresentationFormat>
  <Paragraphs>334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Mangal</vt:lpstr>
      <vt:lpstr>PF Isotext Pro</vt:lpstr>
      <vt:lpstr>PT Mono</vt:lpstr>
      <vt:lpstr>Wingdings</vt:lpstr>
      <vt:lpstr>Arial</vt:lpstr>
      <vt:lpstr>Тема Office</vt:lpstr>
      <vt:lpstr>Углубленный Python</vt:lpstr>
      <vt:lpstr>PowerPoint Presentation</vt:lpstr>
      <vt:lpstr>Лекция 1. Что было?</vt:lpstr>
      <vt:lpstr>Паноптикум rich comparison</vt:lpstr>
      <vt:lpstr>Паноптикум rich comparison</vt:lpstr>
      <vt:lpstr>Разгадка rich comparison</vt:lpstr>
      <vt:lpstr>Лекция 2. Что будет?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MRO</vt:lpstr>
      <vt:lpstr>MRO до python 2.2</vt:lpstr>
      <vt:lpstr>MRO c python 2.2</vt:lpstr>
      <vt:lpstr>Проблема «ромбовидной структуры»</vt:lpstr>
      <vt:lpstr>Решение</vt:lpstr>
      <vt:lpstr>Локальный порядок старшинства</vt:lpstr>
      <vt:lpstr>Локальный порядок старшинства</vt:lpstr>
      <vt:lpstr>C3</vt:lpstr>
      <vt:lpstr>C3 Merge</vt:lpstr>
      <vt:lpstr>ABC</vt:lpstr>
      <vt:lpstr>ABC Example</vt:lpstr>
      <vt:lpstr>ABC</vt:lpstr>
      <vt:lpstr>Inspect</vt:lpstr>
      <vt:lpstr>Inspect</vt:lpstr>
      <vt:lpstr>Inspect</vt:lpstr>
      <vt:lpstr>Inspect</vt:lpstr>
      <vt:lpstr>Inspect</vt:lpstr>
      <vt:lpstr>Inspect</vt:lpstr>
      <vt:lpstr>Пишем ORM</vt:lpstr>
      <vt:lpstr>Итого</vt:lpstr>
      <vt:lpstr>PowerPoint Presentation</vt:lpstr>
      <vt:lpstr>PowerPoint Presentation</vt:lpstr>
      <vt:lpstr>Ссылки</vt:lpstr>
      <vt:lpstr>telegram: alexopryshko email: alexopryshko@gmail.com  telegram: igorcoding email: igor.latkin@outlook.com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Опрышко Александр</dc:creator>
  <cp:lastModifiedBy>Опрышко Александр</cp:lastModifiedBy>
  <cp:revision>118</cp:revision>
  <cp:lastPrinted>2019-03-14T19:49:29Z</cp:lastPrinted>
  <dcterms:created xsi:type="dcterms:W3CDTF">2019-02-28T11:55:08Z</dcterms:created>
  <dcterms:modified xsi:type="dcterms:W3CDTF">2019-03-15T14:12:26Z</dcterms:modified>
</cp:coreProperties>
</file>