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313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1E497D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2112" y="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28.02.19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/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вашем распоряжении есть следующие слайды:</a:t>
            </a:r>
            <a:endParaRPr lang="ru-RU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Для акцентов в коде и тексте на слайдах в настройках цвета у вас есть готовая палитра:</a:t>
            </a:r>
            <a:endParaRPr lang="ru-RU" sz="16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иконок и элементов для создания ориентиров на слайде:</a:t>
            </a:r>
            <a:endParaRPr lang="ru-RU" sz="1600" b="1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/>
              <a:t>“</a:t>
            </a:r>
            <a:endParaRPr lang="ru-RU" sz="199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8" r:id="rId3"/>
    <p:sldLayoutId id="2147483669" r:id="rId4"/>
    <p:sldLayoutId id="2147483679" r:id="rId5"/>
    <p:sldLayoutId id="2147483670" r:id="rId6"/>
    <p:sldLayoutId id="2147483666" r:id="rId7"/>
    <p:sldLayoutId id="2147483671" r:id="rId8"/>
    <p:sldLayoutId id="2147483667" r:id="rId9"/>
    <p:sldLayoutId id="2147483675" r:id="rId10"/>
    <p:sldLayoutId id="2147483680" r:id="rId11"/>
    <p:sldLayoutId id="2147483676" r:id="rId12"/>
    <p:sldLayoutId id="2147483677" r:id="rId13"/>
    <p:sldLayoutId id="2147483665" r:id="rId14"/>
    <p:sldLayoutId id="2147483678" r:id="rId15"/>
    <p:sldLayoutId id="2147483672" r:id="rId16"/>
    <p:sldLayoutId id="214748367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set__" TargetMode="External"/><Relationship Id="rId4" Type="http://schemas.openxmlformats.org/officeDocument/2006/relationships/hyperlink" Target="https://docs.python.org/3/reference/datamodel.html#object.__delete__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python.org/3/reference/datamodel.html#object.__get__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ab67281e95de1a88c4379a75a547f19a8ba5ec30/Objects/object.c#L1720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Углубленный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Опрышко Александр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Есть вопросы по организационной части?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32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Стандартные типы в питоне </a:t>
            </a:r>
          </a:p>
          <a:p>
            <a:r>
              <a:rPr lang="ru-RU" dirty="0" smtClean="0"/>
              <a:t>Магические поля объектов </a:t>
            </a:r>
          </a:p>
          <a:p>
            <a:r>
              <a:rPr lang="ru-RU" dirty="0" smtClean="0"/>
              <a:t>Магические методы объектов</a:t>
            </a:r>
          </a:p>
          <a:p>
            <a:r>
              <a:rPr lang="ru-RU" dirty="0" smtClean="0"/>
              <a:t>Методы </a:t>
            </a:r>
            <a:r>
              <a:rPr lang="ru-RU" dirty="0" err="1" smtClean="0"/>
              <a:t>кастомизации</a:t>
            </a:r>
            <a:r>
              <a:rPr lang="ru-RU" dirty="0" smtClean="0"/>
              <a:t> доступа к атрибутам </a:t>
            </a:r>
          </a:p>
          <a:p>
            <a:r>
              <a:rPr lang="ru-RU" dirty="0" smtClean="0"/>
              <a:t>Методы </a:t>
            </a:r>
            <a:r>
              <a:rPr lang="ru-RU" dirty="0" err="1" smtClean="0"/>
              <a:t>кастомизации</a:t>
            </a:r>
            <a:r>
              <a:rPr lang="ru-RU" dirty="0" smtClean="0"/>
              <a:t> классов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1. Что </a:t>
            </a:r>
            <a:r>
              <a:rPr lang="ru-RU" dirty="0"/>
              <a:t>сегодня будет?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91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Objects</a:t>
            </a:r>
            <a:r>
              <a:rPr lang="en-US" dirty="0"/>
              <a:t> are Python’s abstraction for data. All data in a Python program is represented by objects or by relations between objects.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docs.python.org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878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Каждый объект имеет </a:t>
            </a:r>
            <a:r>
              <a:rPr lang="en-US" dirty="0" smtClean="0"/>
              <a:t>id, </a:t>
            </a:r>
            <a:r>
              <a:rPr lang="ru-RU" dirty="0" smtClean="0"/>
              <a:t>тип и значение</a:t>
            </a:r>
          </a:p>
          <a:p>
            <a:r>
              <a:rPr lang="en-US" dirty="0" smtClean="0"/>
              <a:t>Id </a:t>
            </a:r>
            <a:r>
              <a:rPr lang="ru-RU" dirty="0" smtClean="0"/>
              <a:t>никогда не меняется после создания объекта (</a:t>
            </a:r>
            <a:r>
              <a:rPr lang="en-US" dirty="0" smtClean="0"/>
              <a:t>is </a:t>
            </a:r>
            <a:r>
              <a:rPr lang="ru-RU" dirty="0" smtClean="0"/>
              <a:t>сравнивает </a:t>
            </a:r>
            <a:r>
              <a:rPr lang="en-US" dirty="0" smtClean="0"/>
              <a:t>id </a:t>
            </a:r>
            <a:r>
              <a:rPr lang="ru-RU" dirty="0" smtClean="0"/>
              <a:t>объектов)</a:t>
            </a:r>
          </a:p>
          <a:p>
            <a:r>
              <a:rPr lang="ru-RU" dirty="0" smtClean="0"/>
              <a:t>Тип объекта определяет какие операции с ним можно делать </a:t>
            </a:r>
          </a:p>
          <a:p>
            <a:r>
              <a:rPr lang="ru-RU" dirty="0" smtClean="0"/>
              <a:t>Значение объекта может меняться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596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NotImplemented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Ellipsis 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Типы с одним значение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0413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 одним значение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2323" y="1712498"/>
            <a:ext cx="7527727" cy="395591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&gt;&gt;&gt; None</a:t>
            </a:r>
          </a:p>
          <a:p>
            <a:r>
              <a:rPr lang="en-US" dirty="0"/>
              <a:t>&gt;&gt;&gt; type(None)</a:t>
            </a:r>
          </a:p>
          <a:p>
            <a:r>
              <a:rPr lang="en-US" dirty="0"/>
              <a:t>&lt;class '</a:t>
            </a:r>
            <a:r>
              <a:rPr lang="en-US" dirty="0" err="1"/>
              <a:t>NoneType</a:t>
            </a:r>
            <a:r>
              <a:rPr lang="en-US" dirty="0" smtClean="0"/>
              <a:t>'&gt;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NotImplemented</a:t>
            </a:r>
            <a:endParaRPr lang="en-US" dirty="0"/>
          </a:p>
          <a:p>
            <a:r>
              <a:rPr lang="en-US" dirty="0" err="1"/>
              <a:t>NotImplemented</a:t>
            </a:r>
            <a:endParaRPr lang="en-US" dirty="0"/>
          </a:p>
          <a:p>
            <a:r>
              <a:rPr lang="en-US" dirty="0"/>
              <a:t>&gt;&gt;&gt; type(</a:t>
            </a:r>
            <a:r>
              <a:rPr lang="en-US" dirty="0" err="1"/>
              <a:t>NotImplemented</a:t>
            </a:r>
            <a:r>
              <a:rPr lang="en-US" dirty="0"/>
              <a:t>)</a:t>
            </a:r>
          </a:p>
          <a:p>
            <a:r>
              <a:rPr lang="en-US" dirty="0"/>
              <a:t>&lt;class '</a:t>
            </a:r>
            <a:r>
              <a:rPr lang="en-US" dirty="0" err="1"/>
              <a:t>NotImplementedType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/>
              <a:t>&gt;&gt;&gt; ...</a:t>
            </a:r>
          </a:p>
          <a:p>
            <a:r>
              <a:rPr lang="en-US" dirty="0"/>
              <a:t>Ellipsis</a:t>
            </a:r>
          </a:p>
          <a:p>
            <a:r>
              <a:rPr lang="en-US" dirty="0"/>
              <a:t>&gt;&gt;&gt; type(...)</a:t>
            </a:r>
          </a:p>
          <a:p>
            <a:r>
              <a:rPr lang="en-US" dirty="0"/>
              <a:t>&lt;class 'ellipsis'&gt;</a:t>
            </a:r>
          </a:p>
          <a:p>
            <a:endParaRPr lang="en-US" dirty="0"/>
          </a:p>
          <a:p>
            <a:r>
              <a:rPr lang="en-US" dirty="0"/>
              <a:t>&gt;&gt;&gt; type(None)()</a:t>
            </a:r>
          </a:p>
          <a:p>
            <a:r>
              <a:rPr lang="en-US" dirty="0"/>
              <a:t>&gt;&gt;&gt; type(None)() is None</a:t>
            </a:r>
          </a:p>
          <a:p>
            <a:r>
              <a:rPr lang="en-US" dirty="0"/>
              <a:t>True</a:t>
            </a:r>
          </a:p>
          <a:p>
            <a:r>
              <a:rPr lang="en-US" dirty="0" smtClean="0"/>
              <a:t>&gt;&gt;&gt; </a:t>
            </a:r>
            <a:r>
              <a:rPr lang="en-US" dirty="0"/>
              <a:t>type(</a:t>
            </a:r>
            <a:r>
              <a:rPr lang="en-US" dirty="0" err="1"/>
              <a:t>NotImplemented</a:t>
            </a:r>
            <a:r>
              <a:rPr lang="en-US" dirty="0"/>
              <a:t>)() is </a:t>
            </a:r>
            <a:r>
              <a:rPr lang="en-US" dirty="0" err="1"/>
              <a:t>NotImplemented</a:t>
            </a:r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777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456328"/>
            <a:ext cx="7527727" cy="37855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numbers.Integral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numbers.Real</a:t>
            </a:r>
            <a:r>
              <a:rPr lang="en-US" dirty="0"/>
              <a:t> (float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numbers.Complex</a:t>
            </a:r>
            <a:r>
              <a:rPr lang="en-US" dirty="0"/>
              <a:t> (complex)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323" y="1808268"/>
            <a:ext cx="7527727" cy="486698"/>
          </a:xfrm>
        </p:spPr>
        <p:txBody>
          <a:bodyPr/>
          <a:lstStyle/>
          <a:p>
            <a:r>
              <a:rPr lang="en-US" dirty="0" err="1"/>
              <a:t>numbers.Number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203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numbers.Number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import numbers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issubclass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numbers.Number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True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issubclass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True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issubclass</a:t>
            </a:r>
            <a:r>
              <a:rPr lang="en-US" dirty="0"/>
              <a:t>(float, </a:t>
            </a:r>
            <a:r>
              <a:rPr lang="en-US" dirty="0" err="1"/>
              <a:t>numbers.Real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983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редставляют </a:t>
            </a:r>
            <a:r>
              <a:rPr lang="ru-RU" dirty="0"/>
              <a:t>собой конечные упорядоченные множества, </a:t>
            </a:r>
            <a:r>
              <a:rPr lang="ru-RU" dirty="0" smtClean="0"/>
              <a:t>которые проиндексированы неотрицательными числами</a:t>
            </a:r>
          </a:p>
          <a:p>
            <a:r>
              <a:rPr lang="ru-RU" dirty="0" smtClean="0"/>
              <a:t>Делятся на: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immutable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Strings, Tuples, </a:t>
            </a:r>
            <a:r>
              <a:rPr lang="en-US" dirty="0" smtClean="0"/>
              <a:t>Bytes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utable - </a:t>
            </a:r>
            <a:r>
              <a:rPr lang="en-US" dirty="0"/>
              <a:t>Lists, Byte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939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Множество уникальных </a:t>
            </a:r>
            <a:r>
              <a:rPr lang="en-US" dirty="0"/>
              <a:t>immutable</a:t>
            </a:r>
            <a:r>
              <a:rPr lang="ru-RU" dirty="0"/>
              <a:t> </a:t>
            </a:r>
            <a:r>
              <a:rPr lang="ru-RU" dirty="0" smtClean="0"/>
              <a:t>объектов. По множеству не индексируется, но по нему можно итерироваться </a:t>
            </a:r>
            <a:endParaRPr lang="en-US" dirty="0" smtClean="0"/>
          </a:p>
          <a:p>
            <a:r>
              <a:rPr lang="ru-RU" dirty="0" smtClean="0"/>
              <a:t>Существует 2 типа множеств: </a:t>
            </a:r>
            <a:r>
              <a:rPr lang="en-US" dirty="0"/>
              <a:t>Sets, Frozen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348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мы?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82323" y="1680164"/>
            <a:ext cx="3717959" cy="4433591"/>
          </a:xfrm>
        </p:spPr>
        <p:txBody>
          <a:bodyPr/>
          <a:lstStyle/>
          <a:p>
            <a:r>
              <a:rPr lang="ru-RU" b="1" dirty="0" smtClean="0"/>
              <a:t>Александр Опрышко</a:t>
            </a:r>
          </a:p>
          <a:p>
            <a:r>
              <a:rPr lang="ru-RU" dirty="0" smtClean="0"/>
              <a:t>Выпускник Технопарка</a:t>
            </a:r>
          </a:p>
          <a:p>
            <a:r>
              <a:rPr lang="ru-RU" dirty="0" smtClean="0"/>
              <a:t>Закончил МГТУ им. Н. Э. Баумана (ИУ5). Аспирант кафедры ИУ5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MRG </a:t>
            </a:r>
            <a:r>
              <a:rPr lang="ru-RU" dirty="0" smtClean="0"/>
              <a:t>работал с 2015 по 2017 год в </a:t>
            </a:r>
            <a:r>
              <a:rPr lang="en-US" dirty="0" smtClean="0"/>
              <a:t>LMS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biz.mail.ru</a:t>
            </a:r>
            <a:endParaRPr lang="en-US" dirty="0" smtClean="0"/>
          </a:p>
          <a:p>
            <a:r>
              <a:rPr lang="ru-RU" dirty="0"/>
              <a:t>С</a:t>
            </a:r>
            <a:r>
              <a:rPr lang="ru-RU" dirty="0" smtClean="0"/>
              <a:t> 2017 году работаю в </a:t>
            </a:r>
            <a:r>
              <a:rPr lang="en-US" dirty="0" smtClean="0"/>
              <a:t>KTS Studio. Co-founder &amp; </a:t>
            </a:r>
            <a:r>
              <a:rPr lang="ru-RU" dirty="0" smtClean="0"/>
              <a:t>Старший разработчик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6" name="Picture 2" descr="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29" y="1772411"/>
            <a:ext cx="3443248" cy="34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37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Есть только 1 </a:t>
            </a:r>
            <a:r>
              <a:rPr lang="ru-RU" dirty="0" err="1" smtClean="0"/>
              <a:t>маппинг</a:t>
            </a:r>
            <a:r>
              <a:rPr lang="ru-RU" dirty="0" smtClean="0"/>
              <a:t> тип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Dictionaries</a:t>
            </a:r>
            <a:r>
              <a:rPr lang="ru-RU" dirty="0" smtClean="0"/>
              <a:t>. Ключами могут быть только </a:t>
            </a:r>
            <a:r>
              <a:rPr lang="en-US" dirty="0" smtClean="0"/>
              <a:t>immutable </a:t>
            </a:r>
            <a:r>
              <a:rPr lang="ru-RU" dirty="0" smtClean="0"/>
              <a:t>типы, также стоит отметить, что </a:t>
            </a:r>
            <a:r>
              <a:rPr lang="en-US" dirty="0" smtClean="0"/>
              <a:t>hash </a:t>
            </a:r>
            <a:r>
              <a:rPr lang="ru-RU" dirty="0" smtClean="0"/>
              <a:t>от ключа должен выполняться за константное время, чтобы структура данных была эффективной.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650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Подумать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{1.0} 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1.0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 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1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???</a:t>
            </a:r>
          </a:p>
          <a:p>
            <a:endParaRPr lang="en-US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True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endParaRPr lang="en-US" b="1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81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Модули являются основным компонентом организации кода в питоне (и это тоже объекты).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9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П</a:t>
            </a:r>
            <a:r>
              <a:rPr lang="ru-RU" dirty="0" err="1" smtClean="0"/>
              <a:t>ользовательские</a:t>
            </a:r>
            <a:r>
              <a:rPr lang="ru-RU" dirty="0" smtClean="0"/>
              <a:t> функции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Методы класса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err="1" smtClean="0"/>
              <a:t>Корутины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Асинхронные генераторы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Классы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Объекты класса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Callable types</a:t>
            </a: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типы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817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__</a:t>
            </a:r>
            <a:r>
              <a:rPr lang="en-US" dirty="0" smtClean="0"/>
              <a:t>doc__ </a:t>
            </a:r>
            <a:r>
              <a:rPr lang="ru-RU" dirty="0" smtClean="0"/>
              <a:t>- </a:t>
            </a:r>
            <a:r>
              <a:rPr lang="ru-RU" dirty="0" err="1" smtClean="0"/>
              <a:t>докстринг</a:t>
            </a:r>
            <a:r>
              <a:rPr lang="ru-RU" dirty="0" smtClean="0"/>
              <a:t>, изменяемое</a:t>
            </a:r>
          </a:p>
          <a:p>
            <a:r>
              <a:rPr lang="ru-RU" dirty="0" smtClean="0"/>
              <a:t>__</a:t>
            </a:r>
            <a:r>
              <a:rPr lang="en-US" dirty="0" smtClean="0"/>
              <a:t>name__ - </a:t>
            </a:r>
            <a:r>
              <a:rPr lang="ru-RU" dirty="0" smtClean="0"/>
              <a:t>имя функции, изменяемое</a:t>
            </a:r>
          </a:p>
          <a:p>
            <a:r>
              <a:rPr lang="en-US" dirty="0"/>
              <a:t>__</a:t>
            </a:r>
            <a:r>
              <a:rPr lang="en-US" dirty="0" err="1"/>
              <a:t>qualname</a:t>
            </a:r>
            <a:r>
              <a:rPr lang="en-US" dirty="0" smtClean="0"/>
              <a:t>__</a:t>
            </a:r>
            <a:r>
              <a:rPr lang="ru-RU" dirty="0" smtClean="0"/>
              <a:t> - </a:t>
            </a:r>
            <a:r>
              <a:rPr lang="en-US" dirty="0"/>
              <a:t>fully </a:t>
            </a:r>
            <a:r>
              <a:rPr lang="en-US" dirty="0" smtClean="0"/>
              <a:t>qualified </a:t>
            </a:r>
            <a:r>
              <a:rPr lang="ru-RU" dirty="0" smtClean="0"/>
              <a:t>имя, изменяемое</a:t>
            </a:r>
          </a:p>
          <a:p>
            <a:r>
              <a:rPr lang="ru-RU" dirty="0" smtClean="0"/>
              <a:t>__</a:t>
            </a:r>
            <a:r>
              <a:rPr lang="en-US" dirty="0" smtClean="0"/>
              <a:t>module__ - </a:t>
            </a:r>
            <a:r>
              <a:rPr lang="ru-RU" dirty="0" smtClean="0"/>
              <a:t>имя модуля, в котором определена функция, </a:t>
            </a:r>
            <a:r>
              <a:rPr lang="ru-RU" dirty="0"/>
              <a:t>изменяемое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def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"""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aaaaaaa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""”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pass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doc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'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aaaaaaa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name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'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pl-PL" dirty="0"/>
              <a:t>&gt;&gt;&gt; def </a:t>
            </a:r>
            <a:r>
              <a:rPr lang="pl-PL" dirty="0" err="1"/>
              <a:t>wrapper</a:t>
            </a:r>
            <a:r>
              <a:rPr lang="pl-PL" dirty="0"/>
              <a:t>():</a:t>
            </a:r>
            <a:endParaRPr lang="pl-PL" dirty="0"/>
          </a:p>
          <a:p>
            <a:r>
              <a:rPr lang="pl-PL" dirty="0"/>
              <a:t>...     a = 1</a:t>
            </a:r>
            <a:endParaRPr lang="pl-PL" dirty="0"/>
          </a:p>
          <a:p>
            <a:r>
              <a:rPr lang="pl-PL" dirty="0"/>
              <a:t>...     def </a:t>
            </a:r>
            <a:r>
              <a:rPr lang="pl-PL" dirty="0" err="1"/>
              <a:t>foo</a:t>
            </a:r>
            <a:r>
              <a:rPr lang="pl-PL" dirty="0"/>
              <a:t>():</a:t>
            </a:r>
            <a:endParaRPr lang="pl-PL" dirty="0"/>
          </a:p>
          <a:p>
            <a:r>
              <a:rPr lang="pl-PL" dirty="0"/>
              <a:t>...             </a:t>
            </a:r>
            <a:r>
              <a:rPr lang="pl-PL" dirty="0" err="1"/>
              <a:t>print</a:t>
            </a:r>
            <a:r>
              <a:rPr lang="pl-PL" dirty="0"/>
              <a:t>(a)</a:t>
            </a:r>
            <a:endParaRPr lang="pl-PL" dirty="0"/>
          </a:p>
          <a:p>
            <a:r>
              <a:rPr lang="pl-PL" dirty="0"/>
              <a:t>...     return </a:t>
            </a:r>
            <a:r>
              <a:rPr lang="pl-PL" dirty="0" err="1"/>
              <a:t>foo</a:t>
            </a:r>
            <a:endParaRPr lang="pl-PL" dirty="0"/>
          </a:p>
          <a:p>
            <a:r>
              <a:rPr lang="pl-PL" dirty="0"/>
              <a:t>...</a:t>
            </a:r>
            <a:endParaRPr lang="pl-PL" dirty="0"/>
          </a:p>
          <a:p>
            <a:r>
              <a:rPr lang="pl-PL" dirty="0"/>
              <a:t>&gt;&gt;&gt; </a:t>
            </a:r>
            <a:r>
              <a:rPr lang="pl-PL" dirty="0" err="1"/>
              <a:t>wrapper</a:t>
            </a:r>
            <a:r>
              <a:rPr lang="pl-PL" dirty="0"/>
              <a:t>().__</a:t>
            </a:r>
            <a:r>
              <a:rPr lang="pl-PL" dirty="0" err="1"/>
              <a:t>qualname</a:t>
            </a:r>
            <a:r>
              <a:rPr lang="pl-PL" dirty="0"/>
              <a:t>__</a:t>
            </a:r>
            <a:endParaRPr lang="pl-PL" dirty="0"/>
          </a:p>
          <a:p>
            <a:r>
              <a:rPr lang="pl-PL" dirty="0"/>
              <a:t>'</a:t>
            </a:r>
            <a:r>
              <a:rPr lang="pl-PL" dirty="0" err="1"/>
              <a:t>wrapper</a:t>
            </a:r>
            <a:r>
              <a:rPr lang="pl-PL" dirty="0"/>
              <a:t>.&lt;</a:t>
            </a:r>
            <a:r>
              <a:rPr lang="pl-PL" dirty="0" err="1"/>
              <a:t>locals</a:t>
            </a:r>
            <a:r>
              <a:rPr lang="pl-PL" dirty="0"/>
              <a:t>&gt;.</a:t>
            </a:r>
            <a:r>
              <a:rPr lang="pl-PL" dirty="0" err="1"/>
              <a:t>foo</a:t>
            </a:r>
            <a:r>
              <a:rPr lang="pl-PL" dirty="0"/>
              <a:t>'</a:t>
            </a:r>
            <a:endParaRPr lang="pl-PL" dirty="0"/>
          </a:p>
          <a:p>
            <a:r>
              <a:rPr lang="en-US" dirty="0"/>
              <a:t>&gt;&gt;&gt; </a:t>
            </a:r>
            <a:r>
              <a:rPr lang="en-US" dirty="0" err="1"/>
              <a:t>foo.__module</a:t>
            </a:r>
            <a:r>
              <a:rPr lang="en-US" dirty="0" smtClean="0"/>
              <a:t>__</a:t>
            </a:r>
          </a:p>
          <a:p>
            <a:r>
              <a:rPr lang="en-US" dirty="0" smtClean="0"/>
              <a:t>'__</a:t>
            </a:r>
            <a:r>
              <a:rPr lang="en-US" dirty="0"/>
              <a:t>main__' </a:t>
            </a:r>
            <a:r>
              <a:rPr lang="pl-PL" dirty="0"/>
              <a:t/>
            </a:r>
            <a:br>
              <a:rPr lang="pl-PL" dirty="0"/>
            </a:b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9517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__defaults__ </a:t>
            </a:r>
            <a:r>
              <a:rPr lang="ru-RU" dirty="0" smtClean="0"/>
              <a:t>- </a:t>
            </a:r>
            <a:r>
              <a:rPr lang="en-US" dirty="0" smtClean="0"/>
              <a:t>tuple </a:t>
            </a:r>
            <a:r>
              <a:rPr lang="ru-RU" dirty="0" smtClean="0"/>
              <a:t>дефолтных значений, </a:t>
            </a:r>
            <a:r>
              <a:rPr lang="ru-RU" dirty="0"/>
              <a:t>изменяемое</a:t>
            </a:r>
            <a:endParaRPr lang="ru-RU" dirty="0" smtClean="0"/>
          </a:p>
          <a:p>
            <a:r>
              <a:rPr lang="ru-RU" dirty="0" smtClean="0"/>
              <a:t>__</a:t>
            </a:r>
            <a:r>
              <a:rPr lang="en-US" dirty="0" smtClean="0"/>
              <a:t>code__ - </a:t>
            </a:r>
            <a:r>
              <a:rPr lang="ru-RU" dirty="0" smtClean="0"/>
              <a:t>объект типа </a:t>
            </a:r>
            <a:r>
              <a:rPr lang="en-US" dirty="0" smtClean="0"/>
              <a:t>code</a:t>
            </a:r>
            <a:r>
              <a:rPr lang="ru-RU" dirty="0" smtClean="0"/>
              <a:t>, изменяемое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globals</a:t>
            </a:r>
            <a:r>
              <a:rPr lang="en-US" dirty="0" smtClean="0"/>
              <a:t>__</a:t>
            </a:r>
            <a:r>
              <a:rPr lang="ru-RU" dirty="0" smtClean="0"/>
              <a:t> - словарь глобальных значений модуля, где функция объявлена, неизменяемое </a:t>
            </a:r>
          </a:p>
          <a:p>
            <a:r>
              <a:rPr lang="ru-RU" dirty="0" smtClean="0"/>
              <a:t>__</a:t>
            </a:r>
            <a:r>
              <a:rPr lang="en-US" dirty="0" err="1" smtClean="0"/>
              <a:t>dict</a:t>
            </a:r>
            <a:r>
              <a:rPr lang="en-US" dirty="0" smtClean="0"/>
              <a:t>__ - namespace </a:t>
            </a:r>
            <a:r>
              <a:rPr lang="ru-RU" dirty="0" smtClean="0"/>
              <a:t>функции, </a:t>
            </a:r>
            <a:r>
              <a:rPr lang="ru-RU" dirty="0"/>
              <a:t>изменяемое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662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foo(a=1, b=2):</a:t>
            </a:r>
            <a:endParaRPr lang="en-US" dirty="0"/>
          </a:p>
          <a:p>
            <a:r>
              <a:rPr lang="en-US" dirty="0"/>
              <a:t>...     pass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foo.__defaults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(1, 2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/>
              <a:t>&gt;&gt;&gt; </a:t>
            </a:r>
            <a:r>
              <a:rPr lang="en-US" dirty="0" err="1"/>
              <a:t>foo.__code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/>
              <a:t>code object foo at 0x7f98fe73d660, file "&lt;</a:t>
            </a:r>
            <a:r>
              <a:rPr lang="en-US" dirty="0" err="1"/>
              <a:t>stdin</a:t>
            </a:r>
            <a:r>
              <a:rPr lang="en-US" dirty="0"/>
              <a:t>&gt;", line 1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/>
              <a:t>foo.__</a:t>
            </a:r>
            <a:r>
              <a:rPr lang="en-US" dirty="0" err="1"/>
              <a:t>globals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 smtClean="0"/>
              <a:t>{</a:t>
            </a:r>
            <a:r>
              <a:rPr lang="mr-IN" dirty="0" smtClean="0"/>
              <a:t>…</a:t>
            </a:r>
            <a:r>
              <a:rPr lang="en-US" dirty="0" smtClean="0"/>
              <a:t>'__</a:t>
            </a:r>
            <a:r>
              <a:rPr lang="en-US" dirty="0"/>
              <a:t>name__': '__main</a:t>
            </a:r>
            <a:r>
              <a:rPr lang="en-US" dirty="0" smtClean="0"/>
              <a:t>__’, </a:t>
            </a:r>
            <a:r>
              <a:rPr lang="en-US" dirty="0"/>
              <a:t>'numbers': &lt;module 'numbers' from '/</a:t>
            </a:r>
            <a:r>
              <a:rPr lang="en-US" dirty="0" err="1" smtClean="0"/>
              <a:t>usr</a:t>
            </a:r>
            <a:r>
              <a:rPr lang="en-US" dirty="0" smtClean="0"/>
              <a:t>/local/lib/python3.7/</a:t>
            </a:r>
            <a:r>
              <a:rPr lang="en-US" dirty="0" err="1" smtClean="0"/>
              <a:t>numbers.py</a:t>
            </a:r>
            <a:r>
              <a:rPr lang="en-US" dirty="0" smtClean="0"/>
              <a:t>’&gt;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  <a:endParaRPr lang="en-US" dirty="0"/>
          </a:p>
          <a:p>
            <a:endParaRPr lang="ru-RU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foo.a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1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dict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{'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': 1}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/>
            </a:r>
            <a:br>
              <a:rPr lang="mr-IN" dirty="0">
                <a:latin typeface="PT Mono" charset="0"/>
                <a:ea typeface="PT Mono" charset="0"/>
                <a:cs typeface="PT Mono" charset="0"/>
              </a:rPr>
            </a:b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565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__annotations__ </a:t>
            </a:r>
            <a:r>
              <a:rPr lang="ru-RU" dirty="0" smtClean="0"/>
              <a:t>- словарь аннотаций, </a:t>
            </a:r>
            <a:r>
              <a:rPr lang="ru-RU" dirty="0"/>
              <a:t>изменяемое</a:t>
            </a:r>
            <a:endParaRPr lang="ru-RU" dirty="0" smtClean="0"/>
          </a:p>
          <a:p>
            <a:r>
              <a:rPr lang="ru-RU" dirty="0" smtClean="0"/>
              <a:t>__</a:t>
            </a:r>
            <a:r>
              <a:rPr lang="en-US" dirty="0" err="1" smtClean="0"/>
              <a:t>kwdefaults</a:t>
            </a:r>
            <a:r>
              <a:rPr lang="en-US" dirty="0" smtClean="0"/>
              <a:t>__ - </a:t>
            </a:r>
            <a:r>
              <a:rPr lang="ru-RU" dirty="0" smtClean="0"/>
              <a:t>словарь дефолтных значений </a:t>
            </a:r>
            <a:r>
              <a:rPr lang="ru-RU" dirty="0" err="1" smtClean="0"/>
              <a:t>кваргов</a:t>
            </a:r>
            <a:r>
              <a:rPr lang="ru-RU" dirty="0" smtClean="0"/>
              <a:t>, </a:t>
            </a:r>
            <a:r>
              <a:rPr lang="ru-RU" dirty="0"/>
              <a:t>изменяемое</a:t>
            </a:r>
            <a:r>
              <a:rPr lang="ru-RU" dirty="0" smtClean="0"/>
              <a:t>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612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foo(a: </a:t>
            </a:r>
            <a:r>
              <a:rPr lang="en-US" dirty="0" err="1"/>
              <a:t>int</a:t>
            </a:r>
            <a:r>
              <a:rPr lang="en-US" dirty="0"/>
              <a:t>, b: float):</a:t>
            </a:r>
            <a:endParaRPr lang="en-US" dirty="0"/>
          </a:p>
          <a:p>
            <a:r>
              <a:rPr lang="en-US" dirty="0"/>
              <a:t>...     pass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foo.__annotations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{'a': &lt;class '</a:t>
            </a:r>
            <a:r>
              <a:rPr lang="en-US" dirty="0" err="1"/>
              <a:t>int</a:t>
            </a:r>
            <a:r>
              <a:rPr lang="en-US" dirty="0"/>
              <a:t>'&gt;, 'b': &lt;class 'float'&gt;}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&gt;&gt;&gt; </a:t>
            </a:r>
            <a:r>
              <a:rPr lang="en-US" dirty="0" err="1"/>
              <a:t>def</a:t>
            </a:r>
            <a:r>
              <a:rPr lang="en-US" dirty="0"/>
              <a:t> foo(*, a=1, b=2):</a:t>
            </a:r>
            <a:endParaRPr lang="en-US" dirty="0"/>
          </a:p>
          <a:p>
            <a:r>
              <a:rPr lang="en-US" dirty="0"/>
              <a:t>...     pass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r>
              <a:rPr lang="en-US" dirty="0"/>
              <a:t>&gt;&gt;&gt; foo.__</a:t>
            </a:r>
            <a:r>
              <a:rPr lang="en-US" dirty="0" err="1"/>
              <a:t>kwdefaults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{'a': 1, 'b': 2}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3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мы?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82323" y="1680164"/>
            <a:ext cx="3717959" cy="4433591"/>
          </a:xfrm>
        </p:spPr>
        <p:txBody>
          <a:bodyPr/>
          <a:lstStyle/>
          <a:p>
            <a:r>
              <a:rPr lang="ru-RU" b="1" dirty="0" smtClean="0"/>
              <a:t>Игорь </a:t>
            </a:r>
            <a:r>
              <a:rPr lang="ru-RU" b="1" dirty="0" err="1" smtClean="0"/>
              <a:t>Латкин</a:t>
            </a:r>
            <a:endParaRPr lang="ru-RU" b="1" dirty="0" smtClean="0"/>
          </a:p>
          <a:p>
            <a:r>
              <a:rPr lang="ru-RU" dirty="0" smtClean="0"/>
              <a:t>Выпускник Технопарка</a:t>
            </a:r>
          </a:p>
          <a:p>
            <a:r>
              <a:rPr lang="ru-RU" dirty="0" smtClean="0"/>
              <a:t>Закончил МГТУ им. Н. Э. Баумана (ИУ5). Аспирант кафедры ИУ5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MRG </a:t>
            </a:r>
            <a:r>
              <a:rPr lang="ru-RU" dirty="0" smtClean="0"/>
              <a:t>работал с 2015 по 2017 год в </a:t>
            </a:r>
            <a:r>
              <a:rPr lang="en-US" dirty="0" err="1" smtClean="0"/>
              <a:t>cloud.mail.ru</a:t>
            </a:r>
            <a:endParaRPr lang="en-US" dirty="0" smtClean="0"/>
          </a:p>
          <a:p>
            <a:r>
              <a:rPr lang="ru-RU" dirty="0" smtClean="0"/>
              <a:t>С 2016 году работаю в </a:t>
            </a:r>
            <a:r>
              <a:rPr lang="en-US" dirty="0" smtClean="0"/>
              <a:t>KTS Studio. Co-founder &amp; </a:t>
            </a:r>
            <a:r>
              <a:rPr lang="ru-RU" dirty="0" smtClean="0"/>
              <a:t>Старший разработчик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3074" name="Picture 2" descr="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82" y="1787738"/>
            <a:ext cx="3877954" cy="38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0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__closure__ </a:t>
            </a:r>
            <a:r>
              <a:rPr lang="ru-RU" dirty="0" smtClean="0"/>
              <a:t>- </a:t>
            </a:r>
            <a:r>
              <a:rPr lang="en-US" dirty="0" smtClean="0"/>
              <a:t>tuple </a:t>
            </a:r>
            <a:r>
              <a:rPr lang="ru-RU" dirty="0" smtClean="0"/>
              <a:t>ячеек, которые содержат </a:t>
            </a:r>
            <a:r>
              <a:rPr lang="ru-RU" dirty="0" err="1" smtClean="0"/>
              <a:t>биндинг</a:t>
            </a:r>
            <a:r>
              <a:rPr lang="ru-RU" dirty="0" smtClean="0"/>
              <a:t> к переменным замыкания</a:t>
            </a:r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test_closure.py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Пользовательские функции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213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__self__ </a:t>
            </a:r>
            <a:r>
              <a:rPr lang="ru-RU" dirty="0" smtClean="0"/>
              <a:t>- объект класса</a:t>
            </a:r>
          </a:p>
          <a:p>
            <a:r>
              <a:rPr lang="ru-RU" dirty="0" smtClean="0"/>
              <a:t>__</a:t>
            </a:r>
            <a:r>
              <a:rPr lang="en-US" dirty="0" err="1" smtClean="0"/>
              <a:t>func</a:t>
            </a:r>
            <a:r>
              <a:rPr lang="en-US" dirty="0" smtClean="0"/>
              <a:t>__ - </a:t>
            </a:r>
            <a:r>
              <a:rPr lang="ru-RU" dirty="0" smtClean="0"/>
              <a:t>сама функция, которую мы в классе объявили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079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поля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class A:</a:t>
            </a:r>
            <a:endParaRPr lang="en-US" dirty="0"/>
          </a:p>
          <a:p>
            <a:r>
              <a:rPr lang="en-US" dirty="0"/>
              <a:t>...     </a:t>
            </a:r>
            <a:r>
              <a:rPr lang="en-US" dirty="0" err="1"/>
              <a:t>def</a:t>
            </a:r>
            <a:r>
              <a:rPr lang="en-US" dirty="0"/>
              <a:t> foo():</a:t>
            </a:r>
            <a:endParaRPr lang="en-US" dirty="0"/>
          </a:p>
          <a:p>
            <a:r>
              <a:rPr lang="en-US" dirty="0"/>
              <a:t>...     </a:t>
            </a: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A.foo</a:t>
            </a:r>
            <a:endParaRPr lang="en-US" dirty="0"/>
          </a:p>
          <a:p>
            <a:r>
              <a:rPr lang="en-US" dirty="0"/>
              <a:t>&lt;function </a:t>
            </a:r>
            <a:r>
              <a:rPr lang="en-US" dirty="0" err="1"/>
              <a:t>A.foo</a:t>
            </a:r>
            <a:r>
              <a:rPr lang="en-US" dirty="0"/>
              <a:t> at 0x1025929d8&gt;</a:t>
            </a:r>
            <a:endParaRPr lang="en-US" dirty="0"/>
          </a:p>
          <a:p>
            <a:r>
              <a:rPr lang="en-US" dirty="0"/>
              <a:t>&gt;&gt;&gt; A().foo</a:t>
            </a:r>
            <a:endParaRPr lang="en-US" dirty="0"/>
          </a:p>
          <a:p>
            <a:r>
              <a:rPr lang="en-US" dirty="0"/>
              <a:t>&lt;bound method </a:t>
            </a:r>
            <a:r>
              <a:rPr lang="en-US" dirty="0" err="1"/>
              <a:t>A.foo</a:t>
            </a:r>
            <a:r>
              <a:rPr lang="en-US" dirty="0"/>
              <a:t> of &lt;__</a:t>
            </a:r>
            <a:r>
              <a:rPr lang="en-US" dirty="0" err="1"/>
              <a:t>main__.A</a:t>
            </a:r>
            <a:r>
              <a:rPr lang="en-US" dirty="0"/>
              <a:t> object at 0x102595048&gt;&gt;</a:t>
            </a:r>
            <a:endParaRPr lang="en-US" dirty="0"/>
          </a:p>
          <a:p>
            <a:r>
              <a:rPr lang="en-US" dirty="0"/>
              <a:t>&gt;&gt;&gt; A().foo.__</a:t>
            </a:r>
            <a:r>
              <a:rPr lang="en-US" dirty="0" err="1"/>
              <a:t>func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&lt;function </a:t>
            </a:r>
            <a:r>
              <a:rPr lang="en-US" dirty="0" err="1"/>
              <a:t>A.foo</a:t>
            </a:r>
            <a:r>
              <a:rPr lang="en-US" dirty="0"/>
              <a:t> at 0x1025929d8&gt;</a:t>
            </a:r>
            <a:endParaRPr lang="en-US" dirty="0"/>
          </a:p>
          <a:p>
            <a:r>
              <a:rPr lang="en-US" dirty="0"/>
              <a:t>&gt;&gt;&gt; A().</a:t>
            </a:r>
            <a:r>
              <a:rPr lang="en-US" dirty="0" err="1"/>
              <a:t>foo.__self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&lt;__</a:t>
            </a:r>
            <a:r>
              <a:rPr lang="en-US" dirty="0" err="1"/>
              <a:t>main__.A</a:t>
            </a:r>
            <a:r>
              <a:rPr lang="en-US" dirty="0"/>
              <a:t> object at 0x102595048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911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__name__ </a:t>
            </a:r>
            <a:r>
              <a:rPr lang="ru-RU" dirty="0" smtClean="0"/>
              <a:t>- имя класса </a:t>
            </a:r>
          </a:p>
          <a:p>
            <a:r>
              <a:rPr lang="ru-RU" dirty="0" smtClean="0"/>
              <a:t>__</a:t>
            </a:r>
            <a:r>
              <a:rPr lang="en-US" dirty="0" smtClean="0"/>
              <a:t>module__ - </a:t>
            </a:r>
            <a:r>
              <a:rPr lang="ru-RU" dirty="0" smtClean="0"/>
              <a:t>модуль, в котором объявлен класс</a:t>
            </a:r>
          </a:p>
          <a:p>
            <a:r>
              <a:rPr lang="en-US" dirty="0"/>
              <a:t>__</a:t>
            </a:r>
            <a:r>
              <a:rPr lang="en-US" dirty="0" err="1"/>
              <a:t>qualname</a:t>
            </a:r>
            <a:r>
              <a:rPr lang="en-US" dirty="0" smtClean="0"/>
              <a:t>__</a:t>
            </a:r>
            <a:r>
              <a:rPr lang="ru-RU" dirty="0" smtClean="0"/>
              <a:t> - </a:t>
            </a:r>
            <a:r>
              <a:rPr lang="en-US" dirty="0" smtClean="0"/>
              <a:t>fully qualified </a:t>
            </a:r>
            <a:r>
              <a:rPr lang="ru-RU" dirty="0" smtClean="0"/>
              <a:t>имя</a:t>
            </a:r>
          </a:p>
          <a:p>
            <a:r>
              <a:rPr lang="ru-RU" dirty="0" smtClean="0"/>
              <a:t>__</a:t>
            </a:r>
            <a:r>
              <a:rPr lang="en-US" dirty="0" smtClean="0"/>
              <a:t>doc__ - </a:t>
            </a:r>
            <a:r>
              <a:rPr lang="ru-RU" dirty="0" err="1" smtClean="0"/>
              <a:t>докстринг</a:t>
            </a:r>
            <a:endParaRPr lang="ru-RU" dirty="0" smtClean="0"/>
          </a:p>
          <a:p>
            <a:r>
              <a:rPr lang="en-US" dirty="0"/>
              <a:t>__annotations</a:t>
            </a:r>
            <a:r>
              <a:rPr lang="en-US" dirty="0" smtClean="0"/>
              <a:t>__</a:t>
            </a:r>
            <a:r>
              <a:rPr lang="ru-RU" dirty="0" smtClean="0"/>
              <a:t> - аннотации статических полей класса</a:t>
            </a:r>
          </a:p>
          <a:p>
            <a:r>
              <a:rPr lang="ru-RU" dirty="0" smtClean="0"/>
              <a:t>__</a:t>
            </a:r>
            <a:r>
              <a:rPr lang="en-US" dirty="0" err="1" smtClean="0"/>
              <a:t>dict</a:t>
            </a:r>
            <a:r>
              <a:rPr lang="en-US" dirty="0" smtClean="0"/>
              <a:t>__ - namespace </a:t>
            </a:r>
            <a:r>
              <a:rPr lang="ru-RU" dirty="0" smtClean="0"/>
              <a:t>класса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7846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__bases__ </a:t>
            </a:r>
            <a:r>
              <a:rPr lang="ru-RU" dirty="0" smtClean="0"/>
              <a:t>- базовые классы</a:t>
            </a:r>
          </a:p>
          <a:p>
            <a:r>
              <a:rPr lang="ru-RU" dirty="0" smtClean="0"/>
              <a:t>__</a:t>
            </a:r>
            <a:r>
              <a:rPr lang="en-US" dirty="0" smtClean="0"/>
              <a:t>base__ - </a:t>
            </a:r>
            <a:r>
              <a:rPr lang="ru-RU" dirty="0" smtClean="0"/>
              <a:t>базовый класс, который указан первым по порядку 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mro</a:t>
            </a:r>
            <a:r>
              <a:rPr lang="en-US" dirty="0" smtClean="0"/>
              <a:t>__</a:t>
            </a:r>
            <a:r>
              <a:rPr lang="ru-RU" dirty="0" smtClean="0"/>
              <a:t> - список классов, упорядоченный по вызову </a:t>
            </a:r>
            <a:r>
              <a:rPr lang="en-US" dirty="0" smtClean="0"/>
              <a:t>super </a:t>
            </a:r>
            <a:r>
              <a:rPr lang="ru-RU" dirty="0" smtClean="0"/>
              <a:t>функции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test_bases.py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Классы (поля, относящиеся к наследованию)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5293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dictoffset</a:t>
            </a:r>
            <a:r>
              <a:rPr lang="en-US" dirty="0"/>
              <a:t>__ </a:t>
            </a:r>
            <a:endParaRPr lang="ru-RU" dirty="0" smtClean="0"/>
          </a:p>
          <a:p>
            <a:r>
              <a:rPr lang="en-US" dirty="0"/>
              <a:t>__flags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/>
              <a:t>__</a:t>
            </a:r>
            <a:r>
              <a:rPr lang="en-US" dirty="0" err="1"/>
              <a:t>itemsize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/>
              <a:t>__</a:t>
            </a:r>
            <a:r>
              <a:rPr lang="en-US" dirty="0" err="1"/>
              <a:t>basicsize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/>
              <a:t>__</a:t>
            </a:r>
            <a:r>
              <a:rPr lang="en-US" dirty="0" err="1"/>
              <a:t>weakrefoffset</a:t>
            </a:r>
            <a:r>
              <a:rPr lang="en-US" dirty="0" smtClean="0"/>
              <a:t>__</a:t>
            </a:r>
          </a:p>
          <a:p>
            <a:r>
              <a:rPr lang="en-US" dirty="0"/>
              <a:t>__</a:t>
            </a:r>
            <a:r>
              <a:rPr lang="en-US" dirty="0" err="1"/>
              <a:t>text_signature</a:t>
            </a:r>
            <a:r>
              <a:rPr lang="en-US" dirty="0"/>
              <a:t>__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Классы (кишки интерпретатора)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27730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Поле позволяет явно указать поля, которые будут в классе. В случае указания __</a:t>
            </a:r>
            <a:r>
              <a:rPr lang="en-US" dirty="0" smtClean="0"/>
              <a:t>slots</a:t>
            </a:r>
            <a:r>
              <a:rPr lang="ru-RU" dirty="0" smtClean="0"/>
              <a:t>__ пропадают поля </a:t>
            </a:r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 smtClean="0"/>
              <a:t>__ </a:t>
            </a:r>
            <a:r>
              <a:rPr lang="ru-RU" dirty="0" smtClean="0"/>
              <a:t>и </a:t>
            </a:r>
            <a:r>
              <a:rPr lang="en-US" dirty="0" smtClean="0"/>
              <a:t>__</a:t>
            </a:r>
            <a:r>
              <a:rPr lang="en-US" dirty="0" err="1"/>
              <a:t>weakref</a:t>
            </a:r>
            <a:r>
              <a:rPr lang="en-US" dirty="0" smtClean="0"/>
              <a:t>__</a:t>
            </a:r>
          </a:p>
          <a:p>
            <a:endParaRPr lang="en-US" dirty="0"/>
          </a:p>
          <a:p>
            <a:r>
              <a:rPr lang="ru-RU" dirty="0" smtClean="0"/>
              <a:t>Используя </a:t>
            </a:r>
            <a:r>
              <a:rPr lang="en-US" dirty="0" smtClean="0"/>
              <a:t>__slots__ </a:t>
            </a:r>
            <a:r>
              <a:rPr lang="ru-RU" dirty="0" smtClean="0"/>
              <a:t>можно сильно экономить на памяти и времени доступа к атрибутам объекта.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test_slots.py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__slots__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поля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9691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Класс может реализовывать определенные операции, которые вызываются специальным синтаксисом (например, арифметические операции или подписка и разрезание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Это </a:t>
            </a:r>
            <a:r>
              <a:rPr lang="ru-RU" dirty="0"/>
              <a:t>подход </a:t>
            </a:r>
            <a:r>
              <a:rPr lang="ru-RU" dirty="0" smtClean="0"/>
              <a:t>используется в </a:t>
            </a:r>
            <a:r>
              <a:rPr lang="en-US" dirty="0"/>
              <a:t>p</a:t>
            </a:r>
            <a:r>
              <a:rPr lang="ru-RU" dirty="0" err="1" smtClean="0"/>
              <a:t>ython</a:t>
            </a:r>
            <a:r>
              <a:rPr lang="ru-RU" dirty="0" smtClean="0"/>
              <a:t> </a:t>
            </a:r>
            <a:r>
              <a:rPr lang="ru-RU" dirty="0"/>
              <a:t>к перегрузке </a:t>
            </a:r>
            <a:r>
              <a:rPr lang="ru-RU" dirty="0" smtClean="0"/>
              <a:t>операторов.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811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Рассмотрим подробнее атрибут __</a:t>
            </a:r>
            <a:r>
              <a:rPr lang="en-US" dirty="0" err="1" smtClean="0"/>
              <a:t>dict</a:t>
            </a:r>
            <a:r>
              <a:rPr lang="en-US" dirty="0" smtClean="0"/>
              <a:t>__</a:t>
            </a:r>
          </a:p>
          <a:p>
            <a:r>
              <a:rPr lang="en-US" dirty="0" err="1" smtClean="0"/>
              <a:t>Чтобы</a:t>
            </a:r>
            <a:r>
              <a:rPr lang="en-US" dirty="0" smtClean="0"/>
              <a:t> </a:t>
            </a:r>
            <a:r>
              <a:rPr lang="en-US" dirty="0" err="1"/>
              <a:t>найти</a:t>
            </a:r>
            <a:r>
              <a:rPr lang="en-US" dirty="0"/>
              <a:t> </a:t>
            </a:r>
            <a:r>
              <a:rPr lang="en-US" dirty="0" err="1"/>
              <a:t>атрибут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, python </a:t>
            </a:r>
            <a:r>
              <a:rPr lang="en-US" dirty="0" err="1"/>
              <a:t>обыскивает</a:t>
            </a:r>
            <a:r>
              <a:rPr lang="en-US" dirty="0"/>
              <a:t>:</a:t>
            </a:r>
            <a:endParaRPr lang="en-US" dirty="0"/>
          </a:p>
          <a:p>
            <a:pPr fontAlgn="base"/>
            <a:r>
              <a:rPr lang="en-US" dirty="0" smtClean="0"/>
              <a:t>1) </a:t>
            </a:r>
            <a:r>
              <a:rPr lang="en-US" dirty="0" err="1" smtClean="0"/>
              <a:t>Сам</a:t>
            </a:r>
            <a:r>
              <a:rPr lang="en-US" dirty="0" smtClean="0"/>
              <a:t> </a:t>
            </a:r>
            <a:r>
              <a:rPr lang="en-US" dirty="0" err="1"/>
              <a:t>объект</a:t>
            </a:r>
            <a:r>
              <a:rPr lang="en-US" dirty="0"/>
              <a:t> (o.__</a:t>
            </a:r>
            <a:r>
              <a:rPr lang="en-US" dirty="0" err="1"/>
              <a:t>dict</a:t>
            </a:r>
            <a:r>
              <a:rPr lang="en-US" dirty="0"/>
              <a:t>__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системные</a:t>
            </a:r>
            <a:r>
              <a:rPr lang="en-US" dirty="0"/>
              <a:t> </a:t>
            </a:r>
            <a:r>
              <a:rPr lang="en-US" dirty="0" err="1"/>
              <a:t>атрибуты</a:t>
            </a:r>
            <a:r>
              <a:rPr lang="en-US" dirty="0"/>
              <a:t>).</a:t>
            </a:r>
          </a:p>
          <a:p>
            <a:pPr fontAlgn="base"/>
            <a:r>
              <a:rPr lang="en-US" dirty="0" smtClean="0"/>
              <a:t>2) </a:t>
            </a:r>
            <a:r>
              <a:rPr lang="en-US" dirty="0" err="1" smtClean="0"/>
              <a:t>Класс</a:t>
            </a:r>
            <a:r>
              <a:rPr lang="en-US" dirty="0" smtClean="0"/>
              <a:t> </a:t>
            </a:r>
            <a:r>
              <a:rPr lang="en-US" dirty="0" err="1"/>
              <a:t>объекта</a:t>
            </a:r>
            <a:r>
              <a:rPr lang="en-US" dirty="0"/>
              <a:t> (o.__class__.__</a:t>
            </a:r>
            <a:r>
              <a:rPr lang="en-US" dirty="0" err="1"/>
              <a:t>dict</a:t>
            </a:r>
            <a:r>
              <a:rPr lang="en-US" dirty="0"/>
              <a:t>__). </a:t>
            </a:r>
          </a:p>
          <a:p>
            <a:pPr fontAlgn="base"/>
            <a:r>
              <a:rPr lang="en-US" dirty="0" smtClean="0"/>
              <a:t>3) </a:t>
            </a:r>
            <a:r>
              <a:rPr lang="en-US" dirty="0" err="1" smtClean="0"/>
              <a:t>Классы</a:t>
            </a:r>
            <a:r>
              <a:rPr lang="en-US" dirty="0"/>
              <a:t>,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 smtClean="0"/>
              <a:t>насаледован</a:t>
            </a:r>
            <a:r>
              <a:rPr lang="en-US" dirty="0" smtClean="0"/>
              <a:t> </a:t>
            </a:r>
            <a:r>
              <a:rPr lang="en-US" dirty="0" err="1"/>
              <a:t>класс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 (o.__class</a:t>
            </a:r>
            <a:r>
              <a:rPr lang="en-US" dirty="0" smtClean="0"/>
              <a:t>__.__</a:t>
            </a:r>
            <a:r>
              <a:rPr lang="en-US" dirty="0" err="1" smtClean="0"/>
              <a:t>mro</a:t>
            </a:r>
            <a:r>
              <a:rPr lang="en-US" dirty="0" smtClean="0"/>
              <a:t>__.__</a:t>
            </a:r>
            <a:r>
              <a:rPr lang="en-US" dirty="0" err="1"/>
              <a:t>dict</a:t>
            </a:r>
            <a:r>
              <a:rPr lang="en-US" dirty="0"/>
              <a:t>__).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test_dict.py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Доступ к атрибутам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76297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Подумать?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class A:</a:t>
            </a:r>
            <a:endParaRPr lang="en-US" dirty="0"/>
          </a:p>
          <a:p>
            <a:r>
              <a:rPr lang="en-US" dirty="0"/>
              <a:t>...     </a:t>
            </a:r>
            <a:r>
              <a:rPr lang="en-US" dirty="0" err="1"/>
              <a:t>def</a:t>
            </a:r>
            <a:r>
              <a:rPr lang="en-US" dirty="0"/>
              <a:t> foo(self):</a:t>
            </a:r>
            <a:endParaRPr lang="en-US" dirty="0"/>
          </a:p>
          <a:p>
            <a:r>
              <a:rPr lang="en-US" dirty="0"/>
              <a:t>...         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r>
              <a:rPr lang="en-US" dirty="0"/>
              <a:t>&gt;&gt;&gt; a = A()</a:t>
            </a:r>
            <a:endParaRPr lang="en-US" dirty="0"/>
          </a:p>
          <a:p>
            <a:r>
              <a:rPr lang="en-US" dirty="0"/>
              <a:t>&gt;&gt;&gt; A.__</a:t>
            </a:r>
            <a:r>
              <a:rPr lang="en-US" dirty="0" err="1"/>
              <a:t>dict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 err="1"/>
              <a:t>mappingproxy</a:t>
            </a:r>
            <a:r>
              <a:rPr lang="en-US" dirty="0" smtClean="0"/>
              <a:t>({</a:t>
            </a:r>
            <a:r>
              <a:rPr lang="mr-IN" dirty="0" smtClean="0"/>
              <a:t>…</a:t>
            </a:r>
            <a:r>
              <a:rPr lang="en-US" dirty="0" smtClean="0"/>
              <a:t>'foo</a:t>
            </a:r>
            <a:r>
              <a:rPr lang="en-US" dirty="0"/>
              <a:t>': &lt;function </a:t>
            </a:r>
            <a:r>
              <a:rPr lang="en-US" dirty="0" err="1"/>
              <a:t>A.foo</a:t>
            </a:r>
            <a:r>
              <a:rPr lang="en-US" dirty="0"/>
              <a:t> at 0x100f5af28</a:t>
            </a:r>
            <a:r>
              <a:rPr lang="en-US" dirty="0" smtClean="0"/>
              <a:t>&gt;</a:t>
            </a:r>
            <a:r>
              <a:rPr lang="mr-IN" dirty="0" smtClean="0"/>
              <a:t>…</a:t>
            </a:r>
            <a:r>
              <a:rPr lang="en-US" dirty="0" smtClean="0"/>
              <a:t>})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A.foo</a:t>
            </a:r>
            <a:endParaRPr lang="en-US" dirty="0"/>
          </a:p>
          <a:p>
            <a:r>
              <a:rPr lang="en-US" dirty="0"/>
              <a:t>&lt;function </a:t>
            </a:r>
            <a:r>
              <a:rPr lang="en-US" dirty="0" err="1"/>
              <a:t>A.foo</a:t>
            </a:r>
            <a:r>
              <a:rPr lang="en-US" dirty="0"/>
              <a:t> at 0x100f5af28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a.foo</a:t>
            </a:r>
            <a:endParaRPr lang="en-US" dirty="0"/>
          </a:p>
          <a:p>
            <a:r>
              <a:rPr lang="en-US" dirty="0"/>
              <a:t>&lt;bound method </a:t>
            </a:r>
            <a:r>
              <a:rPr lang="en-US" dirty="0" err="1"/>
              <a:t>A.foo</a:t>
            </a:r>
            <a:r>
              <a:rPr lang="en-US" dirty="0"/>
              <a:t> of &lt;__</a:t>
            </a:r>
            <a:r>
              <a:rPr lang="en-US" dirty="0" err="1"/>
              <a:t>main__.A</a:t>
            </a:r>
            <a:r>
              <a:rPr lang="en-US" dirty="0"/>
              <a:t> object at 0x100f6bf98&gt;&gt;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/>
          </a:p>
        </p:txBody>
      </p:sp>
      <p:pic>
        <p:nvPicPr>
          <p:cNvPr id="1030" name="Picture 6" descr="webp-to-png output 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91" y="4654480"/>
            <a:ext cx="1781031" cy="178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557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Не забудьте отметиться на занятии!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Цитата великих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7847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Дескрипторы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a.foo.__class__.__get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&lt;slot wrapper '__get__' of 'method' objects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&gt;&gt;&gt; a.foo.__</a:t>
            </a:r>
            <a:r>
              <a:rPr lang="en-US" dirty="0" err="1"/>
              <a:t>func</a:t>
            </a:r>
            <a:r>
              <a:rPr lang="en-US" dirty="0"/>
              <a:t>__</a:t>
            </a:r>
            <a:endParaRPr lang="en-US" dirty="0"/>
          </a:p>
          <a:p>
            <a:r>
              <a:rPr lang="en-US" dirty="0"/>
              <a:t>&lt;function </a:t>
            </a:r>
            <a:r>
              <a:rPr lang="en-US" dirty="0" err="1"/>
              <a:t>A.foo</a:t>
            </a:r>
            <a:r>
              <a:rPr lang="en-US" dirty="0"/>
              <a:t> at 0x100f5af28&gt;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92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general, a descriptor is an object attribute with “binding behavior”, one whose attribute access has been overridden by methods in the descriptor protocol. Those methods are </a:t>
            </a:r>
            <a:r>
              <a:rPr lang="en-US" u="sng" dirty="0">
                <a:hlinkClick r:id="rId2"/>
              </a:rPr>
              <a:t>__get__()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__set__()</a:t>
            </a:r>
            <a:r>
              <a:rPr lang="en-US" dirty="0"/>
              <a:t>, and </a:t>
            </a:r>
            <a:r>
              <a:rPr lang="en-US" u="sng" dirty="0">
                <a:hlinkClick r:id="rId4"/>
              </a:rPr>
              <a:t>__delete__()</a:t>
            </a:r>
            <a:r>
              <a:rPr lang="en-US" dirty="0"/>
              <a:t>. If any of those methods are defined for an object, it is said to be a descriptor.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92009" y="5323738"/>
            <a:ext cx="4978854" cy="621587"/>
          </a:xfrm>
        </p:spPr>
        <p:txBody>
          <a:bodyPr/>
          <a:lstStyle/>
          <a:p>
            <a:r>
              <a:rPr lang="en-US" dirty="0" err="1" smtClean="0"/>
              <a:t>docs.python.org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6238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Если определен один из методов на предыдущем слайде - объект считает дескриптором. </a:t>
            </a:r>
          </a:p>
          <a:p>
            <a:r>
              <a:rPr lang="ru-RU" dirty="0" smtClean="0"/>
              <a:t>Если объект дескриптора определяет </a:t>
            </a:r>
            <a:r>
              <a:rPr lang="ru-RU" b="1" dirty="0" smtClean="0"/>
              <a:t>__</a:t>
            </a:r>
            <a:r>
              <a:rPr lang="en-US" b="1" dirty="0" smtClean="0"/>
              <a:t>get__, __set__ </a:t>
            </a:r>
            <a:r>
              <a:rPr lang="en-US" dirty="0" smtClean="0"/>
              <a:t>- </a:t>
            </a:r>
            <a:r>
              <a:rPr lang="ru-RU" dirty="0" smtClean="0"/>
              <a:t>он считает </a:t>
            </a:r>
            <a:r>
              <a:rPr lang="en-US" dirty="0" smtClean="0"/>
              <a:t>data </a:t>
            </a:r>
            <a:r>
              <a:rPr lang="ru-RU" dirty="0" smtClean="0"/>
              <a:t>дескриптором.</a:t>
            </a:r>
            <a:endParaRPr lang="en-US" dirty="0" smtClean="0"/>
          </a:p>
          <a:p>
            <a:r>
              <a:rPr lang="ru-RU" dirty="0" smtClean="0"/>
              <a:t>Если объект дескриптора определяет </a:t>
            </a:r>
            <a:r>
              <a:rPr lang="ru-RU" b="1" dirty="0" smtClean="0"/>
              <a:t>__</a:t>
            </a:r>
            <a:r>
              <a:rPr lang="en-US" b="1" dirty="0" smtClean="0"/>
              <a:t>get__ </a:t>
            </a:r>
            <a:r>
              <a:rPr lang="en-US" dirty="0" smtClean="0"/>
              <a:t>-</a:t>
            </a:r>
            <a:r>
              <a:rPr lang="ru-RU" dirty="0" smtClean="0"/>
              <a:t> он считает </a:t>
            </a:r>
            <a:r>
              <a:rPr lang="en-US" dirty="0" smtClean="0"/>
              <a:t>non-data </a:t>
            </a:r>
            <a:r>
              <a:rPr lang="ru-RU" dirty="0" smtClean="0"/>
              <a:t>дескриптор. </a:t>
            </a:r>
          </a:p>
          <a:p>
            <a:r>
              <a:rPr lang="ru-RU" dirty="0" smtClean="0"/>
              <a:t>Они отличаются приоритетом вызова по отношению к полю </a:t>
            </a:r>
            <a:r>
              <a:rPr lang="ru-RU" b="1" dirty="0" smtClean="0"/>
              <a:t>__</a:t>
            </a:r>
            <a:r>
              <a:rPr lang="en-US" b="1" dirty="0" err="1" smtClean="0"/>
              <a:t>dict</a:t>
            </a:r>
            <a:r>
              <a:rPr lang="en-US" b="1" dirty="0" smtClean="0"/>
              <a:t>__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Дескрипторы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57850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test_data_descriptor.py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test_non_data_descriptor.py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test_descriptor_examples.py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Некоторая оптимизация:</a:t>
            </a:r>
          </a:p>
          <a:p>
            <a:r>
              <a:rPr lang="en-US" dirty="0"/>
              <a:t>&gt;&gt;&gt; </a:t>
            </a:r>
            <a:r>
              <a:rPr lang="en-US" dirty="0" err="1"/>
              <a:t>test_binding.py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Примеры дескрипторов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9056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М</a:t>
            </a:r>
            <a:r>
              <a:rPr lang="en-US" dirty="0" err="1" smtClean="0"/>
              <a:t>етоды</a:t>
            </a:r>
            <a:r>
              <a:rPr lang="en-US" dirty="0" smtClean="0"/>
              <a:t> </a:t>
            </a:r>
            <a:r>
              <a:rPr lang="en-US" i="1" dirty="0"/>
              <a:t>__</a:t>
            </a:r>
            <a:r>
              <a:rPr lang="en-US" dirty="0" err="1"/>
              <a:t>getattr</a:t>
            </a:r>
            <a:r>
              <a:rPr lang="en-US" i="1" dirty="0"/>
              <a:t>__()</a:t>
            </a:r>
            <a:r>
              <a:rPr lang="en-US" dirty="0"/>
              <a:t>, </a:t>
            </a:r>
            <a:r>
              <a:rPr lang="en-US" i="1" dirty="0"/>
              <a:t>__</a:t>
            </a:r>
            <a:r>
              <a:rPr lang="en-US" dirty="0" err="1"/>
              <a:t>setattr</a:t>
            </a:r>
            <a:r>
              <a:rPr lang="en-US" i="1" dirty="0"/>
              <a:t>__()</a:t>
            </a:r>
            <a:r>
              <a:rPr lang="en-US" dirty="0"/>
              <a:t>, </a:t>
            </a:r>
            <a:r>
              <a:rPr lang="en-US" i="1" dirty="0"/>
              <a:t>__</a:t>
            </a:r>
            <a:r>
              <a:rPr lang="en-US" dirty="0" err="1"/>
              <a:t>delattr</a:t>
            </a:r>
            <a:r>
              <a:rPr lang="en-US" i="1" dirty="0"/>
              <a:t>__()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i="1" dirty="0"/>
              <a:t>__</a:t>
            </a:r>
            <a:r>
              <a:rPr lang="en-US" dirty="0" err="1"/>
              <a:t>getattribute</a:t>
            </a:r>
            <a:r>
              <a:rPr lang="en-US" i="1" dirty="0"/>
              <a:t>__()</a:t>
            </a:r>
            <a:r>
              <a:rPr lang="en-US" dirty="0"/>
              <a:t>. </a:t>
            </a:r>
            <a:endParaRPr lang="ru-RU" dirty="0" smtClean="0"/>
          </a:p>
          <a:p>
            <a:r>
              <a:rPr lang="en-US" dirty="0" err="1" smtClean="0"/>
              <a:t>В</a:t>
            </a:r>
            <a:r>
              <a:rPr lang="en-US" dirty="0" smtClean="0"/>
              <a:t> </a:t>
            </a:r>
            <a:r>
              <a:rPr lang="en-US" dirty="0" err="1"/>
              <a:t>отличие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дескрипторов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следует</a:t>
            </a:r>
            <a:r>
              <a:rPr lang="en-US" dirty="0"/>
              <a:t> </a:t>
            </a:r>
            <a:r>
              <a:rPr lang="en-US" dirty="0" err="1"/>
              <a:t>определять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, </a:t>
            </a:r>
            <a:r>
              <a:rPr lang="en-US" dirty="0" err="1"/>
              <a:t>содержащего</a:t>
            </a:r>
            <a:r>
              <a:rPr lang="en-US" dirty="0"/>
              <a:t> </a:t>
            </a:r>
            <a:r>
              <a:rPr lang="en-US" dirty="0" err="1"/>
              <a:t>атрибуты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вызываются</a:t>
            </a:r>
            <a:r>
              <a:rPr lang="en-US" dirty="0"/>
              <a:t> </a:t>
            </a:r>
            <a:r>
              <a:rPr lang="en-US" dirty="0" err="1"/>
              <a:t>они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доступе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en-US" dirty="0"/>
              <a:t> </a:t>
            </a:r>
            <a:r>
              <a:rPr lang="en-US" dirty="0" err="1"/>
              <a:t>любому</a:t>
            </a:r>
            <a:r>
              <a:rPr lang="en-US" dirty="0"/>
              <a:t> </a:t>
            </a:r>
            <a:r>
              <a:rPr lang="en-US" dirty="0" err="1"/>
              <a:t>атрибуту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Методы доступа к атрибутам (</a:t>
            </a:r>
            <a:r>
              <a:rPr lang="en-US" dirty="0" smtClean="0"/>
              <a:t>yet another</a:t>
            </a:r>
            <a:r>
              <a:rPr lang="ru-RU" dirty="0" smtClean="0"/>
              <a:t> магия)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6490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будет вызван в случае, если запрашиваемый атрибут не найден обычным механизмом (в __</a:t>
            </a:r>
            <a:r>
              <a:rPr lang="ru-RU" dirty="0" err="1"/>
              <a:t>dict</a:t>
            </a:r>
            <a:r>
              <a:rPr lang="ru-RU" dirty="0"/>
              <a:t>__ экземпляра, класса и т.д.)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__(self, 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23543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будет </a:t>
            </a:r>
            <a:r>
              <a:rPr lang="ru-RU" dirty="0"/>
              <a:t>вызван при попытке получить значение атрибута. Если этот метод переопределён, стандартный механизм поиска значения атрибута не будет задействован.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__</a:t>
            </a:r>
            <a:r>
              <a:rPr lang="ru-RU" dirty="0" err="1"/>
              <a:t>getattribute</a:t>
            </a:r>
            <a:r>
              <a:rPr lang="ru-RU" dirty="0"/>
              <a:t>__(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20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будет </a:t>
            </a:r>
            <a:r>
              <a:rPr lang="ru-RU" dirty="0"/>
              <a:t>вызван при попытке установить значение атрибута экземпляра. Аналогично __</a:t>
            </a:r>
            <a:r>
              <a:rPr lang="ru-RU" dirty="0" err="1"/>
              <a:t>getattribute</a:t>
            </a:r>
            <a:r>
              <a:rPr lang="ru-RU" dirty="0"/>
              <a:t>__(), если этот метод переопределён, стандартный механизм установки значения не будет </a:t>
            </a:r>
            <a:r>
              <a:rPr lang="ru-RU" dirty="0" smtClean="0"/>
              <a:t>задействован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__</a:t>
            </a:r>
            <a:r>
              <a:rPr lang="ru-RU" dirty="0" err="1"/>
              <a:t>setattr</a:t>
            </a:r>
            <a:r>
              <a:rPr lang="ru-RU" dirty="0"/>
              <a:t>__(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value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1379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аналогичен </a:t>
            </a:r>
            <a:r>
              <a:rPr lang="ru-RU" dirty="0"/>
              <a:t>__</a:t>
            </a:r>
            <a:r>
              <a:rPr lang="ru-RU" dirty="0" err="1"/>
              <a:t>setattr</a:t>
            </a:r>
            <a:r>
              <a:rPr lang="ru-RU" dirty="0"/>
              <a:t>__(), но используется при удалении атрибута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Примеры:</a:t>
            </a:r>
          </a:p>
          <a:p>
            <a:r>
              <a:rPr lang="en-US" dirty="0"/>
              <a:t>&gt;&gt;&gt; </a:t>
            </a:r>
            <a:r>
              <a:rPr lang="en-US" dirty="0" err="1"/>
              <a:t>test_getattr.py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__</a:t>
            </a:r>
            <a:r>
              <a:rPr lang="ru-RU" dirty="0" err="1"/>
              <a:t>delattr</a:t>
            </a:r>
            <a:r>
              <a:rPr lang="ru-RU" dirty="0"/>
              <a:t>__(</a:t>
            </a:r>
            <a:r>
              <a:rPr lang="ru-RU" dirty="0" err="1"/>
              <a:t>self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37747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 по методам доступа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ru-RU" dirty="0"/>
              <a:t>Ч</a:t>
            </a:r>
            <a:r>
              <a:rPr lang="ru-RU" dirty="0" smtClean="0"/>
              <a:t>тобы </a:t>
            </a:r>
            <a:r>
              <a:rPr lang="ru-RU" dirty="0"/>
              <a:t>получить значение атрибута </a:t>
            </a:r>
            <a:r>
              <a:rPr lang="ru-RU" dirty="0" err="1" smtClean="0"/>
              <a:t>attrname</a:t>
            </a:r>
            <a:r>
              <a:rPr lang="ru-RU" dirty="0" smtClean="0"/>
              <a:t>:</a:t>
            </a:r>
            <a:endParaRPr lang="ru-RU" dirty="0"/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определён</a:t>
            </a:r>
            <a:r>
              <a:rPr lang="en-US" dirty="0"/>
              <a:t> метод </a:t>
            </a:r>
            <a:r>
              <a:rPr lang="en-US" i="1" dirty="0"/>
              <a:t>a.__class__.__</a:t>
            </a:r>
            <a:r>
              <a:rPr lang="en-US" i="1" dirty="0" err="1"/>
              <a:t>getattribute</a:t>
            </a:r>
            <a:r>
              <a:rPr lang="en-US" i="1" dirty="0"/>
              <a:t>__()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вызывается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полученное</a:t>
            </a:r>
            <a:r>
              <a:rPr lang="en-US" dirty="0"/>
              <a:t> </a:t>
            </a:r>
            <a:r>
              <a:rPr lang="en-US" dirty="0" err="1" smtClean="0"/>
              <a:t>значение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attrname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специальный</a:t>
            </a:r>
            <a:r>
              <a:rPr lang="en-US" dirty="0"/>
              <a:t> (</a:t>
            </a:r>
            <a:r>
              <a:rPr lang="en-US" dirty="0" err="1"/>
              <a:t>определённый</a:t>
            </a:r>
            <a:r>
              <a:rPr lang="en-US" dirty="0"/>
              <a:t> python-</a:t>
            </a:r>
            <a:r>
              <a:rPr lang="en-US" dirty="0" err="1"/>
              <a:t>ом</a:t>
            </a:r>
            <a:r>
              <a:rPr lang="en-US" dirty="0"/>
              <a:t>) </a:t>
            </a:r>
            <a:r>
              <a:rPr lang="en-US" dirty="0" err="1"/>
              <a:t>атрибут</a:t>
            </a:r>
            <a:r>
              <a:rPr lang="en-US" dirty="0"/>
              <a:t>, </a:t>
            </a:r>
            <a:r>
              <a:rPr lang="en-US" dirty="0" err="1"/>
              <a:t>такой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i="1" dirty="0"/>
              <a:t>__class__</a:t>
            </a:r>
            <a:r>
              <a:rPr lang="en-US" dirty="0"/>
              <a:t> или </a:t>
            </a:r>
            <a:r>
              <a:rPr lang="en-US" i="1" dirty="0"/>
              <a:t>__doc__</a:t>
            </a:r>
            <a:r>
              <a:rPr lang="en-US" dirty="0"/>
              <a:t>,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 smtClean="0"/>
              <a:t>значение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Проверяется</a:t>
            </a:r>
            <a:r>
              <a:rPr lang="en-US" dirty="0" smtClean="0"/>
              <a:t> </a:t>
            </a:r>
            <a:r>
              <a:rPr lang="en-US" i="1" dirty="0"/>
              <a:t>a.__class__.__</a:t>
            </a:r>
            <a:r>
              <a:rPr lang="en-US" i="1" dirty="0" err="1"/>
              <a:t>dict</a:t>
            </a:r>
            <a:r>
              <a:rPr lang="en-US" i="1" dirty="0"/>
              <a:t>__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наличие</a:t>
            </a:r>
            <a:r>
              <a:rPr lang="en-US" dirty="0"/>
              <a:t> </a:t>
            </a:r>
            <a:r>
              <a:rPr lang="en-US" dirty="0" err="1"/>
              <a:t>записи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attrname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она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значением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дескриптор</a:t>
            </a:r>
            <a:r>
              <a:rPr lang="en-US" dirty="0" smtClean="0"/>
              <a:t>,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вызова</a:t>
            </a:r>
            <a:r>
              <a:rPr lang="en-US" dirty="0"/>
              <a:t> </a:t>
            </a:r>
            <a:r>
              <a:rPr lang="en-US" dirty="0" err="1"/>
              <a:t>метода</a:t>
            </a:r>
            <a:r>
              <a:rPr lang="en-US" dirty="0"/>
              <a:t> </a:t>
            </a:r>
            <a:r>
              <a:rPr lang="en-US" i="1" dirty="0"/>
              <a:t>__get__()</a:t>
            </a:r>
            <a:r>
              <a:rPr lang="en-US" dirty="0"/>
              <a:t> </a:t>
            </a:r>
            <a:r>
              <a:rPr lang="en-US" dirty="0" err="1"/>
              <a:t>дескриптора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проверяются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базовые</a:t>
            </a:r>
            <a:r>
              <a:rPr lang="en-US" dirty="0"/>
              <a:t> </a:t>
            </a:r>
            <a:r>
              <a:rPr lang="en-US" dirty="0" err="1"/>
              <a:t>классы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61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Цель </a:t>
            </a:r>
            <a:r>
              <a:rPr lang="ru-RU" dirty="0" smtClean="0"/>
              <a:t>- </a:t>
            </a:r>
            <a:r>
              <a:rPr lang="ru-RU" dirty="0"/>
              <a:t>подробно рассказать про особенности языка питон, которые не затрагиваются в базовых курсах, а также разобраться в инструментах и технологиях, которые используются в популярных промышленных библиотеках, например, </a:t>
            </a:r>
            <a:r>
              <a:rPr lang="ru-RU" dirty="0" err="1"/>
              <a:t>django</a:t>
            </a:r>
            <a:r>
              <a:rPr lang="ru-RU" dirty="0"/>
              <a:t>, </a:t>
            </a:r>
            <a:r>
              <a:rPr lang="ru-RU" dirty="0" err="1"/>
              <a:t>asyncpg</a:t>
            </a:r>
            <a:r>
              <a:rPr lang="ru-RU" dirty="0"/>
              <a:t> </a:t>
            </a:r>
            <a:r>
              <a:rPr lang="ru-RU" dirty="0" err="1"/>
              <a:t>etc</a:t>
            </a:r>
            <a:r>
              <a:rPr lang="ru-RU" dirty="0"/>
              <a:t>. </a:t>
            </a:r>
            <a:r>
              <a:rPr lang="ru-RU" dirty="0" smtClean="0"/>
              <a:t>А </a:t>
            </a:r>
            <a:r>
              <a:rPr lang="ru-RU" dirty="0"/>
              <a:t>также лучших взять на стажировку в компанию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2815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 по методам доступа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i="1" dirty="0"/>
              <a:t>a.__</a:t>
            </a:r>
            <a:r>
              <a:rPr lang="en-US" i="1" dirty="0" err="1"/>
              <a:t>dict</a:t>
            </a:r>
            <a:r>
              <a:rPr lang="en-US" i="1" dirty="0"/>
              <a:t>__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запись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 smtClean="0"/>
              <a:t>именем</a:t>
            </a:r>
            <a:r>
              <a:rPr lang="en-US" dirty="0"/>
              <a:t> </a:t>
            </a:r>
            <a:r>
              <a:rPr lang="en-US" dirty="0" err="1" smtClean="0"/>
              <a:t>attrname</a:t>
            </a:r>
            <a:r>
              <a:rPr lang="en-US" dirty="0"/>
              <a:t>,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 smtClean="0"/>
              <a:t>записи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Проверяется</a:t>
            </a:r>
            <a:r>
              <a:rPr lang="en-US" dirty="0" smtClean="0"/>
              <a:t> </a:t>
            </a:r>
            <a:r>
              <a:rPr lang="en-US" i="1" dirty="0"/>
              <a:t>a.__class__.__</a:t>
            </a:r>
            <a:r>
              <a:rPr lang="en-US" i="1" dirty="0" err="1"/>
              <a:t>dict</a:t>
            </a:r>
            <a:r>
              <a:rPr lang="en-US" i="1" dirty="0"/>
              <a:t>__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нём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запись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attrname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smtClean="0"/>
              <a:t>non-data </a:t>
            </a:r>
            <a:r>
              <a:rPr lang="en-US" dirty="0" err="1" smtClean="0"/>
              <a:t>дескриптор</a:t>
            </a:r>
            <a:r>
              <a:rPr lang="en-US" dirty="0" smtClean="0"/>
              <a:t>,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i="1" dirty="0"/>
              <a:t>__get__()</a:t>
            </a:r>
            <a:r>
              <a:rPr lang="en-US" dirty="0"/>
              <a:t> </a:t>
            </a:r>
            <a:r>
              <a:rPr lang="en-US" dirty="0" err="1"/>
              <a:t>дескриптора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запись</a:t>
            </a:r>
            <a:r>
              <a:rPr lang="en-US" dirty="0"/>
              <a:t> </a:t>
            </a:r>
            <a:r>
              <a:rPr lang="en-US" dirty="0" err="1"/>
              <a:t>существует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там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дескриптор</a:t>
            </a:r>
            <a:r>
              <a:rPr lang="en-US" dirty="0"/>
              <a:t>,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записи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обыскиваются</a:t>
            </a:r>
            <a:r>
              <a:rPr lang="en-US" dirty="0"/>
              <a:t> </a:t>
            </a:r>
            <a:r>
              <a:rPr lang="en-US" dirty="0" err="1"/>
              <a:t>базовые</a:t>
            </a:r>
            <a:r>
              <a:rPr lang="en-US" dirty="0"/>
              <a:t> </a:t>
            </a:r>
            <a:r>
              <a:rPr lang="en-US" dirty="0" err="1" smtClean="0"/>
              <a:t>классы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существует</a:t>
            </a:r>
            <a:r>
              <a:rPr lang="en-US" dirty="0"/>
              <a:t> метод </a:t>
            </a:r>
            <a:r>
              <a:rPr lang="en-US" i="1" dirty="0"/>
              <a:t>a.__class__.__</a:t>
            </a:r>
            <a:r>
              <a:rPr lang="en-US" i="1" dirty="0" err="1"/>
              <a:t>getattr</a:t>
            </a:r>
            <a:r>
              <a:rPr lang="en-US" i="1" dirty="0"/>
              <a:t>__()</a:t>
            </a:r>
            <a:r>
              <a:rPr lang="en-US" dirty="0"/>
              <a:t>,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вызывается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возвращается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такого</a:t>
            </a:r>
            <a:r>
              <a:rPr lang="en-US" dirty="0"/>
              <a:t> </a:t>
            </a:r>
            <a:r>
              <a:rPr lang="en-US" dirty="0" err="1"/>
              <a:t>метода</a:t>
            </a:r>
            <a:r>
              <a:rPr lang="en-US" dirty="0"/>
              <a:t> </a:t>
            </a:r>
            <a:r>
              <a:rPr lang="en-US" dirty="0" err="1"/>
              <a:t>нет</a:t>
            </a:r>
            <a:r>
              <a:rPr lang="en-US" dirty="0"/>
              <a:t> — </a:t>
            </a:r>
            <a:r>
              <a:rPr lang="en-US" dirty="0" err="1"/>
              <a:t>выкидывается</a:t>
            </a:r>
            <a:r>
              <a:rPr lang="en-US" dirty="0"/>
              <a:t> </a:t>
            </a:r>
            <a:r>
              <a:rPr lang="en-US" dirty="0" err="1"/>
              <a:t>AttributeError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267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 по методам доступа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установить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value </a:t>
            </a:r>
            <a:r>
              <a:rPr lang="en-US" dirty="0" err="1"/>
              <a:t>атрибута</a:t>
            </a:r>
            <a:r>
              <a:rPr lang="en-US" dirty="0"/>
              <a:t> </a:t>
            </a:r>
            <a:r>
              <a:rPr lang="en-US" dirty="0" err="1"/>
              <a:t>attrname</a:t>
            </a:r>
            <a:r>
              <a:rPr lang="en-US" dirty="0"/>
              <a:t> </a:t>
            </a:r>
            <a:r>
              <a:rPr lang="en-US" dirty="0" err="1"/>
              <a:t>экземпляра</a:t>
            </a:r>
            <a:r>
              <a:rPr lang="en-US" dirty="0"/>
              <a:t> a:</a:t>
            </a:r>
            <a:endParaRPr lang="en-US" dirty="0"/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/>
              <a:t>существует</a:t>
            </a:r>
            <a:r>
              <a:rPr lang="en-US" dirty="0"/>
              <a:t> метод </a:t>
            </a:r>
            <a:r>
              <a:rPr lang="en-US" i="1" dirty="0"/>
              <a:t>a.__class__.__</a:t>
            </a:r>
            <a:r>
              <a:rPr lang="en-US" i="1" dirty="0" err="1"/>
              <a:t>setattr</a:t>
            </a:r>
            <a:r>
              <a:rPr lang="en-US" i="1" dirty="0"/>
              <a:t>__()</a:t>
            </a:r>
            <a:r>
              <a:rPr lang="en-US" dirty="0"/>
              <a:t>,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вызывается</a:t>
            </a:r>
            <a:r>
              <a:rPr lang="en-US" dirty="0"/>
              <a:t>.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dirty="0" err="1" smtClean="0"/>
              <a:t>Проверяется</a:t>
            </a:r>
            <a:r>
              <a:rPr lang="en-US" dirty="0" smtClean="0"/>
              <a:t> </a:t>
            </a:r>
            <a:r>
              <a:rPr lang="en-US" i="1" dirty="0"/>
              <a:t>a.__class__.__</a:t>
            </a:r>
            <a:r>
              <a:rPr lang="en-US" i="1" dirty="0" err="1"/>
              <a:t>dict</a:t>
            </a:r>
            <a:r>
              <a:rPr lang="en-US" i="1" dirty="0"/>
              <a:t>__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нём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запись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attrname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дескриптор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— </a:t>
            </a:r>
            <a:r>
              <a:rPr lang="en-US" dirty="0" err="1"/>
              <a:t>вызывается</a:t>
            </a:r>
            <a:r>
              <a:rPr lang="en-US" dirty="0"/>
              <a:t> метод </a:t>
            </a:r>
            <a:r>
              <a:rPr lang="en-US" i="1" dirty="0"/>
              <a:t>__set__()</a:t>
            </a:r>
            <a:r>
              <a:rPr lang="en-US" dirty="0"/>
              <a:t> </a:t>
            </a:r>
            <a:r>
              <a:rPr lang="en-US" dirty="0" err="1"/>
              <a:t>дескриптора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проверяются</a:t>
            </a:r>
            <a:r>
              <a:rPr lang="en-US" dirty="0"/>
              <a:t> </a:t>
            </a:r>
            <a:r>
              <a:rPr lang="en-US" dirty="0" err="1"/>
              <a:t>базовые</a:t>
            </a:r>
            <a:r>
              <a:rPr lang="en-US" dirty="0"/>
              <a:t> </a:t>
            </a:r>
            <a:r>
              <a:rPr lang="en-US" dirty="0" err="1" smtClean="0"/>
              <a:t>классы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.__</a:t>
            </a:r>
            <a:r>
              <a:rPr lang="en-US" i="1" dirty="0" err="1"/>
              <a:t>dict</a:t>
            </a:r>
            <a:r>
              <a:rPr lang="en-US" dirty="0"/>
              <a:t>__ </a:t>
            </a:r>
            <a:r>
              <a:rPr lang="en-US" dirty="0" err="1"/>
              <a:t>добавляется</a:t>
            </a:r>
            <a:r>
              <a:rPr lang="en-US" dirty="0"/>
              <a:t> </a:t>
            </a:r>
            <a:r>
              <a:rPr lang="en-US" dirty="0" err="1"/>
              <a:t>запись</a:t>
            </a:r>
            <a:r>
              <a:rPr lang="en-US" dirty="0"/>
              <a:t> value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ключом</a:t>
            </a:r>
            <a:r>
              <a:rPr lang="en-US" dirty="0"/>
              <a:t> </a:t>
            </a:r>
            <a:r>
              <a:rPr lang="en-US" dirty="0" err="1"/>
              <a:t>attrname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275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 smtClean="0"/>
              <a:t>__ - </a:t>
            </a:r>
            <a:r>
              <a:rPr lang="ru-RU" dirty="0" smtClean="0"/>
              <a:t>представление объекта. Если возможно должно быть валидное </a:t>
            </a:r>
            <a:r>
              <a:rPr lang="en-US" dirty="0" smtClean="0"/>
              <a:t>python </a:t>
            </a:r>
            <a:r>
              <a:rPr lang="ru-RU" dirty="0" smtClean="0"/>
              <a:t>выражение для создание такого же объекта</a:t>
            </a:r>
          </a:p>
          <a:p>
            <a:r>
              <a:rPr lang="ru-RU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 - </a:t>
            </a:r>
            <a:r>
              <a:rPr lang="ru-RU" dirty="0" smtClean="0"/>
              <a:t>вызывается функциями </a:t>
            </a:r>
            <a:r>
              <a:rPr lang="en-US" dirty="0" err="1" smtClean="0"/>
              <a:t>str</a:t>
            </a:r>
            <a:r>
              <a:rPr lang="en-US" dirty="0" smtClean="0"/>
              <a:t>, format, print</a:t>
            </a:r>
          </a:p>
          <a:p>
            <a:r>
              <a:rPr lang="en-US" dirty="0" smtClean="0"/>
              <a:t>__format__ - </a:t>
            </a:r>
            <a:r>
              <a:rPr lang="ru-RU" dirty="0" smtClean="0"/>
              <a:t>вызывается при форматировании строки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 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4951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string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/>
              <a:t>&gt;&gt;&gt; </a:t>
            </a:r>
            <a:r>
              <a:rPr lang="mr-IN" dirty="0" err="1"/>
              <a:t>class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:</a:t>
            </a:r>
            <a:endParaRPr lang="mr-IN" dirty="0"/>
          </a:p>
          <a:p>
            <a:r>
              <a:rPr lang="mr-IN" dirty="0"/>
              <a:t>...     </a:t>
            </a:r>
            <a:r>
              <a:rPr lang="mr-IN" dirty="0" err="1"/>
              <a:t>def</a:t>
            </a:r>
            <a:r>
              <a:rPr lang="mr-IN" dirty="0"/>
              <a:t> __</a:t>
            </a:r>
            <a:r>
              <a:rPr lang="mr-IN" dirty="0" err="1"/>
              <a:t>str</a:t>
            </a:r>
            <a:r>
              <a:rPr lang="mr-IN" dirty="0"/>
              <a:t>__(</a:t>
            </a:r>
            <a:r>
              <a:rPr lang="mr-IN" dirty="0" err="1"/>
              <a:t>self</a:t>
            </a:r>
            <a:r>
              <a:rPr lang="mr-IN" dirty="0"/>
              <a:t>):</a:t>
            </a:r>
            <a:endParaRPr lang="mr-IN" dirty="0"/>
          </a:p>
          <a:p>
            <a:r>
              <a:rPr lang="mr-IN" dirty="0"/>
              <a:t>...         </a:t>
            </a:r>
            <a:r>
              <a:rPr lang="mr-IN" dirty="0" err="1"/>
              <a:t>return</a:t>
            </a:r>
            <a:r>
              <a:rPr lang="mr-IN" dirty="0"/>
              <a:t> '1'</a:t>
            </a:r>
            <a:endParaRPr lang="mr-IN" dirty="0"/>
          </a:p>
          <a:p>
            <a:r>
              <a:rPr lang="mr-IN" dirty="0"/>
              <a:t>...     </a:t>
            </a:r>
            <a:r>
              <a:rPr lang="mr-IN" dirty="0" err="1"/>
              <a:t>def</a:t>
            </a:r>
            <a:r>
              <a:rPr lang="mr-IN" dirty="0"/>
              <a:t> __</a:t>
            </a:r>
            <a:r>
              <a:rPr lang="mr-IN" dirty="0" err="1"/>
              <a:t>format</a:t>
            </a:r>
            <a:r>
              <a:rPr lang="mr-IN" dirty="0"/>
              <a:t>__(</a:t>
            </a:r>
            <a:r>
              <a:rPr lang="mr-IN" dirty="0" err="1"/>
              <a:t>self</a:t>
            </a:r>
            <a:r>
              <a:rPr lang="mr-IN" dirty="0"/>
              <a:t>, </a:t>
            </a:r>
            <a:r>
              <a:rPr lang="mr-IN" dirty="0" err="1"/>
              <a:t>format_spec</a:t>
            </a:r>
            <a:r>
              <a:rPr lang="mr-IN" dirty="0"/>
              <a:t>):</a:t>
            </a:r>
            <a:endParaRPr lang="mr-IN" dirty="0"/>
          </a:p>
          <a:p>
            <a:r>
              <a:rPr lang="mr-IN" dirty="0"/>
              <a:t>...         </a:t>
            </a:r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format_spec</a:t>
            </a:r>
            <a:r>
              <a:rPr lang="mr-IN" dirty="0"/>
              <a:t>)</a:t>
            </a:r>
            <a:endParaRPr lang="mr-IN" dirty="0"/>
          </a:p>
          <a:p>
            <a:r>
              <a:rPr lang="mr-IN" dirty="0"/>
              <a:t>...         </a:t>
            </a:r>
            <a:r>
              <a:rPr lang="mr-IN" dirty="0" err="1"/>
              <a:t>return</a:t>
            </a:r>
            <a:r>
              <a:rPr lang="mr-IN" dirty="0"/>
              <a:t> '2'</a:t>
            </a:r>
            <a:endParaRPr lang="mr-IN" dirty="0"/>
          </a:p>
          <a:p>
            <a:r>
              <a:rPr lang="mr-IN" dirty="0"/>
              <a:t>...</a:t>
            </a:r>
            <a:endParaRPr lang="mr-IN" dirty="0"/>
          </a:p>
          <a:p>
            <a:r>
              <a:rPr lang="mr-IN" dirty="0"/>
              <a:t>&gt;&gt;&gt; </a:t>
            </a:r>
            <a:r>
              <a:rPr lang="mr-IN" dirty="0" err="1"/>
              <a:t>a</a:t>
            </a:r>
            <a:r>
              <a:rPr lang="mr-IN" dirty="0"/>
              <a:t> = </a:t>
            </a:r>
            <a:r>
              <a:rPr lang="mr-IN" dirty="0" err="1"/>
              <a:t>A</a:t>
            </a:r>
            <a:r>
              <a:rPr lang="mr-IN" dirty="0"/>
              <a:t>()</a:t>
            </a:r>
            <a:endParaRPr lang="mr-IN" dirty="0"/>
          </a:p>
          <a:p>
            <a:r>
              <a:rPr lang="mr-IN" dirty="0"/>
              <a:t>&gt;&gt;&gt; </a:t>
            </a:r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a</a:t>
            </a:r>
            <a:r>
              <a:rPr lang="mr-IN" dirty="0"/>
              <a:t>)</a:t>
            </a:r>
            <a:endParaRPr lang="mr-IN" dirty="0"/>
          </a:p>
          <a:p>
            <a:r>
              <a:rPr lang="mr-IN" dirty="0"/>
              <a:t>1</a:t>
            </a:r>
            <a:endParaRPr lang="mr-IN" dirty="0"/>
          </a:p>
          <a:p>
            <a:r>
              <a:rPr lang="mr-IN" dirty="0"/>
              <a:t>&gt;&gt;&gt; </a:t>
            </a:r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f</a:t>
            </a:r>
            <a:r>
              <a:rPr lang="mr-IN" dirty="0"/>
              <a:t>'{</a:t>
            </a:r>
            <a:r>
              <a:rPr lang="mr-IN" dirty="0" err="1"/>
              <a:t>a</a:t>
            </a:r>
            <a:r>
              <a:rPr lang="mr-IN" dirty="0"/>
              <a:t>}')</a:t>
            </a:r>
            <a:endParaRPr lang="mr-IN" dirty="0"/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2</a:t>
            </a:r>
            <a:endParaRPr lang="mr-IN" dirty="0"/>
          </a:p>
          <a:p>
            <a:r>
              <a:rPr lang="mr-IN" dirty="0"/>
              <a:t>&gt;&gt;&gt; '%</a:t>
            </a:r>
            <a:r>
              <a:rPr lang="mr-IN" dirty="0" err="1"/>
              <a:t>s</a:t>
            </a:r>
            <a:r>
              <a:rPr lang="mr-IN" dirty="0"/>
              <a:t>' % </a:t>
            </a:r>
            <a:r>
              <a:rPr lang="mr-IN" dirty="0" err="1"/>
              <a:t>a</a:t>
            </a:r>
            <a:endParaRPr lang="mr-IN" dirty="0"/>
          </a:p>
          <a:p>
            <a:r>
              <a:rPr lang="mr-IN" dirty="0" smtClean="0"/>
              <a:t>'1’</a:t>
            </a:r>
            <a:endParaRPr lang="mr-IN" dirty="0"/>
          </a:p>
          <a:p>
            <a:r>
              <a:rPr lang="mr-IN" dirty="0" smtClean="0"/>
              <a:t>&gt;&gt;&gt; </a:t>
            </a:r>
            <a:r>
              <a:rPr lang="mr-IN" dirty="0" err="1"/>
              <a:t>print</a:t>
            </a:r>
            <a:r>
              <a:rPr lang="mr-IN" dirty="0"/>
              <a:t>('{a:123}'.</a:t>
            </a:r>
            <a:r>
              <a:rPr lang="mr-IN" dirty="0" err="1"/>
              <a:t>format</a:t>
            </a:r>
            <a:r>
              <a:rPr lang="mr-IN" dirty="0"/>
              <a:t>(</a:t>
            </a:r>
            <a:r>
              <a:rPr lang="mr-IN" dirty="0" err="1"/>
              <a:t>a</a:t>
            </a:r>
            <a:r>
              <a:rPr lang="mr-IN" dirty="0"/>
              <a:t>=</a:t>
            </a:r>
            <a:r>
              <a:rPr lang="mr-IN" dirty="0" err="1"/>
              <a:t>a</a:t>
            </a:r>
            <a:r>
              <a:rPr lang="mr-IN" dirty="0"/>
              <a:t>))</a:t>
            </a:r>
            <a:endParaRPr lang="mr-IN" dirty="0"/>
          </a:p>
          <a:p>
            <a:r>
              <a:rPr lang="mr-IN" dirty="0"/>
              <a:t>123</a:t>
            </a:r>
            <a:endParaRPr lang="mr-IN" dirty="0"/>
          </a:p>
          <a:p>
            <a:r>
              <a:rPr lang="mr-IN" dirty="0"/>
              <a:t>2</a:t>
            </a:r>
            <a:endParaRPr lang="mr-IN" dirty="0"/>
          </a:p>
          <a:p>
            <a:r>
              <a:rPr lang="mr-IN" dirty="0"/>
              <a:t/>
            </a:r>
            <a:br>
              <a:rPr lang="mr-IN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4209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05878"/>
            <a:ext cx="7527727" cy="3935976"/>
          </a:xfrm>
        </p:spPr>
        <p:txBody>
          <a:bodyPr/>
          <a:lstStyle/>
          <a:p>
            <a:r>
              <a:rPr lang="en-US" dirty="0"/>
              <a:t>object.__</a:t>
            </a:r>
            <a:r>
              <a:rPr lang="en-US" dirty="0" err="1"/>
              <a:t>lt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dirty="0" err="1"/>
              <a:t>.__le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eq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dirty="0" err="1"/>
              <a:t>.__ne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gt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ge</a:t>
            </a:r>
            <a:r>
              <a:rPr lang="en-US" dirty="0"/>
              <a:t>__(self, </a:t>
            </a:r>
            <a:r>
              <a:rPr lang="en-US" dirty="0" smtClean="0"/>
              <a:t>other)</a:t>
            </a:r>
          </a:p>
          <a:p>
            <a:r>
              <a:rPr lang="en-US" dirty="0" smtClean="0"/>
              <a:t>x&lt;y == x</a:t>
            </a:r>
            <a:r>
              <a:rPr lang="en-US" dirty="0"/>
              <a:t>.__</a:t>
            </a:r>
            <a:r>
              <a:rPr lang="en-US" dirty="0" err="1"/>
              <a:t>lt</a:t>
            </a:r>
            <a:r>
              <a:rPr lang="en-US" dirty="0"/>
              <a:t>__(y</a:t>
            </a:r>
            <a:r>
              <a:rPr lang="en-US" dirty="0" smtClean="0"/>
              <a:t>), &lt;=, ==, !=, &gt;, &gt;=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test_ge.py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/>
              <a:t>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4382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05878"/>
            <a:ext cx="7527727" cy="3935976"/>
          </a:xfrm>
        </p:spPr>
        <p:txBody>
          <a:bodyPr/>
          <a:lstStyle/>
          <a:p>
            <a:r>
              <a:rPr lang="en-US" dirty="0"/>
              <a:t>object.__</a:t>
            </a:r>
            <a:r>
              <a:rPr lang="en-US" dirty="0" err="1"/>
              <a:t>lt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dirty="0" err="1"/>
              <a:t>.__le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eq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dirty="0" err="1"/>
              <a:t>.__ne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gt</a:t>
            </a:r>
            <a:r>
              <a:rPr lang="en-US" dirty="0"/>
              <a:t>__(self, other) 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dirty="0"/>
              <a:t>.__</a:t>
            </a:r>
            <a:r>
              <a:rPr lang="en-US" dirty="0" err="1"/>
              <a:t>ge</a:t>
            </a:r>
            <a:r>
              <a:rPr lang="en-US" dirty="0"/>
              <a:t>__(self, </a:t>
            </a:r>
            <a:r>
              <a:rPr lang="en-US" dirty="0" smtClean="0"/>
              <a:t>other)</a:t>
            </a:r>
          </a:p>
          <a:p>
            <a:r>
              <a:rPr lang="en-US" dirty="0" smtClean="0"/>
              <a:t>x&lt;y == x</a:t>
            </a:r>
            <a:r>
              <a:rPr lang="en-US" dirty="0"/>
              <a:t>.__</a:t>
            </a:r>
            <a:r>
              <a:rPr lang="en-US" dirty="0" err="1"/>
              <a:t>lt</a:t>
            </a:r>
            <a:r>
              <a:rPr lang="en-US" dirty="0"/>
              <a:t>__(y</a:t>
            </a:r>
            <a:r>
              <a:rPr lang="en-US" dirty="0" smtClean="0"/>
              <a:t>), &lt;=, ==, !=, &gt;, &gt;=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test_ge.py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/>
              <a:t>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5719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Вызывается функцией </a:t>
            </a:r>
            <a:r>
              <a:rPr lang="en-US" dirty="0" smtClean="0"/>
              <a:t>hash() </a:t>
            </a:r>
            <a:r>
              <a:rPr lang="ru-RU" dirty="0" smtClean="0"/>
              <a:t>и коллекциями, которые построены на основе</a:t>
            </a:r>
            <a:r>
              <a:rPr lang="en-US" dirty="0" smtClean="0"/>
              <a:t> hash</a:t>
            </a:r>
            <a:r>
              <a:rPr lang="ru-RU" dirty="0" smtClean="0"/>
              <a:t>-таблиц. Нужно, чтобы у равных объектов был одинаковый </a:t>
            </a:r>
            <a:r>
              <a:rPr lang="en-US" dirty="0" smtClean="0"/>
              <a:t>hash</a:t>
            </a:r>
          </a:p>
          <a:p>
            <a:endParaRPr lang="en-US" dirty="0" smtClean="0"/>
          </a:p>
          <a:p>
            <a:r>
              <a:rPr lang="ru-RU" dirty="0" smtClean="0"/>
              <a:t>Если определен метод </a:t>
            </a:r>
            <a:r>
              <a:rPr lang="en-US" dirty="0" smtClean="0"/>
              <a:t>__</a:t>
            </a:r>
            <a:r>
              <a:rPr lang="en-US" dirty="0" err="1" smtClean="0"/>
              <a:t>eq</a:t>
            </a:r>
            <a:r>
              <a:rPr lang="en-US" dirty="0" smtClean="0"/>
              <a:t>__ </a:t>
            </a:r>
            <a:r>
              <a:rPr lang="ru-RU" dirty="0" smtClean="0"/>
              <a:t>и не определен __</a:t>
            </a:r>
            <a:r>
              <a:rPr lang="en-US" dirty="0" smtClean="0"/>
              <a:t>hash__, </a:t>
            </a:r>
            <a:r>
              <a:rPr lang="ru-RU" dirty="0" smtClean="0"/>
              <a:t>то объект не может быть ключом в </a:t>
            </a:r>
            <a:r>
              <a:rPr lang="en-US" dirty="0" err="1" smtClean="0"/>
              <a:t>hashable</a:t>
            </a:r>
            <a:r>
              <a:rPr lang="en-US" dirty="0" smtClean="0"/>
              <a:t> </a:t>
            </a:r>
            <a:r>
              <a:rPr lang="ru-RU" dirty="0" smtClean="0"/>
              <a:t>коллекции. __</a:t>
            </a:r>
            <a:r>
              <a:rPr lang="en-US" dirty="0" smtClean="0"/>
              <a:t>hash__ </a:t>
            </a:r>
            <a:r>
              <a:rPr lang="ru-RU" dirty="0" smtClean="0"/>
              <a:t>может быть определен только у </a:t>
            </a:r>
            <a:r>
              <a:rPr lang="en-US" dirty="0" smtClean="0"/>
              <a:t>immutable </a:t>
            </a:r>
            <a:r>
              <a:rPr lang="ru-RU" dirty="0" smtClean="0"/>
              <a:t>типов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__hash__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6888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en-US" dirty="0"/>
              <a:t>object.__</a:t>
            </a:r>
            <a:r>
              <a:rPr lang="en-US" dirty="0" err="1"/>
              <a:t>len</a:t>
            </a:r>
            <a:r>
              <a:rPr lang="en-US" dirty="0"/>
              <a:t>__(self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/>
              <a:t>object.__</a:t>
            </a:r>
            <a:r>
              <a:rPr lang="en-US" dirty="0" err="1"/>
              <a:t>length_hint</a:t>
            </a:r>
            <a:r>
              <a:rPr lang="en-US" dirty="0"/>
              <a:t>__(self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/>
              <a:t>object.__</a:t>
            </a:r>
            <a:r>
              <a:rPr lang="en-US" dirty="0" err="1"/>
              <a:t>getitem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key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object.__</a:t>
            </a:r>
            <a:r>
              <a:rPr lang="en-US" dirty="0" err="1"/>
              <a:t>setitem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object.__</a:t>
            </a:r>
            <a:r>
              <a:rPr lang="en-US" dirty="0" err="1"/>
              <a:t>delitem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key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object.__missing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key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object.__</a:t>
            </a:r>
            <a:r>
              <a:rPr lang="en-US" dirty="0" err="1"/>
              <a:t>iter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object.__reversed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object.__contains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item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Эмуляция контейнеров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3246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4" y="2398643"/>
            <a:ext cx="4200494" cy="3843211"/>
          </a:xfrm>
        </p:spPr>
        <p:txBody>
          <a:bodyPr/>
          <a:lstStyle/>
          <a:p>
            <a:r>
              <a:rPr lang="en-US" dirty="0" err="1" smtClean="0"/>
              <a:t>object.__add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object.__sub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object.__</a:t>
            </a:r>
            <a:r>
              <a:rPr lang="en-US" dirty="0" err="1" smtClean="0"/>
              <a:t>mul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object.__</a:t>
            </a:r>
            <a:r>
              <a:rPr lang="en-US" dirty="0" err="1" smtClean="0"/>
              <a:t>matmul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object.__</a:t>
            </a:r>
            <a:r>
              <a:rPr lang="en-US" dirty="0" err="1" smtClean="0"/>
              <a:t>truediv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object.__</a:t>
            </a:r>
            <a:r>
              <a:rPr lang="en-US" dirty="0" err="1" smtClean="0"/>
              <a:t>floordiv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object.__mod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object.__</a:t>
            </a:r>
            <a:r>
              <a:rPr lang="en-US" dirty="0" err="1" smtClean="0"/>
              <a:t>divmod</a:t>
            </a:r>
            <a:r>
              <a:rPr lang="en-US" dirty="0" smtClean="0"/>
              <a:t>__(</a:t>
            </a:r>
            <a:r>
              <a:rPr lang="en-US" i="1" dirty="0" smtClean="0"/>
              <a:t>self</a:t>
            </a:r>
            <a:r>
              <a:rPr lang="en-US" dirty="0" smtClean="0"/>
              <a:t>, </a:t>
            </a:r>
            <a:r>
              <a:rPr lang="en-US" i="1" dirty="0" smtClean="0"/>
              <a:t>other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Эмуляция чисел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982818" y="2398642"/>
            <a:ext cx="4200494" cy="3843211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PF Isotext Pro" panose="02000500000000020004" pitchFamily="2" charset="0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PF Isotext Pro" panose="02000500000000020004" pitchFamily="2" charset="0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PF Isotext Pro" panose="02000500000000020004" pitchFamily="2" charset="0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PF Isotext Pro" panose="02000500000000020004" pitchFamily="2" charset="0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PF Isotext Pro" panose="02000500000000020004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object.__pow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[, </a:t>
            </a:r>
            <a:r>
              <a:rPr lang="en-US" i="1" dirty="0"/>
              <a:t>modulo</a:t>
            </a:r>
            <a:r>
              <a:rPr lang="en-US" dirty="0"/>
              <a:t>])</a:t>
            </a:r>
            <a:endParaRPr lang="en-US" dirty="0"/>
          </a:p>
          <a:p>
            <a:r>
              <a:rPr lang="en-US" dirty="0"/>
              <a:t>object.__</a:t>
            </a:r>
            <a:r>
              <a:rPr lang="en-US" dirty="0" err="1"/>
              <a:t>lshift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object.__</a:t>
            </a:r>
            <a:r>
              <a:rPr lang="en-US" dirty="0" err="1"/>
              <a:t>rshift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object.__and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object.__</a:t>
            </a:r>
            <a:r>
              <a:rPr lang="en-US" dirty="0" err="1"/>
              <a:t>xor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object.__or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i="1" dirty="0"/>
              <a:t>other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869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ru-RU" dirty="0" smtClean="0"/>
              <a:t>Методы вызываются, когда выполняются операции </a:t>
            </a:r>
            <a:r>
              <a:rPr lang="mr-IN" dirty="0"/>
              <a:t>(+, -, *, @, /, //, %, </a:t>
            </a:r>
            <a:r>
              <a:rPr lang="mr-IN" dirty="0" err="1"/>
              <a:t>divmod</a:t>
            </a:r>
            <a:r>
              <a:rPr lang="mr-IN" dirty="0"/>
              <a:t>(), </a:t>
            </a:r>
            <a:r>
              <a:rPr lang="mr-IN" dirty="0" err="1"/>
              <a:t>pow</a:t>
            </a:r>
            <a:r>
              <a:rPr lang="mr-IN" dirty="0"/>
              <a:t>(), **, &lt;&lt;, &gt;&gt;, &amp;, ^, </a:t>
            </a:r>
            <a:r>
              <a:rPr lang="mr-IN" dirty="0" smtClean="0"/>
              <a:t>|)</a:t>
            </a:r>
            <a:r>
              <a:rPr lang="ru-RU" dirty="0" smtClean="0"/>
              <a:t> над объектами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/>
              <a:t>x + y == </a:t>
            </a:r>
            <a:r>
              <a:rPr lang="en-US" dirty="0" err="1"/>
              <a:t>x.__add</a:t>
            </a:r>
            <a:r>
              <a:rPr lang="en-US" dirty="0"/>
              <a:t>__(y</a:t>
            </a:r>
            <a:r>
              <a:rPr lang="en-US" dirty="0" smtClean="0"/>
              <a:t>)</a:t>
            </a:r>
          </a:p>
          <a:p>
            <a:r>
              <a:rPr lang="ru-RU" dirty="0" smtClean="0"/>
              <a:t>Есть все такие же с префиксом </a:t>
            </a:r>
            <a:r>
              <a:rPr lang="en-US" dirty="0" smtClean="0"/>
              <a:t>r </a:t>
            </a:r>
            <a:r>
              <a:rPr lang="ru-RU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radd</a:t>
            </a:r>
            <a:r>
              <a:rPr lang="en-US" dirty="0" smtClean="0"/>
              <a:t>__ - </a:t>
            </a:r>
            <a:r>
              <a:rPr lang="ru-RU" dirty="0" smtClean="0"/>
              <a:t>вызывается, если левый операнд не поддерживает __</a:t>
            </a:r>
            <a:r>
              <a:rPr lang="en-US" dirty="0" smtClean="0"/>
              <a:t>add__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iadd</a:t>
            </a:r>
            <a:r>
              <a:rPr lang="en-US" dirty="0" smtClean="0"/>
              <a:t>__ - </a:t>
            </a:r>
            <a:r>
              <a:rPr lang="ru-RU" dirty="0" smtClean="0"/>
              <a:t>вызывается, когда </a:t>
            </a:r>
            <a:r>
              <a:rPr lang="en-US" dirty="0"/>
              <a:t>x</a:t>
            </a:r>
            <a:r>
              <a:rPr lang="en-US" dirty="0" smtClean="0"/>
              <a:t> += 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Эмуляция чисел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0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9 </a:t>
            </a:r>
            <a:r>
              <a:rPr lang="ru-RU" dirty="0"/>
              <a:t>лекций/практических занятий. Половину времени мы с вами будем изучать новый материал, а другую половину - разбираться в новом </a:t>
            </a:r>
            <a:r>
              <a:rPr lang="ru-RU" dirty="0" smtClean="0"/>
              <a:t>ДЗ или </a:t>
            </a:r>
            <a:r>
              <a:rPr lang="ru-RU" dirty="0"/>
              <a:t>принимать старые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4 </a:t>
            </a:r>
            <a:r>
              <a:rPr lang="ru-RU" dirty="0" smtClean="0"/>
              <a:t>ДЗ </a:t>
            </a:r>
            <a:r>
              <a:rPr lang="ru-RU" dirty="0"/>
              <a:t>во время курса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итоговое </a:t>
            </a:r>
            <a:r>
              <a:rPr lang="ru-RU" dirty="0" smtClean="0"/>
              <a:t>ДЗ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154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en-US" dirty="0"/>
              <a:t>object.</a:t>
            </a:r>
            <a:r>
              <a:rPr lang="en-US" b="1" dirty="0"/>
              <a:t>__</a:t>
            </a:r>
            <a:r>
              <a:rPr lang="en-US" b="1" dirty="0" err="1"/>
              <a:t>neg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object.</a:t>
            </a:r>
            <a:r>
              <a:rPr lang="en-US" b="1" dirty="0"/>
              <a:t>__</a:t>
            </a:r>
            <a:r>
              <a:rPr lang="en-US" b="1" dirty="0" err="1"/>
              <a:t>pos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</a:t>
            </a:r>
            <a:r>
              <a:rPr lang="en-US" b="1" dirty="0" err="1"/>
              <a:t>__abs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object.</a:t>
            </a:r>
            <a:r>
              <a:rPr lang="en-US" b="1" dirty="0" err="1"/>
              <a:t>__invert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</a:t>
            </a:r>
            <a:endParaRPr lang="en-US" dirty="0"/>
          </a:p>
          <a:p>
            <a:r>
              <a:rPr lang="ru-RU" dirty="0" smtClean="0"/>
              <a:t>Вызывается, когда выполняются унарная операция </a:t>
            </a:r>
            <a:r>
              <a:rPr lang="en-US" dirty="0"/>
              <a:t>-, +, abs() and </a:t>
            </a:r>
            <a:r>
              <a:rPr lang="en-US" dirty="0" smtClean="0"/>
              <a:t>~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test_add.py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Эмуляция чисел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0815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en-US" dirty="0" err="1"/>
              <a:t>object.</a:t>
            </a:r>
            <a:r>
              <a:rPr lang="en-US" b="1" dirty="0" err="1"/>
              <a:t>__new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 err="1"/>
              <a:t>cls</a:t>
            </a:r>
            <a:r>
              <a:rPr lang="en-US" dirty="0"/>
              <a:t>[, </a:t>
            </a:r>
            <a:r>
              <a:rPr lang="en-US" i="1" dirty="0" smtClean="0"/>
              <a:t>...</a:t>
            </a:r>
            <a:r>
              <a:rPr lang="en-US" dirty="0" smtClean="0"/>
              <a:t>])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создает новый объект класса, статический метод по преданию. </a:t>
            </a:r>
          </a:p>
          <a:p>
            <a:r>
              <a:rPr lang="ru-RU" dirty="0" smtClean="0"/>
              <a:t>После создание объекта вызывается (уже у объекта) метод </a:t>
            </a:r>
            <a:r>
              <a:rPr lang="en-US" dirty="0" smtClean="0"/>
              <a:t>__</a:t>
            </a:r>
            <a:r>
              <a:rPr lang="en-US" b="1" dirty="0" err="1" smtClean="0"/>
              <a:t>init</a:t>
            </a:r>
            <a:r>
              <a:rPr lang="en-US" dirty="0" smtClean="0"/>
              <a:t>__. </a:t>
            </a:r>
            <a:r>
              <a:rPr lang="ru-RU" dirty="0" smtClean="0"/>
              <a:t>Он ничего не должен возвращать, иначе будет </a:t>
            </a:r>
            <a:r>
              <a:rPr lang="en-US" dirty="0" err="1" smtClean="0"/>
              <a:t>TypeError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test_new.py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Кастомизация</a:t>
            </a:r>
            <a:r>
              <a:rPr lang="ru-RU" dirty="0" smtClean="0"/>
              <a:t> объектов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1122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Кастомизация</a:t>
            </a:r>
            <a:r>
              <a:rPr lang="ru-RU" dirty="0"/>
              <a:t> </a:t>
            </a:r>
            <a:r>
              <a:rPr lang="ru-RU" dirty="0" smtClean="0"/>
              <a:t>объектов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class A:</a:t>
            </a:r>
            <a:endParaRPr lang="en-US" dirty="0"/>
          </a:p>
          <a:p>
            <a:r>
              <a:rPr lang="en-US" dirty="0"/>
              <a:t>...     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  <a:endParaRPr lang="en-US" dirty="0"/>
          </a:p>
          <a:p>
            <a:r>
              <a:rPr lang="en-US" dirty="0"/>
              <a:t>...         return 1</a:t>
            </a:r>
            <a:endParaRPr lang="en-US" dirty="0"/>
          </a:p>
          <a:p>
            <a:r>
              <a:rPr lang="en-US" dirty="0"/>
              <a:t>...</a:t>
            </a:r>
            <a:endParaRPr lang="en-US" dirty="0"/>
          </a:p>
          <a:p>
            <a:r>
              <a:rPr lang="en-US" dirty="0"/>
              <a:t>&gt;&gt;&gt; a = A()</a:t>
            </a:r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  <a:endParaRPr lang="en-US" dirty="0"/>
          </a:p>
          <a:p>
            <a:r>
              <a:rPr lang="en-US" dirty="0"/>
              <a:t> 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  <a:endParaRPr lang="en-US" dirty="0"/>
          </a:p>
          <a:p>
            <a:r>
              <a:rPr lang="en-US" dirty="0" err="1"/>
              <a:t>TypeError</a:t>
            </a:r>
            <a:r>
              <a:rPr lang="en-US" dirty="0"/>
              <a:t>: __</a:t>
            </a:r>
            <a:r>
              <a:rPr lang="en-US" dirty="0" err="1"/>
              <a:t>init</a:t>
            </a:r>
            <a:r>
              <a:rPr lang="en-US" dirty="0"/>
              <a:t>__() should return None, not '</a:t>
            </a:r>
            <a:r>
              <a:rPr lang="en-US" dirty="0" err="1"/>
              <a:t>int</a:t>
            </a:r>
            <a:r>
              <a:rPr lang="en-US" dirty="0"/>
              <a:t>'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85543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Подумать?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   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pass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’&gt;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ru-RU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)</a:t>
            </a:r>
            <a:br>
              <a:rPr lang="mr-IN" dirty="0">
                <a:latin typeface="PT Mono" charset="0"/>
                <a:ea typeface="PT Mono" charset="0"/>
                <a:cs typeface="PT Mono" charset="0"/>
              </a:rPr>
            </a:br>
            <a:r>
              <a:rPr lang="ru-RU" dirty="0" smtClean="0">
                <a:latin typeface="PT Mono" charset="0"/>
                <a:ea typeface="PT Mono" charset="0"/>
                <a:cs typeface="PT Mono" charset="0"/>
              </a:rPr>
              <a:t>???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3597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64</a:t>
            </a:fld>
            <a:endParaRPr lang="ru-RU"/>
          </a:p>
        </p:txBody>
      </p:sp>
      <p:pic>
        <p:nvPicPr>
          <p:cNvPr id="2050" name="Picture 2" descr="https://lh4.googleusercontent.com/g2YvjP4kyt2u8f8gn3A79Qibpyn0rzU14oPIRamg2cB8g221E26BX4KZnSBqF6EXeTbwbscigJ7dI3zlwp4UUouShWGyX4XDLjNKH7o5qTnoNDlKiaOMXdvXbZ5H83VSp5d0Xz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04" y="1709529"/>
            <a:ext cx="2132548" cy="418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666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Новые классы создаются с помощью вызова </a:t>
            </a:r>
            <a:r>
              <a:rPr lang="en-US" dirty="0"/>
              <a:t>type(&lt;name&gt;, &lt;bases&gt;, </a:t>
            </a:r>
            <a:r>
              <a:rPr lang="en-US" dirty="0" smtClean="0"/>
              <a:t>&lt;</a:t>
            </a:r>
            <a:r>
              <a:rPr lang="en-US" dirty="0" err="1" smtClean="0"/>
              <a:t>classdict</a:t>
            </a:r>
            <a:r>
              <a:rPr lang="en-US" dirty="0" smtClean="0"/>
              <a:t>&gt;)</a:t>
            </a:r>
          </a:p>
          <a:p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имя класса (__</a:t>
            </a:r>
            <a:r>
              <a:rPr lang="en-US" dirty="0" smtClean="0"/>
              <a:t>name__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базовые классы (__</a:t>
            </a:r>
            <a:r>
              <a:rPr lang="en-US" dirty="0" smtClean="0"/>
              <a:t>bases__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lassdict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namespace </a:t>
            </a:r>
            <a:r>
              <a:rPr lang="ru-RU" dirty="0" smtClean="0"/>
              <a:t>класса (__</a:t>
            </a:r>
            <a:r>
              <a:rPr lang="en-US" dirty="0" err="1" smtClean="0"/>
              <a:t>dict</a:t>
            </a:r>
            <a:r>
              <a:rPr lang="en-US" dirty="0" smtClean="0"/>
              <a:t>__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957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('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', 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,),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dict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attr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=100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x.attr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’&gt;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bases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'&gt;,)</a:t>
            </a:r>
            <a:endParaRPr lang="mr-IN" dirty="0">
              <a:latin typeface="PT Mono" charset="0"/>
              <a:ea typeface="PT Mono" charset="0"/>
              <a:cs typeface="PT Mono" charset="0"/>
            </a:endParaRPr>
          </a:p>
          <a:p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   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attr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=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Bar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x.attr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100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x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bases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__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(&lt;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'__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main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__.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'&gt;,)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0859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методы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</a:t>
            </a:r>
            <a:r>
              <a:rPr lang="ru-RU" dirty="0" err="1" smtClean="0"/>
              <a:t>метаклассы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type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metaclass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=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Meta</a:t>
            </a:r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):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    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P</a:t>
            </a:r>
            <a:r>
              <a:rPr lang="mr-IN" dirty="0" err="1" smtClean="0">
                <a:latin typeface="PT Mono" charset="0"/>
                <a:ea typeface="PT Mono" charset="0"/>
                <a:cs typeface="PT Mono" charset="0"/>
              </a:rPr>
              <a:t>ass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...</a:t>
            </a:r>
            <a:endParaRPr lang="en-US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mr-IN" dirty="0" smtClean="0">
                <a:latin typeface="PT Mono" charset="0"/>
                <a:ea typeface="PT Mono" charset="0"/>
                <a:cs typeface="PT Mono" charset="0"/>
              </a:rPr>
              <a:t>&gt;&gt;&gt; </a:t>
            </a:r>
            <a:r>
              <a:rPr lang="mr-IN" dirty="0" err="1">
                <a:latin typeface="PT Mono" charset="0"/>
                <a:ea typeface="PT Mono" charset="0"/>
                <a:cs typeface="PT Mono" charset="0"/>
              </a:rPr>
              <a:t>Foo</a:t>
            </a:r>
            <a:r>
              <a:rPr lang="mr-IN" dirty="0">
                <a:latin typeface="PT Mono" charset="0"/>
                <a:ea typeface="PT Mono" charset="0"/>
                <a:cs typeface="PT Mono" charset="0"/>
              </a:rPr>
              <a:t>()</a:t>
            </a:r>
            <a:endParaRPr lang="en-US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9138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324" y="1808267"/>
            <a:ext cx="3577642" cy="786899"/>
          </a:xfrm>
        </p:spPr>
        <p:txBody>
          <a:bodyPr/>
          <a:lstStyle/>
          <a:p>
            <a:r>
              <a:rPr lang="ru-RU" dirty="0" smtClean="0"/>
              <a:t>Повторим как происходит создание объекта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68</a:t>
            </a:fld>
            <a:endParaRPr lang="ru-RU"/>
          </a:p>
        </p:txBody>
      </p:sp>
      <p:pic>
        <p:nvPicPr>
          <p:cNvPr id="3074" name="Picture 2" descr="https://lh3.googleusercontent.com/3UFZ8BuuxidZniPrloEWnxhUEKKXMbip-2P4OzWrXGd_KHFING8qm_7Pl6YArenKt6PJt39gJvqoXbKTaqbMIGgFxy-XGbWhDicBsz3HjRu-1tkNxl1zjkicdjEyPkAlARFXcZK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3" y="1127958"/>
            <a:ext cx="39814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1594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2324" y="1808267"/>
            <a:ext cx="3577642" cy="786899"/>
          </a:xfrm>
        </p:spPr>
        <p:txBody>
          <a:bodyPr/>
          <a:lstStyle/>
          <a:p>
            <a:r>
              <a:rPr lang="ru-RU" dirty="0" smtClean="0"/>
              <a:t>Как создается класс?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69</a:t>
            </a:fld>
            <a:endParaRPr lang="ru-RU"/>
          </a:p>
        </p:txBody>
      </p:sp>
      <p:pic>
        <p:nvPicPr>
          <p:cNvPr id="4098" name="Picture 2" descr="https://lh4.googleusercontent.com/ZBvLjiFPWQ8Uk2gcQY-2gc_PpzW_ifXwWvX12-s2RTbRio1ys4DQXorgsgBeRP-STis5i8YQy1BZ5X2kSAckz5XPGmjYumwp8iNzSPMuiWPhJ5lQrOsekdCazfsDtVSudEIKpU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45" y="1333500"/>
            <a:ext cx="54768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625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У</a:t>
            </a:r>
            <a:r>
              <a:rPr lang="en-US" dirty="0" err="1" smtClean="0"/>
              <a:t>стройство</a:t>
            </a:r>
            <a:r>
              <a:rPr lang="en-US" dirty="0" smtClean="0"/>
              <a:t> </a:t>
            </a:r>
            <a:r>
              <a:rPr lang="en-US" dirty="0" err="1"/>
              <a:t>классов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объектов</a:t>
            </a:r>
            <a:r>
              <a:rPr lang="en-US" dirty="0"/>
              <a:t>, </a:t>
            </a:r>
            <a:r>
              <a:rPr lang="en-US" dirty="0" err="1"/>
              <a:t>разберемся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использовать</a:t>
            </a:r>
            <a:r>
              <a:rPr lang="en-US" dirty="0"/>
              <a:t>,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благо</a:t>
            </a:r>
            <a:r>
              <a:rPr lang="en-US" dirty="0"/>
              <a:t>, </a:t>
            </a:r>
            <a:r>
              <a:rPr lang="en-US" dirty="0" err="1"/>
              <a:t>черную</a:t>
            </a:r>
            <a:r>
              <a:rPr lang="en-US" dirty="0"/>
              <a:t> </a:t>
            </a:r>
            <a:r>
              <a:rPr lang="en-US" dirty="0" err="1"/>
              <a:t>магию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 smtClean="0"/>
              <a:t>питоне</a:t>
            </a:r>
            <a:endParaRPr lang="ru-RU" dirty="0" smtClean="0"/>
          </a:p>
          <a:p>
            <a:r>
              <a:rPr lang="ru-RU" dirty="0" err="1"/>
              <a:t>П</a:t>
            </a:r>
            <a:r>
              <a:rPr lang="en-US" dirty="0" err="1" smtClean="0"/>
              <a:t>оймем</a:t>
            </a:r>
            <a:r>
              <a:rPr lang="en-US" dirty="0" smtClean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устроен</a:t>
            </a:r>
            <a:r>
              <a:rPr lang="en-US" dirty="0"/>
              <a:t> </a:t>
            </a:r>
            <a:r>
              <a:rPr lang="en-US" dirty="0" err="1"/>
              <a:t>интерпретатор</a:t>
            </a:r>
            <a:r>
              <a:rPr lang="en-US" dirty="0"/>
              <a:t> </a:t>
            </a:r>
            <a:r>
              <a:rPr lang="en-US" dirty="0" err="1" smtClean="0"/>
              <a:t>cpython</a:t>
            </a:r>
            <a:endParaRPr lang="ru-RU" dirty="0" smtClean="0"/>
          </a:p>
          <a:p>
            <a:r>
              <a:rPr lang="ru-RU" dirty="0" err="1"/>
              <a:t>Н</a:t>
            </a:r>
            <a:r>
              <a:rPr lang="en-US" dirty="0" err="1" smtClean="0"/>
              <a:t>аучимся</a:t>
            </a:r>
            <a:r>
              <a:rPr lang="en-US" dirty="0" smtClean="0"/>
              <a:t> </a:t>
            </a:r>
            <a:r>
              <a:rPr lang="en-US" dirty="0" err="1"/>
              <a:t>работать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threads, </a:t>
            </a:r>
            <a:r>
              <a:rPr lang="en-US" dirty="0" smtClean="0"/>
              <a:t>multiprocessing</a:t>
            </a:r>
            <a:endParaRPr lang="ru-RU" dirty="0" smtClean="0"/>
          </a:p>
          <a:p>
            <a:r>
              <a:rPr lang="ru-RU" dirty="0" err="1" smtClean="0"/>
              <a:t>Р</a:t>
            </a:r>
            <a:r>
              <a:rPr lang="en-US" dirty="0" err="1" smtClean="0"/>
              <a:t>азберемся</a:t>
            </a:r>
            <a:r>
              <a:rPr lang="en-US" dirty="0" smtClean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писать</a:t>
            </a:r>
            <a:r>
              <a:rPr lang="en-US" dirty="0"/>
              <a:t> c-extensions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 smtClean="0"/>
              <a:t>cython</a:t>
            </a:r>
            <a:endParaRPr lang="ru-RU" dirty="0" smtClean="0"/>
          </a:p>
          <a:p>
            <a:r>
              <a:rPr lang="ru-RU" dirty="0" err="1"/>
              <a:t>А</a:t>
            </a:r>
            <a:r>
              <a:rPr lang="en-US" dirty="0" err="1" smtClean="0"/>
              <a:t>синхронное</a:t>
            </a:r>
            <a:r>
              <a:rPr lang="en-US" dirty="0" smtClean="0"/>
              <a:t> </a:t>
            </a:r>
            <a:r>
              <a:rPr lang="en-US" dirty="0" err="1" smtClean="0"/>
              <a:t>программирование</a:t>
            </a:r>
            <a:endParaRPr lang="ru-RU" dirty="0" smtClean="0"/>
          </a:p>
          <a:p>
            <a:r>
              <a:rPr lang="ru-RU" dirty="0" err="1"/>
              <a:t>З</a:t>
            </a:r>
            <a:r>
              <a:rPr lang="en-US" dirty="0" err="1" smtClean="0"/>
              <a:t>атронем</a:t>
            </a:r>
            <a:r>
              <a:rPr lang="en-US" dirty="0" smtClean="0"/>
              <a:t> </a:t>
            </a:r>
            <a:r>
              <a:rPr lang="en-US" dirty="0" err="1"/>
              <a:t>мелкие</a:t>
            </a:r>
            <a:r>
              <a:rPr lang="en-US" dirty="0"/>
              <a:t> </a:t>
            </a:r>
            <a:r>
              <a:rPr lang="en-US" dirty="0" err="1"/>
              <a:t>аспекты</a:t>
            </a:r>
            <a:r>
              <a:rPr lang="en-US" dirty="0"/>
              <a:t> </a:t>
            </a:r>
            <a:r>
              <a:rPr lang="en-US" dirty="0" err="1"/>
              <a:t>языка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игнорируются</a:t>
            </a:r>
            <a:r>
              <a:rPr lang="en-US" dirty="0"/>
              <a:t> (logging, </a:t>
            </a:r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датами</a:t>
            </a:r>
            <a:r>
              <a:rPr lang="en-US" dirty="0"/>
              <a:t>, </a:t>
            </a:r>
            <a:r>
              <a:rPr lang="en-US" dirty="0" err="1" smtClean="0"/>
              <a:t>профилирование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Расскажем как </a:t>
            </a:r>
            <a:r>
              <a:rPr lang="en-US" dirty="0" err="1" smtClean="0"/>
              <a:t>публиковать</a:t>
            </a:r>
            <a:r>
              <a:rPr lang="en-US" dirty="0" smtClean="0"/>
              <a:t> </a:t>
            </a:r>
            <a:r>
              <a:rPr lang="en-US" dirty="0" err="1"/>
              <a:t>свои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pypi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 smtClean="0"/>
              <a:t>курсе</a:t>
            </a:r>
            <a:r>
              <a:rPr lang="ru-R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4196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определяются базовые классы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пределяется </a:t>
            </a:r>
            <a:r>
              <a:rPr lang="ru-RU" dirty="0" err="1" smtClean="0"/>
              <a:t>метакласс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одготавливается </a:t>
            </a:r>
            <a:r>
              <a:rPr lang="en-US" dirty="0" smtClean="0"/>
              <a:t>namespace </a:t>
            </a:r>
            <a:r>
              <a:rPr lang="ru-RU" dirty="0" smtClean="0"/>
              <a:t>класса (__</a:t>
            </a:r>
            <a:r>
              <a:rPr lang="en-US" dirty="0" smtClean="0"/>
              <a:t>prepare__</a:t>
            </a:r>
            <a:r>
              <a:rPr lang="ru-RU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ыполняется тело класса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оздается класс (__</a:t>
            </a:r>
            <a:r>
              <a:rPr lang="en-US" dirty="0" smtClean="0"/>
              <a:t>new__,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test_meta.py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test_meta_example.py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Как создается класс?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83068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init_subclass</a:t>
            </a:r>
            <a:r>
              <a:rPr lang="en-US" dirty="0" smtClean="0"/>
              <a:t>__ 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test_init_subclass.py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lass decorators </a:t>
            </a:r>
          </a:p>
          <a:p>
            <a:r>
              <a:rPr lang="en-US" dirty="0" smtClean="0"/>
              <a:t>&gt;&gt;&gt; test_</a:t>
            </a:r>
            <a:r>
              <a:rPr lang="en-US" dirty="0"/>
              <a:t> </a:t>
            </a:r>
            <a:r>
              <a:rPr lang="en-US" dirty="0" err="1" smtClean="0"/>
              <a:t>class_decorators.py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Другие методы </a:t>
            </a:r>
            <a:r>
              <a:rPr lang="ru-RU" dirty="0" err="1" smtClean="0"/>
              <a:t>кастомизации</a:t>
            </a:r>
            <a:r>
              <a:rPr lang="ru-RU" dirty="0" smtClean="0"/>
              <a:t> классов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Магические методы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3862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Стандартные типы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github.com/python/cpython/blob/ab67281e95de1a88c4379a75a547f19a8ba5ec30/Objects/object.c#L1720</a:t>
            </a:r>
            <a:r>
              <a:rPr lang="ru-RU" dirty="0" smtClean="0"/>
              <a:t> )</a:t>
            </a:r>
            <a:endParaRPr lang="en-US" dirty="0" smtClean="0"/>
          </a:p>
          <a:p>
            <a:r>
              <a:rPr lang="ru-RU" dirty="0" smtClean="0"/>
              <a:t>Магические поля</a:t>
            </a:r>
          </a:p>
          <a:p>
            <a:r>
              <a:rPr lang="ru-RU" dirty="0" smtClean="0"/>
              <a:t>Магические методы</a:t>
            </a:r>
          </a:p>
          <a:p>
            <a:r>
              <a:rPr lang="ru-RU" dirty="0" smtClean="0"/>
              <a:t>Дескрипторы </a:t>
            </a:r>
          </a:p>
          <a:p>
            <a:r>
              <a:rPr lang="ru-RU" dirty="0" err="1" smtClean="0"/>
              <a:t>Метаклассы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506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telegram: </a:t>
            </a:r>
            <a:r>
              <a:rPr lang="en-US" dirty="0" err="1" smtClean="0"/>
              <a:t>alexopryshko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alexopryshko@gmail.com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telegram: </a:t>
            </a:r>
            <a:r>
              <a:rPr lang="en-US" dirty="0" err="1" smtClean="0"/>
              <a:t>igorcoding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 err="1"/>
              <a:t>igor.latkin@outlook.com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94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курсе не будет рубежных контролей, </a:t>
            </a:r>
            <a:r>
              <a:rPr lang="ru-RU" b="1" dirty="0"/>
              <a:t>только ДЗ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 </a:t>
            </a:r>
            <a:r>
              <a:rPr lang="ru-RU" dirty="0"/>
              <a:t>выполнение и защиту каждого ДЗ ставится 15 баллов. Выполнение - 5 баллов. Защита </a:t>
            </a:r>
            <a:r>
              <a:rPr lang="ru-RU" dirty="0" smtClean="0"/>
              <a:t>- 10 </a:t>
            </a:r>
            <a:r>
              <a:rPr lang="ru-RU" dirty="0"/>
              <a:t>баллов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Срок на выполнение </a:t>
            </a:r>
            <a:r>
              <a:rPr lang="ru-RU" dirty="0"/>
              <a:t>- 2 недели, потом за каждую неделю будут списывать 2 штрафных балла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Срок </a:t>
            </a:r>
            <a:r>
              <a:rPr lang="ru-RU" dirty="0"/>
              <a:t>на защиту - 2 недели после </a:t>
            </a:r>
            <a:r>
              <a:rPr lang="ru-RU" dirty="0" smtClean="0"/>
              <a:t>выполнения.</a:t>
            </a:r>
            <a:endParaRPr lang="en-US" dirty="0" smtClean="0"/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течение курса вы можете набрать </a:t>
            </a:r>
            <a:r>
              <a:rPr lang="ru-RU" b="1" dirty="0"/>
              <a:t>60 баллов</a:t>
            </a:r>
            <a:r>
              <a:rPr lang="ru-RU" dirty="0"/>
              <a:t>. В конце вам будет выдано </a:t>
            </a:r>
            <a:r>
              <a:rPr lang="ru-RU" b="1" dirty="0"/>
              <a:t>итоговое ДЗ</a:t>
            </a:r>
            <a:r>
              <a:rPr lang="ru-RU" dirty="0"/>
              <a:t>, которое оценивается в </a:t>
            </a:r>
            <a:r>
              <a:rPr lang="ru-RU" b="1" dirty="0"/>
              <a:t>40 баллов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Выполнение </a:t>
            </a:r>
            <a:r>
              <a:rPr lang="ru-RU" dirty="0"/>
              <a:t>- 20, защита - 20. Срок - окончание курса.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85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ДЗ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Отправлять нужно </a:t>
            </a:r>
            <a:r>
              <a:rPr lang="ru-RU" b="1" dirty="0"/>
              <a:t>своему семинаристу</a:t>
            </a:r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ru-RU" dirty="0"/>
              <a:t>пометкой "[TP] </a:t>
            </a:r>
            <a:r>
              <a:rPr lang="ru-RU" dirty="0" err="1"/>
              <a:t>Python</a:t>
            </a:r>
            <a:r>
              <a:rPr lang="ru-RU" dirty="0"/>
              <a:t> {{ Фамилия Имя }}".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письме должна быть ссылка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github</a:t>
            </a:r>
            <a:r>
              <a:rPr lang="ru-RU" dirty="0"/>
              <a:t>) и список того, что было сделано/исправлено в ДЗ.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240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Mail_Технопарк_1112</Template>
  <TotalTime>592</TotalTime>
  <Words>2657</Words>
  <Application>Microsoft Macintosh PowerPoint</Application>
  <PresentationFormat>On-screen Show (4:3)</PresentationFormat>
  <Paragraphs>595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Calibri</vt:lpstr>
      <vt:lpstr>Mangal</vt:lpstr>
      <vt:lpstr>PF Isotext Pro</vt:lpstr>
      <vt:lpstr>PT Mono</vt:lpstr>
      <vt:lpstr>Wingdings</vt:lpstr>
      <vt:lpstr>Arial</vt:lpstr>
      <vt:lpstr>Тема Office</vt:lpstr>
      <vt:lpstr>Углубленный Python</vt:lpstr>
      <vt:lpstr>Кто мы?</vt:lpstr>
      <vt:lpstr>Кто мы?</vt:lpstr>
      <vt:lpstr>PowerPoint Presentation</vt:lpstr>
      <vt:lpstr>Цель</vt:lpstr>
      <vt:lpstr>Структура курса:</vt:lpstr>
      <vt:lpstr>Что будет в курсе?</vt:lpstr>
      <vt:lpstr>Правила игры</vt:lpstr>
      <vt:lpstr>Проверка ДЗ</vt:lpstr>
      <vt:lpstr>Вопросы?</vt:lpstr>
      <vt:lpstr>Лекция 1. Что сегодня будет?</vt:lpstr>
      <vt:lpstr>PowerPoint Presentation</vt:lpstr>
      <vt:lpstr>Объект</vt:lpstr>
      <vt:lpstr>Стандартные типы</vt:lpstr>
      <vt:lpstr>Типы с одним значение </vt:lpstr>
      <vt:lpstr>Стандартные типы</vt:lpstr>
      <vt:lpstr>numbers.Number</vt:lpstr>
      <vt:lpstr>Стандартные типы</vt:lpstr>
      <vt:lpstr>Стандартные типы</vt:lpstr>
      <vt:lpstr>Стандартные типы</vt:lpstr>
      <vt:lpstr>Стандартные типы</vt:lpstr>
      <vt:lpstr>Стандартные типы</vt:lpstr>
      <vt:lpstr>Стандартные типы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поля</vt:lpstr>
      <vt:lpstr>Магические методы</vt:lpstr>
      <vt:lpstr>Магические методы</vt:lpstr>
      <vt:lpstr>Магические методы</vt:lpstr>
      <vt:lpstr>Магические методы</vt:lpstr>
      <vt:lpstr>PowerPoint Presentation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Итого по методам доступа 1</vt:lpstr>
      <vt:lpstr>Итого по методам доступа 2</vt:lpstr>
      <vt:lpstr>Итого по методам доступа 3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Магические методы</vt:lpstr>
      <vt:lpstr>Итого</vt:lpstr>
      <vt:lpstr>telegram: alexopryshko email: alexopryshko@gmail.com  telegram: igorcoding email: igor.latkin@outlook.com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Опрышко Александр</dc:creator>
  <cp:lastModifiedBy>Опрышко Александр</cp:lastModifiedBy>
  <cp:revision>85</cp:revision>
  <dcterms:created xsi:type="dcterms:W3CDTF">2019-02-28T11:55:08Z</dcterms:created>
  <dcterms:modified xsi:type="dcterms:W3CDTF">2019-02-28T21:52:42Z</dcterms:modified>
</cp:coreProperties>
</file>