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5" r:id="rId3"/>
    <p:sldId id="272" r:id="rId4"/>
    <p:sldId id="360" r:id="rId5"/>
    <p:sldId id="323" r:id="rId6"/>
    <p:sldId id="364" r:id="rId7"/>
    <p:sldId id="368" r:id="rId8"/>
    <p:sldId id="369" r:id="rId9"/>
    <p:sldId id="365" r:id="rId10"/>
    <p:sldId id="367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61" r:id="rId30"/>
    <p:sldId id="350" r:id="rId31"/>
    <p:sldId id="335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787"/>
    <a:srgbClr val="1E497D"/>
    <a:srgbClr val="0F8140"/>
    <a:srgbClr val="F58020"/>
    <a:srgbClr val="3953A4"/>
    <a:srgbClr val="6B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2112" y="6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DBE-4875-4168-9F83-C285ECB28F2D}" type="datetimeFigureOut">
              <a:rPr lang="ru-RU" smtClean="0"/>
              <a:t>28.03.2019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E1DDD-3AC9-405B-99CF-ABB983FC7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emf"/><Relationship Id="rId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1" y="93767"/>
            <a:ext cx="9144001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095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называется </a:t>
            </a:r>
            <a:br>
              <a:rPr lang="ru-RU" dirty="0" smtClean="0"/>
            </a:br>
            <a:r>
              <a:rPr lang="ru-RU" dirty="0" smtClean="0"/>
              <a:t>ваш предмет?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0" hasCustomPrompt="1"/>
          </p:nvPr>
        </p:nvSpPr>
        <p:spPr>
          <a:xfrm>
            <a:off x="5723930" y="5698961"/>
            <a:ext cx="2634258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Как вас зовут?</a:t>
            </a:r>
            <a:endParaRPr lang="ru-RU" dirty="0"/>
          </a:p>
        </p:txBody>
      </p:sp>
      <p:sp>
        <p:nvSpPr>
          <p:cNvPr id="16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2054667" y="4969619"/>
            <a:ext cx="2080012" cy="47662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53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ru-RU" dirty="0" smtClean="0"/>
              <a:t>Занятие 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38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1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5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Здесь вы можете указать преимущества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102526" y="1808263"/>
            <a:ext cx="3074068" cy="4344888"/>
          </a:xfrm>
          <a:prstGeom prst="rect">
            <a:avLst/>
          </a:prstGeom>
        </p:spPr>
        <p:txBody>
          <a:bodyPr anchor="t"/>
          <a:lstStyle>
            <a:lvl1pPr marL="285744" indent="-285744">
              <a:lnSpc>
                <a:spcPct val="90000"/>
              </a:lnSpc>
              <a:buFontTx/>
              <a:buBlip>
                <a:blip r:embed="rId6"/>
              </a:buBlip>
              <a:defRPr sz="2400" b="0" baseline="0">
                <a:latin typeface="PF Isotext Pro" panose="02000500000000020004" pitchFamily="2" charset="0"/>
              </a:defRPr>
            </a:lvl1pPr>
            <a:lvl2pPr marL="355591" indent="0">
              <a:lnSpc>
                <a:spcPct val="90000"/>
              </a:lnSpc>
              <a:buFont typeface="Wingdings" panose="05000000000000000000" pitchFamily="2" charset="2"/>
              <a:buNone/>
              <a:defRPr sz="1600" b="1">
                <a:latin typeface="PF Isotext Pro" panose="02000500000000020004" pitchFamily="2" charset="0"/>
              </a:defRPr>
            </a:lvl2pPr>
            <a:lvl3pPr marL="723882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3pPr>
            <a:lvl4pPr marL="1079473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4pPr>
            <a:lvl5pPr marL="1435064" indent="0">
              <a:lnSpc>
                <a:spcPct val="90000"/>
              </a:lnSpc>
              <a:buFont typeface="Wingdings" panose="05000000000000000000" pitchFamily="2" charset="2"/>
              <a:buNone/>
              <a:defRPr sz="1400" b="1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А здесь поговорить про недостатки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4494971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2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4"/>
          </p:nvPr>
        </p:nvSpPr>
        <p:spPr>
          <a:xfrm>
            <a:off x="782638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ru-RU" smtClean="0"/>
              <a:t>Click to edit Master text styles</a:t>
            </a:r>
          </a:p>
          <a:p>
            <a:pPr marL="0" lvl="1" indent="0">
              <a:buNone/>
            </a:pPr>
            <a:r>
              <a:rPr lang="ru-RU" smtClean="0"/>
              <a:t>Second level</a:t>
            </a:r>
          </a:p>
          <a:p>
            <a:pPr marL="0" lvl="2" indent="0">
              <a:buNone/>
            </a:pPr>
            <a:r>
              <a:rPr lang="ru-RU" smtClean="0"/>
              <a:t>Third level</a:t>
            </a:r>
          </a:p>
          <a:p>
            <a:pPr marL="0" lvl="3" indent="0">
              <a:buNone/>
            </a:pPr>
            <a:r>
              <a:rPr lang="ru-RU" smtClean="0"/>
              <a:t>Fourth level</a:t>
            </a:r>
          </a:p>
          <a:p>
            <a:pPr marL="0" lvl="4" indent="0">
              <a:buNone/>
            </a:pPr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14" name="Объект 2"/>
          <p:cNvSpPr>
            <a:spLocks noGrp="1"/>
          </p:cNvSpPr>
          <p:nvPr>
            <p:ph sz="quarter" idx="15"/>
          </p:nvPr>
        </p:nvSpPr>
        <p:spPr>
          <a:xfrm>
            <a:off x="4711060" y="1821090"/>
            <a:ext cx="3571648" cy="4344988"/>
          </a:xfrm>
          <a:prstGeom prst="rect">
            <a:avLst/>
          </a:prstGeom>
        </p:spPr>
        <p:txBody>
          <a:bodyPr anchor="t"/>
          <a:lstStyle>
            <a:lvl1pPr>
              <a:defRPr lang="ru-RU" sz="2400" b="0" dirty="0" smtClean="0">
                <a:latin typeface="PF Isotext Pro" panose="02000500000000020004" pitchFamily="2" charset="0"/>
              </a:defRPr>
            </a:lvl1pPr>
            <a:lvl2pPr>
              <a:defRPr lang="ru-RU" sz="2200" b="0" dirty="0" smtClean="0">
                <a:latin typeface="PF Isotext Pro" panose="02000500000000020004" pitchFamily="2" charset="0"/>
              </a:defRPr>
            </a:lvl2pPr>
            <a:lvl3pPr>
              <a:defRPr lang="ru-RU" sz="1800" b="0" dirty="0" smtClean="0">
                <a:latin typeface="PF Isotext Pro" panose="02000500000000020004" pitchFamily="2" charset="0"/>
              </a:defRPr>
            </a:lvl3pPr>
            <a:lvl4pPr>
              <a:defRPr lang="ru-RU" b="0" dirty="0" smtClean="0">
                <a:latin typeface="PF Isotext Pro" panose="02000500000000020004" pitchFamily="2" charset="0"/>
              </a:defRPr>
            </a:lvl4pPr>
            <a:lvl5pPr>
              <a:defRPr lang="ru-RU" b="0" dirty="0">
                <a:latin typeface="PF Isotext Pro" panose="02000500000000020004" pitchFamily="2" charset="0"/>
              </a:defRPr>
            </a:lvl5pPr>
          </a:lstStyle>
          <a:p>
            <a:pPr marL="0" lvl="0" indent="0">
              <a:buNone/>
            </a:pPr>
            <a:r>
              <a:rPr lang="ru-RU" smtClean="0"/>
              <a:t>Click to edit Master text styles</a:t>
            </a:r>
          </a:p>
          <a:p>
            <a:pPr marL="0" lvl="1" indent="0">
              <a:buNone/>
            </a:pPr>
            <a:r>
              <a:rPr lang="ru-RU" smtClean="0"/>
              <a:t>Second level</a:t>
            </a:r>
          </a:p>
          <a:p>
            <a:pPr marL="0" lvl="2" indent="0">
              <a:buNone/>
            </a:pPr>
            <a:r>
              <a:rPr lang="ru-RU" smtClean="0"/>
              <a:t>Third level</a:t>
            </a:r>
          </a:p>
          <a:p>
            <a:pPr marL="0" lvl="3" indent="0">
              <a:buNone/>
            </a:pPr>
            <a:r>
              <a:rPr lang="ru-RU" smtClean="0"/>
              <a:t>Fourth level</a:t>
            </a:r>
          </a:p>
          <a:p>
            <a:pPr marL="0" lvl="4" indent="0">
              <a:buNone/>
            </a:pPr>
            <a:r>
              <a:rPr lang="ru-RU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1883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2093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2629857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Не забывайте давать ссылки на полезные материалы, которые помогут студентам в выполнении заданий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54" y="465988"/>
            <a:ext cx="3634328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Домашнее задание</a:t>
            </a:r>
            <a:r>
              <a:rPr kumimoji="0" lang="en-US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 </a:t>
            </a:r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№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845268" y="450266"/>
            <a:ext cx="493376" cy="493374"/>
          </a:xfrm>
          <a:prstGeom prst="rect">
            <a:avLst/>
          </a:prstGeom>
        </p:spPr>
      </p:pic>
      <p:sp>
        <p:nvSpPr>
          <p:cNvPr id="10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3741629" y="471166"/>
            <a:ext cx="707068" cy="4766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pPr lvl="0"/>
            <a:r>
              <a:rPr lang="en-US" dirty="0" smtClean="0"/>
              <a:t>#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82323" y="4827097"/>
            <a:ext cx="1438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Срок сдачи</a:t>
            </a:r>
            <a:endParaRPr lang="ru-RU" sz="1200" dirty="0"/>
          </a:p>
        </p:txBody>
      </p:sp>
      <p:sp>
        <p:nvSpPr>
          <p:cNvPr id="12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3" y="5202309"/>
            <a:ext cx="3397791" cy="519352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Font typeface="Wingdings" panose="05000000000000000000" pitchFamily="2" charset="2"/>
              <a:buNone/>
              <a:defRPr sz="22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дату</a:t>
            </a:r>
          </a:p>
        </p:txBody>
      </p:sp>
    </p:spTree>
    <p:extLst>
      <p:ext uri="{BB962C8B-B14F-4D97-AF65-F5344CB8AC3E}">
        <p14:creationId xmlns:p14="http://schemas.microsoft.com/office/powerpoint/2010/main" val="10509646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rcRect r="48294"/>
          <a:stretch>
            <a:fillRect/>
          </a:stretch>
        </p:blipFill>
        <p:spPr>
          <a:xfrm>
            <a:off x="410329" y="563592"/>
            <a:ext cx="2907155" cy="123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882396" y="1179920"/>
            <a:ext cx="6835075" cy="521252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96129" y="2531723"/>
            <a:ext cx="4627306" cy="178219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Как с вами можно связаться? Укажите почту, скайп или, в крайнем случае, телефон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5709416" y="5731932"/>
            <a:ext cx="2630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Спасибо за внимание!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415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495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то нового в шабло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807492" y="828606"/>
            <a:ext cx="7529016" cy="52298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3675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яснения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flipH="1">
            <a:off x="4939480" y="2880876"/>
            <a:ext cx="2696210" cy="36606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71295" y="1892808"/>
            <a:ext cx="3294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 вашем распоряжении есть следующие слайды:</a:t>
            </a:r>
            <a:endParaRPr lang="ru-RU" sz="16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1287" y="2423360"/>
            <a:ext cx="3927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AutoNum type="arabicPeriod"/>
            </a:pPr>
            <a:r>
              <a:rPr lang="ru-RU" sz="1600" b="1" dirty="0" smtClean="0"/>
              <a:t>Титульный слайд</a:t>
            </a:r>
          </a:p>
          <a:p>
            <a:pPr marL="342891" marR="0" indent="-342891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600" b="1" dirty="0" smtClean="0"/>
              <a:t>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Содержание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Терминология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Цитата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подзаголовок и текст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Заголовок, текст и картинка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Плюсы и минусы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Два вертикальных объекта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Только заголовок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Пустой слайд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Домашнее задание</a:t>
            </a:r>
          </a:p>
          <a:p>
            <a:pPr marL="342891" indent="-342891">
              <a:buAutoNum type="arabicPeriod"/>
            </a:pPr>
            <a:r>
              <a:rPr lang="ru-RU" sz="1600" b="1" dirty="0" smtClean="0"/>
              <a:t>Контакты</a:t>
            </a:r>
          </a:p>
          <a:p>
            <a:pPr marL="342891" indent="-342891">
              <a:buAutoNum type="arabicPeriod"/>
            </a:pPr>
            <a:endParaRPr lang="ru-RU" sz="1600" b="1" dirty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4667250" y="1963272"/>
            <a:ext cx="0" cy="40532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867097" y="1919312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Для акцентов в коде и тексте на слайдах в настройках цвета у вас есть готовая палитра:</a:t>
            </a:r>
            <a:endParaRPr lang="ru-RU" sz="1600" b="1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867097" y="3606181"/>
            <a:ext cx="3294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/>
              <a:t>Используйте готовый набор иконок и элементов для создания ориентиров на слайде:</a:t>
            </a:r>
            <a:endParaRPr lang="ru-RU" sz="1600" b="1" dirty="0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217347" y="465988"/>
            <a:ext cx="3627916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Пояснения к шаблону</a:t>
            </a:r>
            <a:endParaRPr lang="ru-RU" sz="1800" dirty="0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996637" y="4572000"/>
            <a:ext cx="265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15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6604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+mj-lt"/>
              <a:buAutoNum type="arabicPeriod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Содержание презентации помогает в дальнейшей навигации по материалу. Просто укажите основные темы, которые вы хотели бы разобрать со студентами.</a:t>
            </a:r>
          </a:p>
          <a:p>
            <a:pPr lvl="0"/>
            <a:endParaRPr lang="ru-RU" dirty="0" smtClean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Напишите здесь тему вашего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57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4433591"/>
          </a:xfrm>
          <a:prstGeom prst="rect">
            <a:avLst/>
          </a:prstGeom>
        </p:spPr>
        <p:txBody>
          <a:bodyPr anchor="t"/>
          <a:lstStyle>
            <a:lvl1pPr marL="457189" indent="-457189">
              <a:lnSpc>
                <a:spcPct val="90000"/>
              </a:lnSpc>
              <a:buFont typeface="Wingdings" panose="05000000000000000000" pitchFamily="2" charset="2"/>
              <a:buChar char="§"/>
              <a:defRPr sz="2400" b="0" baseline="0">
                <a:latin typeface="PF Isotext Pro" panose="02000500000000020004" pitchFamily="2" charset="0"/>
              </a:defRPr>
            </a:lvl1pPr>
            <a:lvl2pPr marL="698483" indent="-342891">
              <a:lnSpc>
                <a:spcPct val="90000"/>
              </a:lnSpc>
              <a:buFont typeface="+mj-lt"/>
              <a:buAutoNum type="arabicPeriod"/>
              <a:defRPr sz="1800">
                <a:latin typeface="PF Isotext Pro" panose="02000500000000020004" pitchFamily="2" charset="0"/>
              </a:defRPr>
            </a:lvl2pPr>
            <a:lvl3pPr marL="1066773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3pPr>
            <a:lvl4pPr marL="1422364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4pPr>
            <a:lvl5pPr marL="1777956" indent="-342891">
              <a:lnSpc>
                <a:spcPct val="90000"/>
              </a:lnSpc>
              <a:buFont typeface="+mj-lt"/>
              <a:buAutoNum type="arabicPeriod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Укажите основные понятия, которые могут быть незнакомы студентам или которые они должны запомнить по результатам занятия</a:t>
            </a:r>
          </a:p>
          <a:p>
            <a:pPr lvl="0"/>
            <a:endParaRPr lang="ru-RU" dirty="0" smtClean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217346" y="465988"/>
            <a:ext cx="2396810" cy="525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ru-RU" sz="2812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F Isotext Pro" panose="02000500000000020004" pitchFamily="2" charset="0"/>
              </a:rPr>
              <a:t>Терминология</a:t>
            </a:r>
            <a:endParaRPr lang="ru-RU" sz="1800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99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sted-image.pdf"/>
          <p:cNvPicPr/>
          <p:nvPr userDrawn="1"/>
        </p:nvPicPr>
        <p:blipFill rotWithShape="1">
          <a:blip r:embed="rId2">
            <a:extLst/>
          </a:blip>
          <a:srcRect l="9991" t="4245" r="19472" b="7942"/>
          <a:stretch/>
        </p:blipFill>
        <p:spPr>
          <a:xfrm>
            <a:off x="-43784" y="93767"/>
            <a:ext cx="9187785" cy="665708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 userDrawn="1"/>
        </p:nvSpPr>
        <p:spPr>
          <a:xfrm>
            <a:off x="598024" y="705897"/>
            <a:ext cx="914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0" dirty="0" smtClean="0"/>
              <a:t>“</a:t>
            </a:r>
            <a:endParaRPr lang="ru-RU" sz="199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 hasCustomPrompt="1"/>
          </p:nvPr>
        </p:nvSpPr>
        <p:spPr>
          <a:xfrm>
            <a:off x="1146175" y="2514840"/>
            <a:ext cx="7024688" cy="19446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Здесь вы можете написать цитату, утверждение или высказывание для </a:t>
            </a:r>
            <a:r>
              <a:rPr lang="ru-RU" dirty="0" err="1" smtClean="0"/>
              <a:t>вдохновления</a:t>
            </a:r>
            <a:r>
              <a:rPr lang="ru-RU" dirty="0" smtClean="0"/>
              <a:t> своих студентов на подвиги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3" hasCustomPrompt="1"/>
          </p:nvPr>
        </p:nvSpPr>
        <p:spPr>
          <a:xfrm>
            <a:off x="3192009" y="4749367"/>
            <a:ext cx="4978854" cy="6215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i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ru-RU" dirty="0" smtClean="0"/>
              <a:t>Автор цитаты</a:t>
            </a:r>
          </a:p>
        </p:txBody>
      </p:sp>
      <p:pic>
        <p:nvPicPr>
          <p:cNvPr id="7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89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782323" y="2769706"/>
            <a:ext cx="7527727" cy="347214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1808267"/>
            <a:ext cx="7527727" cy="78689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24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647700" y="1790707"/>
            <a:ext cx="7791450" cy="43624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в центре блока и вставьте нужную картинку. Старайтесь использовать горизонтальные фото, чтобы задействовать большую площадь слайда</a:t>
            </a:r>
            <a:endParaRPr lang="ru-RU" dirty="0"/>
          </a:p>
        </p:txBody>
      </p:sp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7" name="Номер слайда 2"/>
          <p:cNvSpPr>
            <a:spLocks noGrp="1"/>
          </p:cNvSpPr>
          <p:nvPr>
            <p:ph type="sldNum" sz="quarter" idx="11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98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d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452890" y="1632455"/>
            <a:ext cx="8186593" cy="478394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4996694" y="1790707"/>
            <a:ext cx="3309115" cy="4362451"/>
          </a:xfrm>
          <a:prstGeom prst="rect">
            <a:avLst/>
          </a:prstGeo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 b="0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Просто кликните по иконке и вставьте нужную</a:t>
            </a:r>
            <a:r>
              <a:rPr lang="en-US" dirty="0" smtClean="0"/>
              <a:t> </a:t>
            </a:r>
            <a:r>
              <a:rPr lang="ru-RU" dirty="0" smtClean="0"/>
              <a:t>картинку 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1"/>
          </p:nvPr>
        </p:nvSpPr>
        <p:spPr>
          <a:xfrm>
            <a:off x="782317" y="1808263"/>
            <a:ext cx="3884936" cy="4344888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2400" b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200" b="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 b="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8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292147" y="258971"/>
            <a:ext cx="6963683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В заголовке старайтесь указать </a:t>
            </a:r>
            <a:br>
              <a:rPr lang="ru-RU" dirty="0" smtClean="0"/>
            </a:br>
            <a:r>
              <a:rPr lang="ru-RU" dirty="0" smtClean="0"/>
              <a:t>основную мысль слайда</a:t>
            </a:r>
            <a:endParaRPr lang="ru-RU" dirty="0"/>
          </a:p>
        </p:txBody>
      </p:sp>
      <p:sp>
        <p:nvSpPr>
          <p:cNvPr id="9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48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452881" y="1632455"/>
            <a:ext cx="8186594" cy="4783943"/>
          </a:xfrm>
          <a:prstGeom prst="rect">
            <a:avLst/>
          </a:prstGeom>
          <a:solidFill>
            <a:srgbClr val="878787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3" name="pasted-image.pd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255830" y="394003"/>
            <a:ext cx="3225649" cy="70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292145" y="1214449"/>
            <a:ext cx="7106247" cy="5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909461" y="258971"/>
            <a:ext cx="6294574" cy="8689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12" b="1" baseline="0">
                <a:latin typeface="PF Isotext Pro" panose="02000500000000020004" pitchFamily="2" charset="0"/>
              </a:defRPr>
            </a:lvl1pPr>
          </a:lstStyle>
          <a:p>
            <a:r>
              <a:rPr lang="ru-RU" dirty="0" smtClean="0"/>
              <a:t>Для чего нужен код?</a:t>
            </a:r>
            <a:br>
              <a:rPr lang="ru-RU" dirty="0" smtClean="0"/>
            </a:br>
            <a:r>
              <a:rPr lang="ru-RU" dirty="0" smtClean="0"/>
              <a:t>Укажите его назначение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9688" y="394003"/>
            <a:ext cx="631786" cy="631787"/>
          </a:xfrm>
          <a:prstGeom prst="rect">
            <a:avLst/>
          </a:prstGeom>
        </p:spPr>
      </p:pic>
      <p:sp>
        <p:nvSpPr>
          <p:cNvPr id="8" name="Текст 4"/>
          <p:cNvSpPr>
            <a:spLocks noGrp="1"/>
          </p:cNvSpPr>
          <p:nvPr>
            <p:ph type="body" sz="quarter" idx="10" hasCustomPrompt="1"/>
          </p:nvPr>
        </p:nvSpPr>
        <p:spPr>
          <a:xfrm>
            <a:off x="782323" y="1808269"/>
            <a:ext cx="7527727" cy="3023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1800" b="1" baseline="0">
                <a:latin typeface="PF Isotext Pro" panose="02000500000000020004" pitchFamily="2" charset="0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Если требуются дополнительные пояснения, то напишите их здесь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782323" y="2267101"/>
            <a:ext cx="7527727" cy="3955911"/>
          </a:xfrm>
          <a:prstGeom prst="rect">
            <a:avLst/>
          </a:prstGeom>
        </p:spPr>
        <p:txBody>
          <a:bodyPr anchor="t"/>
          <a:lstStyle>
            <a:lvl1pPr marL="450839" indent="-450839">
              <a:lnSpc>
                <a:spcPct val="80000"/>
              </a:lnSpc>
              <a:spcBef>
                <a:spcPts val="400"/>
              </a:spcBef>
              <a:buClr>
                <a:schemeClr val="bg1">
                  <a:lumMod val="50000"/>
                </a:schemeClr>
              </a:buClr>
              <a:buFont typeface="+mj-lt"/>
              <a:buAutoNum type="arabicPeriod"/>
              <a:defRPr sz="1400" b="0" baseline="0">
                <a:latin typeface="PT Mono" panose="02060509020205020204" pitchFamily="49" charset="-52"/>
                <a:ea typeface="PT Mono" panose="02060509020205020204" pitchFamily="49" charset="-52"/>
              </a:defRPr>
            </a:lvl1pPr>
            <a:lvl2pPr marL="533387" indent="-177796">
              <a:lnSpc>
                <a:spcPct val="90000"/>
              </a:lnSpc>
              <a:buFont typeface="Wingdings" panose="05000000000000000000" pitchFamily="2" charset="2"/>
              <a:buChar char="§"/>
              <a:defRPr sz="2000">
                <a:latin typeface="PF Isotext Pro" panose="02000500000000020004" pitchFamily="2" charset="0"/>
              </a:defRPr>
            </a:lvl2pPr>
            <a:lvl3pPr marL="901677" indent="-177796">
              <a:lnSpc>
                <a:spcPct val="90000"/>
              </a:lnSpc>
              <a:buFont typeface="Wingdings" panose="05000000000000000000" pitchFamily="2" charset="2"/>
              <a:buChar char="§"/>
              <a:defRPr sz="1800">
                <a:latin typeface="PF Isotext Pro" panose="02000500000000020004" pitchFamily="2" charset="0"/>
              </a:defRPr>
            </a:lvl3pPr>
            <a:lvl4pPr marL="1257269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4pPr>
            <a:lvl5pPr marL="1612860" indent="-177796">
              <a:lnSpc>
                <a:spcPct val="90000"/>
              </a:lnSpc>
              <a:buFont typeface="Wingdings" panose="05000000000000000000" pitchFamily="2" charset="2"/>
              <a:buChar char="§"/>
              <a:defRPr sz="1600">
                <a:latin typeface="PF Isotext Pro" panose="02000500000000020004" pitchFamily="2" charset="0"/>
              </a:defRPr>
            </a:lvl5pPr>
          </a:lstStyle>
          <a:p>
            <a:pPr lvl="0"/>
            <a:r>
              <a:rPr lang="ru-RU" dirty="0" smtClean="0"/>
              <a:t>Строки под код</a:t>
            </a:r>
          </a:p>
          <a:p>
            <a:pPr lvl="0"/>
            <a:r>
              <a:rPr lang="ru-RU" dirty="0" smtClean="0"/>
              <a:t>Мы подготовили основные цвета для выделения в коде – </a:t>
            </a:r>
            <a:br>
              <a:rPr lang="ru-RU" dirty="0" smtClean="0"/>
            </a:br>
            <a:r>
              <a:rPr lang="ru-RU" dirty="0" smtClean="0"/>
              <a:t>просто зайдите в настройки выбора цвета текста</a:t>
            </a:r>
          </a:p>
          <a:p>
            <a:pPr lvl="0"/>
            <a:endParaRPr lang="ru-RU" dirty="0" smtClean="0"/>
          </a:p>
        </p:txBody>
      </p:sp>
      <p:sp>
        <p:nvSpPr>
          <p:cNvPr id="10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926036" y="6252949"/>
            <a:ext cx="2057400" cy="365125"/>
          </a:xfrm>
        </p:spPr>
        <p:txBody>
          <a:bodyPr/>
          <a:lstStyle/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741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/>
          <p:nvPr userDrawn="1"/>
        </p:nvPicPr>
        <p:blipFill>
          <a:blip r:embed="rId19">
            <a:extLst/>
          </a:blip>
          <a:stretch>
            <a:fillRect/>
          </a:stretch>
        </p:blipFill>
        <p:spPr>
          <a:xfrm>
            <a:off x="-24210" y="38107"/>
            <a:ext cx="9168210" cy="6850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asted-image.pdf"/>
          <p:cNvPicPr/>
          <p:nvPr userDrawn="1"/>
        </p:nvPicPr>
        <p:blipFill>
          <a:blip r:embed="rId20">
            <a:extLst/>
          </a:blip>
          <a:stretch>
            <a:fillRect/>
          </a:stretch>
        </p:blipFill>
        <p:spPr>
          <a:xfrm>
            <a:off x="-24210" y="-112371"/>
            <a:ext cx="9168210" cy="706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6036" y="62529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Isotext Pro" panose="02000500000000020004" pitchFamily="2" charset="0"/>
              </a:defRPr>
            </a:lvl1pPr>
          </a:lstStyle>
          <a:p>
            <a:fld id="{1408683E-08AF-4C3A-BE40-2D9C57A20C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09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8" r:id="rId3"/>
    <p:sldLayoutId id="2147483669" r:id="rId4"/>
    <p:sldLayoutId id="2147483679" r:id="rId5"/>
    <p:sldLayoutId id="2147483670" r:id="rId6"/>
    <p:sldLayoutId id="2147483666" r:id="rId7"/>
    <p:sldLayoutId id="2147483671" r:id="rId8"/>
    <p:sldLayoutId id="2147483667" r:id="rId9"/>
    <p:sldLayoutId id="2147483675" r:id="rId10"/>
    <p:sldLayoutId id="2147483680" r:id="rId11"/>
    <p:sldLayoutId id="2147483676" r:id="rId12"/>
    <p:sldLayoutId id="2147483677" r:id="rId13"/>
    <p:sldLayoutId id="2147483665" r:id="rId14"/>
    <p:sldLayoutId id="2147483678" r:id="rId15"/>
    <p:sldLayoutId id="2147483672" r:id="rId16"/>
    <p:sldLayoutId id="214748367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artima.com/weblogs/viewpost.jsp?thread=21423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larryhastings/gilectomy" TargetMode="External"/><Relationship Id="rId3" Type="http://schemas.openxmlformats.org/officeDocument/2006/relationships/hyperlink" Target="https://www.youtube.com/watch?v=P3AyI_u66B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2.7/Python/ceval.c#L1098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il.python.org/pipermail/python-dev/2009-October/093321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mail.python.org/pipermail/python-dev/2009-October/09332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842a2f07f2f08a935ef470bfdaeef40f87490cfc/Include/internal/pycore_ceval.h#L48" TargetMode="Externa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master/Python/ceval_gil.h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master/Lib/multiprocessing/queues.py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alexopryshko/advancedpython/tree/master/4/macbot" TargetMode="External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abeaz.blogspot.com/2010/01/python-gil-visualized.html" TargetMode="External"/><Relationship Id="rId4" Type="http://schemas.openxmlformats.org/officeDocument/2006/relationships/hyperlink" Target="https://docs.python.org/3.7/library/multiprocessing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dabeaz.com/python/NewGIL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python/cpython/blob/master/Modules/socketmodule.c#L3178" TargetMode="Externa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Углубленный </a:t>
            </a:r>
            <a:r>
              <a:rPr lang="ru-RU" dirty="0" err="1"/>
              <a:t>Python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Опрышко Александр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8312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146175" y="2276301"/>
            <a:ext cx="7024688" cy="1944688"/>
          </a:xfrm>
        </p:spPr>
        <p:txBody>
          <a:bodyPr/>
          <a:lstStyle/>
          <a:p>
            <a:r>
              <a:rPr lang="en-US" dirty="0" smtClean="0"/>
              <a:t>I’d </a:t>
            </a:r>
            <a:r>
              <a:rPr lang="en-US" dirty="0"/>
              <a:t>welcome a set of patches into Py3k only if the performance for a single-threaded program (and for a multi-threaded but I/O-bound program) does not </a:t>
            </a:r>
            <a:r>
              <a:rPr lang="en-US" dirty="0" smtClean="0"/>
              <a:t>decrease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www.artima.com/weblogs/viewpost.jsp?thread=214235</a:t>
            </a:r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192009" y="5199939"/>
            <a:ext cx="4978854" cy="621587"/>
          </a:xfrm>
        </p:spPr>
        <p:txBody>
          <a:bodyPr/>
          <a:lstStyle/>
          <a:p>
            <a:r>
              <a:rPr lang="en-US" dirty="0"/>
              <a:t>Guido van </a:t>
            </a:r>
            <a:r>
              <a:rPr lang="en-US" dirty="0" err="1"/>
              <a:t>Rossum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7095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github.com/larryhastings/gilectomy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Larry Hastings - Removing Python's GIL: The </a:t>
            </a:r>
            <a:r>
              <a:rPr lang="en-US" dirty="0" err="1"/>
              <a:t>Gilectomy</a:t>
            </a:r>
            <a:r>
              <a:rPr lang="en-US" dirty="0"/>
              <a:t> - </a:t>
            </a:r>
            <a:r>
              <a:rPr lang="en-US" dirty="0" err="1"/>
              <a:t>PyCon</a:t>
            </a:r>
            <a:r>
              <a:rPr lang="en-US" dirty="0"/>
              <a:t> </a:t>
            </a:r>
            <a:r>
              <a:rPr lang="en-US" dirty="0" smtClean="0"/>
              <a:t>2016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www.youtube.com/watch?v=P3AyI_u66Bw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Gilectomy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497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Что такое </a:t>
            </a:r>
            <a:r>
              <a:rPr lang="en-US" dirty="0" smtClean="0"/>
              <a:t>Thread</a:t>
            </a:r>
            <a:r>
              <a:rPr lang="ru-RU" dirty="0" smtClean="0"/>
              <a:t>?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Р</a:t>
            </a:r>
            <a:r>
              <a:rPr lang="ru-RU" dirty="0" err="1" smtClean="0"/>
              <a:t>еальные</a:t>
            </a:r>
            <a:r>
              <a:rPr lang="ru-RU" dirty="0" smtClean="0"/>
              <a:t> </a:t>
            </a:r>
            <a:r>
              <a:rPr lang="en-US" dirty="0" smtClean="0"/>
              <a:t>t</a:t>
            </a:r>
            <a:r>
              <a:rPr lang="en-US" dirty="0" smtClean="0"/>
              <a:t>hread </a:t>
            </a:r>
            <a:r>
              <a:rPr lang="ru-RU" dirty="0" smtClean="0"/>
              <a:t>системы (</a:t>
            </a:r>
            <a:r>
              <a:rPr lang="en-US" dirty="0" err="1" smtClean="0"/>
              <a:t>posix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windows </a:t>
            </a:r>
            <a:r>
              <a:rPr lang="en-US" dirty="0" smtClean="0"/>
              <a:t>thread</a:t>
            </a:r>
            <a:r>
              <a:rPr lang="ru-RU" dirty="0" smtClean="0"/>
              <a:t>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Переключением между </a:t>
            </a:r>
            <a:r>
              <a:rPr lang="en-US" dirty="0" smtClean="0"/>
              <a:t>thread’</a:t>
            </a:r>
            <a:r>
              <a:rPr lang="ru-RU" dirty="0" smtClean="0"/>
              <a:t>ми</a:t>
            </a:r>
            <a:r>
              <a:rPr lang="en-US" dirty="0" smtClean="0"/>
              <a:t> </a:t>
            </a:r>
            <a:r>
              <a:rPr lang="ru-RU" dirty="0" smtClean="0"/>
              <a:t>тоже управляет система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Что происходит при запуске?</a:t>
            </a:r>
            <a:endParaRPr lang="ru-RU" dirty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Создает структуру </a:t>
            </a:r>
            <a:r>
              <a:rPr lang="en-US" dirty="0" err="1" smtClean="0"/>
              <a:t>PyThreadState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Создается и запускается </a:t>
            </a:r>
            <a:r>
              <a:rPr lang="en-US" dirty="0" smtClean="0"/>
              <a:t>thread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Внутри </a:t>
            </a:r>
            <a:r>
              <a:rPr lang="en-US" dirty="0" smtClean="0"/>
              <a:t>thread’</a:t>
            </a:r>
            <a:r>
              <a:rPr lang="ru-RU" dirty="0" smtClean="0"/>
              <a:t>а</a:t>
            </a:r>
            <a:r>
              <a:rPr lang="en-US" dirty="0" smtClean="0"/>
              <a:t> </a:t>
            </a:r>
            <a:r>
              <a:rPr lang="ru-RU" dirty="0" smtClean="0"/>
              <a:t>выполняется </a:t>
            </a:r>
            <a:r>
              <a:rPr lang="en-US" dirty="0" err="1"/>
              <a:t>PyEval_CallObject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endParaRPr lang="ru-RU" dirty="0" smtClean="0"/>
          </a:p>
          <a:p>
            <a:pPr marL="342900" indent="-342900">
              <a:buFont typeface="Arial" charset="0"/>
              <a:buChar char="•"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Thread?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592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Старый </a:t>
            </a:r>
            <a:r>
              <a:rPr lang="en-US" dirty="0" smtClean="0"/>
              <a:t>GIL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35" y="2092187"/>
            <a:ext cx="6584213" cy="289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7698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У</a:t>
            </a:r>
            <a:r>
              <a:rPr lang="ru-RU" dirty="0" smtClean="0"/>
              <a:t> разных тиков разное время выполнение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Тяжелая операция может заблокировать все выполнение и будет считаться за 1 тик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Реализация </a:t>
            </a:r>
            <a:r>
              <a:rPr lang="en-US" dirty="0" smtClean="0"/>
              <a:t>Thread </a:t>
            </a:r>
            <a:r>
              <a:rPr lang="ru-RU" dirty="0" smtClean="0"/>
              <a:t>и </a:t>
            </a:r>
            <a:r>
              <a:rPr lang="en-US" dirty="0" smtClean="0"/>
              <a:t>GIL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Есть нюанс!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8658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В </a:t>
            </a:r>
            <a:r>
              <a:rPr lang="en-US" dirty="0" smtClean="0"/>
              <a:t>python </a:t>
            </a:r>
            <a:r>
              <a:rPr lang="ru-RU" dirty="0" smtClean="0"/>
              <a:t>нет </a:t>
            </a:r>
            <a:r>
              <a:rPr lang="ru-RU" dirty="0" err="1" smtClean="0"/>
              <a:t>шедулера</a:t>
            </a:r>
            <a:r>
              <a:rPr lang="en-US" dirty="0" smtClean="0"/>
              <a:t>, </a:t>
            </a:r>
            <a:r>
              <a:rPr lang="ru-RU" dirty="0" smtClean="0"/>
              <a:t>выбор </a:t>
            </a:r>
            <a:r>
              <a:rPr lang="ru-RU" dirty="0" err="1" smtClean="0"/>
              <a:t>треда</a:t>
            </a:r>
            <a:r>
              <a:rPr lang="ru-RU" dirty="0" smtClean="0"/>
              <a:t>, который проснется остается системе</a:t>
            </a:r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Нету </a:t>
            </a:r>
            <a:r>
              <a:rPr lang="ru-RU" dirty="0" err="1" smtClean="0"/>
              <a:t>приоритизации</a:t>
            </a:r>
            <a:r>
              <a:rPr lang="ru-RU" dirty="0" smtClean="0"/>
              <a:t> выбора потока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GIL </a:t>
            </a:r>
            <a:r>
              <a:rPr lang="ru-RU" dirty="0" smtClean="0"/>
              <a:t>основан на сигналах: чтобы занять </a:t>
            </a:r>
            <a:r>
              <a:rPr lang="en-US" dirty="0" smtClean="0"/>
              <a:t>GIL </a:t>
            </a:r>
            <a:r>
              <a:rPr lang="ru-RU" dirty="0" smtClean="0"/>
              <a:t>поток проверяет, что он свободе. Если занят </a:t>
            </a:r>
            <a:r>
              <a:rPr lang="mr-IN" dirty="0" smtClean="0"/>
              <a:t>–</a:t>
            </a:r>
            <a:r>
              <a:rPr lang="ru-RU" dirty="0" smtClean="0"/>
              <a:t> засыпает и ждет сигнала. Чтобы передать </a:t>
            </a:r>
            <a:r>
              <a:rPr lang="en-US" dirty="0" smtClean="0"/>
              <a:t>GIL </a:t>
            </a:r>
            <a:r>
              <a:rPr lang="ru-RU" dirty="0" smtClean="0"/>
              <a:t>поток его освобождает и посылает сигнал.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github.com/python/cpython/blob/2.7/Python/ceval.c#L1098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Thread</a:t>
            </a:r>
            <a:r>
              <a:rPr lang="ru-RU" dirty="0"/>
              <a:t> и GIL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782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Thread</a:t>
            </a:r>
            <a:r>
              <a:rPr lang="ru-RU" dirty="0"/>
              <a:t> и GIL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3" y="2376003"/>
            <a:ext cx="6400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0538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в мультипроцессорных системах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39" y="2330724"/>
            <a:ext cx="6235700" cy="28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4692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Тики ушли в небытие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sys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</a:t>
            </a:r>
            <a:r>
              <a:rPr lang="en-US" dirty="0" err="1" smtClean="0"/>
              <a:t>checkinterval</a:t>
            </a:r>
            <a:r>
              <a:rPr lang="en-US" dirty="0" smtClean="0"/>
              <a:t>()</a:t>
            </a:r>
            <a:r>
              <a:rPr lang="ru-RU" dirty="0" smtClean="0"/>
              <a:t> теперь не используется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Новый </a:t>
            </a:r>
            <a:r>
              <a:rPr lang="en-US" dirty="0" smtClean="0"/>
              <a:t>GIL </a:t>
            </a:r>
            <a:r>
              <a:rPr lang="ru-RU" dirty="0" smtClean="0"/>
              <a:t>основан на врем</a:t>
            </a:r>
            <a:r>
              <a:rPr lang="ru-RU" dirty="0"/>
              <a:t>е</a:t>
            </a:r>
            <a:r>
              <a:rPr lang="ru-RU" dirty="0" smtClean="0"/>
              <a:t>ни!</a:t>
            </a:r>
            <a:r>
              <a:rPr lang="ru-RU" dirty="0" smtClean="0"/>
              <a:t> </a:t>
            </a:r>
          </a:p>
          <a:p>
            <a:pPr marL="342900" indent="-342900"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mail.python.org/pipermail/python-dev/2009-October/093321.html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GI</a:t>
            </a:r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003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ru-RU" dirty="0" smtClean="0"/>
              <a:t>Тики ушли в небытие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sys</a:t>
            </a:r>
            <a:r>
              <a:rPr lang="en-US" dirty="0" smtClean="0"/>
              <a:t>.[</a:t>
            </a:r>
            <a:r>
              <a:rPr lang="en-US" dirty="0" err="1" smtClean="0"/>
              <a:t>get|set</a:t>
            </a:r>
            <a:r>
              <a:rPr lang="en-US" dirty="0" smtClean="0"/>
              <a:t>]</a:t>
            </a:r>
            <a:r>
              <a:rPr lang="en-US" dirty="0" err="1" smtClean="0"/>
              <a:t>checkinterval</a:t>
            </a:r>
            <a:r>
              <a:rPr lang="en-US" dirty="0" smtClean="0"/>
              <a:t>()</a:t>
            </a:r>
            <a:r>
              <a:rPr lang="ru-RU" dirty="0" smtClean="0"/>
              <a:t> теперь не используется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ru-RU" dirty="0" smtClean="0"/>
              <a:t>Новый </a:t>
            </a:r>
            <a:r>
              <a:rPr lang="en-US" dirty="0" smtClean="0"/>
              <a:t>GIL </a:t>
            </a:r>
            <a:r>
              <a:rPr lang="ru-RU" dirty="0" smtClean="0"/>
              <a:t>основан на врем</a:t>
            </a:r>
            <a:r>
              <a:rPr lang="ru-RU" dirty="0"/>
              <a:t>е</a:t>
            </a:r>
            <a:r>
              <a:rPr lang="ru-RU" dirty="0" smtClean="0"/>
              <a:t>ни!</a:t>
            </a:r>
            <a:r>
              <a:rPr lang="ru-RU" dirty="0" smtClean="0"/>
              <a:t> 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sys.[</a:t>
            </a:r>
            <a:r>
              <a:rPr lang="en-US" dirty="0" err="1" smtClean="0"/>
              <a:t>get|set</a:t>
            </a:r>
            <a:r>
              <a:rPr lang="en-US" dirty="0" smtClean="0"/>
              <a:t>]</a:t>
            </a:r>
            <a:r>
              <a:rPr lang="en-US" dirty="0" err="1" smtClean="0"/>
              <a:t>switchinterval</a:t>
            </a:r>
            <a:r>
              <a:rPr lang="en-US" dirty="0" smtClean="0"/>
              <a:t>() (0.005)</a:t>
            </a:r>
            <a:endParaRPr lang="ru-RU" dirty="0" smtClean="0"/>
          </a:p>
          <a:p>
            <a:pPr marL="342900" indent="-342900">
              <a:buFont typeface="Arial" charset="0"/>
              <a:buChar char="•"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mail.python.org/pipermail/python-dev/2009-October/093321.html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GI</a:t>
            </a:r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418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Не забудьте отметиться на занятии!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Цитата великих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47847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github.com/python/cpython/blob/842a2f07f2f08a935ef470bfdaeef40f87490cfc/Include/internal/pycore_ceval.h#L48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Thread </a:t>
            </a:r>
            <a:r>
              <a:rPr lang="ru-RU" dirty="0" smtClean="0"/>
              <a:t>будет работать пока </a:t>
            </a:r>
            <a:r>
              <a:rPr lang="en-US" dirty="0" err="1" smtClean="0"/>
              <a:t>gil_drop_request</a:t>
            </a:r>
            <a:r>
              <a:rPr lang="en-US" dirty="0" smtClean="0"/>
              <a:t> == 0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thread </a:t>
            </a:r>
            <a:r>
              <a:rPr lang="ru-RU" dirty="0" smtClean="0"/>
              <a:t>всего 1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GIL </a:t>
            </a:r>
            <a:r>
              <a:rPr lang="ru-RU" dirty="0" smtClean="0"/>
              <a:t>никогда не будет освобождаться.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нового GI</a:t>
            </a:r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1" y="2958264"/>
            <a:ext cx="5359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790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TIMEOUT </a:t>
            </a:r>
            <a:r>
              <a:rPr lang="ru-RU" dirty="0" smtClean="0"/>
              <a:t>еще не вышел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нового GI</a:t>
            </a:r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26" y="2673349"/>
            <a:ext cx="6323128" cy="26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918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TIMEOUT </a:t>
            </a:r>
            <a:r>
              <a:rPr lang="ru-RU" dirty="0" smtClean="0"/>
              <a:t>вышел 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нового GI</a:t>
            </a:r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71" y="2791369"/>
            <a:ext cx="6839429" cy="24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922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TIMEOUT </a:t>
            </a:r>
            <a:r>
              <a:rPr lang="ru-RU" dirty="0" smtClean="0"/>
              <a:t>вышел 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нового GI</a:t>
            </a:r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21" y="2720548"/>
            <a:ext cx="7137533" cy="27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681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github.com/python/cpython/blob/master/Python/ceval_gil.h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gil_drop_request</a:t>
            </a:r>
            <a:r>
              <a:rPr lang="en-US" dirty="0" smtClean="0"/>
              <a:t> -&gt; </a:t>
            </a:r>
            <a:r>
              <a:rPr lang="en-US" dirty="0" err="1" smtClean="0"/>
              <a:t>gil_drop_request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gil</a:t>
            </a:r>
            <a:r>
              <a:rPr lang="en-US" dirty="0" smtClean="0"/>
              <a:t>-&gt; </a:t>
            </a:r>
            <a:r>
              <a:rPr lang="en-US" dirty="0" err="1"/>
              <a:t>gil_cond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otgil</a:t>
            </a:r>
            <a:r>
              <a:rPr lang="en-US" dirty="0" smtClean="0"/>
              <a:t> -&gt; </a:t>
            </a:r>
            <a:r>
              <a:rPr lang="en-US" dirty="0" err="1"/>
              <a:t>switch_cond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нового GI</a:t>
            </a:r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7095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AutoNum type="arabicParenR"/>
            </a:pPr>
            <a:r>
              <a:rPr lang="en-US" dirty="0" smtClean="0"/>
              <a:t>Multiprocessing</a:t>
            </a:r>
            <a:endParaRPr lang="ru-RU" dirty="0" smtClean="0"/>
          </a:p>
          <a:p>
            <a:pPr>
              <a:buAutoNum type="arabicParenR"/>
            </a:pPr>
            <a:r>
              <a:rPr lang="en-US" dirty="0" smtClean="0"/>
              <a:t>Cooperative </a:t>
            </a:r>
            <a:r>
              <a:rPr lang="en-US" dirty="0"/>
              <a:t>multitasking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же делать?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84053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multip.py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multip_pool.py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620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Spawn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Fork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Forkserver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старта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2638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Queues </a:t>
            </a:r>
            <a:r>
              <a:rPr lang="en-US" dirty="0" smtClean="0"/>
              <a:t>(</a:t>
            </a:r>
            <a:r>
              <a:rPr lang="en-US" dirty="0" err="1" smtClean="0"/>
              <a:t>multip_queue.py</a:t>
            </a:r>
            <a:r>
              <a:rPr lang="en-US" dirty="0"/>
              <a:t>)</a:t>
            </a: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Pipes </a:t>
            </a:r>
            <a:r>
              <a:rPr lang="en-US" dirty="0" smtClean="0"/>
              <a:t>(</a:t>
            </a:r>
            <a:r>
              <a:rPr lang="en-US" dirty="0" err="1" smtClean="0"/>
              <a:t>multip_pipe.py</a:t>
            </a:r>
            <a:r>
              <a:rPr lang="en-US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github.com/python/cpython/blob/master/Lib/multiprocessing/queues.py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Обмен сообщениями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8829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github.com/alexopryshko/advancedpython/tree/master/4/macbot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ru-RU" dirty="0" smtClean="0"/>
              <a:t>.0</a:t>
            </a:r>
            <a:r>
              <a:rPr lang="en-US" dirty="0" smtClean="0"/>
              <a:t>4</a:t>
            </a:r>
            <a:r>
              <a:rPr lang="ru-RU" dirty="0" smtClean="0"/>
              <a:t>.2019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3" y="2762612"/>
            <a:ext cx="6451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4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err="1"/>
              <a:t>Кастомизация</a:t>
            </a:r>
            <a:r>
              <a:rPr lang="ru-RU" dirty="0"/>
              <a:t> </a:t>
            </a:r>
            <a:r>
              <a:rPr lang="ru-RU" dirty="0" smtClean="0"/>
              <a:t>объектов</a:t>
            </a:r>
            <a:endParaRPr lang="en-US" dirty="0" smtClean="0"/>
          </a:p>
          <a:p>
            <a:r>
              <a:rPr lang="ru-RU" dirty="0" err="1"/>
              <a:t>Метаклассы</a:t>
            </a:r>
            <a:r>
              <a:rPr lang="ru-RU" dirty="0"/>
              <a:t> </a:t>
            </a:r>
            <a:endParaRPr lang="en-US" dirty="0" smtClean="0"/>
          </a:p>
          <a:p>
            <a:r>
              <a:rPr lang="en-US" dirty="0" smtClean="0"/>
              <a:t>MRO</a:t>
            </a:r>
          </a:p>
          <a:p>
            <a:r>
              <a:rPr lang="en-US" dirty="0" smtClean="0"/>
              <a:t>C3</a:t>
            </a:r>
            <a:endParaRPr lang="ru-RU" dirty="0" smtClean="0"/>
          </a:p>
          <a:p>
            <a:r>
              <a:rPr lang="en-US" dirty="0" smtClean="0"/>
              <a:t>ABC</a:t>
            </a:r>
            <a:endParaRPr lang="ru-RU" dirty="0" smtClean="0"/>
          </a:p>
          <a:p>
            <a:r>
              <a:rPr lang="en-US" dirty="0" smtClean="0"/>
              <a:t>Inspect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r>
              <a:rPr lang="ru-RU" dirty="0" smtClean="0"/>
              <a:t>. Что было?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5916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www.dabeaz.com/python/NewGIL.pdf</a:t>
            </a:r>
            <a:endParaRPr lang="en-US" u="sng" dirty="0" smtClean="0"/>
          </a:p>
          <a:p>
            <a:r>
              <a:rPr lang="en-US" u="sng" dirty="0">
                <a:hlinkClick r:id="rId3"/>
              </a:rPr>
              <a:t>http://</a:t>
            </a:r>
            <a:r>
              <a:rPr lang="en-US" u="sng" dirty="0" smtClean="0">
                <a:hlinkClick r:id="rId3"/>
              </a:rPr>
              <a:t>dabeaz.blogspot.com/2010/01/python-gil-visualized.html</a:t>
            </a:r>
            <a:endParaRPr lang="en-US" u="sng" dirty="0" smtClean="0"/>
          </a:p>
          <a:p>
            <a:r>
              <a:rPr lang="en-US" u="sng" dirty="0">
                <a:hlinkClick r:id="rId4"/>
              </a:rPr>
              <a:t>http://www.dabeaz.com/python/GIL.pdf</a:t>
            </a:r>
            <a:endParaRPr lang="en-U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</a:t>
            </a:r>
            <a:r>
              <a:rPr lang="en-US" u="sng" dirty="0" smtClean="0">
                <a:hlinkClick r:id="rId4"/>
              </a:rPr>
              <a:t>docs.python.org/3.7/library/multiprocessing.html</a:t>
            </a:r>
            <a:endParaRPr lang="en-US" u="sng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5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telegram: </a:t>
            </a:r>
            <a:r>
              <a:rPr lang="en-US" dirty="0" err="1" smtClean="0"/>
              <a:t>alexopryshko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alexopryshko@gmail.com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telegram: </a:t>
            </a:r>
            <a:r>
              <a:rPr lang="en-US" dirty="0" err="1" smtClean="0"/>
              <a:t>igorcoding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email: </a:t>
            </a:r>
            <a:r>
              <a:rPr lang="en-US" dirty="0" err="1"/>
              <a:t>igor.latkin@outlook.com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94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GIL</a:t>
            </a:r>
            <a:endParaRPr lang="ru-RU" dirty="0" smtClean="0"/>
          </a:p>
          <a:p>
            <a:r>
              <a:rPr lang="en-US" dirty="0" smtClean="0"/>
              <a:t>Threading</a:t>
            </a:r>
            <a:endParaRPr lang="ru-RU" dirty="0" smtClean="0"/>
          </a:p>
          <a:p>
            <a:r>
              <a:rPr lang="en-US" dirty="0" smtClean="0"/>
              <a:t>Multiprocessing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/>
              <a:t>4</a:t>
            </a:r>
            <a:r>
              <a:rPr lang="ru-RU" dirty="0" smtClean="0"/>
              <a:t>. Что будет?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911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2398643"/>
            <a:ext cx="7527727" cy="3843211"/>
          </a:xfrm>
        </p:spPr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, </a:t>
            </a:r>
            <a:r>
              <a:rPr lang="ru-RU" dirty="0" smtClean="0"/>
              <a:t>который разрешает только одному потоку использовать интерпретатор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Python Global Interpreter Lock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GIL?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6112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Очень простой в реализации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Что </a:t>
            </a:r>
            <a:r>
              <a:rPr lang="ru-RU" dirty="0" smtClean="0"/>
              <a:t>решает?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Race conditions</a:t>
            </a:r>
            <a:r>
              <a:rPr lang="ru-RU" dirty="0" smtClean="0"/>
              <a:t> </a:t>
            </a:r>
            <a:r>
              <a:rPr lang="en-US" dirty="0"/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Почему глобальный?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Deadlocks</a:t>
            </a:r>
            <a:r>
              <a:rPr lang="ru-RU" dirty="0" smtClean="0"/>
              <a:t> и </a:t>
            </a:r>
            <a:r>
              <a:rPr lang="en-US" dirty="0" smtClean="0"/>
              <a:t>Performance</a:t>
            </a:r>
          </a:p>
          <a:p>
            <a:pPr marL="0" indent="0">
              <a:buNone/>
            </a:pPr>
            <a:r>
              <a:rPr lang="ru-RU" dirty="0" smtClean="0"/>
              <a:t>Почему выбрали в качестве решения? </a:t>
            </a:r>
            <a:r>
              <a:rPr lang="mr-IN" dirty="0" smtClean="0"/>
              <a:t>–</a:t>
            </a:r>
            <a:r>
              <a:rPr lang="ru-RU" dirty="0" smtClean="0"/>
              <a:t> </a:t>
            </a:r>
            <a:r>
              <a:rPr lang="en-US" dirty="0" smtClean="0"/>
              <a:t>C </a:t>
            </a:r>
            <a:r>
              <a:rPr lang="en-US" dirty="0" smtClean="0"/>
              <a:t>extensions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Изначально вводился для </a:t>
            </a:r>
            <a:r>
              <a:rPr lang="en-US" dirty="0" smtClean="0"/>
              <a:t>i/o bound </a:t>
            </a:r>
            <a:r>
              <a:rPr lang="ru-RU" dirty="0" smtClean="0"/>
              <a:t>потоков</a:t>
            </a: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GIL?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394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Python[2,3]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io_single.py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io_multi.py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Bound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8853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82323" y="1808270"/>
            <a:ext cx="7527727" cy="9216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github.com/python/cpython/blob/master/Modules/socketmodule.c#L3178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Bound threads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" y="2634057"/>
            <a:ext cx="8136235" cy="374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390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Python[2,3]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 smtClean="0"/>
              <a:t>cpu_single.py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cpu_multi.py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8683E-08AF-4C3A-BE40-2D9C57A20CF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</a:t>
            </a:r>
            <a:r>
              <a:rPr lang="en-US" dirty="0"/>
              <a:t>Bound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3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Технопарк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8787"/>
      </a:accent1>
      <a:accent2>
        <a:srgbClr val="3953A4"/>
      </a:accent2>
      <a:accent3>
        <a:srgbClr val="F58020"/>
      </a:accent3>
      <a:accent4>
        <a:srgbClr val="0F8140"/>
      </a:accent4>
      <a:accent5>
        <a:srgbClr val="1E497D"/>
      </a:accent5>
      <a:accent6>
        <a:srgbClr val="6B52A2"/>
      </a:accent6>
      <a:hlink>
        <a:srgbClr val="0563C1"/>
      </a:hlink>
      <a:folHlink>
        <a:srgbClr val="954F72"/>
      </a:folHlink>
    </a:clrScheme>
    <a:fontScheme name="Cambria/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DA6EA19-CEAE-49D8-8554-AAA8DDD825CC}" vid="{EAD14336-2A96-4BE2-A583-9A94DA10DB9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Mail_Технопарк_1112</Template>
  <TotalTime>2368</TotalTime>
  <Words>475</Words>
  <Application>Microsoft Macintosh PowerPoint</Application>
  <PresentationFormat>On-screen Show (4:3)</PresentationFormat>
  <Paragraphs>154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Mangal</vt:lpstr>
      <vt:lpstr>PF Isotext Pro</vt:lpstr>
      <vt:lpstr>PT Mono</vt:lpstr>
      <vt:lpstr>Wingdings</vt:lpstr>
      <vt:lpstr>Arial</vt:lpstr>
      <vt:lpstr>Тема Office</vt:lpstr>
      <vt:lpstr>Углубленный Python</vt:lpstr>
      <vt:lpstr>PowerPoint Presentation</vt:lpstr>
      <vt:lpstr>Лекция 2. Что было?</vt:lpstr>
      <vt:lpstr>Лекция 4. Что будет?</vt:lpstr>
      <vt:lpstr>Что такое GIL?</vt:lpstr>
      <vt:lpstr>Почему GIL?</vt:lpstr>
      <vt:lpstr>I/O Bound threads</vt:lpstr>
      <vt:lpstr>I/O Bound threads</vt:lpstr>
      <vt:lpstr>CPU Bound threads</vt:lpstr>
      <vt:lpstr>PowerPoint Presentation</vt:lpstr>
      <vt:lpstr>Gilectomy</vt:lpstr>
      <vt:lpstr>Что такое Thread?</vt:lpstr>
      <vt:lpstr>Старый GIL</vt:lpstr>
      <vt:lpstr>Есть нюанс!</vt:lpstr>
      <vt:lpstr>Реализация Thread и GIL</vt:lpstr>
      <vt:lpstr>Реализация Thread и GIL</vt:lpstr>
      <vt:lpstr>Проблемы в мультипроцессорных системах </vt:lpstr>
      <vt:lpstr>Новый GIL</vt:lpstr>
      <vt:lpstr>Новый GIL</vt:lpstr>
      <vt:lpstr>Реализация нового GIL</vt:lpstr>
      <vt:lpstr>Реализация нового GIL</vt:lpstr>
      <vt:lpstr>Реализация нового GIL</vt:lpstr>
      <vt:lpstr>Реализация нового GIL</vt:lpstr>
      <vt:lpstr>Реализация нового GIL</vt:lpstr>
      <vt:lpstr>Что же делать?</vt:lpstr>
      <vt:lpstr>Multiprocessing</vt:lpstr>
      <vt:lpstr>Типы старта</vt:lpstr>
      <vt:lpstr>Обмен сообщениями</vt:lpstr>
      <vt:lpstr>PowerPoint Presentation</vt:lpstr>
      <vt:lpstr>Ссылки</vt:lpstr>
      <vt:lpstr>telegram: alexopryshko email: alexopryshko@gmail.com  telegram: igorcoding email: igor.latkin@outlook.com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Опрышко Александр</dc:creator>
  <cp:lastModifiedBy>Опрышко Александр</cp:lastModifiedBy>
  <cp:revision>179</cp:revision>
  <cp:lastPrinted>2019-03-14T19:49:29Z</cp:lastPrinted>
  <dcterms:created xsi:type="dcterms:W3CDTF">2019-02-28T11:55:08Z</dcterms:created>
  <dcterms:modified xsi:type="dcterms:W3CDTF">2019-03-29T13:51:12Z</dcterms:modified>
</cp:coreProperties>
</file>