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4"/>
    <p:sldMasterId id="2147483648" r:id="rId5"/>
  </p:sldMasterIdLst>
  <p:notesMasterIdLst>
    <p:notesMasterId r:id="rId19"/>
  </p:notesMasterIdLst>
  <p:sldIdLst>
    <p:sldId id="256" r:id="rId6"/>
    <p:sldId id="257" r:id="rId7"/>
    <p:sldId id="258" r:id="rId8"/>
    <p:sldId id="259" r:id="rId9"/>
    <p:sldId id="260" r:id="rId10"/>
    <p:sldId id="261" r:id="rId11"/>
    <p:sldId id="262" r:id="rId12"/>
    <p:sldId id="264" r:id="rId13"/>
    <p:sldId id="265" r:id="rId14"/>
    <p:sldId id="263" r:id="rId15"/>
    <p:sldId id="267" r:id="rId16"/>
    <p:sldId id="269" r:id="rId17"/>
    <p:sldId id="268" r:id="rId18"/>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AC"/>
    <a:srgbClr val="0067AA"/>
    <a:srgbClr val="0168AC"/>
    <a:srgbClr val="0168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Stile scuro 1 - Color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Stile con tema 2 - Color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ile con tema 2 - Color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6" autoAdjust="0"/>
  </p:normalViewPr>
  <p:slideViewPr>
    <p:cSldViewPr snapToGrid="0">
      <p:cViewPr varScale="1">
        <p:scale>
          <a:sx n="108" d="100"/>
          <a:sy n="108" d="100"/>
        </p:scale>
        <p:origin x="67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noRot="1" noChangeAspect="1"/>
          </p:cNvSpPr>
          <p:nvPr>
            <p:ph type="sldImg"/>
          </p:nvPr>
        </p:nvSpPr>
        <p:spPr>
          <a:xfrm>
            <a:off x="533400" y="763588"/>
            <a:ext cx="6704013" cy="3771900"/>
          </a:xfrm>
          <a:prstGeom prst="rect">
            <a:avLst/>
          </a:prstGeom>
        </p:spPr>
        <p:txBody>
          <a:bodyPr lIns="0" tIns="0" rIns="0" bIns="0" anchor="ctr">
            <a:noAutofit/>
          </a:bodyPr>
          <a:lstStyle/>
          <a:p>
            <a:r>
              <a:rPr lang="it-IT" sz="1800" b="0" strike="noStrike" spc="-1">
                <a:solidFill>
                  <a:srgbClr val="000000"/>
                </a:solidFill>
                <a:latin typeface="Arial"/>
              </a:rPr>
              <a:t>Fai clic per spostare la diapositiva</a:t>
            </a:r>
          </a:p>
        </p:txBody>
      </p:sp>
      <p:sp>
        <p:nvSpPr>
          <p:cNvPr id="41" name="PlaceHolder 2"/>
          <p:cNvSpPr>
            <a:spLocks noGrp="1"/>
          </p:cNvSpPr>
          <p:nvPr>
            <p:ph type="body"/>
          </p:nvPr>
        </p:nvSpPr>
        <p:spPr>
          <a:xfrm>
            <a:off x="777240" y="4777560"/>
            <a:ext cx="6217560" cy="4525920"/>
          </a:xfrm>
          <a:prstGeom prst="rect">
            <a:avLst/>
          </a:prstGeom>
        </p:spPr>
        <p:txBody>
          <a:bodyPr lIns="0" tIns="0" rIns="0" bIns="0">
            <a:noAutofit/>
          </a:bodyPr>
          <a:lstStyle/>
          <a:p>
            <a:r>
              <a:rPr lang="it-IT" sz="2000" b="0" strike="noStrike" spc="-1">
                <a:latin typeface="Arial"/>
              </a:rPr>
              <a:t>Fai clic per modificare il formato delle note</a:t>
            </a:r>
          </a:p>
        </p:txBody>
      </p:sp>
      <p:sp>
        <p:nvSpPr>
          <p:cNvPr id="42" name="PlaceHolder 3"/>
          <p:cNvSpPr>
            <a:spLocks noGrp="1"/>
          </p:cNvSpPr>
          <p:nvPr>
            <p:ph type="hdr"/>
          </p:nvPr>
        </p:nvSpPr>
        <p:spPr>
          <a:xfrm>
            <a:off x="0" y="0"/>
            <a:ext cx="3372840" cy="502560"/>
          </a:xfrm>
          <a:prstGeom prst="rect">
            <a:avLst/>
          </a:prstGeom>
        </p:spPr>
        <p:txBody>
          <a:bodyPr lIns="0" tIns="0" rIns="0" bIns="0">
            <a:noAutofit/>
          </a:bodyPr>
          <a:lstStyle/>
          <a:p>
            <a:r>
              <a:rPr lang="it-IT" sz="1400" b="0" strike="noStrike" spc="-1">
                <a:latin typeface="Times New Roman"/>
              </a:rPr>
              <a:t>&lt;intestazione&gt;</a:t>
            </a:r>
          </a:p>
        </p:txBody>
      </p:sp>
      <p:sp>
        <p:nvSpPr>
          <p:cNvPr id="43"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it-IT" sz="1400" b="0" strike="noStrike" spc="-1">
                <a:latin typeface="Times New Roman"/>
              </a:rPr>
              <a:t>&lt;data/ora&gt;</a:t>
            </a:r>
          </a:p>
        </p:txBody>
      </p:sp>
      <p:sp>
        <p:nvSpPr>
          <p:cNvPr id="44" name="PlaceHolder 5"/>
          <p:cNvSpPr>
            <a:spLocks noGrp="1"/>
          </p:cNvSpPr>
          <p:nvPr>
            <p:ph type="ftr"/>
          </p:nvPr>
        </p:nvSpPr>
        <p:spPr>
          <a:xfrm>
            <a:off x="0" y="9555480"/>
            <a:ext cx="3372840" cy="502560"/>
          </a:xfrm>
          <a:prstGeom prst="rect">
            <a:avLst/>
          </a:prstGeom>
        </p:spPr>
        <p:txBody>
          <a:bodyPr lIns="0" tIns="0" rIns="0" bIns="0" anchor="b">
            <a:noAutofit/>
          </a:bodyPr>
          <a:lstStyle/>
          <a:p>
            <a:r>
              <a:rPr lang="it-IT" sz="1400" b="0" strike="noStrike" spc="-1">
                <a:latin typeface="Times New Roman"/>
              </a:rPr>
              <a:t>&lt;piè di pagina&gt;</a:t>
            </a:r>
          </a:p>
        </p:txBody>
      </p:sp>
      <p:sp>
        <p:nvSpPr>
          <p:cNvPr id="45"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D823CFAC-3DDE-4D26-AE3C-306C9862F3B6}" type="slidenum">
              <a:rPr lang="it-IT" sz="1400" b="0" strike="noStrike" spc="-1">
                <a:latin typeface="Times New Roman"/>
              </a:rPr>
              <a:t>‹N›</a:t>
            </a:fld>
            <a:endParaRPr lang="it-IT"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72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600" y="721351"/>
            <a:ext cx="10972320" cy="249299"/>
          </a:xfrm>
          <a:prstGeom prst="rect">
            <a:avLst/>
          </a:prstGeom>
        </p:spPr>
        <p:txBody>
          <a:bodyPr lIns="0" tIns="0" rIns="0" bIns="0" anchor="ctr">
            <a:spAutoFit/>
          </a:bodyPr>
          <a:lstStyle/>
          <a:p>
            <a:endParaRPr lang="it-IT" sz="1800" b="0" strike="noStrike" spc="-1">
              <a:solidFill>
                <a:srgbClr val="000000"/>
              </a:solidFill>
              <a:latin typeface="Arial"/>
            </a:endParaRPr>
          </a:p>
        </p:txBody>
      </p:sp>
      <p:sp>
        <p:nvSpPr>
          <p:cNvPr id="18"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19"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20" name="PlaceHolder 4"/>
          <p:cNvSpPr>
            <a:spLocks noGrp="1"/>
          </p:cNvSpPr>
          <p:nvPr>
            <p:ph type="body"/>
          </p:nvPr>
        </p:nvSpPr>
        <p:spPr>
          <a:xfrm>
            <a:off x="6232320" y="3682080"/>
            <a:ext cx="5354400" cy="1896840"/>
          </a:xfrm>
          <a:prstGeom prst="rect">
            <a:avLst/>
          </a:prstGeom>
        </p:spPr>
        <p:txBody>
          <a:bodyPr lIns="0" tIns="0" rIns="0" bIns="0">
            <a:normAutofit/>
          </a:bodyPr>
          <a:lstStyle/>
          <a:p>
            <a:endParaRPr lang="it-IT" sz="2200" b="0" strike="noStrike" spc="-1">
              <a:solidFill>
                <a:srgbClr val="565656"/>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600" y="721351"/>
            <a:ext cx="10972320" cy="249299"/>
          </a:xfrm>
          <a:prstGeom prst="rect">
            <a:avLst/>
          </a:prstGeom>
        </p:spPr>
        <p:txBody>
          <a:bodyPr lIns="0" tIns="0" rIns="0" bIns="0" anchor="ctr">
            <a:spAutoFit/>
          </a:bodyPr>
          <a:lstStyle/>
          <a:p>
            <a:endParaRPr lang="it-IT" sz="1800" b="0" strike="noStrike" spc="-1">
              <a:solidFill>
                <a:srgbClr val="000000"/>
              </a:solidFill>
              <a:latin typeface="Arial"/>
            </a:endParaRPr>
          </a:p>
        </p:txBody>
      </p:sp>
      <p:sp>
        <p:nvSpPr>
          <p:cNvPr id="22"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23"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24" name="PlaceHolder 4"/>
          <p:cNvSpPr>
            <a:spLocks noGrp="1"/>
          </p:cNvSpPr>
          <p:nvPr>
            <p:ph type="body"/>
          </p:nvPr>
        </p:nvSpPr>
        <p:spPr>
          <a:xfrm>
            <a:off x="609600" y="3682080"/>
            <a:ext cx="10972320" cy="1896840"/>
          </a:xfrm>
          <a:prstGeom prst="rect">
            <a:avLst/>
          </a:prstGeom>
        </p:spPr>
        <p:txBody>
          <a:bodyPr lIns="0" tIns="0" rIns="0" bIns="0">
            <a:normAutofit/>
          </a:bodyPr>
          <a:lstStyle/>
          <a:p>
            <a:endParaRPr lang="it-IT" sz="2200" b="0" strike="noStrike" spc="-1">
              <a:solidFill>
                <a:srgbClr val="565656"/>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600" y="721351"/>
            <a:ext cx="10972320" cy="249299"/>
          </a:xfrm>
          <a:prstGeom prst="rect">
            <a:avLst/>
          </a:prstGeom>
        </p:spPr>
        <p:txBody>
          <a:bodyPr lIns="0" tIns="0" rIns="0" bIns="0" anchor="ctr">
            <a:spAutoFit/>
          </a:bodyPr>
          <a:lstStyle/>
          <a:p>
            <a:endParaRPr lang="it-IT" sz="1800" b="0" strike="noStrike" spc="-1">
              <a:solidFill>
                <a:srgbClr val="000000"/>
              </a:solidFill>
              <a:latin typeface="Arial"/>
            </a:endParaRPr>
          </a:p>
        </p:txBody>
      </p:sp>
      <p:sp>
        <p:nvSpPr>
          <p:cNvPr id="26" name="PlaceHolder 2"/>
          <p:cNvSpPr>
            <a:spLocks noGrp="1"/>
          </p:cNvSpPr>
          <p:nvPr>
            <p:ph type="body"/>
          </p:nvPr>
        </p:nvSpPr>
        <p:spPr>
          <a:xfrm>
            <a:off x="609600" y="1604520"/>
            <a:ext cx="1097232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27" name="PlaceHolder 3"/>
          <p:cNvSpPr>
            <a:spLocks noGrp="1"/>
          </p:cNvSpPr>
          <p:nvPr>
            <p:ph type="body"/>
          </p:nvPr>
        </p:nvSpPr>
        <p:spPr>
          <a:xfrm>
            <a:off x="609600" y="3682080"/>
            <a:ext cx="10972320" cy="1896840"/>
          </a:xfrm>
          <a:prstGeom prst="rect">
            <a:avLst/>
          </a:prstGeom>
        </p:spPr>
        <p:txBody>
          <a:bodyPr lIns="0" tIns="0" rIns="0" bIns="0">
            <a:normAutofit/>
          </a:bodyPr>
          <a:lstStyle/>
          <a:p>
            <a:endParaRPr lang="it-IT" sz="2200" b="0" strike="noStrike" spc="-1">
              <a:solidFill>
                <a:srgbClr val="565656"/>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600" y="721351"/>
            <a:ext cx="10972320" cy="249299"/>
          </a:xfrm>
          <a:prstGeom prst="rect">
            <a:avLst/>
          </a:prstGeom>
        </p:spPr>
        <p:txBody>
          <a:bodyPr lIns="0" tIns="0" rIns="0" bIns="0" anchor="ctr">
            <a:spAutoFit/>
          </a:bodyPr>
          <a:lstStyle/>
          <a:p>
            <a:endParaRPr lang="it-IT" sz="1800" b="0" strike="noStrike" spc="-1">
              <a:solidFill>
                <a:srgbClr val="000000"/>
              </a:solidFill>
              <a:latin typeface="Arial"/>
            </a:endParaRPr>
          </a:p>
        </p:txBody>
      </p:sp>
      <p:sp>
        <p:nvSpPr>
          <p:cNvPr id="29"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30" name="PlaceHolder 3"/>
          <p:cNvSpPr>
            <a:spLocks noGrp="1"/>
          </p:cNvSpPr>
          <p:nvPr>
            <p:ph type="body"/>
          </p:nvPr>
        </p:nvSpPr>
        <p:spPr>
          <a:xfrm>
            <a:off x="6232320" y="1604520"/>
            <a:ext cx="53544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31" name="PlaceHolder 4"/>
          <p:cNvSpPr>
            <a:spLocks noGrp="1"/>
          </p:cNvSpPr>
          <p:nvPr>
            <p:ph type="body"/>
          </p:nvPr>
        </p:nvSpPr>
        <p:spPr>
          <a:xfrm>
            <a:off x="609600" y="3682080"/>
            <a:ext cx="53544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32" name="PlaceHolder 5"/>
          <p:cNvSpPr>
            <a:spLocks noGrp="1"/>
          </p:cNvSpPr>
          <p:nvPr>
            <p:ph type="body"/>
          </p:nvPr>
        </p:nvSpPr>
        <p:spPr>
          <a:xfrm>
            <a:off x="6232320" y="3682080"/>
            <a:ext cx="5354400" cy="1896840"/>
          </a:xfrm>
          <a:prstGeom prst="rect">
            <a:avLst/>
          </a:prstGeom>
        </p:spPr>
        <p:txBody>
          <a:bodyPr lIns="0" tIns="0" rIns="0" bIns="0">
            <a:normAutofit/>
          </a:bodyPr>
          <a:lstStyle/>
          <a:p>
            <a:endParaRPr lang="it-IT" sz="2200" b="0" strike="noStrike" spc="-1">
              <a:solidFill>
                <a:srgbClr val="565656"/>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600" y="721351"/>
            <a:ext cx="10972320" cy="249299"/>
          </a:xfrm>
          <a:prstGeom prst="rect">
            <a:avLst/>
          </a:prstGeom>
        </p:spPr>
        <p:txBody>
          <a:bodyPr lIns="0" tIns="0" rIns="0" bIns="0" anchor="ctr">
            <a:spAutoFit/>
          </a:bodyPr>
          <a:lstStyle/>
          <a:p>
            <a:endParaRPr lang="it-IT" sz="1800" b="0" strike="noStrike" spc="-1">
              <a:solidFill>
                <a:srgbClr val="000000"/>
              </a:solidFill>
              <a:latin typeface="Arial"/>
            </a:endParaRPr>
          </a:p>
        </p:txBody>
      </p:sp>
      <p:sp>
        <p:nvSpPr>
          <p:cNvPr id="34" name="PlaceHolder 2"/>
          <p:cNvSpPr>
            <a:spLocks noGrp="1"/>
          </p:cNvSpPr>
          <p:nvPr>
            <p:ph type="body"/>
          </p:nvPr>
        </p:nvSpPr>
        <p:spPr>
          <a:xfrm>
            <a:off x="609600" y="1604520"/>
            <a:ext cx="35328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35" name="PlaceHolder 3"/>
          <p:cNvSpPr>
            <a:spLocks noGrp="1"/>
          </p:cNvSpPr>
          <p:nvPr>
            <p:ph type="body"/>
          </p:nvPr>
        </p:nvSpPr>
        <p:spPr>
          <a:xfrm>
            <a:off x="4319520" y="1604520"/>
            <a:ext cx="35328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36" name="PlaceHolder 4"/>
          <p:cNvSpPr>
            <a:spLocks noGrp="1"/>
          </p:cNvSpPr>
          <p:nvPr>
            <p:ph type="body"/>
          </p:nvPr>
        </p:nvSpPr>
        <p:spPr>
          <a:xfrm>
            <a:off x="8029440" y="1604520"/>
            <a:ext cx="35328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37" name="PlaceHolder 5"/>
          <p:cNvSpPr>
            <a:spLocks noGrp="1"/>
          </p:cNvSpPr>
          <p:nvPr>
            <p:ph type="body"/>
          </p:nvPr>
        </p:nvSpPr>
        <p:spPr>
          <a:xfrm>
            <a:off x="609600" y="3682080"/>
            <a:ext cx="35328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38" name="PlaceHolder 6"/>
          <p:cNvSpPr>
            <a:spLocks noGrp="1"/>
          </p:cNvSpPr>
          <p:nvPr>
            <p:ph type="body"/>
          </p:nvPr>
        </p:nvSpPr>
        <p:spPr>
          <a:xfrm>
            <a:off x="4319520" y="3682080"/>
            <a:ext cx="35328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39" name="PlaceHolder 7"/>
          <p:cNvSpPr>
            <a:spLocks noGrp="1"/>
          </p:cNvSpPr>
          <p:nvPr>
            <p:ph type="body"/>
          </p:nvPr>
        </p:nvSpPr>
        <p:spPr>
          <a:xfrm>
            <a:off x="8029440" y="3682080"/>
            <a:ext cx="3532800" cy="1896840"/>
          </a:xfrm>
          <a:prstGeom prst="rect">
            <a:avLst/>
          </a:prstGeom>
        </p:spPr>
        <p:txBody>
          <a:bodyPr lIns="0" tIns="0" rIns="0" bIns="0">
            <a:normAutofit/>
          </a:bodyPr>
          <a:lstStyle/>
          <a:p>
            <a:endParaRPr lang="it-IT" sz="2200" b="0" strike="noStrike" spc="-1">
              <a:solidFill>
                <a:srgbClr val="565656"/>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4EFE68-9C3F-4521-BF63-AF355D1CEE84}"/>
              </a:ext>
            </a:extLst>
          </p:cNvPr>
          <p:cNvSpPr>
            <a:spLocks noGrp="1"/>
          </p:cNvSpPr>
          <p:nvPr>
            <p:ph type="title"/>
          </p:nvPr>
        </p:nvSpPr>
        <p:spPr>
          <a:xfrm>
            <a:off x="609840" y="2284200"/>
            <a:ext cx="10972320" cy="1144800"/>
          </a:xfrm>
        </p:spPr>
        <p:txBody>
          <a:bodyPr/>
          <a:lstStyle>
            <a:lvl1pPr algn="ctr">
              <a:defRPr/>
            </a:lvl1pPr>
          </a:lstStyle>
          <a:p>
            <a:r>
              <a:rPr lang="it-IT" dirty="0"/>
              <a:t>Fare clic per modificare lo stile del titolo dello schema</a:t>
            </a:r>
            <a:endParaRPr lang="en-GB" dirty="0"/>
          </a:p>
        </p:txBody>
      </p:sp>
    </p:spTree>
    <p:extLst>
      <p:ext uri="{BB962C8B-B14F-4D97-AF65-F5344CB8AC3E}">
        <p14:creationId xmlns:p14="http://schemas.microsoft.com/office/powerpoint/2010/main" val="334177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600" y="721351"/>
            <a:ext cx="10972320" cy="249299"/>
          </a:xfrm>
          <a:prstGeom prst="rect">
            <a:avLst/>
          </a:prstGeom>
        </p:spPr>
        <p:txBody>
          <a:bodyPr lIns="0" tIns="0" rIns="0" bIns="0" anchor="ctr">
            <a:spAutoFit/>
          </a:bodyPr>
          <a:lstStyle/>
          <a:p>
            <a:endParaRPr lang="it-IT" sz="1800" b="0" strike="noStrike" spc="-1">
              <a:solidFill>
                <a:srgbClr val="000000"/>
              </a:solidFill>
              <a:latin typeface="Arial"/>
            </a:endParaRPr>
          </a:p>
        </p:txBody>
      </p:sp>
      <p:sp>
        <p:nvSpPr>
          <p:cNvPr id="5" name="PlaceHolder 2"/>
          <p:cNvSpPr>
            <a:spLocks noGrp="1"/>
          </p:cNvSpPr>
          <p:nvPr>
            <p:ph type="subTitle"/>
          </p:nvPr>
        </p:nvSpPr>
        <p:spPr>
          <a:xfrm>
            <a:off x="609600" y="3371561"/>
            <a:ext cx="10972320" cy="443198"/>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600" y="721351"/>
            <a:ext cx="10972320" cy="249299"/>
          </a:xfrm>
          <a:prstGeom prst="rect">
            <a:avLst/>
          </a:prstGeom>
        </p:spPr>
        <p:txBody>
          <a:bodyPr lIns="0" tIns="0" rIns="0" bIns="0" anchor="ctr">
            <a:spAutoFit/>
          </a:bodyPr>
          <a:lstStyle/>
          <a:p>
            <a:endParaRPr lang="it-IT" sz="1800" b="0" strike="noStrike" spc="-1">
              <a:solidFill>
                <a:srgbClr val="000000"/>
              </a:solidFill>
              <a:latin typeface="Arial"/>
            </a:endParaRPr>
          </a:p>
        </p:txBody>
      </p:sp>
      <p:sp>
        <p:nvSpPr>
          <p:cNvPr id="7" name="PlaceHolder 2"/>
          <p:cNvSpPr>
            <a:spLocks noGrp="1"/>
          </p:cNvSpPr>
          <p:nvPr>
            <p:ph type="body"/>
          </p:nvPr>
        </p:nvSpPr>
        <p:spPr>
          <a:xfrm>
            <a:off x="609600" y="1604520"/>
            <a:ext cx="10972320" cy="3977280"/>
          </a:xfrm>
          <a:prstGeom prst="rect">
            <a:avLst/>
          </a:prstGeom>
        </p:spPr>
        <p:txBody>
          <a:bodyPr lIns="0" tIns="0" rIns="0" bIns="0">
            <a:normAutofit/>
          </a:bodyPr>
          <a:lstStyle/>
          <a:p>
            <a:endParaRPr lang="it-IT" sz="2200" b="0" strike="noStrike" spc="-1">
              <a:solidFill>
                <a:srgbClr val="56565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600" y="721351"/>
            <a:ext cx="10972320" cy="249299"/>
          </a:xfrm>
          <a:prstGeom prst="rect">
            <a:avLst/>
          </a:prstGeom>
        </p:spPr>
        <p:txBody>
          <a:bodyPr lIns="0" tIns="0" rIns="0" bIns="0" anchor="ctr">
            <a:spAutoFit/>
          </a:bodyPr>
          <a:lstStyle/>
          <a:p>
            <a:endParaRPr lang="it-IT" sz="1800" b="0" strike="noStrike" spc="-1">
              <a:solidFill>
                <a:srgbClr val="000000"/>
              </a:solidFill>
              <a:latin typeface="Arial"/>
            </a:endParaRPr>
          </a:p>
        </p:txBody>
      </p:sp>
      <p:sp>
        <p:nvSpPr>
          <p:cNvPr id="9" name="PlaceHolder 2"/>
          <p:cNvSpPr>
            <a:spLocks noGrp="1"/>
          </p:cNvSpPr>
          <p:nvPr>
            <p:ph type="body"/>
          </p:nvPr>
        </p:nvSpPr>
        <p:spPr>
          <a:xfrm>
            <a:off x="609600" y="1604520"/>
            <a:ext cx="5354400" cy="397728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10"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it-IT" sz="2200" b="0" strike="noStrike" spc="-1">
              <a:solidFill>
                <a:srgbClr val="565656"/>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600" y="721351"/>
            <a:ext cx="10972320" cy="249299"/>
          </a:xfrm>
          <a:prstGeom prst="rect">
            <a:avLst/>
          </a:prstGeom>
        </p:spPr>
        <p:txBody>
          <a:bodyPr lIns="0" tIns="0" rIns="0" bIns="0" anchor="ctr">
            <a:spAutoFit/>
          </a:bodyPr>
          <a:lstStyle/>
          <a:p>
            <a:endParaRPr lang="it-IT"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600" y="2705921"/>
            <a:ext cx="10972320" cy="443198"/>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600" y="721351"/>
            <a:ext cx="10972320" cy="249299"/>
          </a:xfrm>
          <a:prstGeom prst="rect">
            <a:avLst/>
          </a:prstGeom>
        </p:spPr>
        <p:txBody>
          <a:bodyPr lIns="0" tIns="0" rIns="0" bIns="0" anchor="ctr">
            <a:spAutoFit/>
          </a:bodyPr>
          <a:lstStyle/>
          <a:p>
            <a:endParaRPr lang="it-IT" sz="1800" b="0" strike="noStrike" spc="-1">
              <a:solidFill>
                <a:srgbClr val="000000"/>
              </a:solidFill>
              <a:latin typeface="Arial"/>
            </a:endParaRPr>
          </a:p>
        </p:txBody>
      </p:sp>
      <p:sp>
        <p:nvSpPr>
          <p:cNvPr id="14" name="PlaceHolder 2"/>
          <p:cNvSpPr>
            <a:spLocks noGrp="1"/>
          </p:cNvSpPr>
          <p:nvPr>
            <p:ph type="body"/>
          </p:nvPr>
        </p:nvSpPr>
        <p:spPr>
          <a:xfrm>
            <a:off x="609600" y="1604520"/>
            <a:ext cx="5354400" cy="189684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15" name="PlaceHolder 3"/>
          <p:cNvSpPr>
            <a:spLocks noGrp="1"/>
          </p:cNvSpPr>
          <p:nvPr>
            <p:ph type="body"/>
          </p:nvPr>
        </p:nvSpPr>
        <p:spPr>
          <a:xfrm>
            <a:off x="6232320" y="1604520"/>
            <a:ext cx="5354400" cy="3977280"/>
          </a:xfrm>
          <a:prstGeom prst="rect">
            <a:avLst/>
          </a:prstGeom>
        </p:spPr>
        <p:txBody>
          <a:bodyPr lIns="0" tIns="0" rIns="0" bIns="0">
            <a:normAutofit/>
          </a:bodyPr>
          <a:lstStyle/>
          <a:p>
            <a:endParaRPr lang="it-IT" sz="2200" b="0" strike="noStrike" spc="-1">
              <a:solidFill>
                <a:srgbClr val="565656"/>
              </a:solidFill>
              <a:latin typeface="Arial"/>
            </a:endParaRPr>
          </a:p>
        </p:txBody>
      </p:sp>
      <p:sp>
        <p:nvSpPr>
          <p:cNvPr id="16" name="PlaceHolder 4"/>
          <p:cNvSpPr>
            <a:spLocks noGrp="1"/>
          </p:cNvSpPr>
          <p:nvPr>
            <p:ph type="body"/>
          </p:nvPr>
        </p:nvSpPr>
        <p:spPr>
          <a:xfrm>
            <a:off x="609600" y="3682080"/>
            <a:ext cx="5354400" cy="1896840"/>
          </a:xfrm>
          <a:prstGeom prst="rect">
            <a:avLst/>
          </a:prstGeom>
        </p:spPr>
        <p:txBody>
          <a:bodyPr lIns="0" tIns="0" rIns="0" bIns="0">
            <a:normAutofit/>
          </a:bodyPr>
          <a:lstStyle/>
          <a:p>
            <a:endParaRPr lang="it-IT" sz="2200" b="0" strike="noStrike" spc="-1">
              <a:solidFill>
                <a:srgbClr val="565656"/>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6.svg"/><Relationship Id="rId2" Type="http://schemas.openxmlformats.org/officeDocument/2006/relationships/slideLayout" Target="../slideLayouts/slideLayout4.xml"/><Relationship Id="rId16"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jpe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4" name="Picture 3"/>
          <p:cNvPicPr/>
          <p:nvPr/>
        </p:nvPicPr>
        <p:blipFill>
          <a:blip r:embed="rId4"/>
          <a:stretch/>
        </p:blipFill>
        <p:spPr>
          <a:xfrm>
            <a:off x="0" y="6099120"/>
            <a:ext cx="12191520" cy="758520"/>
          </a:xfrm>
          <a:prstGeom prst="rect">
            <a:avLst/>
          </a:prstGeom>
          <a:ln>
            <a:noFill/>
          </a:ln>
        </p:spPr>
      </p:pic>
      <p:pic>
        <p:nvPicPr>
          <p:cNvPr id="5" name="Picture 5"/>
          <p:cNvPicPr/>
          <p:nvPr/>
        </p:nvPicPr>
        <p:blipFill>
          <a:blip r:embed="rId5"/>
          <a:stretch/>
        </p:blipFill>
        <p:spPr>
          <a:xfrm>
            <a:off x="0" y="6054480"/>
            <a:ext cx="12191520" cy="803160"/>
          </a:xfrm>
          <a:prstGeom prst="rect">
            <a:avLst/>
          </a:prstGeom>
          <a:ln>
            <a:noFill/>
          </a:ln>
        </p:spPr>
      </p:pic>
      <p:sp>
        <p:nvSpPr>
          <p:cNvPr id="2"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it-IT" sz="1800" b="0" strike="noStrike" spc="-1" dirty="0">
                <a:solidFill>
                  <a:srgbClr val="000000"/>
                </a:solidFill>
                <a:latin typeface="Arial"/>
              </a:rPr>
              <a:t>Fai clic per modificare il formato del testo del titolo</a:t>
            </a:r>
          </a:p>
        </p:txBody>
      </p:sp>
      <p:sp>
        <p:nvSpPr>
          <p:cNvPr id="3" name="PlaceHolder 2"/>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2200" b="0" strike="noStrike" spc="-1" dirty="0">
                <a:solidFill>
                  <a:srgbClr val="565656"/>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200" b="0" strike="noStrike" spc="-1" dirty="0">
                <a:solidFill>
                  <a:srgbClr val="565656"/>
                </a:solidFill>
                <a:latin typeface="Arial"/>
              </a:rPr>
              <a:t>Secondo livello struttura</a:t>
            </a:r>
          </a:p>
          <a:p>
            <a:pPr marL="1296000" lvl="2" indent="-288000">
              <a:spcBef>
                <a:spcPts val="850"/>
              </a:spcBef>
              <a:buClr>
                <a:srgbClr val="000000"/>
              </a:buClr>
              <a:buSzPct val="45000"/>
              <a:buFont typeface="Wingdings" charset="2"/>
              <a:buChar char=""/>
            </a:pPr>
            <a:r>
              <a:rPr lang="it-IT" sz="2200" b="0" strike="noStrike" spc="-1" dirty="0">
                <a:solidFill>
                  <a:srgbClr val="565656"/>
                </a:solidFill>
                <a:latin typeface="Arial"/>
              </a:rPr>
              <a:t>Terzo livello struttura</a:t>
            </a:r>
          </a:p>
          <a:p>
            <a:pPr marL="1728000" lvl="3" indent="-216000">
              <a:spcBef>
                <a:spcPts val="567"/>
              </a:spcBef>
              <a:buClr>
                <a:srgbClr val="000000"/>
              </a:buClr>
              <a:buSzPct val="75000"/>
              <a:buFont typeface="Symbol" charset="2"/>
              <a:buChar char=""/>
            </a:pPr>
            <a:r>
              <a:rPr lang="it-IT" sz="2200" b="0" strike="noStrike" spc="-1" dirty="0">
                <a:solidFill>
                  <a:srgbClr val="565656"/>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dirty="0">
                <a:solidFill>
                  <a:srgbClr val="565656"/>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dirty="0">
                <a:solidFill>
                  <a:srgbClr val="565656"/>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dirty="0">
                <a:solidFill>
                  <a:srgbClr val="565656"/>
                </a:solidFill>
                <a:latin typeface="Arial"/>
              </a:rPr>
              <a:t>Settimo livello struttura</a:t>
            </a:r>
          </a:p>
        </p:txBody>
      </p:sp>
      <p:grpSp>
        <p:nvGrpSpPr>
          <p:cNvPr id="7" name="Gruppo 6">
            <a:extLst>
              <a:ext uri="{FF2B5EF4-FFF2-40B4-BE49-F238E27FC236}">
                <a16:creationId xmlns:a16="http://schemas.microsoft.com/office/drawing/2014/main" id="{5932C15E-D192-473B-87C3-168539C10EC4}"/>
              </a:ext>
            </a:extLst>
          </p:cNvPr>
          <p:cNvGrpSpPr/>
          <p:nvPr userDrawn="1"/>
        </p:nvGrpSpPr>
        <p:grpSpPr>
          <a:xfrm>
            <a:off x="4270203" y="846000"/>
            <a:ext cx="3651114" cy="4205482"/>
            <a:chOff x="4270443" y="977482"/>
            <a:chExt cx="3651114" cy="4205482"/>
          </a:xfrm>
        </p:grpSpPr>
        <p:pic>
          <p:nvPicPr>
            <p:cNvPr id="8" name="Elemento grafico 7">
              <a:extLst>
                <a:ext uri="{FF2B5EF4-FFF2-40B4-BE49-F238E27FC236}">
                  <a16:creationId xmlns:a16="http://schemas.microsoft.com/office/drawing/2014/main" id="{CA71AA44-4D3A-457A-9242-A72C085BF16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r="52151"/>
            <a:stretch/>
          </p:blipFill>
          <p:spPr>
            <a:xfrm>
              <a:off x="4270443" y="977482"/>
              <a:ext cx="3651114" cy="3425927"/>
            </a:xfrm>
            <a:prstGeom prst="rect">
              <a:avLst/>
            </a:prstGeom>
          </p:spPr>
        </p:pic>
        <p:pic>
          <p:nvPicPr>
            <p:cNvPr id="9" name="Elemento grafico 8">
              <a:extLst>
                <a:ext uri="{FF2B5EF4-FFF2-40B4-BE49-F238E27FC236}">
                  <a16:creationId xmlns:a16="http://schemas.microsoft.com/office/drawing/2014/main" id="{3D16F313-F10A-4B48-B142-6F355F347B34}"/>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0922" t="40590" b="38879"/>
            <a:stretch/>
          </p:blipFill>
          <p:spPr>
            <a:xfrm>
              <a:off x="4270443" y="4497194"/>
              <a:ext cx="3651114" cy="685770"/>
            </a:xfrm>
            <a:prstGeom prst="rect">
              <a:avLst/>
            </a:prstGeom>
          </p:spPr>
        </p:pic>
      </p:grpSp>
    </p:spTree>
    <p:extLst>
      <p:ext uri="{BB962C8B-B14F-4D97-AF65-F5344CB8AC3E}">
        <p14:creationId xmlns:p14="http://schemas.microsoft.com/office/powerpoint/2010/main" val="2421618537"/>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4" name="Picture 3"/>
          <p:cNvPicPr/>
          <p:nvPr/>
        </p:nvPicPr>
        <p:blipFill>
          <a:blip r:embed="rId14"/>
          <a:stretch/>
        </p:blipFill>
        <p:spPr>
          <a:xfrm>
            <a:off x="0" y="6099120"/>
            <a:ext cx="12191520" cy="758520"/>
          </a:xfrm>
          <a:prstGeom prst="rect">
            <a:avLst/>
          </a:prstGeom>
          <a:ln>
            <a:noFill/>
          </a:ln>
        </p:spPr>
      </p:pic>
      <p:pic>
        <p:nvPicPr>
          <p:cNvPr id="5" name="Picture 5"/>
          <p:cNvPicPr/>
          <p:nvPr/>
        </p:nvPicPr>
        <p:blipFill>
          <a:blip r:embed="rId15"/>
          <a:stretch/>
        </p:blipFill>
        <p:spPr>
          <a:xfrm>
            <a:off x="0" y="6054480"/>
            <a:ext cx="12191520" cy="803160"/>
          </a:xfrm>
          <a:prstGeom prst="rect">
            <a:avLst/>
          </a:prstGeom>
          <a:ln>
            <a:noFill/>
          </a:ln>
        </p:spPr>
      </p:pic>
      <p:sp>
        <p:nvSpPr>
          <p:cNvPr id="2" name="PlaceHolder 1"/>
          <p:cNvSpPr>
            <a:spLocks noGrp="1"/>
          </p:cNvSpPr>
          <p:nvPr>
            <p:ph type="title"/>
          </p:nvPr>
        </p:nvSpPr>
        <p:spPr>
          <a:xfrm>
            <a:off x="609600" y="273600"/>
            <a:ext cx="10972320" cy="1144800"/>
          </a:xfrm>
          <a:prstGeom prst="rect">
            <a:avLst/>
          </a:prstGeom>
        </p:spPr>
        <p:txBody>
          <a:bodyPr lIns="0" tIns="0" rIns="0" bIns="0" anchor="ctr">
            <a:noAutofit/>
          </a:bodyPr>
          <a:lstStyle/>
          <a:p>
            <a:r>
              <a:rPr lang="it-IT" sz="1800" b="0" strike="noStrike" spc="-1" dirty="0">
                <a:solidFill>
                  <a:srgbClr val="000000"/>
                </a:solidFill>
                <a:latin typeface="Arial"/>
              </a:rPr>
              <a:t>Fai clic per modificare il formato del testo del titolo</a:t>
            </a:r>
          </a:p>
        </p:txBody>
      </p:sp>
      <p:sp>
        <p:nvSpPr>
          <p:cNvPr id="3" name="PlaceHolder 2"/>
          <p:cNvSpPr>
            <a:spLocks noGrp="1"/>
          </p:cNvSpPr>
          <p:nvPr>
            <p:ph type="body"/>
          </p:nvPr>
        </p:nvSpPr>
        <p:spPr>
          <a:xfrm>
            <a:off x="609600" y="1604520"/>
            <a:ext cx="109723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2200" b="0" strike="noStrike" spc="-1" dirty="0">
                <a:solidFill>
                  <a:srgbClr val="565656"/>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200" b="0" strike="noStrike" spc="-1" dirty="0">
                <a:solidFill>
                  <a:srgbClr val="565656"/>
                </a:solidFill>
                <a:latin typeface="Arial"/>
              </a:rPr>
              <a:t>Secondo livello struttura</a:t>
            </a:r>
          </a:p>
          <a:p>
            <a:pPr marL="1296000" lvl="2" indent="-288000">
              <a:spcBef>
                <a:spcPts val="850"/>
              </a:spcBef>
              <a:buClr>
                <a:srgbClr val="000000"/>
              </a:buClr>
              <a:buSzPct val="45000"/>
              <a:buFont typeface="Wingdings" charset="2"/>
              <a:buChar char=""/>
            </a:pPr>
            <a:r>
              <a:rPr lang="it-IT" sz="2200" b="0" strike="noStrike" spc="-1" dirty="0">
                <a:solidFill>
                  <a:srgbClr val="565656"/>
                </a:solidFill>
                <a:latin typeface="Arial"/>
              </a:rPr>
              <a:t>Terzo livello struttura</a:t>
            </a:r>
          </a:p>
          <a:p>
            <a:pPr marL="1728000" lvl="3" indent="-216000">
              <a:spcBef>
                <a:spcPts val="567"/>
              </a:spcBef>
              <a:buClr>
                <a:srgbClr val="000000"/>
              </a:buClr>
              <a:buSzPct val="75000"/>
              <a:buFont typeface="Symbol" charset="2"/>
              <a:buChar char=""/>
            </a:pPr>
            <a:r>
              <a:rPr lang="it-IT" sz="2200" b="0" strike="noStrike" spc="-1" dirty="0">
                <a:solidFill>
                  <a:srgbClr val="565656"/>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dirty="0">
                <a:solidFill>
                  <a:srgbClr val="565656"/>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dirty="0">
                <a:solidFill>
                  <a:srgbClr val="565656"/>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dirty="0">
                <a:solidFill>
                  <a:srgbClr val="565656"/>
                </a:solidFill>
                <a:latin typeface="Arial"/>
              </a:rPr>
              <a:t>Settimo livello struttura</a:t>
            </a:r>
          </a:p>
        </p:txBody>
      </p:sp>
      <p:pic>
        <p:nvPicPr>
          <p:cNvPr id="6" name="Elemento grafico 5">
            <a:extLst>
              <a:ext uri="{FF2B5EF4-FFF2-40B4-BE49-F238E27FC236}">
                <a16:creationId xmlns:a16="http://schemas.microsoft.com/office/drawing/2014/main" id="{528931F9-2B70-4BD8-A690-F489784E621B}"/>
              </a:ext>
            </a:extLst>
          </p:cNvPr>
          <p:cNvPicPr>
            <a:picLocks noChangeAspect="1"/>
          </p:cNvPicPr>
          <p:nvPr userDrawn="1"/>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3377" y="6130173"/>
            <a:ext cx="1467771" cy="6589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docs.ros.org/api/rostime/html/classros_1_1Duration.html" TargetMode="External"/><Relationship Id="rId2" Type="http://schemas.openxmlformats.org/officeDocument/2006/relationships/hyperlink" Target="http://docs.ros.org/api/rostime/html/classros_1_1Time.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5A723C6F-9D35-43E7-53AE-26475AD2CB1F}"/>
              </a:ext>
            </a:extLst>
          </p:cNvPr>
          <p:cNvSpPr txBox="1"/>
          <p:nvPr/>
        </p:nvSpPr>
        <p:spPr>
          <a:xfrm>
            <a:off x="2137799" y="2454191"/>
            <a:ext cx="7916402" cy="830997"/>
          </a:xfrm>
          <a:prstGeom prst="rect">
            <a:avLst/>
          </a:prstGeom>
          <a:noFill/>
        </p:spPr>
        <p:txBody>
          <a:bodyPr wrap="square" rtlCol="0">
            <a:spAutoFit/>
          </a:bodyPr>
          <a:lstStyle/>
          <a:p>
            <a:pPr algn="ctr"/>
            <a:r>
              <a:rPr lang="it-IT" sz="4800" dirty="0">
                <a:solidFill>
                  <a:srgbClr val="0168AD"/>
                </a:solidFill>
              </a:rPr>
              <a:t>ROS Concepts</a:t>
            </a:r>
          </a:p>
        </p:txBody>
      </p:sp>
      <p:sp>
        <p:nvSpPr>
          <p:cNvPr id="5" name="CasellaDiTesto 4">
            <a:extLst>
              <a:ext uri="{FF2B5EF4-FFF2-40B4-BE49-F238E27FC236}">
                <a16:creationId xmlns:a16="http://schemas.microsoft.com/office/drawing/2014/main" id="{0577676F-7664-9437-353D-AC084BE61980}"/>
              </a:ext>
            </a:extLst>
          </p:cNvPr>
          <p:cNvSpPr txBox="1"/>
          <p:nvPr/>
        </p:nvSpPr>
        <p:spPr>
          <a:xfrm>
            <a:off x="97654" y="5188128"/>
            <a:ext cx="2157274" cy="646331"/>
          </a:xfrm>
          <a:prstGeom prst="rect">
            <a:avLst/>
          </a:prstGeom>
          <a:noFill/>
        </p:spPr>
        <p:txBody>
          <a:bodyPr wrap="square" rtlCol="0">
            <a:spAutoFit/>
          </a:bodyPr>
          <a:lstStyle/>
          <a:p>
            <a:r>
              <a:rPr lang="it-IT" dirty="0"/>
              <a:t>PhD </a:t>
            </a:r>
            <a:r>
              <a:rPr lang="it-IT" dirty="0" err="1"/>
              <a:t>Student</a:t>
            </a:r>
            <a:r>
              <a:rPr lang="it-IT" dirty="0"/>
              <a:t>:</a:t>
            </a:r>
          </a:p>
          <a:p>
            <a:r>
              <a:rPr lang="it-IT" dirty="0"/>
              <a:t>Daniele Caradonna</a:t>
            </a:r>
          </a:p>
        </p:txBody>
      </p:sp>
      <p:sp>
        <p:nvSpPr>
          <p:cNvPr id="2" name="CasellaDiTesto 1">
            <a:extLst>
              <a:ext uri="{FF2B5EF4-FFF2-40B4-BE49-F238E27FC236}">
                <a16:creationId xmlns:a16="http://schemas.microsoft.com/office/drawing/2014/main" id="{BCC21D19-AC49-BCA5-188E-7BEC8772BB47}"/>
              </a:ext>
            </a:extLst>
          </p:cNvPr>
          <p:cNvSpPr txBox="1"/>
          <p:nvPr/>
        </p:nvSpPr>
        <p:spPr>
          <a:xfrm>
            <a:off x="9709741" y="5188128"/>
            <a:ext cx="2482259" cy="646331"/>
          </a:xfrm>
          <a:prstGeom prst="rect">
            <a:avLst/>
          </a:prstGeom>
          <a:noFill/>
        </p:spPr>
        <p:txBody>
          <a:bodyPr wrap="square" rtlCol="0">
            <a:spAutoFit/>
          </a:bodyPr>
          <a:lstStyle/>
          <a:p>
            <a:pPr algn="just"/>
            <a:r>
              <a:rPr lang="it-IT" dirty="0"/>
              <a:t>Lesson for RO </a:t>
            </a:r>
            <a:r>
              <a:rPr lang="it-IT" dirty="0" err="1"/>
              <a:t>course</a:t>
            </a:r>
            <a:r>
              <a:rPr lang="it-IT" dirty="0"/>
              <a:t> of Prof. Fagiolini.</a:t>
            </a:r>
          </a:p>
        </p:txBody>
      </p:sp>
    </p:spTree>
    <p:extLst>
      <p:ext uri="{BB962C8B-B14F-4D97-AF65-F5344CB8AC3E}">
        <p14:creationId xmlns:p14="http://schemas.microsoft.com/office/powerpoint/2010/main" val="413550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5008794" y="198624"/>
            <a:ext cx="2883455" cy="523220"/>
          </a:xfrm>
          <a:prstGeom prst="rect">
            <a:avLst/>
          </a:prstGeom>
          <a:noFill/>
        </p:spPr>
        <p:txBody>
          <a:bodyPr wrap="square" rtlCol="0">
            <a:spAutoFit/>
          </a:bodyPr>
          <a:lstStyle/>
          <a:p>
            <a:r>
              <a:rPr lang="it-IT" sz="2800" dirty="0">
                <a:solidFill>
                  <a:srgbClr val="0168AD"/>
                </a:solidFill>
              </a:rPr>
              <a:t>ROS </a:t>
            </a:r>
            <a:r>
              <a:rPr lang="it-IT" sz="2800" dirty="0" err="1">
                <a:solidFill>
                  <a:srgbClr val="0168AD"/>
                </a:solidFill>
              </a:rPr>
              <a:t>Bags</a:t>
            </a:r>
            <a:endParaRPr lang="it-IT" sz="2800" dirty="0">
              <a:solidFill>
                <a:srgbClr val="0168AD"/>
              </a:solidFill>
            </a:endParaRPr>
          </a:p>
        </p:txBody>
      </p:sp>
      <p:sp>
        <p:nvSpPr>
          <p:cNvPr id="3" name="CasellaDiTesto 2">
            <a:extLst>
              <a:ext uri="{FF2B5EF4-FFF2-40B4-BE49-F238E27FC236}">
                <a16:creationId xmlns:a16="http://schemas.microsoft.com/office/drawing/2014/main" id="{99466FF0-00A1-B37C-8529-B405753E8A25}"/>
              </a:ext>
            </a:extLst>
          </p:cNvPr>
          <p:cNvSpPr txBox="1"/>
          <p:nvPr/>
        </p:nvSpPr>
        <p:spPr>
          <a:xfrm>
            <a:off x="569650" y="724597"/>
            <a:ext cx="11052700" cy="923330"/>
          </a:xfrm>
          <a:prstGeom prst="rect">
            <a:avLst/>
          </a:prstGeom>
          <a:noFill/>
        </p:spPr>
        <p:txBody>
          <a:bodyPr wrap="square" rtlCol="0">
            <a:spAutoFit/>
          </a:bodyPr>
          <a:lstStyle/>
          <a:p>
            <a:pPr algn="just"/>
            <a:r>
              <a:rPr lang="it-IT" dirty="0"/>
              <a:t>ROS </a:t>
            </a:r>
            <a:r>
              <a:rPr lang="it-IT" dirty="0" err="1"/>
              <a:t>provides</a:t>
            </a:r>
            <a:r>
              <a:rPr lang="it-IT" dirty="0"/>
              <a:t> a </a:t>
            </a:r>
            <a:r>
              <a:rPr lang="it-IT" dirty="0" err="1"/>
              <a:t>logging</a:t>
            </a:r>
            <a:r>
              <a:rPr lang="it-IT" dirty="0"/>
              <a:t> system for </a:t>
            </a:r>
            <a:r>
              <a:rPr lang="it-IT" dirty="0" err="1"/>
              <a:t>storing</a:t>
            </a:r>
            <a:r>
              <a:rPr lang="it-IT" dirty="0"/>
              <a:t> data, </a:t>
            </a:r>
            <a:r>
              <a:rPr lang="it-IT" dirty="0" err="1"/>
              <a:t>such</a:t>
            </a:r>
            <a:r>
              <a:rPr lang="it-IT" dirty="0"/>
              <a:t> </a:t>
            </a:r>
            <a:r>
              <a:rPr lang="it-IT" dirty="0" err="1"/>
              <a:t>as</a:t>
            </a:r>
            <a:r>
              <a:rPr lang="it-IT" dirty="0"/>
              <a:t> </a:t>
            </a:r>
            <a:r>
              <a:rPr lang="it-IT" dirty="0" err="1"/>
              <a:t>sensor</a:t>
            </a:r>
            <a:r>
              <a:rPr lang="it-IT" dirty="0"/>
              <a:t> data, </a:t>
            </a:r>
            <a:r>
              <a:rPr lang="it-IT" dirty="0" err="1"/>
              <a:t>which</a:t>
            </a:r>
            <a:r>
              <a:rPr lang="it-IT" dirty="0"/>
              <a:t> can be </a:t>
            </a:r>
            <a:r>
              <a:rPr lang="it-IT" dirty="0" err="1"/>
              <a:t>difficult</a:t>
            </a:r>
            <a:r>
              <a:rPr lang="it-IT" dirty="0"/>
              <a:t> to </a:t>
            </a:r>
            <a:r>
              <a:rPr lang="it-IT" dirty="0" err="1"/>
              <a:t>collect</a:t>
            </a:r>
            <a:r>
              <a:rPr lang="it-IT" dirty="0"/>
              <a:t> </a:t>
            </a:r>
            <a:r>
              <a:rPr lang="it-IT" dirty="0" err="1"/>
              <a:t>but</a:t>
            </a:r>
            <a:r>
              <a:rPr lang="it-IT" dirty="0"/>
              <a:t> </a:t>
            </a:r>
            <a:r>
              <a:rPr lang="it-IT" dirty="0" err="1"/>
              <a:t>is</a:t>
            </a:r>
            <a:r>
              <a:rPr lang="it-IT" dirty="0"/>
              <a:t> </a:t>
            </a:r>
            <a:r>
              <a:rPr lang="it-IT" dirty="0" err="1"/>
              <a:t>necessary</a:t>
            </a:r>
            <a:r>
              <a:rPr lang="it-IT" dirty="0"/>
              <a:t> for </a:t>
            </a:r>
            <a:r>
              <a:rPr lang="it-IT" dirty="0" err="1"/>
              <a:t>developing</a:t>
            </a:r>
            <a:r>
              <a:rPr lang="it-IT" dirty="0"/>
              <a:t> and testing robot </a:t>
            </a:r>
            <a:r>
              <a:rPr lang="it-IT" dirty="0" err="1"/>
              <a:t>algorithms</a:t>
            </a:r>
            <a:r>
              <a:rPr lang="it-IT" dirty="0"/>
              <a:t>: the </a:t>
            </a:r>
            <a:r>
              <a:rPr lang="it-IT" b="1" dirty="0" err="1">
                <a:solidFill>
                  <a:srgbClr val="0070C0"/>
                </a:solidFill>
              </a:rPr>
              <a:t>bagfiles</a:t>
            </a:r>
            <a:r>
              <a:rPr lang="it-IT" dirty="0"/>
              <a:t>. ROS </a:t>
            </a:r>
            <a:r>
              <a:rPr lang="it-IT" dirty="0" err="1"/>
              <a:t>bags</a:t>
            </a:r>
            <a:r>
              <a:rPr lang="it-IT" dirty="0"/>
              <a:t> can store ROS </a:t>
            </a:r>
            <a:r>
              <a:rPr lang="it-IT" dirty="0" err="1"/>
              <a:t>messages</a:t>
            </a:r>
            <a:r>
              <a:rPr lang="it-IT" dirty="0"/>
              <a:t> from </a:t>
            </a:r>
            <a:r>
              <a:rPr lang="it-IT" dirty="0" err="1"/>
              <a:t>topics</a:t>
            </a:r>
            <a:r>
              <a:rPr lang="it-IT" dirty="0"/>
              <a:t> and services.</a:t>
            </a:r>
          </a:p>
        </p:txBody>
      </p:sp>
      <p:sp>
        <p:nvSpPr>
          <p:cNvPr id="4" name="CasellaDiTesto 3">
            <a:extLst>
              <a:ext uri="{FF2B5EF4-FFF2-40B4-BE49-F238E27FC236}">
                <a16:creationId xmlns:a16="http://schemas.microsoft.com/office/drawing/2014/main" id="{43BEA09D-668C-74BB-DF3C-AEBB0CC68FF2}"/>
              </a:ext>
            </a:extLst>
          </p:cNvPr>
          <p:cNvSpPr txBox="1"/>
          <p:nvPr/>
        </p:nvSpPr>
        <p:spPr>
          <a:xfrm>
            <a:off x="5008794" y="1647927"/>
            <a:ext cx="2883455" cy="523220"/>
          </a:xfrm>
          <a:prstGeom prst="rect">
            <a:avLst/>
          </a:prstGeom>
          <a:noFill/>
        </p:spPr>
        <p:txBody>
          <a:bodyPr wrap="square" rtlCol="0">
            <a:spAutoFit/>
          </a:bodyPr>
          <a:lstStyle/>
          <a:p>
            <a:r>
              <a:rPr lang="it-IT" sz="2800" dirty="0">
                <a:solidFill>
                  <a:srgbClr val="0168AD"/>
                </a:solidFill>
              </a:rPr>
              <a:t>ROS Packages</a:t>
            </a:r>
          </a:p>
        </p:txBody>
      </p:sp>
      <p:sp>
        <p:nvSpPr>
          <p:cNvPr id="5" name="CasellaDiTesto 4">
            <a:extLst>
              <a:ext uri="{FF2B5EF4-FFF2-40B4-BE49-F238E27FC236}">
                <a16:creationId xmlns:a16="http://schemas.microsoft.com/office/drawing/2014/main" id="{1967AFB3-C8C4-2E10-3BE0-37C7217601A8}"/>
              </a:ext>
            </a:extLst>
          </p:cNvPr>
          <p:cNvSpPr txBox="1"/>
          <p:nvPr/>
        </p:nvSpPr>
        <p:spPr>
          <a:xfrm>
            <a:off x="569650" y="2173900"/>
            <a:ext cx="11052700" cy="646331"/>
          </a:xfrm>
          <a:prstGeom prst="rect">
            <a:avLst/>
          </a:prstGeom>
          <a:noFill/>
        </p:spPr>
        <p:txBody>
          <a:bodyPr wrap="square" rtlCol="0">
            <a:spAutoFit/>
          </a:bodyPr>
          <a:lstStyle/>
          <a:p>
            <a:pPr algn="just"/>
            <a:r>
              <a:rPr lang="it-IT" dirty="0"/>
              <a:t>ROS packages are the </a:t>
            </a:r>
            <a:r>
              <a:rPr lang="it-IT" dirty="0" err="1"/>
              <a:t>most</a:t>
            </a:r>
            <a:r>
              <a:rPr lang="it-IT" dirty="0"/>
              <a:t> </a:t>
            </a:r>
            <a:r>
              <a:rPr lang="it-IT" dirty="0" err="1"/>
              <a:t>basic</a:t>
            </a:r>
            <a:r>
              <a:rPr lang="it-IT" dirty="0"/>
              <a:t> </a:t>
            </a:r>
            <a:r>
              <a:rPr lang="it-IT" dirty="0" err="1"/>
              <a:t>unit</a:t>
            </a:r>
            <a:r>
              <a:rPr lang="it-IT" dirty="0"/>
              <a:t> of ROS software. </a:t>
            </a:r>
            <a:r>
              <a:rPr lang="it-IT" dirty="0" err="1"/>
              <a:t>They</a:t>
            </a:r>
            <a:r>
              <a:rPr lang="it-IT" dirty="0"/>
              <a:t> can </a:t>
            </a:r>
            <a:r>
              <a:rPr lang="it-IT" dirty="0" err="1"/>
              <a:t>contain</a:t>
            </a:r>
            <a:r>
              <a:rPr lang="it-IT" dirty="0"/>
              <a:t> one or more ROS </a:t>
            </a:r>
            <a:r>
              <a:rPr lang="it-IT" dirty="0" err="1"/>
              <a:t>nodes</a:t>
            </a:r>
            <a:r>
              <a:rPr lang="it-IT" dirty="0"/>
              <a:t>, libraries, </a:t>
            </a:r>
            <a:r>
              <a:rPr lang="it-IT" dirty="0" err="1"/>
              <a:t>parameters</a:t>
            </a:r>
            <a:r>
              <a:rPr lang="it-IT" dirty="0"/>
              <a:t> and </a:t>
            </a:r>
            <a:r>
              <a:rPr lang="it-IT" dirty="0" err="1"/>
              <a:t>also</a:t>
            </a:r>
            <a:r>
              <a:rPr lang="it-IT" dirty="0"/>
              <a:t> </a:t>
            </a:r>
            <a:r>
              <a:rPr lang="it-IT" dirty="0" err="1"/>
              <a:t>message</a:t>
            </a:r>
            <a:r>
              <a:rPr lang="it-IT" dirty="0"/>
              <a:t> and service </a:t>
            </a:r>
            <a:r>
              <a:rPr lang="it-IT" dirty="0" err="1"/>
              <a:t>definitions</a:t>
            </a:r>
            <a:r>
              <a:rPr lang="it-IT" dirty="0"/>
              <a:t>.</a:t>
            </a:r>
          </a:p>
        </p:txBody>
      </p:sp>
      <p:pic>
        <p:nvPicPr>
          <p:cNvPr id="7" name="Immagine 6">
            <a:extLst>
              <a:ext uri="{FF2B5EF4-FFF2-40B4-BE49-F238E27FC236}">
                <a16:creationId xmlns:a16="http://schemas.microsoft.com/office/drawing/2014/main" id="{D6F1F77E-7EE0-4AE2-5CAE-F6B69B2B7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84" y="3066204"/>
            <a:ext cx="3467584" cy="2181529"/>
          </a:xfrm>
          <a:prstGeom prst="rect">
            <a:avLst/>
          </a:prstGeom>
        </p:spPr>
      </p:pic>
      <p:sp>
        <p:nvSpPr>
          <p:cNvPr id="8" name="CasellaDiTesto 7">
            <a:extLst>
              <a:ext uri="{FF2B5EF4-FFF2-40B4-BE49-F238E27FC236}">
                <a16:creationId xmlns:a16="http://schemas.microsoft.com/office/drawing/2014/main" id="{AC008C0A-CA0C-C806-AA3F-168E131D94E4}"/>
              </a:ext>
            </a:extLst>
          </p:cNvPr>
          <p:cNvSpPr txBox="1"/>
          <p:nvPr/>
        </p:nvSpPr>
        <p:spPr>
          <a:xfrm>
            <a:off x="1376038" y="5247733"/>
            <a:ext cx="2610036" cy="276999"/>
          </a:xfrm>
          <a:prstGeom prst="rect">
            <a:avLst/>
          </a:prstGeom>
          <a:noFill/>
        </p:spPr>
        <p:txBody>
          <a:bodyPr wrap="square" rtlCol="0">
            <a:spAutoFit/>
          </a:bodyPr>
          <a:lstStyle/>
          <a:p>
            <a:r>
              <a:rPr lang="it-IT" sz="1200" i="1" dirty="0" err="1"/>
              <a:t>Structure</a:t>
            </a:r>
            <a:r>
              <a:rPr lang="it-IT" sz="1200" i="1" dirty="0"/>
              <a:t> of a </a:t>
            </a:r>
            <a:r>
              <a:rPr lang="it-IT" sz="1200" i="1" dirty="0" err="1"/>
              <a:t>typical</a:t>
            </a:r>
            <a:r>
              <a:rPr lang="it-IT" sz="1200" i="1" dirty="0"/>
              <a:t> ROS </a:t>
            </a:r>
            <a:r>
              <a:rPr lang="it-IT" sz="1200" i="1" dirty="0" err="1"/>
              <a:t>pkg</a:t>
            </a:r>
            <a:r>
              <a:rPr lang="it-IT" sz="1200" i="1" dirty="0"/>
              <a:t>.</a:t>
            </a:r>
          </a:p>
        </p:txBody>
      </p:sp>
      <p:sp>
        <p:nvSpPr>
          <p:cNvPr id="10" name="CasellaDiTesto 9">
            <a:extLst>
              <a:ext uri="{FF2B5EF4-FFF2-40B4-BE49-F238E27FC236}">
                <a16:creationId xmlns:a16="http://schemas.microsoft.com/office/drawing/2014/main" id="{2BF57D55-8462-DA64-B489-D34614BAF519}"/>
              </a:ext>
            </a:extLst>
          </p:cNvPr>
          <p:cNvSpPr txBox="1"/>
          <p:nvPr/>
        </p:nvSpPr>
        <p:spPr>
          <a:xfrm>
            <a:off x="4853670" y="2820231"/>
            <a:ext cx="6768680" cy="3046988"/>
          </a:xfrm>
          <a:prstGeom prst="rect">
            <a:avLst/>
          </a:prstGeom>
          <a:noFill/>
        </p:spPr>
        <p:txBody>
          <a:bodyPr wrap="square" rtlCol="0">
            <a:spAutoFit/>
          </a:bodyPr>
          <a:lstStyle/>
          <a:p>
            <a:pPr marL="285750" indent="-285750" algn="just">
              <a:buFont typeface="Arial" panose="020B0604020202020204" pitchFamily="34" charset="0"/>
              <a:buChar char="•"/>
            </a:pPr>
            <a:r>
              <a:rPr lang="it-IT" sz="1600" dirty="0" err="1">
                <a:latin typeface="Consolas" panose="020B0609020204030204" pitchFamily="49" charset="0"/>
              </a:rPr>
              <a:t>config</a:t>
            </a:r>
            <a:r>
              <a:rPr lang="it-IT" sz="1600" dirty="0">
                <a:latin typeface="Consolas" panose="020B0609020204030204" pitchFamily="49" charset="0"/>
              </a:rPr>
              <a:t>: </a:t>
            </a:r>
            <a:r>
              <a:rPr lang="it-IT" sz="1600" dirty="0" err="1"/>
              <a:t>This</a:t>
            </a:r>
            <a:r>
              <a:rPr lang="it-IT" sz="1600" dirty="0"/>
              <a:t> folder </a:t>
            </a:r>
            <a:r>
              <a:rPr lang="it-IT" sz="1600" dirty="0" err="1"/>
              <a:t>contains</a:t>
            </a:r>
            <a:r>
              <a:rPr lang="it-IT" sz="1600" dirty="0"/>
              <a:t> </a:t>
            </a:r>
            <a:r>
              <a:rPr lang="it-IT" sz="1600" dirty="0" err="1"/>
              <a:t>configuration</a:t>
            </a:r>
            <a:r>
              <a:rPr lang="it-IT" sz="1600" dirty="0"/>
              <a:t> files, like YAML files.</a:t>
            </a:r>
          </a:p>
          <a:p>
            <a:pPr marL="285750" indent="-285750" algn="just">
              <a:buFont typeface="Arial" panose="020B0604020202020204" pitchFamily="34" charset="0"/>
              <a:buChar char="•"/>
            </a:pPr>
            <a:r>
              <a:rPr lang="it-IT" sz="1600" dirty="0">
                <a:latin typeface="Consolas" panose="020B0609020204030204" pitchFamily="49" charset="0"/>
              </a:rPr>
              <a:t>include: </a:t>
            </a:r>
            <a:r>
              <a:rPr lang="it-IT" sz="1600" dirty="0" err="1"/>
              <a:t>This</a:t>
            </a:r>
            <a:r>
              <a:rPr lang="it-IT" sz="1600" dirty="0"/>
              <a:t> folder </a:t>
            </a:r>
            <a:r>
              <a:rPr lang="it-IT" sz="1600" dirty="0" err="1"/>
              <a:t>contains</a:t>
            </a:r>
            <a:r>
              <a:rPr lang="it-IT" sz="1600" dirty="0"/>
              <a:t> </a:t>
            </a:r>
            <a:r>
              <a:rPr lang="it-IT" sz="1600" dirty="0" err="1"/>
              <a:t>headers</a:t>
            </a:r>
            <a:r>
              <a:rPr lang="it-IT" sz="1600" dirty="0"/>
              <a:t> and libraries.</a:t>
            </a:r>
          </a:p>
          <a:p>
            <a:pPr marL="285750" indent="-285750" algn="just">
              <a:buFont typeface="Arial" panose="020B0604020202020204" pitchFamily="34" charset="0"/>
              <a:buChar char="•"/>
            </a:pPr>
            <a:r>
              <a:rPr lang="it-IT" sz="1600" dirty="0" err="1">
                <a:latin typeface="Consolas" panose="020B0609020204030204" pitchFamily="49" charset="0"/>
              </a:rPr>
              <a:t>src</a:t>
            </a:r>
            <a:r>
              <a:rPr lang="it-IT" sz="1600" dirty="0">
                <a:latin typeface="Consolas" panose="020B0609020204030204" pitchFamily="49" charset="0"/>
              </a:rPr>
              <a:t>: </a:t>
            </a:r>
            <a:r>
              <a:rPr lang="it-IT" sz="1600" dirty="0" err="1"/>
              <a:t>This</a:t>
            </a:r>
            <a:r>
              <a:rPr lang="it-IT" sz="1600" dirty="0"/>
              <a:t> folder </a:t>
            </a:r>
            <a:r>
              <a:rPr lang="it-IT" sz="1600" dirty="0" err="1"/>
              <a:t>contains</a:t>
            </a:r>
            <a:r>
              <a:rPr lang="it-IT" sz="1600" dirty="0"/>
              <a:t> the source code of C++ </a:t>
            </a:r>
            <a:r>
              <a:rPr lang="it-IT" sz="1600" dirty="0" err="1"/>
              <a:t>Nodes</a:t>
            </a:r>
            <a:r>
              <a:rPr lang="it-IT" sz="1600" dirty="0"/>
              <a:t>.</a:t>
            </a:r>
          </a:p>
          <a:p>
            <a:pPr marL="285750" indent="-285750" algn="just">
              <a:buFont typeface="Arial" panose="020B0604020202020204" pitchFamily="34" charset="0"/>
              <a:buChar char="•"/>
            </a:pPr>
            <a:r>
              <a:rPr lang="it-IT" sz="1600" dirty="0">
                <a:latin typeface="Consolas" panose="020B0609020204030204" pitchFamily="49" charset="0"/>
              </a:rPr>
              <a:t>scripts: </a:t>
            </a:r>
            <a:r>
              <a:rPr lang="it-IT" sz="1600" dirty="0" err="1"/>
              <a:t>This</a:t>
            </a:r>
            <a:r>
              <a:rPr lang="it-IT" sz="1600" dirty="0"/>
              <a:t> folder </a:t>
            </a:r>
            <a:r>
              <a:rPr lang="it-IT" sz="1600" dirty="0" err="1"/>
              <a:t>contains</a:t>
            </a:r>
            <a:r>
              <a:rPr lang="it-IT" sz="1600" dirty="0"/>
              <a:t> the </a:t>
            </a:r>
            <a:r>
              <a:rPr lang="it-IT" sz="1600" dirty="0" err="1"/>
              <a:t>executable</a:t>
            </a:r>
            <a:r>
              <a:rPr lang="it-IT" sz="1600" dirty="0"/>
              <a:t> of Python </a:t>
            </a:r>
            <a:r>
              <a:rPr lang="it-IT" sz="1600" dirty="0" err="1"/>
              <a:t>Nodes</a:t>
            </a:r>
            <a:r>
              <a:rPr lang="it-IT" sz="1600" dirty="0"/>
              <a:t>.</a:t>
            </a:r>
          </a:p>
          <a:p>
            <a:pPr marL="285750" indent="-285750" algn="just">
              <a:buFont typeface="Arial" panose="020B0604020202020204" pitchFamily="34" charset="0"/>
              <a:buChar char="•"/>
            </a:pPr>
            <a:r>
              <a:rPr lang="it-IT" sz="1600" dirty="0" err="1">
                <a:latin typeface="Consolas" panose="020B0609020204030204" pitchFamily="49" charset="0"/>
              </a:rPr>
              <a:t>Launch</a:t>
            </a:r>
            <a:r>
              <a:rPr lang="it-IT" sz="1600" dirty="0"/>
              <a:t>: </a:t>
            </a:r>
            <a:r>
              <a:rPr lang="it-IT" sz="1600" dirty="0" err="1"/>
              <a:t>This</a:t>
            </a:r>
            <a:r>
              <a:rPr lang="it-IT" sz="1600" dirty="0"/>
              <a:t> folder </a:t>
            </a:r>
            <a:r>
              <a:rPr lang="it-IT" sz="1600" dirty="0" err="1"/>
              <a:t>contains</a:t>
            </a:r>
            <a:r>
              <a:rPr lang="it-IT" sz="1600" dirty="0"/>
              <a:t> the </a:t>
            </a:r>
            <a:r>
              <a:rPr lang="it-IT" sz="1600" dirty="0" err="1"/>
              <a:t>launch</a:t>
            </a:r>
            <a:r>
              <a:rPr lang="it-IT" sz="1600" dirty="0"/>
              <a:t> files </a:t>
            </a:r>
            <a:r>
              <a:rPr lang="it-IT" sz="1600" dirty="0" err="1"/>
              <a:t>that</a:t>
            </a:r>
            <a:r>
              <a:rPr lang="it-IT" sz="1600" dirty="0"/>
              <a:t> are </a:t>
            </a:r>
            <a:r>
              <a:rPr lang="it-IT" sz="1600" dirty="0" err="1"/>
              <a:t>used</a:t>
            </a:r>
            <a:r>
              <a:rPr lang="it-IT" sz="1600" dirty="0"/>
              <a:t> to </a:t>
            </a:r>
            <a:r>
              <a:rPr lang="it-IT" sz="1600" dirty="0" err="1"/>
              <a:t>launch</a:t>
            </a:r>
            <a:r>
              <a:rPr lang="it-IT" sz="1600" dirty="0"/>
              <a:t> one or more </a:t>
            </a:r>
            <a:r>
              <a:rPr lang="it-IT" sz="1600" dirty="0" err="1"/>
              <a:t>nodes</a:t>
            </a:r>
            <a:r>
              <a:rPr lang="it-IT" sz="1600" dirty="0"/>
              <a:t>.</a:t>
            </a:r>
          </a:p>
          <a:p>
            <a:pPr marL="285750" indent="-285750" algn="just">
              <a:buFont typeface="Arial" panose="020B0604020202020204" pitchFamily="34" charset="0"/>
              <a:buChar char="•"/>
            </a:pPr>
            <a:r>
              <a:rPr lang="it-IT" sz="1600" dirty="0">
                <a:latin typeface="Consolas" panose="020B0609020204030204" pitchFamily="49" charset="0"/>
              </a:rPr>
              <a:t>msg</a:t>
            </a:r>
            <a:r>
              <a:rPr lang="it-IT" sz="1600" dirty="0"/>
              <a:t>: Custom </a:t>
            </a:r>
            <a:r>
              <a:rPr lang="it-IT" sz="1600" dirty="0" err="1"/>
              <a:t>messages</a:t>
            </a:r>
            <a:r>
              <a:rPr lang="it-IT" sz="1600" dirty="0"/>
              <a:t> </a:t>
            </a:r>
            <a:r>
              <a:rPr lang="it-IT" sz="1600" dirty="0" err="1"/>
              <a:t>definitions</a:t>
            </a:r>
            <a:r>
              <a:rPr lang="it-IT" sz="1600" dirty="0"/>
              <a:t>.</a:t>
            </a:r>
          </a:p>
          <a:p>
            <a:pPr marL="285750" indent="-285750" algn="just">
              <a:buFont typeface="Arial" panose="020B0604020202020204" pitchFamily="34" charset="0"/>
              <a:buChar char="•"/>
            </a:pPr>
            <a:r>
              <a:rPr lang="it-IT" sz="1600" dirty="0" err="1">
                <a:latin typeface="Consolas" panose="020B0609020204030204" pitchFamily="49" charset="0"/>
              </a:rPr>
              <a:t>srv</a:t>
            </a:r>
            <a:r>
              <a:rPr lang="it-IT" sz="1600" dirty="0"/>
              <a:t>: Custom services </a:t>
            </a:r>
            <a:r>
              <a:rPr lang="it-IT" sz="1600" dirty="0" err="1"/>
              <a:t>definitions</a:t>
            </a:r>
            <a:r>
              <a:rPr lang="it-IT" sz="1600" dirty="0"/>
              <a:t>.</a:t>
            </a:r>
          </a:p>
          <a:p>
            <a:pPr marL="285750" indent="-285750" algn="just">
              <a:buFont typeface="Arial" panose="020B0604020202020204" pitchFamily="34" charset="0"/>
              <a:buChar char="•"/>
            </a:pPr>
            <a:r>
              <a:rPr lang="it-IT" sz="1600" dirty="0">
                <a:latin typeface="Consolas" panose="020B0609020204030204" pitchFamily="49" charset="0"/>
              </a:rPr>
              <a:t>package.xml</a:t>
            </a:r>
            <a:r>
              <a:rPr lang="it-IT" sz="1600" dirty="0"/>
              <a:t>: </a:t>
            </a:r>
            <a:r>
              <a:rPr lang="it-IT" sz="1600" dirty="0" err="1"/>
              <a:t>It’s</a:t>
            </a:r>
            <a:r>
              <a:rPr lang="it-IT" sz="1600" dirty="0"/>
              <a:t> the package </a:t>
            </a:r>
            <a:r>
              <a:rPr lang="it-IT" sz="1600" dirty="0" err="1"/>
              <a:t>manifest</a:t>
            </a:r>
            <a:r>
              <a:rPr lang="it-IT" sz="1600" dirty="0"/>
              <a:t>, </a:t>
            </a:r>
            <a:r>
              <a:rPr lang="it-IT" sz="1600" dirty="0" err="1"/>
              <a:t>that</a:t>
            </a:r>
            <a:r>
              <a:rPr lang="it-IT" sz="1600" dirty="0"/>
              <a:t> </a:t>
            </a:r>
            <a:r>
              <a:rPr lang="it-IT" sz="1600" dirty="0" err="1"/>
              <a:t>contains</a:t>
            </a:r>
            <a:r>
              <a:rPr lang="it-IT" sz="1600" dirty="0"/>
              <a:t> information </a:t>
            </a:r>
            <a:r>
              <a:rPr lang="it-IT" sz="1600" dirty="0" err="1"/>
              <a:t>about</a:t>
            </a:r>
            <a:r>
              <a:rPr lang="it-IT" sz="1600" dirty="0"/>
              <a:t> package, </a:t>
            </a:r>
            <a:r>
              <a:rPr lang="it-IT" sz="1600" dirty="0" err="1"/>
              <a:t>author</a:t>
            </a:r>
            <a:r>
              <a:rPr lang="it-IT" sz="1600" dirty="0"/>
              <a:t>, </a:t>
            </a:r>
            <a:r>
              <a:rPr lang="it-IT" sz="1600" dirty="0" err="1"/>
              <a:t>license</a:t>
            </a:r>
            <a:r>
              <a:rPr lang="it-IT" sz="1600" dirty="0"/>
              <a:t>, </a:t>
            </a:r>
            <a:r>
              <a:rPr lang="it-IT" sz="1600" dirty="0" err="1"/>
              <a:t>dependencies</a:t>
            </a:r>
            <a:r>
              <a:rPr lang="it-IT" sz="1600" dirty="0"/>
              <a:t> and so on.</a:t>
            </a:r>
          </a:p>
          <a:p>
            <a:pPr marL="285750" indent="-285750" algn="just">
              <a:buFont typeface="Arial" panose="020B0604020202020204" pitchFamily="34" charset="0"/>
              <a:buChar char="•"/>
            </a:pPr>
            <a:r>
              <a:rPr lang="it-IT" sz="1600" dirty="0">
                <a:latin typeface="Consolas" panose="020B0609020204030204" pitchFamily="49" charset="0"/>
              </a:rPr>
              <a:t>CMakeLists.txt</a:t>
            </a:r>
            <a:r>
              <a:rPr lang="it-IT" sz="1600" dirty="0"/>
              <a:t>: </a:t>
            </a:r>
            <a:r>
              <a:rPr lang="it-IT" sz="1600" dirty="0" err="1"/>
              <a:t>This</a:t>
            </a:r>
            <a:r>
              <a:rPr lang="it-IT" sz="1600" dirty="0"/>
              <a:t> files </a:t>
            </a:r>
            <a:r>
              <a:rPr lang="it-IT" sz="1600" dirty="0" err="1"/>
              <a:t>contains</a:t>
            </a:r>
            <a:r>
              <a:rPr lang="it-IT" sz="1600" dirty="0"/>
              <a:t> the </a:t>
            </a:r>
            <a:r>
              <a:rPr lang="it-IT" sz="1600" dirty="0" err="1"/>
              <a:t>directives</a:t>
            </a:r>
            <a:r>
              <a:rPr lang="it-IT" sz="1600" dirty="0"/>
              <a:t> to compile the package. </a:t>
            </a:r>
          </a:p>
        </p:txBody>
      </p:sp>
    </p:spTree>
    <p:extLst>
      <p:ext uri="{BB962C8B-B14F-4D97-AF65-F5344CB8AC3E}">
        <p14:creationId xmlns:p14="http://schemas.microsoft.com/office/powerpoint/2010/main" val="189522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5008794" y="198624"/>
            <a:ext cx="3194173" cy="523220"/>
          </a:xfrm>
          <a:prstGeom prst="rect">
            <a:avLst/>
          </a:prstGeom>
          <a:noFill/>
        </p:spPr>
        <p:txBody>
          <a:bodyPr wrap="square" rtlCol="0">
            <a:spAutoFit/>
          </a:bodyPr>
          <a:lstStyle/>
          <a:p>
            <a:r>
              <a:rPr lang="it-IT" sz="2800" dirty="0" err="1">
                <a:solidFill>
                  <a:srgbClr val="0168AD"/>
                </a:solidFill>
              </a:rPr>
              <a:t>Useful</a:t>
            </a:r>
            <a:r>
              <a:rPr lang="it-IT" sz="2800" dirty="0">
                <a:solidFill>
                  <a:srgbClr val="0168AD"/>
                </a:solidFill>
              </a:rPr>
              <a:t> </a:t>
            </a:r>
            <a:r>
              <a:rPr lang="it-IT" sz="2800" dirty="0" err="1">
                <a:solidFill>
                  <a:srgbClr val="0168AD"/>
                </a:solidFill>
              </a:rPr>
              <a:t>commands</a:t>
            </a:r>
            <a:endParaRPr lang="it-IT" sz="2800" dirty="0">
              <a:solidFill>
                <a:srgbClr val="0168AD"/>
              </a:solidFill>
            </a:endParaRPr>
          </a:p>
        </p:txBody>
      </p:sp>
      <p:sp>
        <p:nvSpPr>
          <p:cNvPr id="3" name="CasellaDiTesto 2">
            <a:extLst>
              <a:ext uri="{FF2B5EF4-FFF2-40B4-BE49-F238E27FC236}">
                <a16:creationId xmlns:a16="http://schemas.microsoft.com/office/drawing/2014/main" id="{99466FF0-00A1-B37C-8529-B405753E8A25}"/>
              </a:ext>
            </a:extLst>
          </p:cNvPr>
          <p:cNvSpPr txBox="1"/>
          <p:nvPr/>
        </p:nvSpPr>
        <p:spPr>
          <a:xfrm>
            <a:off x="569650" y="822252"/>
            <a:ext cx="11052700" cy="646331"/>
          </a:xfrm>
          <a:prstGeom prst="rect">
            <a:avLst/>
          </a:prstGeom>
          <a:noFill/>
        </p:spPr>
        <p:txBody>
          <a:bodyPr wrap="square" rtlCol="0">
            <a:spAutoFit/>
          </a:bodyPr>
          <a:lstStyle/>
          <a:p>
            <a:pPr algn="just"/>
            <a:r>
              <a:rPr lang="it-IT" dirty="0"/>
              <a:t>A </a:t>
            </a:r>
            <a:r>
              <a:rPr lang="it-IT" dirty="0" err="1"/>
              <a:t>summary</a:t>
            </a:r>
            <a:r>
              <a:rPr lang="it-IT" dirty="0"/>
              <a:t> </a:t>
            </a:r>
            <a:r>
              <a:rPr lang="it-IT" dirty="0" err="1"/>
              <a:t>scheme</a:t>
            </a:r>
            <a:r>
              <a:rPr lang="it-IT" dirty="0"/>
              <a:t> of </a:t>
            </a:r>
            <a:r>
              <a:rPr lang="it-IT" dirty="0" err="1"/>
              <a:t>useful</a:t>
            </a:r>
            <a:r>
              <a:rPr lang="it-IT" dirty="0"/>
              <a:t> </a:t>
            </a:r>
            <a:r>
              <a:rPr lang="it-IT" dirty="0" err="1"/>
              <a:t>commands</a:t>
            </a:r>
            <a:r>
              <a:rPr lang="it-IT" dirty="0"/>
              <a:t> for the ROS Concepts. </a:t>
            </a:r>
            <a:r>
              <a:rPr lang="it-IT" dirty="0" err="1"/>
              <a:t>These</a:t>
            </a:r>
            <a:r>
              <a:rPr lang="it-IT" dirty="0"/>
              <a:t> </a:t>
            </a:r>
            <a:r>
              <a:rPr lang="it-IT" dirty="0" err="1"/>
              <a:t>commands</a:t>
            </a:r>
            <a:r>
              <a:rPr lang="it-IT" dirty="0"/>
              <a:t> </a:t>
            </a:r>
            <a:r>
              <a:rPr lang="it-IT" dirty="0" err="1"/>
              <a:t>have</a:t>
            </a:r>
            <a:r>
              <a:rPr lang="it-IT" dirty="0"/>
              <a:t> to be </a:t>
            </a:r>
            <a:r>
              <a:rPr lang="it-IT" dirty="0" err="1"/>
              <a:t>typed</a:t>
            </a:r>
            <a:r>
              <a:rPr lang="it-IT" dirty="0"/>
              <a:t> in </a:t>
            </a:r>
            <a:r>
              <a:rPr lang="it-IT" b="1" dirty="0" err="1">
                <a:solidFill>
                  <a:srgbClr val="0067AC"/>
                </a:solidFill>
              </a:rPr>
              <a:t>your</a:t>
            </a:r>
            <a:r>
              <a:rPr lang="it-IT" b="1" dirty="0">
                <a:solidFill>
                  <a:srgbClr val="0067AC"/>
                </a:solidFill>
              </a:rPr>
              <a:t> terminal</a:t>
            </a:r>
            <a:r>
              <a:rPr lang="it-IT" dirty="0"/>
              <a:t>.</a:t>
            </a:r>
          </a:p>
        </p:txBody>
      </p:sp>
      <p:sp>
        <p:nvSpPr>
          <p:cNvPr id="4" name="CasellaDiTesto 3">
            <a:extLst>
              <a:ext uri="{FF2B5EF4-FFF2-40B4-BE49-F238E27FC236}">
                <a16:creationId xmlns:a16="http://schemas.microsoft.com/office/drawing/2014/main" id="{C35DEC8E-9F86-50F0-BAA0-3215BF2A5EF1}"/>
              </a:ext>
            </a:extLst>
          </p:cNvPr>
          <p:cNvSpPr txBox="1"/>
          <p:nvPr/>
        </p:nvSpPr>
        <p:spPr>
          <a:xfrm>
            <a:off x="276687" y="1593143"/>
            <a:ext cx="5271857" cy="2677656"/>
          </a:xfrm>
          <a:prstGeom prst="rect">
            <a:avLst/>
          </a:prstGeom>
          <a:noFill/>
        </p:spPr>
        <p:txBody>
          <a:bodyPr wrap="square" rtlCol="0">
            <a:spAutoFit/>
          </a:bodyPr>
          <a:lstStyle/>
          <a:p>
            <a:r>
              <a:rPr lang="it-IT" sz="1400" b="1" dirty="0">
                <a:solidFill>
                  <a:srgbClr val="0067AC"/>
                </a:solidFill>
              </a:rPr>
              <a:t>ROS </a:t>
            </a:r>
            <a:r>
              <a:rPr lang="it-IT" sz="1400" b="1" dirty="0" err="1">
                <a:solidFill>
                  <a:srgbClr val="0067AC"/>
                </a:solidFill>
              </a:rPr>
              <a:t>Nodes</a:t>
            </a:r>
            <a:r>
              <a:rPr lang="it-IT" sz="1400" dirty="0"/>
              <a:t>:</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rosnode</a:t>
            </a:r>
            <a:r>
              <a:rPr lang="en-US" sz="1400" dirty="0">
                <a:latin typeface="Consolas" panose="020B0609020204030204" pitchFamily="49" charset="0"/>
              </a:rPr>
              <a:t> info [</a:t>
            </a:r>
            <a:r>
              <a:rPr lang="en-US" sz="1400" dirty="0" err="1">
                <a:latin typeface="Consolas" panose="020B0609020204030204" pitchFamily="49" charset="0"/>
              </a:rPr>
              <a:t>node_name</a:t>
            </a:r>
            <a:r>
              <a:rPr lang="en-US" sz="1400" dirty="0">
                <a:latin typeface="Consolas" panose="020B0609020204030204" pitchFamily="49" charset="0"/>
              </a:rPr>
              <a:t>] </a:t>
            </a:r>
            <a:r>
              <a:rPr lang="en-US" sz="1400" dirty="0"/>
              <a:t>: This will print the information about the node.</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rosnode</a:t>
            </a:r>
            <a:r>
              <a:rPr lang="en-US" sz="1400" dirty="0">
                <a:latin typeface="Consolas" panose="020B0609020204030204" pitchFamily="49" charset="0"/>
              </a:rPr>
              <a:t> kill [</a:t>
            </a:r>
            <a:r>
              <a:rPr lang="en-US" sz="1400" dirty="0" err="1">
                <a:latin typeface="Consolas" panose="020B0609020204030204" pitchFamily="49" charset="0"/>
              </a:rPr>
              <a:t>node_name</a:t>
            </a:r>
            <a:r>
              <a:rPr lang="en-US" sz="1400" dirty="0">
                <a:latin typeface="Consolas" panose="020B0609020204030204" pitchFamily="49" charset="0"/>
              </a:rPr>
              <a:t>] </a:t>
            </a:r>
            <a:r>
              <a:rPr lang="en-US" sz="1400" dirty="0"/>
              <a:t>: This will kill a running node. </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rosnode</a:t>
            </a:r>
            <a:r>
              <a:rPr lang="en-US" sz="1400" dirty="0">
                <a:latin typeface="Consolas" panose="020B0609020204030204" pitchFamily="49" charset="0"/>
              </a:rPr>
              <a:t> list  </a:t>
            </a:r>
            <a:r>
              <a:rPr lang="en-US" sz="1400" dirty="0"/>
              <a:t>: This will list the running nodes </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rosnode</a:t>
            </a:r>
            <a:r>
              <a:rPr lang="en-US" sz="1400" dirty="0">
                <a:latin typeface="Consolas" panose="020B0609020204030204" pitchFamily="49" charset="0"/>
              </a:rPr>
              <a:t> machine [</a:t>
            </a:r>
            <a:r>
              <a:rPr lang="en-US" sz="1400" dirty="0" err="1">
                <a:latin typeface="Consolas" panose="020B0609020204030204" pitchFamily="49" charset="0"/>
              </a:rPr>
              <a:t>machine_name</a:t>
            </a:r>
            <a:r>
              <a:rPr lang="en-US" sz="1400" dirty="0">
                <a:latin typeface="Consolas" panose="020B0609020204030204" pitchFamily="49" charset="0"/>
              </a:rPr>
              <a:t>]  </a:t>
            </a:r>
            <a:r>
              <a:rPr lang="en-US" sz="1400" dirty="0"/>
              <a:t>: This will list the nodes running on a particular machine or a list of machines.</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rosnode</a:t>
            </a:r>
            <a:r>
              <a:rPr lang="en-US" sz="1400" dirty="0">
                <a:latin typeface="Consolas" panose="020B0609020204030204" pitchFamily="49" charset="0"/>
              </a:rPr>
              <a:t> ping  </a:t>
            </a:r>
            <a:r>
              <a:rPr lang="en-US" sz="1400" dirty="0"/>
              <a:t>: This will check the connectivity of a node. </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rosnode</a:t>
            </a:r>
            <a:r>
              <a:rPr lang="en-US" sz="1400" dirty="0">
                <a:latin typeface="Consolas" panose="020B0609020204030204" pitchFamily="49" charset="0"/>
              </a:rPr>
              <a:t> cleanup  </a:t>
            </a:r>
            <a:r>
              <a:rPr lang="en-US" sz="1400" dirty="0"/>
              <a:t>: This will purge the registration of unreachable nodes. </a:t>
            </a:r>
            <a:endParaRPr lang="it-IT" sz="1400" dirty="0"/>
          </a:p>
        </p:txBody>
      </p:sp>
      <p:sp>
        <p:nvSpPr>
          <p:cNvPr id="5" name="CasellaDiTesto 4">
            <a:extLst>
              <a:ext uri="{FF2B5EF4-FFF2-40B4-BE49-F238E27FC236}">
                <a16:creationId xmlns:a16="http://schemas.microsoft.com/office/drawing/2014/main" id="{ECFDA4FA-1B42-7427-E25F-0969261F5C04}"/>
              </a:ext>
            </a:extLst>
          </p:cNvPr>
          <p:cNvSpPr txBox="1"/>
          <p:nvPr/>
        </p:nvSpPr>
        <p:spPr>
          <a:xfrm>
            <a:off x="276687" y="4310750"/>
            <a:ext cx="6995604" cy="954107"/>
          </a:xfrm>
          <a:prstGeom prst="rect">
            <a:avLst/>
          </a:prstGeom>
          <a:noFill/>
        </p:spPr>
        <p:txBody>
          <a:bodyPr wrap="square" rtlCol="0">
            <a:spAutoFit/>
          </a:bodyPr>
          <a:lstStyle/>
          <a:p>
            <a:pPr algn="just"/>
            <a:r>
              <a:rPr lang="it-IT" sz="1400" b="1" dirty="0">
                <a:solidFill>
                  <a:srgbClr val="0067AC"/>
                </a:solidFill>
              </a:rPr>
              <a:t>ROS </a:t>
            </a:r>
            <a:r>
              <a:rPr lang="it-IT" sz="1400" b="1" dirty="0" err="1">
                <a:solidFill>
                  <a:srgbClr val="0067AC"/>
                </a:solidFill>
              </a:rPr>
              <a:t>msgs</a:t>
            </a:r>
            <a:r>
              <a:rPr lang="it-IT" sz="1400" dirty="0"/>
              <a:t>:</a:t>
            </a:r>
          </a:p>
          <a:p>
            <a:pPr marL="285750" indent="-285750" algn="just">
              <a:buFont typeface="Arial" panose="020B0604020202020204" pitchFamily="34" charset="0"/>
              <a:buChar char="•"/>
            </a:pPr>
            <a:r>
              <a:rPr lang="it-IT" sz="1400" dirty="0">
                <a:latin typeface="Consolas" panose="020B0609020204030204" pitchFamily="49" charset="0"/>
              </a:rPr>
              <a:t>$ </a:t>
            </a:r>
            <a:r>
              <a:rPr lang="it-IT" sz="1400" dirty="0" err="1">
                <a:latin typeface="Consolas" panose="020B0609020204030204" pitchFamily="49" charset="0"/>
              </a:rPr>
              <a:t>rosmsg</a:t>
            </a:r>
            <a:r>
              <a:rPr lang="it-IT" sz="1400" dirty="0">
                <a:latin typeface="Consolas" panose="020B0609020204030204" pitchFamily="49" charset="0"/>
              </a:rPr>
              <a:t> show [</a:t>
            </a:r>
            <a:r>
              <a:rPr lang="it-IT" sz="1400" dirty="0" err="1">
                <a:latin typeface="Consolas" panose="020B0609020204030204" pitchFamily="49" charset="0"/>
              </a:rPr>
              <a:t>message</a:t>
            </a:r>
            <a:r>
              <a:rPr lang="it-IT" sz="1400" dirty="0">
                <a:latin typeface="Consolas" panose="020B0609020204030204" pitchFamily="49" charset="0"/>
              </a:rPr>
              <a:t>]  </a:t>
            </a:r>
            <a:r>
              <a:rPr lang="it-IT" sz="1400" dirty="0"/>
              <a:t>: </a:t>
            </a:r>
            <a:r>
              <a:rPr lang="it-IT" sz="1400" dirty="0" err="1"/>
              <a:t>This</a:t>
            </a:r>
            <a:r>
              <a:rPr lang="it-IT" sz="1400" dirty="0"/>
              <a:t> shows the </a:t>
            </a:r>
            <a:r>
              <a:rPr lang="it-IT" sz="1400" dirty="0" err="1"/>
              <a:t>message</a:t>
            </a:r>
            <a:r>
              <a:rPr lang="it-IT" sz="1400" dirty="0"/>
              <a:t> </a:t>
            </a:r>
            <a:r>
              <a:rPr lang="it-IT" sz="1400" dirty="0" err="1"/>
              <a:t>description</a:t>
            </a:r>
            <a:r>
              <a:rPr lang="it-IT" sz="1400" dirty="0"/>
              <a:t>.</a:t>
            </a:r>
          </a:p>
          <a:p>
            <a:pPr marL="285750" indent="-285750" algn="just">
              <a:buFont typeface="Arial" panose="020B0604020202020204" pitchFamily="34" charset="0"/>
              <a:buChar char="•"/>
            </a:pPr>
            <a:r>
              <a:rPr lang="it-IT" sz="1400" dirty="0">
                <a:latin typeface="Consolas" panose="020B0609020204030204" pitchFamily="49" charset="0"/>
              </a:rPr>
              <a:t>$ </a:t>
            </a:r>
            <a:r>
              <a:rPr lang="it-IT" sz="1400" dirty="0" err="1">
                <a:latin typeface="Consolas" panose="020B0609020204030204" pitchFamily="49" charset="0"/>
              </a:rPr>
              <a:t>rosmsg</a:t>
            </a:r>
            <a:r>
              <a:rPr lang="it-IT" sz="1400" dirty="0">
                <a:latin typeface="Consolas" panose="020B0609020204030204" pitchFamily="49" charset="0"/>
              </a:rPr>
              <a:t> list  </a:t>
            </a:r>
            <a:r>
              <a:rPr lang="it-IT" sz="1400" dirty="0"/>
              <a:t>: </a:t>
            </a:r>
            <a:r>
              <a:rPr lang="it-IT" sz="1400" dirty="0" err="1"/>
              <a:t>This</a:t>
            </a:r>
            <a:r>
              <a:rPr lang="it-IT" sz="1400" dirty="0"/>
              <a:t> lists </a:t>
            </a:r>
            <a:r>
              <a:rPr lang="it-IT" sz="1400" dirty="0" err="1"/>
              <a:t>all</a:t>
            </a:r>
            <a:r>
              <a:rPr lang="it-IT" sz="1400" dirty="0"/>
              <a:t> </a:t>
            </a:r>
            <a:r>
              <a:rPr lang="it-IT" sz="1400" dirty="0" err="1"/>
              <a:t>messages</a:t>
            </a:r>
            <a:r>
              <a:rPr lang="it-IT" sz="1400" dirty="0"/>
              <a:t>.</a:t>
            </a:r>
          </a:p>
          <a:p>
            <a:pPr marL="285750" indent="-285750" algn="just">
              <a:buFont typeface="Arial" panose="020B0604020202020204" pitchFamily="34" charset="0"/>
              <a:buChar char="•"/>
            </a:pPr>
            <a:r>
              <a:rPr lang="it-IT" sz="1400" dirty="0">
                <a:latin typeface="Consolas" panose="020B0609020204030204" pitchFamily="49" charset="0"/>
              </a:rPr>
              <a:t>$ </a:t>
            </a:r>
            <a:r>
              <a:rPr lang="it-IT" sz="1400" dirty="0" err="1">
                <a:latin typeface="Consolas" panose="020B0609020204030204" pitchFamily="49" charset="0"/>
              </a:rPr>
              <a:t>rosmsg</a:t>
            </a:r>
            <a:r>
              <a:rPr lang="it-IT" sz="1400" dirty="0">
                <a:latin typeface="Consolas" panose="020B0609020204030204" pitchFamily="49" charset="0"/>
              </a:rPr>
              <a:t> package [</a:t>
            </a:r>
            <a:r>
              <a:rPr lang="it-IT" sz="1400" dirty="0" err="1">
                <a:latin typeface="Consolas" panose="020B0609020204030204" pitchFamily="49" charset="0"/>
              </a:rPr>
              <a:t>package_name</a:t>
            </a:r>
            <a:r>
              <a:rPr lang="it-IT" sz="1400" dirty="0">
                <a:latin typeface="Consolas" panose="020B0609020204030204" pitchFamily="49" charset="0"/>
              </a:rPr>
              <a:t>]  </a:t>
            </a:r>
            <a:r>
              <a:rPr lang="it-IT" sz="1400" dirty="0"/>
              <a:t>: </a:t>
            </a:r>
            <a:r>
              <a:rPr lang="it-IT" sz="1400" dirty="0" err="1"/>
              <a:t>This</a:t>
            </a:r>
            <a:r>
              <a:rPr lang="it-IT" sz="1400" dirty="0"/>
              <a:t> lists </a:t>
            </a:r>
            <a:r>
              <a:rPr lang="it-IT" sz="1400" dirty="0" err="1"/>
              <a:t>messages</a:t>
            </a:r>
            <a:r>
              <a:rPr lang="it-IT" sz="1400" dirty="0"/>
              <a:t> in a package. </a:t>
            </a:r>
          </a:p>
        </p:txBody>
      </p:sp>
      <p:sp>
        <p:nvSpPr>
          <p:cNvPr id="6" name="CasellaDiTesto 5">
            <a:extLst>
              <a:ext uri="{FF2B5EF4-FFF2-40B4-BE49-F238E27FC236}">
                <a16:creationId xmlns:a16="http://schemas.microsoft.com/office/drawing/2014/main" id="{78417203-0A69-77CB-EAD4-3F1442F58FF5}"/>
              </a:ext>
            </a:extLst>
          </p:cNvPr>
          <p:cNvSpPr txBox="1"/>
          <p:nvPr/>
        </p:nvSpPr>
        <p:spPr>
          <a:xfrm>
            <a:off x="6765678" y="1563881"/>
            <a:ext cx="4721443" cy="3970318"/>
          </a:xfrm>
          <a:prstGeom prst="rect">
            <a:avLst/>
          </a:prstGeom>
          <a:noFill/>
        </p:spPr>
        <p:txBody>
          <a:bodyPr wrap="square" rtlCol="0">
            <a:spAutoFit/>
          </a:bodyPr>
          <a:lstStyle/>
          <a:p>
            <a:r>
              <a:rPr lang="it-IT" sz="1400" b="1" dirty="0">
                <a:solidFill>
                  <a:srgbClr val="0067AC"/>
                </a:solidFill>
              </a:rPr>
              <a:t>ROS </a:t>
            </a:r>
            <a:r>
              <a:rPr lang="it-IT" sz="1400" b="1" dirty="0" err="1">
                <a:solidFill>
                  <a:srgbClr val="0067AC"/>
                </a:solidFill>
              </a:rPr>
              <a:t>topics</a:t>
            </a:r>
            <a:r>
              <a:rPr lang="it-IT" sz="1400" dirty="0"/>
              <a:t>:</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rostopic</a:t>
            </a:r>
            <a:r>
              <a:rPr lang="en-US" sz="1400" dirty="0">
                <a:latin typeface="Consolas" panose="020B0609020204030204" pitchFamily="49" charset="0"/>
              </a:rPr>
              <a:t> echo /topic</a:t>
            </a:r>
            <a:r>
              <a:rPr lang="en-US" sz="1400" dirty="0"/>
              <a:t>: This command will print the content of the given topic in a human readable format. Users can use the "-p" option to print data in a csv format.</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rostopic</a:t>
            </a:r>
            <a:r>
              <a:rPr lang="en-US" sz="1400" dirty="0">
                <a:latin typeface="Consolas" panose="020B0609020204030204" pitchFamily="49" charset="0"/>
              </a:rPr>
              <a:t> find /</a:t>
            </a:r>
            <a:r>
              <a:rPr lang="en-US" sz="1400" dirty="0" err="1">
                <a:latin typeface="Consolas" panose="020B0609020204030204" pitchFamily="49" charset="0"/>
              </a:rPr>
              <a:t>message_type</a:t>
            </a:r>
            <a:r>
              <a:rPr lang="en-US" sz="1400" dirty="0"/>
              <a:t>: This command will find topics using the given message type. </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rostopic</a:t>
            </a:r>
            <a:r>
              <a:rPr lang="en-US" sz="1400" dirty="0">
                <a:latin typeface="Consolas" panose="020B0609020204030204" pitchFamily="49" charset="0"/>
              </a:rPr>
              <a:t> </a:t>
            </a:r>
            <a:r>
              <a:rPr lang="en-US" sz="1400" dirty="0" err="1">
                <a:latin typeface="Consolas" panose="020B0609020204030204" pitchFamily="49" charset="0"/>
              </a:rPr>
              <a:t>hz</a:t>
            </a:r>
            <a:r>
              <a:rPr lang="en-US" sz="1400" dirty="0">
                <a:latin typeface="Consolas" panose="020B0609020204030204" pitchFamily="49" charset="0"/>
              </a:rPr>
              <a:t> /topic</a:t>
            </a:r>
            <a:r>
              <a:rPr lang="en-US" sz="1400" dirty="0"/>
              <a:t>: This command will display the publishing rate of the given topic. </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rostopic</a:t>
            </a:r>
            <a:r>
              <a:rPr lang="en-US" sz="1400" dirty="0">
                <a:latin typeface="Consolas" panose="020B0609020204030204" pitchFamily="49" charset="0"/>
              </a:rPr>
              <a:t> info /topic</a:t>
            </a:r>
            <a:r>
              <a:rPr lang="en-US" sz="1400" dirty="0"/>
              <a:t>: This command will print information about an active topic. </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rostopic</a:t>
            </a:r>
            <a:r>
              <a:rPr lang="en-US" sz="1400" dirty="0">
                <a:latin typeface="Consolas" panose="020B0609020204030204" pitchFamily="49" charset="0"/>
              </a:rPr>
              <a:t> list</a:t>
            </a:r>
            <a:r>
              <a:rPr lang="en-US" sz="1400" dirty="0"/>
              <a:t>: This command will list all active topics in the ROS system. </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rostopic</a:t>
            </a:r>
            <a:r>
              <a:rPr lang="en-US" sz="1400" dirty="0">
                <a:latin typeface="Consolas" panose="020B0609020204030204" pitchFamily="49" charset="0"/>
              </a:rPr>
              <a:t> pub /topic </a:t>
            </a:r>
            <a:r>
              <a:rPr lang="en-US" sz="1400" dirty="0" err="1">
                <a:latin typeface="Consolas" panose="020B0609020204030204" pitchFamily="49" charset="0"/>
              </a:rPr>
              <a:t>message_type</a:t>
            </a:r>
            <a:r>
              <a:rPr lang="en-US" sz="1400" dirty="0">
                <a:latin typeface="Consolas" panose="020B0609020204030204" pitchFamily="49" charset="0"/>
              </a:rPr>
              <a:t> </a:t>
            </a:r>
            <a:r>
              <a:rPr lang="en-US" sz="1400" dirty="0" err="1">
                <a:latin typeface="Consolas" panose="020B0609020204030204" pitchFamily="49" charset="0"/>
              </a:rPr>
              <a:t>args</a:t>
            </a:r>
            <a:r>
              <a:rPr lang="en-US" sz="1400" dirty="0"/>
              <a:t>: This command can be used to publish a value to a topic with a message type.</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rostopic</a:t>
            </a:r>
            <a:r>
              <a:rPr lang="en-US" sz="1400" dirty="0">
                <a:latin typeface="Consolas" panose="020B0609020204030204" pitchFamily="49" charset="0"/>
              </a:rPr>
              <a:t> type /topic</a:t>
            </a:r>
            <a:r>
              <a:rPr lang="en-US" sz="1400" dirty="0"/>
              <a:t>: This will display the message type of the given topic</a:t>
            </a:r>
            <a:endParaRPr lang="it-IT" sz="1400" dirty="0"/>
          </a:p>
        </p:txBody>
      </p:sp>
    </p:spTree>
    <p:extLst>
      <p:ext uri="{BB962C8B-B14F-4D97-AF65-F5344CB8AC3E}">
        <p14:creationId xmlns:p14="http://schemas.microsoft.com/office/powerpoint/2010/main" val="166274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5008794" y="198624"/>
            <a:ext cx="3194173" cy="523220"/>
          </a:xfrm>
          <a:prstGeom prst="rect">
            <a:avLst/>
          </a:prstGeom>
          <a:noFill/>
        </p:spPr>
        <p:txBody>
          <a:bodyPr wrap="square" rtlCol="0">
            <a:spAutoFit/>
          </a:bodyPr>
          <a:lstStyle/>
          <a:p>
            <a:r>
              <a:rPr lang="it-IT" sz="2800" dirty="0" err="1">
                <a:solidFill>
                  <a:srgbClr val="0168AD"/>
                </a:solidFill>
              </a:rPr>
              <a:t>Useful</a:t>
            </a:r>
            <a:r>
              <a:rPr lang="it-IT" sz="2800" dirty="0">
                <a:solidFill>
                  <a:srgbClr val="0168AD"/>
                </a:solidFill>
              </a:rPr>
              <a:t> </a:t>
            </a:r>
            <a:r>
              <a:rPr lang="it-IT" sz="2800" dirty="0" err="1">
                <a:solidFill>
                  <a:srgbClr val="0168AD"/>
                </a:solidFill>
              </a:rPr>
              <a:t>commands</a:t>
            </a:r>
            <a:endParaRPr lang="it-IT" sz="2800" dirty="0">
              <a:solidFill>
                <a:srgbClr val="0168AD"/>
              </a:solidFill>
            </a:endParaRPr>
          </a:p>
        </p:txBody>
      </p:sp>
      <p:sp>
        <p:nvSpPr>
          <p:cNvPr id="3" name="CasellaDiTesto 2">
            <a:extLst>
              <a:ext uri="{FF2B5EF4-FFF2-40B4-BE49-F238E27FC236}">
                <a16:creationId xmlns:a16="http://schemas.microsoft.com/office/drawing/2014/main" id="{99466FF0-00A1-B37C-8529-B405753E8A25}"/>
              </a:ext>
            </a:extLst>
          </p:cNvPr>
          <p:cNvSpPr txBox="1"/>
          <p:nvPr/>
        </p:nvSpPr>
        <p:spPr>
          <a:xfrm>
            <a:off x="569650" y="822252"/>
            <a:ext cx="11052700" cy="646331"/>
          </a:xfrm>
          <a:prstGeom prst="rect">
            <a:avLst/>
          </a:prstGeom>
          <a:noFill/>
        </p:spPr>
        <p:txBody>
          <a:bodyPr wrap="square" rtlCol="0">
            <a:spAutoFit/>
          </a:bodyPr>
          <a:lstStyle/>
          <a:p>
            <a:pPr algn="just"/>
            <a:r>
              <a:rPr lang="it-IT" dirty="0"/>
              <a:t>A </a:t>
            </a:r>
            <a:r>
              <a:rPr lang="it-IT" dirty="0" err="1"/>
              <a:t>summary</a:t>
            </a:r>
            <a:r>
              <a:rPr lang="it-IT" dirty="0"/>
              <a:t> </a:t>
            </a:r>
            <a:r>
              <a:rPr lang="it-IT" dirty="0" err="1"/>
              <a:t>scheme</a:t>
            </a:r>
            <a:r>
              <a:rPr lang="it-IT" dirty="0"/>
              <a:t> of </a:t>
            </a:r>
            <a:r>
              <a:rPr lang="it-IT" dirty="0" err="1"/>
              <a:t>useful</a:t>
            </a:r>
            <a:r>
              <a:rPr lang="it-IT" dirty="0"/>
              <a:t> </a:t>
            </a:r>
            <a:r>
              <a:rPr lang="it-IT" dirty="0" err="1"/>
              <a:t>commands</a:t>
            </a:r>
            <a:r>
              <a:rPr lang="it-IT" dirty="0"/>
              <a:t> for the ROS Concepts. </a:t>
            </a:r>
            <a:r>
              <a:rPr lang="it-IT" dirty="0" err="1"/>
              <a:t>These</a:t>
            </a:r>
            <a:r>
              <a:rPr lang="it-IT" dirty="0"/>
              <a:t> </a:t>
            </a:r>
            <a:r>
              <a:rPr lang="it-IT" dirty="0" err="1"/>
              <a:t>commands</a:t>
            </a:r>
            <a:r>
              <a:rPr lang="it-IT" dirty="0"/>
              <a:t> </a:t>
            </a:r>
            <a:r>
              <a:rPr lang="it-IT" dirty="0" err="1"/>
              <a:t>have</a:t>
            </a:r>
            <a:r>
              <a:rPr lang="it-IT" dirty="0"/>
              <a:t> to be </a:t>
            </a:r>
            <a:r>
              <a:rPr lang="it-IT" dirty="0" err="1"/>
              <a:t>typed</a:t>
            </a:r>
            <a:r>
              <a:rPr lang="it-IT" dirty="0"/>
              <a:t> in </a:t>
            </a:r>
            <a:r>
              <a:rPr lang="it-IT" b="1" dirty="0" err="1">
                <a:solidFill>
                  <a:srgbClr val="0067AC"/>
                </a:solidFill>
              </a:rPr>
              <a:t>your</a:t>
            </a:r>
            <a:r>
              <a:rPr lang="it-IT" b="1" dirty="0">
                <a:solidFill>
                  <a:srgbClr val="0067AC"/>
                </a:solidFill>
              </a:rPr>
              <a:t> terminal</a:t>
            </a:r>
            <a:r>
              <a:rPr lang="it-IT" dirty="0"/>
              <a:t>.</a:t>
            </a:r>
          </a:p>
        </p:txBody>
      </p:sp>
      <p:sp>
        <p:nvSpPr>
          <p:cNvPr id="4" name="CasellaDiTesto 3">
            <a:extLst>
              <a:ext uri="{FF2B5EF4-FFF2-40B4-BE49-F238E27FC236}">
                <a16:creationId xmlns:a16="http://schemas.microsoft.com/office/drawing/2014/main" id="{C35DEC8E-9F86-50F0-BAA0-3215BF2A5EF1}"/>
              </a:ext>
            </a:extLst>
          </p:cNvPr>
          <p:cNvSpPr txBox="1"/>
          <p:nvPr/>
        </p:nvSpPr>
        <p:spPr>
          <a:xfrm>
            <a:off x="276687" y="1593143"/>
            <a:ext cx="5271857" cy="2462213"/>
          </a:xfrm>
          <a:prstGeom prst="rect">
            <a:avLst/>
          </a:prstGeom>
          <a:noFill/>
        </p:spPr>
        <p:txBody>
          <a:bodyPr wrap="square" rtlCol="0">
            <a:spAutoFit/>
          </a:bodyPr>
          <a:lstStyle/>
          <a:p>
            <a:pPr algn="just"/>
            <a:r>
              <a:rPr lang="it-IT" sz="1400" b="1" dirty="0">
                <a:solidFill>
                  <a:srgbClr val="0067AC"/>
                </a:solidFill>
              </a:rPr>
              <a:t>ROS Services</a:t>
            </a:r>
            <a:r>
              <a:rPr lang="it-IT" sz="1400" dirty="0"/>
              <a:t>:</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rosservice</a:t>
            </a:r>
            <a:r>
              <a:rPr lang="en-US" sz="1400" dirty="0">
                <a:latin typeface="Consolas" panose="020B0609020204030204" pitchFamily="49" charset="0"/>
              </a:rPr>
              <a:t> call /service </a:t>
            </a:r>
            <a:r>
              <a:rPr lang="en-US" sz="1400" dirty="0" err="1">
                <a:latin typeface="Consolas" panose="020B0609020204030204" pitchFamily="49" charset="0"/>
              </a:rPr>
              <a:t>args</a:t>
            </a:r>
            <a:r>
              <a:rPr lang="en-US" sz="1400" dirty="0"/>
              <a:t>: This tool will call the service using the given arguments. </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rosservice</a:t>
            </a:r>
            <a:r>
              <a:rPr lang="en-US" sz="1400" dirty="0">
                <a:latin typeface="Consolas" panose="020B0609020204030204" pitchFamily="49" charset="0"/>
              </a:rPr>
              <a:t> find </a:t>
            </a:r>
            <a:r>
              <a:rPr lang="en-US" sz="1400" dirty="0" err="1">
                <a:latin typeface="Consolas" panose="020B0609020204030204" pitchFamily="49" charset="0"/>
              </a:rPr>
              <a:t>service_type</a:t>
            </a:r>
            <a:r>
              <a:rPr lang="en-US" sz="1400" dirty="0"/>
              <a:t>: This command will find services in the given service type. </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rosservice</a:t>
            </a:r>
            <a:r>
              <a:rPr lang="en-US" sz="1400" dirty="0">
                <a:latin typeface="Consolas" panose="020B0609020204030204" pitchFamily="49" charset="0"/>
              </a:rPr>
              <a:t> info /services</a:t>
            </a:r>
            <a:r>
              <a:rPr lang="en-US" sz="1400" dirty="0"/>
              <a:t>: This will print information about the given service. </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rosservice</a:t>
            </a:r>
            <a:r>
              <a:rPr lang="en-US" sz="1400" dirty="0">
                <a:latin typeface="Consolas" panose="020B0609020204030204" pitchFamily="49" charset="0"/>
              </a:rPr>
              <a:t> list</a:t>
            </a:r>
            <a:r>
              <a:rPr lang="en-US" sz="1400" dirty="0"/>
              <a:t>: This command will list the active services running on the system. </a:t>
            </a:r>
          </a:p>
          <a:p>
            <a:pPr marL="285750" indent="-285750" algn="just">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rosservice</a:t>
            </a:r>
            <a:r>
              <a:rPr lang="en-US" sz="1400" dirty="0">
                <a:latin typeface="Consolas" panose="020B0609020204030204" pitchFamily="49" charset="0"/>
              </a:rPr>
              <a:t> type /service</a:t>
            </a:r>
            <a:r>
              <a:rPr lang="en-US" sz="1400" dirty="0"/>
              <a:t>: This command will print the service type of a given service.</a:t>
            </a:r>
          </a:p>
        </p:txBody>
      </p:sp>
      <p:sp>
        <p:nvSpPr>
          <p:cNvPr id="5" name="CasellaDiTesto 4">
            <a:extLst>
              <a:ext uri="{FF2B5EF4-FFF2-40B4-BE49-F238E27FC236}">
                <a16:creationId xmlns:a16="http://schemas.microsoft.com/office/drawing/2014/main" id="{ECFDA4FA-1B42-7427-E25F-0969261F5C04}"/>
              </a:ext>
            </a:extLst>
          </p:cNvPr>
          <p:cNvSpPr txBox="1"/>
          <p:nvPr/>
        </p:nvSpPr>
        <p:spPr>
          <a:xfrm>
            <a:off x="276688" y="4310750"/>
            <a:ext cx="5342878" cy="1600438"/>
          </a:xfrm>
          <a:prstGeom prst="rect">
            <a:avLst/>
          </a:prstGeom>
          <a:noFill/>
        </p:spPr>
        <p:txBody>
          <a:bodyPr wrap="square" rtlCol="0">
            <a:spAutoFit/>
          </a:bodyPr>
          <a:lstStyle/>
          <a:p>
            <a:r>
              <a:rPr lang="it-IT" sz="1400" b="1" dirty="0">
                <a:solidFill>
                  <a:srgbClr val="0067AC"/>
                </a:solidFill>
              </a:rPr>
              <a:t>ROS </a:t>
            </a:r>
            <a:r>
              <a:rPr lang="it-IT" sz="1400" b="1" dirty="0" err="1">
                <a:solidFill>
                  <a:srgbClr val="0067AC"/>
                </a:solidFill>
              </a:rPr>
              <a:t>bags</a:t>
            </a:r>
            <a:r>
              <a:rPr lang="it-IT" sz="1400" dirty="0"/>
              <a:t>:</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rosbag</a:t>
            </a:r>
            <a:r>
              <a:rPr lang="en-US" sz="1400" dirty="0">
                <a:latin typeface="Consolas" panose="020B0609020204030204" pitchFamily="49" charset="0"/>
              </a:rPr>
              <a:t> record [topic_1] [topic_2] -o [</a:t>
            </a:r>
            <a:r>
              <a:rPr lang="en-US" sz="1400" dirty="0" err="1">
                <a:latin typeface="Consolas" panose="020B0609020204030204" pitchFamily="49" charset="0"/>
              </a:rPr>
              <a:t>bag_name</a:t>
            </a:r>
            <a:r>
              <a:rPr lang="en-US" sz="1400" dirty="0">
                <a:latin typeface="Consolas" panose="020B0609020204030204" pitchFamily="49" charset="0"/>
              </a:rPr>
              <a:t>]</a:t>
            </a:r>
            <a:r>
              <a:rPr lang="en-US" sz="1400" dirty="0"/>
              <a:t>: This command will record the given topics into a bag file that is given in the command. We can also record all topics using the -a argument. </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rosbag</a:t>
            </a:r>
            <a:r>
              <a:rPr lang="en-US" sz="1400" dirty="0">
                <a:latin typeface="Consolas" panose="020B0609020204030204" pitchFamily="49" charset="0"/>
              </a:rPr>
              <a:t> play [</a:t>
            </a:r>
            <a:r>
              <a:rPr lang="en-US" sz="1400" dirty="0" err="1">
                <a:latin typeface="Consolas" panose="020B0609020204030204" pitchFamily="49" charset="0"/>
              </a:rPr>
              <a:t>bag_name</a:t>
            </a:r>
            <a:r>
              <a:rPr lang="en-US" sz="1400" dirty="0">
                <a:latin typeface="Consolas" panose="020B0609020204030204" pitchFamily="49" charset="0"/>
              </a:rPr>
              <a:t>]</a:t>
            </a:r>
            <a:r>
              <a:rPr lang="en-US" sz="1400" dirty="0"/>
              <a:t>: This will playback the existing bag file.</a:t>
            </a:r>
            <a:endParaRPr lang="it-IT" sz="1400" dirty="0"/>
          </a:p>
        </p:txBody>
      </p:sp>
      <p:sp>
        <p:nvSpPr>
          <p:cNvPr id="6" name="CasellaDiTesto 5">
            <a:extLst>
              <a:ext uri="{FF2B5EF4-FFF2-40B4-BE49-F238E27FC236}">
                <a16:creationId xmlns:a16="http://schemas.microsoft.com/office/drawing/2014/main" id="{78417203-0A69-77CB-EAD4-3F1442F58FF5}"/>
              </a:ext>
            </a:extLst>
          </p:cNvPr>
          <p:cNvSpPr txBox="1"/>
          <p:nvPr/>
        </p:nvSpPr>
        <p:spPr>
          <a:xfrm>
            <a:off x="6643458" y="1590786"/>
            <a:ext cx="4978892" cy="3108543"/>
          </a:xfrm>
          <a:prstGeom prst="rect">
            <a:avLst/>
          </a:prstGeom>
          <a:noFill/>
        </p:spPr>
        <p:txBody>
          <a:bodyPr wrap="square" rtlCol="0">
            <a:spAutoFit/>
          </a:bodyPr>
          <a:lstStyle/>
          <a:p>
            <a:r>
              <a:rPr lang="it-IT" sz="1400" b="1" dirty="0">
                <a:solidFill>
                  <a:srgbClr val="0067AC"/>
                </a:solidFill>
              </a:rPr>
              <a:t>ROS </a:t>
            </a:r>
            <a:r>
              <a:rPr lang="it-IT" sz="1400" b="1" dirty="0" err="1">
                <a:solidFill>
                  <a:srgbClr val="0067AC"/>
                </a:solidFill>
              </a:rPr>
              <a:t>Parameters</a:t>
            </a:r>
            <a:r>
              <a:rPr lang="it-IT" sz="1400" dirty="0"/>
              <a:t>:</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rosparam</a:t>
            </a:r>
            <a:r>
              <a:rPr lang="en-US" sz="1400" dirty="0">
                <a:latin typeface="Consolas" panose="020B0609020204030204" pitchFamily="49" charset="0"/>
              </a:rPr>
              <a:t> set [</a:t>
            </a:r>
            <a:r>
              <a:rPr lang="en-US" sz="1400" dirty="0" err="1">
                <a:latin typeface="Consolas" panose="020B0609020204030204" pitchFamily="49" charset="0"/>
              </a:rPr>
              <a:t>parameter_name</a:t>
            </a:r>
            <a:r>
              <a:rPr lang="en-US" sz="1400" dirty="0">
                <a:latin typeface="Consolas" panose="020B0609020204030204" pitchFamily="49" charset="0"/>
              </a:rPr>
              <a:t>] [value]: </a:t>
            </a:r>
            <a:r>
              <a:rPr lang="en-US" sz="1400" dirty="0"/>
              <a:t>This command will set a value in the given parameter. </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rosparam</a:t>
            </a:r>
            <a:r>
              <a:rPr lang="en-US" sz="1400" dirty="0">
                <a:latin typeface="Consolas" panose="020B0609020204030204" pitchFamily="49" charset="0"/>
              </a:rPr>
              <a:t> get [</a:t>
            </a:r>
            <a:r>
              <a:rPr lang="en-US" sz="1400" dirty="0" err="1">
                <a:latin typeface="Consolas" panose="020B0609020204030204" pitchFamily="49" charset="0"/>
              </a:rPr>
              <a:t>parameter_name</a:t>
            </a:r>
            <a:r>
              <a:rPr lang="en-US" sz="1400" dirty="0">
                <a:latin typeface="Consolas" panose="020B0609020204030204" pitchFamily="49" charset="0"/>
              </a:rPr>
              <a:t>]</a:t>
            </a:r>
            <a:r>
              <a:rPr lang="en-US" sz="1400" dirty="0"/>
              <a:t>: This command will retrieve a value from the given parameter.</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rosparam</a:t>
            </a:r>
            <a:r>
              <a:rPr lang="en-US" sz="1400" dirty="0">
                <a:latin typeface="Consolas" panose="020B0609020204030204" pitchFamily="49" charset="0"/>
              </a:rPr>
              <a:t> load [YAML file]: </a:t>
            </a:r>
            <a:r>
              <a:rPr lang="en-US" sz="1400" dirty="0"/>
              <a:t>The ROS parameters can be saved into a YAML file and it can load to the parameter server using this command.</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rosparam</a:t>
            </a:r>
            <a:r>
              <a:rPr lang="en-US" sz="1400" dirty="0">
                <a:latin typeface="Consolas" panose="020B0609020204030204" pitchFamily="49" charset="0"/>
              </a:rPr>
              <a:t> dump [YAML file]: </a:t>
            </a:r>
            <a:r>
              <a:rPr lang="en-US" sz="1400" dirty="0"/>
              <a:t>This command will dump the existing ROS parameters to a YAML file. </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rosparam</a:t>
            </a:r>
            <a:r>
              <a:rPr lang="en-US" sz="1400" dirty="0">
                <a:latin typeface="Consolas" panose="020B0609020204030204" pitchFamily="49" charset="0"/>
              </a:rPr>
              <a:t> delete [</a:t>
            </a:r>
            <a:r>
              <a:rPr lang="en-US" sz="1400" dirty="0" err="1">
                <a:latin typeface="Consolas" panose="020B0609020204030204" pitchFamily="49" charset="0"/>
              </a:rPr>
              <a:t>parameter_name</a:t>
            </a:r>
            <a:r>
              <a:rPr lang="en-US" sz="1400" dirty="0">
                <a:latin typeface="Consolas" panose="020B0609020204030204" pitchFamily="49" charset="0"/>
              </a:rPr>
              <a:t>]: </a:t>
            </a:r>
            <a:r>
              <a:rPr lang="en-US" sz="1400" dirty="0"/>
              <a:t>This command will delete the given parameter.</a:t>
            </a:r>
          </a:p>
          <a:p>
            <a:pPr marL="285750" indent="-285750">
              <a:buFont typeface="Arial" panose="020B0604020202020204" pitchFamily="34" charset="0"/>
              <a:buChar char="•"/>
            </a:pPr>
            <a:r>
              <a:rPr lang="en-US" sz="1400" dirty="0">
                <a:latin typeface="Consolas" panose="020B0609020204030204" pitchFamily="49" charset="0"/>
              </a:rPr>
              <a:t>$ </a:t>
            </a:r>
            <a:r>
              <a:rPr lang="en-US" sz="1400" dirty="0" err="1">
                <a:latin typeface="Consolas" panose="020B0609020204030204" pitchFamily="49" charset="0"/>
              </a:rPr>
              <a:t>rosparam</a:t>
            </a:r>
            <a:r>
              <a:rPr lang="en-US" sz="1400" dirty="0">
                <a:latin typeface="Consolas" panose="020B0609020204030204" pitchFamily="49" charset="0"/>
              </a:rPr>
              <a:t> list</a:t>
            </a:r>
            <a:r>
              <a:rPr lang="en-US" sz="1400" dirty="0"/>
              <a:t>: This command will list existing parameter names.</a:t>
            </a:r>
            <a:endParaRPr lang="it-IT" sz="1400" dirty="0"/>
          </a:p>
        </p:txBody>
      </p:sp>
    </p:spTree>
    <p:extLst>
      <p:ext uri="{BB962C8B-B14F-4D97-AF65-F5344CB8AC3E}">
        <p14:creationId xmlns:p14="http://schemas.microsoft.com/office/powerpoint/2010/main" val="346312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5A723C6F-9D35-43E7-53AE-26475AD2CB1F}"/>
              </a:ext>
            </a:extLst>
          </p:cNvPr>
          <p:cNvSpPr txBox="1"/>
          <p:nvPr/>
        </p:nvSpPr>
        <p:spPr>
          <a:xfrm>
            <a:off x="2137799" y="2454191"/>
            <a:ext cx="7916402" cy="830997"/>
          </a:xfrm>
          <a:prstGeom prst="rect">
            <a:avLst/>
          </a:prstGeom>
          <a:noFill/>
        </p:spPr>
        <p:txBody>
          <a:bodyPr wrap="square" rtlCol="0">
            <a:spAutoFit/>
          </a:bodyPr>
          <a:lstStyle/>
          <a:p>
            <a:pPr algn="ctr"/>
            <a:r>
              <a:rPr lang="it-IT" sz="4800" dirty="0">
                <a:solidFill>
                  <a:srgbClr val="0168AD"/>
                </a:solidFill>
              </a:rPr>
              <a:t>OK, </a:t>
            </a:r>
            <a:r>
              <a:rPr lang="it-IT" sz="4800" dirty="0" err="1">
                <a:solidFill>
                  <a:srgbClr val="0168AD"/>
                </a:solidFill>
              </a:rPr>
              <a:t>let’s</a:t>
            </a:r>
            <a:r>
              <a:rPr lang="it-IT" sz="4800" dirty="0">
                <a:solidFill>
                  <a:srgbClr val="0168AD"/>
                </a:solidFill>
              </a:rPr>
              <a:t> code!</a:t>
            </a:r>
          </a:p>
        </p:txBody>
      </p:sp>
    </p:spTree>
    <p:extLst>
      <p:ext uri="{BB962C8B-B14F-4D97-AF65-F5344CB8AC3E}">
        <p14:creationId xmlns:p14="http://schemas.microsoft.com/office/powerpoint/2010/main" val="237347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3525054" y="219161"/>
            <a:ext cx="4358317" cy="523220"/>
          </a:xfrm>
          <a:prstGeom prst="rect">
            <a:avLst/>
          </a:prstGeom>
          <a:noFill/>
        </p:spPr>
        <p:txBody>
          <a:bodyPr wrap="square" rtlCol="0">
            <a:spAutoFit/>
          </a:bodyPr>
          <a:lstStyle/>
          <a:p>
            <a:r>
              <a:rPr lang="it-IT" sz="2800" dirty="0">
                <a:solidFill>
                  <a:srgbClr val="0168AD"/>
                </a:solidFill>
              </a:rPr>
              <a:t>ROS </a:t>
            </a:r>
            <a:r>
              <a:rPr lang="it-IT" sz="2800" dirty="0" err="1">
                <a:solidFill>
                  <a:srgbClr val="0168AD"/>
                </a:solidFill>
              </a:rPr>
              <a:t>Computation</a:t>
            </a:r>
            <a:r>
              <a:rPr lang="it-IT" sz="2800" dirty="0">
                <a:solidFill>
                  <a:srgbClr val="0168AD"/>
                </a:solidFill>
              </a:rPr>
              <a:t> </a:t>
            </a:r>
            <a:r>
              <a:rPr lang="it-IT" sz="2800" dirty="0" err="1">
                <a:solidFill>
                  <a:srgbClr val="0168AD"/>
                </a:solidFill>
              </a:rPr>
              <a:t>Graph</a:t>
            </a:r>
            <a:endParaRPr lang="it-IT" sz="2800" dirty="0">
              <a:solidFill>
                <a:srgbClr val="0168AD"/>
              </a:solidFill>
            </a:endParaRPr>
          </a:p>
        </p:txBody>
      </p:sp>
      <p:pic>
        <p:nvPicPr>
          <p:cNvPr id="4" name="Immagine 3">
            <a:extLst>
              <a:ext uri="{FF2B5EF4-FFF2-40B4-BE49-F238E27FC236}">
                <a16:creationId xmlns:a16="http://schemas.microsoft.com/office/drawing/2014/main" id="{FD553C43-ADF1-FC8D-8EC0-7ED78B642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54098"/>
            <a:ext cx="5837035" cy="4225770"/>
          </a:xfrm>
          <a:prstGeom prst="rect">
            <a:avLst/>
          </a:prstGeom>
        </p:spPr>
      </p:pic>
      <p:sp>
        <p:nvSpPr>
          <p:cNvPr id="5" name="CasellaDiTesto 4">
            <a:extLst>
              <a:ext uri="{FF2B5EF4-FFF2-40B4-BE49-F238E27FC236}">
                <a16:creationId xmlns:a16="http://schemas.microsoft.com/office/drawing/2014/main" id="{36FF662B-9BB5-A4E1-CEED-073036517BB7}"/>
              </a:ext>
            </a:extLst>
          </p:cNvPr>
          <p:cNvSpPr txBox="1"/>
          <p:nvPr/>
        </p:nvSpPr>
        <p:spPr>
          <a:xfrm>
            <a:off x="683581" y="1154098"/>
            <a:ext cx="5015884" cy="3970318"/>
          </a:xfrm>
          <a:prstGeom prst="rect">
            <a:avLst/>
          </a:prstGeom>
          <a:noFill/>
        </p:spPr>
        <p:txBody>
          <a:bodyPr wrap="square" rtlCol="0">
            <a:spAutoFit/>
          </a:bodyPr>
          <a:lstStyle/>
          <a:p>
            <a:pPr marL="285750" indent="-285750" algn="just">
              <a:buFont typeface="Arial" panose="020B0604020202020204" pitchFamily="34" charset="0"/>
              <a:buChar char="•"/>
            </a:pPr>
            <a:r>
              <a:rPr lang="it-IT" dirty="0"/>
              <a:t>The </a:t>
            </a:r>
            <a:r>
              <a:rPr lang="it-IT" dirty="0" err="1"/>
              <a:t>computation</a:t>
            </a:r>
            <a:r>
              <a:rPr lang="it-IT" dirty="0"/>
              <a:t> in ROS </a:t>
            </a:r>
            <a:r>
              <a:rPr lang="it-IT" dirty="0" err="1"/>
              <a:t>is</a:t>
            </a:r>
            <a:r>
              <a:rPr lang="it-IT" dirty="0"/>
              <a:t> </a:t>
            </a:r>
            <a:r>
              <a:rPr lang="it-IT" dirty="0" err="1"/>
              <a:t>done</a:t>
            </a:r>
            <a:r>
              <a:rPr lang="it-IT" dirty="0"/>
              <a:t> </a:t>
            </a:r>
            <a:r>
              <a:rPr lang="it-IT" dirty="0" err="1"/>
              <a:t>using</a:t>
            </a:r>
            <a:r>
              <a:rPr lang="it-IT" dirty="0"/>
              <a:t> a network of a </a:t>
            </a:r>
            <a:r>
              <a:rPr lang="it-IT" dirty="0" err="1"/>
              <a:t>process</a:t>
            </a:r>
            <a:r>
              <a:rPr lang="it-IT" dirty="0"/>
              <a:t> </a:t>
            </a:r>
            <a:r>
              <a:rPr lang="it-IT" dirty="0" err="1"/>
              <a:t>called</a:t>
            </a:r>
            <a:r>
              <a:rPr lang="it-IT" dirty="0"/>
              <a:t> </a:t>
            </a:r>
            <a:r>
              <a:rPr lang="it-IT" b="1" dirty="0">
                <a:solidFill>
                  <a:srgbClr val="0067AA"/>
                </a:solidFill>
              </a:rPr>
              <a:t>ROS </a:t>
            </a:r>
            <a:r>
              <a:rPr lang="it-IT" b="1" dirty="0" err="1">
                <a:solidFill>
                  <a:srgbClr val="0067AA"/>
                </a:solidFill>
              </a:rPr>
              <a:t>Nodes</a:t>
            </a:r>
            <a:r>
              <a:rPr lang="it-IT" dirty="0"/>
              <a:t>.</a:t>
            </a:r>
          </a:p>
          <a:p>
            <a:pPr marL="285750" indent="-285750" algn="just">
              <a:buFont typeface="Arial" panose="020B0604020202020204" pitchFamily="34" charset="0"/>
              <a:buChar char="•"/>
            </a:pPr>
            <a:r>
              <a:rPr lang="it-IT" dirty="0" err="1"/>
              <a:t>This</a:t>
            </a:r>
            <a:r>
              <a:rPr lang="it-IT" dirty="0"/>
              <a:t> </a:t>
            </a:r>
            <a:r>
              <a:rPr lang="it-IT" dirty="0" err="1"/>
              <a:t>computation</a:t>
            </a:r>
            <a:r>
              <a:rPr lang="it-IT" dirty="0"/>
              <a:t> network can be </a:t>
            </a:r>
            <a:r>
              <a:rPr lang="it-IT" dirty="0" err="1"/>
              <a:t>called</a:t>
            </a:r>
            <a:r>
              <a:rPr lang="it-IT" dirty="0"/>
              <a:t> the </a:t>
            </a:r>
            <a:r>
              <a:rPr lang="it-IT" b="1" dirty="0" err="1">
                <a:solidFill>
                  <a:srgbClr val="0067AA"/>
                </a:solidFill>
              </a:rPr>
              <a:t>Computation</a:t>
            </a:r>
            <a:r>
              <a:rPr lang="it-IT" b="1" dirty="0">
                <a:solidFill>
                  <a:srgbClr val="0067AA"/>
                </a:solidFill>
              </a:rPr>
              <a:t> </a:t>
            </a:r>
            <a:r>
              <a:rPr lang="it-IT" b="1" dirty="0" err="1">
                <a:solidFill>
                  <a:srgbClr val="0067AA"/>
                </a:solidFill>
              </a:rPr>
              <a:t>Graph</a:t>
            </a:r>
            <a:r>
              <a:rPr lang="it-IT" dirty="0"/>
              <a:t>. </a:t>
            </a:r>
          </a:p>
          <a:p>
            <a:pPr marL="285750" indent="-285750" algn="just">
              <a:buFont typeface="Arial" panose="020B0604020202020204" pitchFamily="34" charset="0"/>
              <a:buChar char="•"/>
            </a:pPr>
            <a:r>
              <a:rPr lang="it-IT" dirty="0"/>
              <a:t>The </a:t>
            </a:r>
            <a:r>
              <a:rPr lang="it-IT" dirty="0" err="1"/>
              <a:t>main</a:t>
            </a:r>
            <a:r>
              <a:rPr lang="it-IT" dirty="0"/>
              <a:t> concepts in the </a:t>
            </a:r>
            <a:r>
              <a:rPr lang="it-IT" dirty="0" err="1"/>
              <a:t>computation</a:t>
            </a:r>
            <a:r>
              <a:rPr lang="it-IT" dirty="0"/>
              <a:t> </a:t>
            </a:r>
            <a:r>
              <a:rPr lang="it-IT" dirty="0" err="1"/>
              <a:t>graph</a:t>
            </a:r>
            <a:r>
              <a:rPr lang="it-IT" dirty="0"/>
              <a:t> are: </a:t>
            </a:r>
          </a:p>
          <a:p>
            <a:pPr marL="800100" lvl="1" indent="-342900" algn="just">
              <a:buFont typeface="+mj-lt"/>
              <a:buAutoNum type="arabicPeriod"/>
            </a:pPr>
            <a:r>
              <a:rPr lang="it-IT" b="1" dirty="0" err="1">
                <a:solidFill>
                  <a:srgbClr val="0067AA"/>
                </a:solidFill>
              </a:rPr>
              <a:t>Nodes</a:t>
            </a:r>
            <a:endParaRPr lang="it-IT" b="1" dirty="0">
              <a:solidFill>
                <a:srgbClr val="0067AA"/>
              </a:solidFill>
            </a:endParaRPr>
          </a:p>
          <a:p>
            <a:pPr marL="800100" lvl="1" indent="-342900" algn="just">
              <a:buFont typeface="+mj-lt"/>
              <a:buAutoNum type="arabicPeriod"/>
            </a:pPr>
            <a:r>
              <a:rPr lang="it-IT" b="1" dirty="0">
                <a:solidFill>
                  <a:srgbClr val="0067AA"/>
                </a:solidFill>
              </a:rPr>
              <a:t>Master</a:t>
            </a:r>
          </a:p>
          <a:p>
            <a:pPr marL="800100" lvl="1" indent="-342900" algn="just">
              <a:buFont typeface="+mj-lt"/>
              <a:buAutoNum type="arabicPeriod"/>
            </a:pPr>
            <a:r>
              <a:rPr lang="it-IT" b="1" dirty="0" err="1">
                <a:solidFill>
                  <a:srgbClr val="0067AA"/>
                </a:solidFill>
              </a:rPr>
              <a:t>Parameter</a:t>
            </a:r>
            <a:r>
              <a:rPr lang="it-IT" b="1" dirty="0">
                <a:solidFill>
                  <a:srgbClr val="0067AA"/>
                </a:solidFill>
              </a:rPr>
              <a:t> Server</a:t>
            </a:r>
          </a:p>
          <a:p>
            <a:pPr marL="800100" lvl="1" indent="-342900" algn="just">
              <a:buFont typeface="+mj-lt"/>
              <a:buAutoNum type="arabicPeriod"/>
            </a:pPr>
            <a:r>
              <a:rPr lang="it-IT" b="1" dirty="0" err="1">
                <a:solidFill>
                  <a:srgbClr val="0067AA"/>
                </a:solidFill>
              </a:rPr>
              <a:t>Messages</a:t>
            </a:r>
            <a:endParaRPr lang="it-IT" b="1" dirty="0">
              <a:solidFill>
                <a:srgbClr val="0067AA"/>
              </a:solidFill>
            </a:endParaRPr>
          </a:p>
          <a:p>
            <a:pPr marL="800100" lvl="1" indent="-342900" algn="just">
              <a:buFont typeface="+mj-lt"/>
              <a:buAutoNum type="arabicPeriod"/>
            </a:pPr>
            <a:r>
              <a:rPr lang="it-IT" b="1" dirty="0" err="1">
                <a:solidFill>
                  <a:srgbClr val="0067AA"/>
                </a:solidFill>
              </a:rPr>
              <a:t>Topics</a:t>
            </a:r>
            <a:endParaRPr lang="it-IT" b="1" dirty="0">
              <a:solidFill>
                <a:srgbClr val="0067AA"/>
              </a:solidFill>
            </a:endParaRPr>
          </a:p>
          <a:p>
            <a:pPr marL="800100" lvl="1" indent="-342900" algn="just">
              <a:buFont typeface="+mj-lt"/>
              <a:buAutoNum type="arabicPeriod"/>
            </a:pPr>
            <a:r>
              <a:rPr lang="it-IT" b="1" dirty="0">
                <a:solidFill>
                  <a:srgbClr val="0067AA"/>
                </a:solidFill>
              </a:rPr>
              <a:t>Services</a:t>
            </a:r>
          </a:p>
          <a:p>
            <a:pPr marL="800100" lvl="1" indent="-342900" algn="just">
              <a:buFont typeface="+mj-lt"/>
              <a:buAutoNum type="arabicPeriod"/>
            </a:pPr>
            <a:r>
              <a:rPr lang="it-IT" b="1" dirty="0" err="1">
                <a:solidFill>
                  <a:srgbClr val="0067AA"/>
                </a:solidFill>
              </a:rPr>
              <a:t>Bags</a:t>
            </a:r>
            <a:endParaRPr lang="it-IT" b="1" dirty="0">
              <a:solidFill>
                <a:srgbClr val="0067AA"/>
              </a:solidFill>
            </a:endParaRPr>
          </a:p>
          <a:p>
            <a:pPr marL="742950" lvl="1" indent="-285750">
              <a:buFont typeface="Arial" panose="020B0604020202020204" pitchFamily="34" charset="0"/>
              <a:buChar char="•"/>
            </a:pPr>
            <a:endParaRPr lang="it-IT" dirty="0"/>
          </a:p>
        </p:txBody>
      </p:sp>
    </p:spTree>
    <p:extLst>
      <p:ext uri="{BB962C8B-B14F-4D97-AF65-F5344CB8AC3E}">
        <p14:creationId xmlns:p14="http://schemas.microsoft.com/office/powerpoint/2010/main" val="257320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5008794" y="198624"/>
            <a:ext cx="2174411" cy="523220"/>
          </a:xfrm>
          <a:prstGeom prst="rect">
            <a:avLst/>
          </a:prstGeom>
          <a:noFill/>
        </p:spPr>
        <p:txBody>
          <a:bodyPr wrap="square" rtlCol="0">
            <a:spAutoFit/>
          </a:bodyPr>
          <a:lstStyle/>
          <a:p>
            <a:r>
              <a:rPr lang="it-IT" sz="2800" dirty="0">
                <a:solidFill>
                  <a:srgbClr val="0168AD"/>
                </a:solidFill>
              </a:rPr>
              <a:t>ROS </a:t>
            </a:r>
            <a:r>
              <a:rPr lang="it-IT" sz="2800" dirty="0" err="1">
                <a:solidFill>
                  <a:srgbClr val="0168AD"/>
                </a:solidFill>
              </a:rPr>
              <a:t>Nodes</a:t>
            </a:r>
            <a:endParaRPr lang="it-IT" sz="2800" dirty="0">
              <a:solidFill>
                <a:srgbClr val="0168AD"/>
              </a:solidFill>
            </a:endParaRPr>
          </a:p>
        </p:txBody>
      </p:sp>
      <p:sp>
        <p:nvSpPr>
          <p:cNvPr id="3" name="CasellaDiTesto 2">
            <a:extLst>
              <a:ext uri="{FF2B5EF4-FFF2-40B4-BE49-F238E27FC236}">
                <a16:creationId xmlns:a16="http://schemas.microsoft.com/office/drawing/2014/main" id="{99466FF0-00A1-B37C-8529-B405753E8A25}"/>
              </a:ext>
            </a:extLst>
          </p:cNvPr>
          <p:cNvSpPr txBox="1"/>
          <p:nvPr/>
        </p:nvSpPr>
        <p:spPr>
          <a:xfrm>
            <a:off x="603681" y="721844"/>
            <a:ext cx="11052700" cy="1200329"/>
          </a:xfrm>
          <a:prstGeom prst="rect">
            <a:avLst/>
          </a:prstGeom>
          <a:noFill/>
        </p:spPr>
        <p:txBody>
          <a:bodyPr wrap="square" rtlCol="0">
            <a:spAutoFit/>
          </a:bodyPr>
          <a:lstStyle/>
          <a:p>
            <a:pPr algn="just"/>
            <a:r>
              <a:rPr lang="it-IT" b="1" dirty="0">
                <a:solidFill>
                  <a:srgbClr val="0067AA"/>
                </a:solidFill>
              </a:rPr>
              <a:t>ROS </a:t>
            </a:r>
            <a:r>
              <a:rPr lang="it-IT" b="1" dirty="0" err="1">
                <a:solidFill>
                  <a:srgbClr val="0067AA"/>
                </a:solidFill>
              </a:rPr>
              <a:t>Nodes</a:t>
            </a:r>
            <a:r>
              <a:rPr lang="it-IT" b="1" dirty="0">
                <a:solidFill>
                  <a:srgbClr val="0067AA"/>
                </a:solidFill>
              </a:rPr>
              <a:t> </a:t>
            </a:r>
            <a:r>
              <a:rPr lang="it-IT" dirty="0"/>
              <a:t>are the </a:t>
            </a:r>
            <a:r>
              <a:rPr lang="it-IT" dirty="0" err="1"/>
              <a:t>process</a:t>
            </a:r>
            <a:r>
              <a:rPr lang="it-IT" dirty="0"/>
              <a:t> </a:t>
            </a:r>
            <a:r>
              <a:rPr lang="it-IT" dirty="0" err="1"/>
              <a:t>that</a:t>
            </a:r>
            <a:r>
              <a:rPr lang="it-IT" dirty="0"/>
              <a:t> </a:t>
            </a:r>
            <a:r>
              <a:rPr lang="it-IT" dirty="0" err="1"/>
              <a:t>perform</a:t>
            </a:r>
            <a:r>
              <a:rPr lang="it-IT" dirty="0"/>
              <a:t> </a:t>
            </a:r>
            <a:r>
              <a:rPr lang="it-IT" dirty="0" err="1"/>
              <a:t>computation</a:t>
            </a:r>
            <a:r>
              <a:rPr lang="it-IT" dirty="0"/>
              <a:t>. </a:t>
            </a:r>
            <a:r>
              <a:rPr lang="it-IT" dirty="0" err="1"/>
              <a:t>Each</a:t>
            </a:r>
            <a:r>
              <a:rPr lang="it-IT" dirty="0"/>
              <a:t> ROS </a:t>
            </a:r>
            <a:r>
              <a:rPr lang="it-IT" dirty="0" err="1"/>
              <a:t>Node</a:t>
            </a:r>
            <a:r>
              <a:rPr lang="it-IT" dirty="0"/>
              <a:t> </a:t>
            </a:r>
            <a:r>
              <a:rPr lang="it-IT" dirty="0" err="1"/>
              <a:t>is</a:t>
            </a:r>
            <a:r>
              <a:rPr lang="it-IT" dirty="0"/>
              <a:t> </a:t>
            </a:r>
            <a:r>
              <a:rPr lang="it-IT" dirty="0" err="1"/>
              <a:t>written</a:t>
            </a:r>
            <a:r>
              <a:rPr lang="it-IT" dirty="0"/>
              <a:t> </a:t>
            </a:r>
            <a:r>
              <a:rPr lang="it-IT" dirty="0" err="1"/>
              <a:t>using</a:t>
            </a:r>
            <a:r>
              <a:rPr lang="it-IT" dirty="0"/>
              <a:t> ROS client libraries, </a:t>
            </a:r>
            <a:r>
              <a:rPr lang="it-IT" dirty="0" err="1"/>
              <a:t>that</a:t>
            </a:r>
            <a:r>
              <a:rPr lang="it-IT" dirty="0"/>
              <a:t> </a:t>
            </a:r>
            <a:r>
              <a:rPr lang="it-IT" dirty="0" err="1"/>
              <a:t>implement</a:t>
            </a:r>
            <a:r>
              <a:rPr lang="it-IT" dirty="0"/>
              <a:t> </a:t>
            </a:r>
            <a:r>
              <a:rPr lang="it-IT" dirty="0" err="1"/>
              <a:t>different</a:t>
            </a:r>
            <a:r>
              <a:rPr lang="it-IT" dirty="0"/>
              <a:t> ROS </a:t>
            </a:r>
            <a:r>
              <a:rPr lang="it-IT" dirty="0" err="1"/>
              <a:t>functionalities</a:t>
            </a:r>
            <a:r>
              <a:rPr lang="it-IT" dirty="0"/>
              <a:t>, </a:t>
            </a:r>
            <a:r>
              <a:rPr lang="it-IT" dirty="0" err="1"/>
              <a:t>such</a:t>
            </a:r>
            <a:r>
              <a:rPr lang="it-IT" dirty="0"/>
              <a:t> </a:t>
            </a:r>
            <a:r>
              <a:rPr lang="it-IT" dirty="0" err="1"/>
              <a:t>as</a:t>
            </a:r>
            <a:r>
              <a:rPr lang="it-IT" dirty="0"/>
              <a:t> the </a:t>
            </a:r>
            <a:r>
              <a:rPr lang="it-IT" b="1" dirty="0" err="1">
                <a:solidFill>
                  <a:srgbClr val="0067AA"/>
                </a:solidFill>
              </a:rPr>
              <a:t>communication</a:t>
            </a:r>
            <a:r>
              <a:rPr lang="it-IT" b="1" dirty="0">
                <a:solidFill>
                  <a:srgbClr val="0067AA"/>
                </a:solidFill>
              </a:rPr>
              <a:t> </a:t>
            </a:r>
            <a:r>
              <a:rPr lang="it-IT" b="1" dirty="0" err="1">
                <a:solidFill>
                  <a:srgbClr val="0067AA"/>
                </a:solidFill>
              </a:rPr>
              <a:t>methods</a:t>
            </a:r>
            <a:r>
              <a:rPr lang="it-IT" dirty="0"/>
              <a:t>. Using ROS </a:t>
            </a:r>
            <a:r>
              <a:rPr lang="it-IT" dirty="0" err="1"/>
              <a:t>communication</a:t>
            </a:r>
            <a:r>
              <a:rPr lang="it-IT" dirty="0"/>
              <a:t> </a:t>
            </a:r>
            <a:r>
              <a:rPr lang="it-IT" dirty="0" err="1"/>
              <a:t>methods</a:t>
            </a:r>
            <a:r>
              <a:rPr lang="it-IT" dirty="0"/>
              <a:t>, </a:t>
            </a:r>
            <a:r>
              <a:rPr lang="it-IT" b="1" dirty="0" err="1">
                <a:solidFill>
                  <a:srgbClr val="0067AA"/>
                </a:solidFill>
              </a:rPr>
              <a:t>Nodes</a:t>
            </a:r>
            <a:r>
              <a:rPr lang="it-IT" b="1" dirty="0">
                <a:solidFill>
                  <a:srgbClr val="0067AA"/>
                </a:solidFill>
              </a:rPr>
              <a:t> can </a:t>
            </a:r>
            <a:r>
              <a:rPr lang="it-IT" b="1" dirty="0" err="1">
                <a:solidFill>
                  <a:srgbClr val="0067AA"/>
                </a:solidFill>
              </a:rPr>
              <a:t>communicate</a:t>
            </a:r>
            <a:r>
              <a:rPr lang="it-IT" b="1" dirty="0">
                <a:solidFill>
                  <a:srgbClr val="0067AA"/>
                </a:solidFill>
              </a:rPr>
              <a:t> </a:t>
            </a:r>
            <a:r>
              <a:rPr lang="it-IT" b="1" dirty="0" err="1">
                <a:solidFill>
                  <a:srgbClr val="0067AA"/>
                </a:solidFill>
              </a:rPr>
              <a:t>each</a:t>
            </a:r>
            <a:r>
              <a:rPr lang="it-IT" b="1" dirty="0">
                <a:solidFill>
                  <a:srgbClr val="0067AA"/>
                </a:solidFill>
              </a:rPr>
              <a:t> </a:t>
            </a:r>
            <a:r>
              <a:rPr lang="it-IT" b="1" dirty="0" err="1">
                <a:solidFill>
                  <a:srgbClr val="0067AA"/>
                </a:solidFill>
              </a:rPr>
              <a:t>other</a:t>
            </a:r>
            <a:r>
              <a:rPr lang="it-IT" b="1" dirty="0">
                <a:solidFill>
                  <a:srgbClr val="0067AA"/>
                </a:solidFill>
              </a:rPr>
              <a:t> </a:t>
            </a:r>
            <a:r>
              <a:rPr lang="it-IT" dirty="0"/>
              <a:t>and </a:t>
            </a:r>
            <a:r>
              <a:rPr lang="it-IT" dirty="0" err="1"/>
              <a:t>exchange</a:t>
            </a:r>
            <a:r>
              <a:rPr lang="it-IT" dirty="0"/>
              <a:t> data. For </a:t>
            </a:r>
            <a:r>
              <a:rPr lang="it-IT" dirty="0" err="1"/>
              <a:t>this</a:t>
            </a:r>
            <a:r>
              <a:rPr lang="it-IT" dirty="0"/>
              <a:t> </a:t>
            </a:r>
            <a:r>
              <a:rPr lang="it-IT" dirty="0" err="1"/>
              <a:t>reason</a:t>
            </a:r>
            <a:r>
              <a:rPr lang="it-IT" dirty="0"/>
              <a:t>, </a:t>
            </a:r>
            <a:r>
              <a:rPr lang="it-IT" dirty="0" err="1"/>
              <a:t>it</a:t>
            </a:r>
            <a:r>
              <a:rPr lang="it-IT" dirty="0"/>
              <a:t> </a:t>
            </a:r>
            <a:r>
              <a:rPr lang="it-IT" dirty="0" err="1"/>
              <a:t>is</a:t>
            </a:r>
            <a:r>
              <a:rPr lang="it-IT" dirty="0"/>
              <a:t> </a:t>
            </a:r>
            <a:r>
              <a:rPr lang="it-IT" dirty="0" err="1"/>
              <a:t>strongly</a:t>
            </a:r>
            <a:r>
              <a:rPr lang="it-IT" dirty="0"/>
              <a:t> </a:t>
            </a:r>
            <a:r>
              <a:rPr lang="it-IT" dirty="0" err="1"/>
              <a:t>recommended</a:t>
            </a:r>
            <a:r>
              <a:rPr lang="it-IT" dirty="0"/>
              <a:t> to build </a:t>
            </a:r>
            <a:r>
              <a:rPr lang="it-IT" b="1" dirty="0" err="1">
                <a:solidFill>
                  <a:srgbClr val="0067AA"/>
                </a:solidFill>
              </a:rPr>
              <a:t>different</a:t>
            </a:r>
            <a:r>
              <a:rPr lang="it-IT" b="1" dirty="0">
                <a:solidFill>
                  <a:srgbClr val="0067AA"/>
                </a:solidFill>
              </a:rPr>
              <a:t> and </a:t>
            </a:r>
            <a:r>
              <a:rPr lang="it-IT" b="1" dirty="0" err="1">
                <a:solidFill>
                  <a:srgbClr val="0067AA"/>
                </a:solidFill>
              </a:rPr>
              <a:t>simple</a:t>
            </a:r>
            <a:r>
              <a:rPr lang="it-IT" b="1" dirty="0">
                <a:solidFill>
                  <a:srgbClr val="0067AA"/>
                </a:solidFill>
              </a:rPr>
              <a:t> </a:t>
            </a:r>
            <a:r>
              <a:rPr lang="it-IT" b="1" dirty="0" err="1">
                <a:solidFill>
                  <a:srgbClr val="0067AA"/>
                </a:solidFill>
              </a:rPr>
              <a:t>nodes</a:t>
            </a:r>
            <a:r>
              <a:rPr lang="it-IT" b="1" dirty="0">
                <a:solidFill>
                  <a:srgbClr val="0067AA"/>
                </a:solidFill>
              </a:rPr>
              <a:t> </a:t>
            </a:r>
            <a:r>
              <a:rPr lang="it-IT" dirty="0" err="1"/>
              <a:t>instead</a:t>
            </a:r>
            <a:r>
              <a:rPr lang="it-IT" dirty="0"/>
              <a:t> </a:t>
            </a:r>
            <a:r>
              <a:rPr lang="it-IT" dirty="0" err="1"/>
              <a:t>than</a:t>
            </a:r>
            <a:r>
              <a:rPr lang="it-IT" dirty="0"/>
              <a:t> a single and </a:t>
            </a:r>
            <a:r>
              <a:rPr lang="it-IT" dirty="0" err="1"/>
              <a:t>complex</a:t>
            </a:r>
            <a:r>
              <a:rPr lang="it-IT" dirty="0"/>
              <a:t> </a:t>
            </a:r>
            <a:r>
              <a:rPr lang="it-IT" dirty="0" err="1"/>
              <a:t>application</a:t>
            </a:r>
            <a:r>
              <a:rPr lang="it-IT" dirty="0"/>
              <a:t>. </a:t>
            </a:r>
          </a:p>
        </p:txBody>
      </p:sp>
      <p:sp>
        <p:nvSpPr>
          <p:cNvPr id="6" name="CasellaDiTesto 5">
            <a:extLst>
              <a:ext uri="{FF2B5EF4-FFF2-40B4-BE49-F238E27FC236}">
                <a16:creationId xmlns:a16="http://schemas.microsoft.com/office/drawing/2014/main" id="{11DB8D11-072A-CC19-CEAC-6521D9A16223}"/>
              </a:ext>
            </a:extLst>
          </p:cNvPr>
          <p:cNvSpPr txBox="1"/>
          <p:nvPr/>
        </p:nvSpPr>
        <p:spPr>
          <a:xfrm>
            <a:off x="674702" y="2044024"/>
            <a:ext cx="110527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it-IT" dirty="0" err="1"/>
              <a:t>This</a:t>
            </a:r>
            <a:r>
              <a:rPr lang="it-IT" dirty="0"/>
              <a:t> </a:t>
            </a:r>
            <a:r>
              <a:rPr lang="it-IT" dirty="0" err="1"/>
              <a:t>peculiarity</a:t>
            </a:r>
            <a:r>
              <a:rPr lang="it-IT" dirty="0"/>
              <a:t> makes the robot </a:t>
            </a:r>
            <a:r>
              <a:rPr lang="it-IT" dirty="0" err="1"/>
              <a:t>application</a:t>
            </a:r>
            <a:r>
              <a:rPr lang="it-IT" dirty="0"/>
              <a:t> </a:t>
            </a:r>
            <a:r>
              <a:rPr lang="it-IT" b="1" dirty="0">
                <a:solidFill>
                  <a:srgbClr val="0067AA"/>
                </a:solidFill>
              </a:rPr>
              <a:t>easy to debug </a:t>
            </a:r>
            <a:r>
              <a:rPr lang="it-IT" dirty="0"/>
              <a:t>and </a:t>
            </a:r>
            <a:r>
              <a:rPr lang="it-IT" dirty="0" err="1"/>
              <a:t>robust</a:t>
            </a:r>
            <a:r>
              <a:rPr lang="it-IT" dirty="0"/>
              <a:t> to </a:t>
            </a:r>
            <a:r>
              <a:rPr lang="it-IT" b="1" dirty="0" err="1">
                <a:solidFill>
                  <a:srgbClr val="0067AA"/>
                </a:solidFill>
              </a:rPr>
              <a:t>node</a:t>
            </a:r>
            <a:r>
              <a:rPr lang="it-IT" b="1" dirty="0">
                <a:solidFill>
                  <a:srgbClr val="0067AA"/>
                </a:solidFill>
              </a:rPr>
              <a:t> crashes</a:t>
            </a:r>
            <a:r>
              <a:rPr lang="it-IT" dirty="0"/>
              <a:t>. </a:t>
            </a:r>
          </a:p>
        </p:txBody>
      </p:sp>
      <p:sp>
        <p:nvSpPr>
          <p:cNvPr id="13" name="CasellaDiTesto 12">
            <a:extLst>
              <a:ext uri="{FF2B5EF4-FFF2-40B4-BE49-F238E27FC236}">
                <a16:creationId xmlns:a16="http://schemas.microsoft.com/office/drawing/2014/main" id="{B03FC2A8-195C-5A8A-AFFC-2ABBE4A42506}"/>
              </a:ext>
            </a:extLst>
          </p:cNvPr>
          <p:cNvSpPr txBox="1"/>
          <p:nvPr/>
        </p:nvSpPr>
        <p:spPr>
          <a:xfrm>
            <a:off x="674702" y="2535207"/>
            <a:ext cx="11052700" cy="646331"/>
          </a:xfrm>
          <a:prstGeom prst="rect">
            <a:avLst/>
          </a:prstGeom>
          <a:noFill/>
        </p:spPr>
        <p:txBody>
          <a:bodyPr wrap="square" rtlCol="0">
            <a:spAutoFit/>
          </a:bodyPr>
          <a:lstStyle/>
          <a:p>
            <a:pPr algn="just"/>
            <a:r>
              <a:rPr lang="it-IT" b="1" dirty="0">
                <a:solidFill>
                  <a:srgbClr val="0067AA"/>
                </a:solidFill>
              </a:rPr>
              <a:t>ROS </a:t>
            </a:r>
            <a:r>
              <a:rPr lang="it-IT" b="1" dirty="0" err="1">
                <a:solidFill>
                  <a:srgbClr val="0067AA"/>
                </a:solidFill>
              </a:rPr>
              <a:t>Nodes</a:t>
            </a:r>
            <a:r>
              <a:rPr lang="it-IT" b="1" dirty="0">
                <a:solidFill>
                  <a:srgbClr val="0067AA"/>
                </a:solidFill>
              </a:rPr>
              <a:t> </a:t>
            </a:r>
            <a:r>
              <a:rPr lang="it-IT" dirty="0"/>
              <a:t>are </a:t>
            </a:r>
            <a:r>
              <a:rPr lang="it-IT" dirty="0" err="1"/>
              <a:t>usually</a:t>
            </a:r>
            <a:r>
              <a:rPr lang="it-IT" dirty="0"/>
              <a:t> </a:t>
            </a:r>
            <a:r>
              <a:rPr lang="it-IT" dirty="0" err="1"/>
              <a:t>written</a:t>
            </a:r>
            <a:r>
              <a:rPr lang="it-IT" dirty="0"/>
              <a:t> in </a:t>
            </a:r>
            <a:r>
              <a:rPr lang="it-IT" b="1" dirty="0">
                <a:solidFill>
                  <a:srgbClr val="0067AA"/>
                </a:solidFill>
              </a:rPr>
              <a:t>C++ and Python </a:t>
            </a:r>
            <a:r>
              <a:rPr lang="it-IT" dirty="0" err="1"/>
              <a:t>language</a:t>
            </a:r>
            <a:r>
              <a:rPr lang="it-IT" dirty="0"/>
              <a:t>. Thanks to </a:t>
            </a:r>
            <a:r>
              <a:rPr lang="it-IT" dirty="0" err="1"/>
              <a:t>modularity</a:t>
            </a:r>
            <a:r>
              <a:rPr lang="it-IT" dirty="0"/>
              <a:t> of ROS, a robot </a:t>
            </a:r>
            <a:r>
              <a:rPr lang="it-IT" dirty="0" err="1"/>
              <a:t>application</a:t>
            </a:r>
            <a:r>
              <a:rPr lang="it-IT" dirty="0"/>
              <a:t> can be </a:t>
            </a:r>
            <a:r>
              <a:rPr lang="it-IT" dirty="0" err="1"/>
              <a:t>composed</a:t>
            </a:r>
            <a:r>
              <a:rPr lang="it-IT" dirty="0"/>
              <a:t> by </a:t>
            </a:r>
            <a:r>
              <a:rPr lang="it-IT" dirty="0" err="1"/>
              <a:t>different</a:t>
            </a:r>
            <a:r>
              <a:rPr lang="it-IT" dirty="0"/>
              <a:t> </a:t>
            </a:r>
            <a:r>
              <a:rPr lang="it-IT" dirty="0" err="1"/>
              <a:t>nodes</a:t>
            </a:r>
            <a:r>
              <a:rPr lang="it-IT" dirty="0"/>
              <a:t> </a:t>
            </a:r>
            <a:r>
              <a:rPr lang="it-IT" dirty="0" err="1"/>
              <a:t>written</a:t>
            </a:r>
            <a:r>
              <a:rPr lang="it-IT" dirty="0"/>
              <a:t> in </a:t>
            </a:r>
            <a:r>
              <a:rPr lang="it-IT" dirty="0" err="1"/>
              <a:t>different</a:t>
            </a:r>
            <a:r>
              <a:rPr lang="it-IT" dirty="0"/>
              <a:t> </a:t>
            </a:r>
            <a:r>
              <a:rPr lang="it-IT" dirty="0" err="1"/>
              <a:t>languages</a:t>
            </a:r>
            <a:r>
              <a:rPr lang="it-IT" dirty="0"/>
              <a:t>.</a:t>
            </a:r>
          </a:p>
        </p:txBody>
      </p:sp>
      <p:sp>
        <p:nvSpPr>
          <p:cNvPr id="16" name="CasellaDiTesto 15">
            <a:extLst>
              <a:ext uri="{FF2B5EF4-FFF2-40B4-BE49-F238E27FC236}">
                <a16:creationId xmlns:a16="http://schemas.microsoft.com/office/drawing/2014/main" id="{BD3A0B0A-B8B5-612F-A47D-9E6962020964}"/>
              </a:ext>
            </a:extLst>
          </p:cNvPr>
          <p:cNvSpPr txBox="1"/>
          <p:nvPr/>
        </p:nvSpPr>
        <p:spPr>
          <a:xfrm>
            <a:off x="674702" y="3181538"/>
            <a:ext cx="5726097" cy="369332"/>
          </a:xfrm>
          <a:prstGeom prst="rect">
            <a:avLst/>
          </a:prstGeom>
          <a:noFill/>
        </p:spPr>
        <p:txBody>
          <a:bodyPr wrap="square" rtlCol="0">
            <a:spAutoFit/>
          </a:bodyPr>
          <a:lstStyle/>
          <a:p>
            <a:r>
              <a:rPr lang="it-IT" dirty="0"/>
              <a:t>From control theory to software </a:t>
            </a:r>
            <a:r>
              <a:rPr lang="it-IT" dirty="0" err="1"/>
              <a:t>implementation</a:t>
            </a:r>
            <a:r>
              <a:rPr lang="it-IT" dirty="0"/>
              <a:t>:</a:t>
            </a:r>
          </a:p>
        </p:txBody>
      </p:sp>
      <p:pic>
        <p:nvPicPr>
          <p:cNvPr id="18" name="Immagine 17">
            <a:extLst>
              <a:ext uri="{FF2B5EF4-FFF2-40B4-BE49-F238E27FC236}">
                <a16:creationId xmlns:a16="http://schemas.microsoft.com/office/drawing/2014/main" id="{F6D832BE-44DB-4E90-A60F-AE13CEC63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23" y="4055098"/>
            <a:ext cx="4050966" cy="1022869"/>
          </a:xfrm>
          <a:prstGeom prst="rect">
            <a:avLst/>
          </a:prstGeom>
        </p:spPr>
      </p:pic>
      <p:cxnSp>
        <p:nvCxnSpPr>
          <p:cNvPr id="21" name="Connettore 2 20">
            <a:extLst>
              <a:ext uri="{FF2B5EF4-FFF2-40B4-BE49-F238E27FC236}">
                <a16:creationId xmlns:a16="http://schemas.microsoft.com/office/drawing/2014/main" id="{2021C2AC-5091-92B6-2890-6237C02C989C}"/>
              </a:ext>
            </a:extLst>
          </p:cNvPr>
          <p:cNvCxnSpPr>
            <a:cxnSpLocks/>
          </p:cNvCxnSpPr>
          <p:nvPr/>
        </p:nvCxnSpPr>
        <p:spPr>
          <a:xfrm>
            <a:off x="4985022" y="4566532"/>
            <a:ext cx="141577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45" name="Gruppo 44">
            <a:extLst>
              <a:ext uri="{FF2B5EF4-FFF2-40B4-BE49-F238E27FC236}">
                <a16:creationId xmlns:a16="http://schemas.microsoft.com/office/drawing/2014/main" id="{BC7B47D0-57AA-0C99-6B4E-F19154BBFE89}"/>
              </a:ext>
            </a:extLst>
          </p:cNvPr>
          <p:cNvGrpSpPr/>
          <p:nvPr/>
        </p:nvGrpSpPr>
        <p:grpSpPr>
          <a:xfrm>
            <a:off x="6566222" y="3084591"/>
            <a:ext cx="4255658" cy="2367140"/>
            <a:chOff x="6566222" y="3084591"/>
            <a:chExt cx="4255658" cy="2367140"/>
          </a:xfrm>
        </p:grpSpPr>
        <p:pic>
          <p:nvPicPr>
            <p:cNvPr id="23" name="Immagine 22">
              <a:extLst>
                <a:ext uri="{FF2B5EF4-FFF2-40B4-BE49-F238E27FC236}">
                  <a16:creationId xmlns:a16="http://schemas.microsoft.com/office/drawing/2014/main" id="{7E83C8B5-0E53-56F4-B59D-22CB3F2B1C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8875" y="3283339"/>
              <a:ext cx="948271" cy="1387713"/>
            </a:xfrm>
            <a:prstGeom prst="rect">
              <a:avLst/>
            </a:prstGeom>
          </p:spPr>
        </p:pic>
        <p:sp>
          <p:nvSpPr>
            <p:cNvPr id="24" name="Rettangolo 23">
              <a:extLst>
                <a:ext uri="{FF2B5EF4-FFF2-40B4-BE49-F238E27FC236}">
                  <a16:creationId xmlns:a16="http://schemas.microsoft.com/office/drawing/2014/main" id="{EEC1E3CB-C2BB-E515-5D5C-BDD15007E49B}"/>
                </a:ext>
              </a:extLst>
            </p:cNvPr>
            <p:cNvSpPr/>
            <p:nvPr/>
          </p:nvSpPr>
          <p:spPr>
            <a:xfrm>
              <a:off x="6566222" y="3857346"/>
              <a:ext cx="1198486"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err="1"/>
                <a:t>control_node</a:t>
              </a:r>
              <a:endParaRPr lang="it-IT" sz="1200" dirty="0"/>
            </a:p>
          </p:txBody>
        </p:sp>
        <p:sp>
          <p:nvSpPr>
            <p:cNvPr id="25" name="Rettangolo 24">
              <a:extLst>
                <a:ext uri="{FF2B5EF4-FFF2-40B4-BE49-F238E27FC236}">
                  <a16:creationId xmlns:a16="http://schemas.microsoft.com/office/drawing/2014/main" id="{3AE2432A-5EF0-A357-E8FE-EC5D0962011A}"/>
                </a:ext>
              </a:extLst>
            </p:cNvPr>
            <p:cNvSpPr/>
            <p:nvPr/>
          </p:nvSpPr>
          <p:spPr>
            <a:xfrm>
              <a:off x="8049517" y="5077967"/>
              <a:ext cx="1577478"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err="1"/>
                <a:t>sensor_fusion_node</a:t>
              </a:r>
              <a:endParaRPr lang="it-IT" sz="1200" dirty="0"/>
            </a:p>
          </p:txBody>
        </p:sp>
        <p:sp>
          <p:nvSpPr>
            <p:cNvPr id="26" name="Rettangolo 25">
              <a:extLst>
                <a:ext uri="{FF2B5EF4-FFF2-40B4-BE49-F238E27FC236}">
                  <a16:creationId xmlns:a16="http://schemas.microsoft.com/office/drawing/2014/main" id="{D0817B50-57B2-A5AF-D4C9-2A745B2B883D}"/>
                </a:ext>
              </a:extLst>
            </p:cNvPr>
            <p:cNvSpPr/>
            <p:nvPr/>
          </p:nvSpPr>
          <p:spPr>
            <a:xfrm>
              <a:off x="9629423" y="3550870"/>
              <a:ext cx="910378" cy="23390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a:t>camera</a:t>
              </a:r>
            </a:p>
          </p:txBody>
        </p:sp>
        <p:sp>
          <p:nvSpPr>
            <p:cNvPr id="27" name="Rettangolo 26">
              <a:extLst>
                <a:ext uri="{FF2B5EF4-FFF2-40B4-BE49-F238E27FC236}">
                  <a16:creationId xmlns:a16="http://schemas.microsoft.com/office/drawing/2014/main" id="{CEB24BE6-17AA-A45E-1BCA-6AF7E80F0F8E}"/>
                </a:ext>
              </a:extLst>
            </p:cNvPr>
            <p:cNvSpPr/>
            <p:nvPr/>
          </p:nvSpPr>
          <p:spPr>
            <a:xfrm>
              <a:off x="9626995" y="4278588"/>
              <a:ext cx="912806"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a:t>encoders</a:t>
              </a:r>
            </a:p>
          </p:txBody>
        </p:sp>
        <p:sp>
          <p:nvSpPr>
            <p:cNvPr id="28" name="Rettangolo 27">
              <a:extLst>
                <a:ext uri="{FF2B5EF4-FFF2-40B4-BE49-F238E27FC236}">
                  <a16:creationId xmlns:a16="http://schemas.microsoft.com/office/drawing/2014/main" id="{6AD58764-6791-F273-C800-CEE2AE33A034}"/>
                </a:ext>
              </a:extLst>
            </p:cNvPr>
            <p:cNvSpPr/>
            <p:nvPr/>
          </p:nvSpPr>
          <p:spPr>
            <a:xfrm>
              <a:off x="9626995" y="3911831"/>
              <a:ext cx="912806"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a:t>IMU</a:t>
              </a:r>
            </a:p>
          </p:txBody>
        </p:sp>
        <p:cxnSp>
          <p:nvCxnSpPr>
            <p:cNvPr id="30" name="Connettore a gomito 29">
              <a:extLst>
                <a:ext uri="{FF2B5EF4-FFF2-40B4-BE49-F238E27FC236}">
                  <a16:creationId xmlns:a16="http://schemas.microsoft.com/office/drawing/2014/main" id="{59D9F5B2-4AA9-3678-11AE-5B881A5AE021}"/>
                </a:ext>
              </a:extLst>
            </p:cNvPr>
            <p:cNvCxnSpPr>
              <a:stCxn id="26" idx="3"/>
              <a:endCxn id="25" idx="3"/>
            </p:cNvCxnSpPr>
            <p:nvPr/>
          </p:nvCxnSpPr>
          <p:spPr>
            <a:xfrm flipH="1">
              <a:off x="9626995" y="3667821"/>
              <a:ext cx="912806" cy="1529995"/>
            </a:xfrm>
            <a:prstGeom prst="bentConnector3">
              <a:avLst>
                <a:gd name="adj1" fmla="val -25044"/>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2" name="Connettore a gomito 31">
              <a:extLst>
                <a:ext uri="{FF2B5EF4-FFF2-40B4-BE49-F238E27FC236}">
                  <a16:creationId xmlns:a16="http://schemas.microsoft.com/office/drawing/2014/main" id="{16677E51-8E50-54FF-E440-71283E9D2638}"/>
                </a:ext>
              </a:extLst>
            </p:cNvPr>
            <p:cNvCxnSpPr>
              <a:stCxn id="28" idx="3"/>
              <a:endCxn id="25" idx="3"/>
            </p:cNvCxnSpPr>
            <p:nvPr/>
          </p:nvCxnSpPr>
          <p:spPr>
            <a:xfrm flipH="1">
              <a:off x="9626995" y="4031680"/>
              <a:ext cx="912806" cy="1166136"/>
            </a:xfrm>
            <a:prstGeom prst="bentConnector3">
              <a:avLst>
                <a:gd name="adj1" fmla="val -25044"/>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Connettore a gomito 33">
              <a:extLst>
                <a:ext uri="{FF2B5EF4-FFF2-40B4-BE49-F238E27FC236}">
                  <a16:creationId xmlns:a16="http://schemas.microsoft.com/office/drawing/2014/main" id="{12FD6DA5-008C-2A3C-9A52-0948B71489A5}"/>
                </a:ext>
              </a:extLst>
            </p:cNvPr>
            <p:cNvCxnSpPr>
              <a:stCxn id="27" idx="3"/>
              <a:endCxn id="25" idx="3"/>
            </p:cNvCxnSpPr>
            <p:nvPr/>
          </p:nvCxnSpPr>
          <p:spPr>
            <a:xfrm flipH="1">
              <a:off x="9626995" y="4398437"/>
              <a:ext cx="912806" cy="799379"/>
            </a:xfrm>
            <a:prstGeom prst="bentConnector3">
              <a:avLst>
                <a:gd name="adj1" fmla="val -25044"/>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Connettore a gomito 35">
              <a:extLst>
                <a:ext uri="{FF2B5EF4-FFF2-40B4-BE49-F238E27FC236}">
                  <a16:creationId xmlns:a16="http://schemas.microsoft.com/office/drawing/2014/main" id="{AAA67BEE-8F61-0DC1-5920-D4869EB189DB}"/>
                </a:ext>
              </a:extLst>
            </p:cNvPr>
            <p:cNvCxnSpPr>
              <a:stCxn id="25" idx="1"/>
              <a:endCxn id="24" idx="2"/>
            </p:cNvCxnSpPr>
            <p:nvPr/>
          </p:nvCxnSpPr>
          <p:spPr>
            <a:xfrm rot="10800000">
              <a:off x="7165465" y="4097044"/>
              <a:ext cx="884052" cy="1100773"/>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8" name="Connettore a gomito 37">
              <a:extLst>
                <a:ext uri="{FF2B5EF4-FFF2-40B4-BE49-F238E27FC236}">
                  <a16:creationId xmlns:a16="http://schemas.microsoft.com/office/drawing/2014/main" id="{CDA03A1C-76BD-F44E-2969-D983714B6717}"/>
                </a:ext>
              </a:extLst>
            </p:cNvPr>
            <p:cNvCxnSpPr>
              <a:stCxn id="24" idx="3"/>
              <a:endCxn id="23" idx="1"/>
            </p:cNvCxnSpPr>
            <p:nvPr/>
          </p:nvCxnSpPr>
          <p:spPr>
            <a:xfrm>
              <a:off x="7764708" y="3977195"/>
              <a:ext cx="704167" cy="1"/>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39" name="CasellaDiTesto 38">
              <a:extLst>
                <a:ext uri="{FF2B5EF4-FFF2-40B4-BE49-F238E27FC236}">
                  <a16:creationId xmlns:a16="http://schemas.microsoft.com/office/drawing/2014/main" id="{9BFB42FD-11DD-824B-2F0C-D1B4F997A1AE}"/>
                </a:ext>
              </a:extLst>
            </p:cNvPr>
            <p:cNvSpPr txBox="1"/>
            <p:nvPr/>
          </p:nvSpPr>
          <p:spPr>
            <a:xfrm>
              <a:off x="7797689" y="3691644"/>
              <a:ext cx="615331" cy="253916"/>
            </a:xfrm>
            <a:prstGeom prst="rect">
              <a:avLst/>
            </a:prstGeom>
            <a:noFill/>
          </p:spPr>
          <p:txBody>
            <a:bodyPr wrap="square" rtlCol="0">
              <a:spAutoFit/>
            </a:bodyPr>
            <a:lstStyle/>
            <a:p>
              <a:r>
                <a:rPr lang="it-IT" sz="1050" dirty="0" err="1">
                  <a:solidFill>
                    <a:srgbClr val="0067AA"/>
                  </a:solidFill>
                </a:rPr>
                <a:t>motors</a:t>
              </a:r>
              <a:endParaRPr lang="it-IT" sz="1050" dirty="0">
                <a:solidFill>
                  <a:srgbClr val="0067AA"/>
                </a:solidFill>
              </a:endParaRPr>
            </a:p>
          </p:txBody>
        </p:sp>
        <p:sp>
          <p:nvSpPr>
            <p:cNvPr id="40" name="Rettangolo 39">
              <a:extLst>
                <a:ext uri="{FF2B5EF4-FFF2-40B4-BE49-F238E27FC236}">
                  <a16:creationId xmlns:a16="http://schemas.microsoft.com/office/drawing/2014/main" id="{C6EA8D86-097B-BDBF-AE85-00DE218535C1}"/>
                </a:ext>
              </a:extLst>
            </p:cNvPr>
            <p:cNvSpPr/>
            <p:nvPr/>
          </p:nvSpPr>
          <p:spPr>
            <a:xfrm>
              <a:off x="9473001" y="3366204"/>
              <a:ext cx="1251224" cy="1304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asellaDiTesto 40">
              <a:extLst>
                <a:ext uri="{FF2B5EF4-FFF2-40B4-BE49-F238E27FC236}">
                  <a16:creationId xmlns:a16="http://schemas.microsoft.com/office/drawing/2014/main" id="{4BEE3C0E-D63B-DA0B-DF8F-85FBA477E5D0}"/>
                </a:ext>
              </a:extLst>
            </p:cNvPr>
            <p:cNvSpPr txBox="1"/>
            <p:nvPr/>
          </p:nvSpPr>
          <p:spPr>
            <a:xfrm>
              <a:off x="9417146" y="3084591"/>
              <a:ext cx="1251223" cy="261610"/>
            </a:xfrm>
            <a:prstGeom prst="rect">
              <a:avLst/>
            </a:prstGeom>
            <a:noFill/>
          </p:spPr>
          <p:txBody>
            <a:bodyPr wrap="square" rtlCol="0">
              <a:spAutoFit/>
            </a:bodyPr>
            <a:lstStyle/>
            <a:p>
              <a:r>
                <a:rPr lang="it-IT" sz="1100" dirty="0"/>
                <a:t>Sensor </a:t>
              </a:r>
              <a:r>
                <a:rPr lang="it-IT" sz="1100" dirty="0" err="1"/>
                <a:t>Nodes</a:t>
              </a:r>
              <a:endParaRPr lang="it-IT" sz="1100" dirty="0"/>
            </a:p>
          </p:txBody>
        </p:sp>
        <p:sp>
          <p:nvSpPr>
            <p:cNvPr id="42" name="CasellaDiTesto 41">
              <a:extLst>
                <a:ext uri="{FF2B5EF4-FFF2-40B4-BE49-F238E27FC236}">
                  <a16:creationId xmlns:a16="http://schemas.microsoft.com/office/drawing/2014/main" id="{12C1657B-82D0-6FB4-E303-C0B32C5F65DF}"/>
                </a:ext>
              </a:extLst>
            </p:cNvPr>
            <p:cNvSpPr txBox="1"/>
            <p:nvPr/>
          </p:nvSpPr>
          <p:spPr>
            <a:xfrm>
              <a:off x="9764672" y="5197815"/>
              <a:ext cx="1057208" cy="253916"/>
            </a:xfrm>
            <a:prstGeom prst="rect">
              <a:avLst/>
            </a:prstGeom>
            <a:noFill/>
          </p:spPr>
          <p:txBody>
            <a:bodyPr wrap="square" rtlCol="0">
              <a:spAutoFit/>
            </a:bodyPr>
            <a:lstStyle/>
            <a:p>
              <a:r>
                <a:rPr lang="it-IT" sz="1050" dirty="0" err="1">
                  <a:solidFill>
                    <a:srgbClr val="0067AA"/>
                  </a:solidFill>
                </a:rPr>
                <a:t>sensor_data</a:t>
              </a:r>
              <a:endParaRPr lang="it-IT" sz="1050" dirty="0">
                <a:solidFill>
                  <a:srgbClr val="0067AA"/>
                </a:solidFill>
              </a:endParaRPr>
            </a:p>
          </p:txBody>
        </p:sp>
        <p:sp>
          <p:nvSpPr>
            <p:cNvPr id="43" name="CasellaDiTesto 42">
              <a:extLst>
                <a:ext uri="{FF2B5EF4-FFF2-40B4-BE49-F238E27FC236}">
                  <a16:creationId xmlns:a16="http://schemas.microsoft.com/office/drawing/2014/main" id="{D440518E-75DB-0669-9497-04ECB3DA82E8}"/>
                </a:ext>
              </a:extLst>
            </p:cNvPr>
            <p:cNvSpPr txBox="1"/>
            <p:nvPr/>
          </p:nvSpPr>
          <p:spPr>
            <a:xfrm>
              <a:off x="7048146" y="5190706"/>
              <a:ext cx="1057208" cy="253916"/>
            </a:xfrm>
            <a:prstGeom prst="rect">
              <a:avLst/>
            </a:prstGeom>
            <a:noFill/>
          </p:spPr>
          <p:txBody>
            <a:bodyPr wrap="square" rtlCol="0">
              <a:spAutoFit/>
            </a:bodyPr>
            <a:lstStyle/>
            <a:p>
              <a:r>
                <a:rPr lang="it-IT" sz="1050" dirty="0" err="1">
                  <a:solidFill>
                    <a:srgbClr val="0067AA"/>
                  </a:solidFill>
                </a:rPr>
                <a:t>filtered_data</a:t>
              </a:r>
              <a:endParaRPr lang="it-IT" sz="1050" dirty="0">
                <a:solidFill>
                  <a:srgbClr val="0067AA"/>
                </a:solidFill>
              </a:endParaRPr>
            </a:p>
          </p:txBody>
        </p:sp>
      </p:grpSp>
    </p:spTree>
    <p:extLst>
      <p:ext uri="{BB962C8B-B14F-4D97-AF65-F5344CB8AC3E}">
        <p14:creationId xmlns:p14="http://schemas.microsoft.com/office/powerpoint/2010/main" val="218303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5008794" y="198624"/>
            <a:ext cx="2883455" cy="523220"/>
          </a:xfrm>
          <a:prstGeom prst="rect">
            <a:avLst/>
          </a:prstGeom>
          <a:noFill/>
        </p:spPr>
        <p:txBody>
          <a:bodyPr wrap="square" rtlCol="0">
            <a:spAutoFit/>
          </a:bodyPr>
          <a:lstStyle/>
          <a:p>
            <a:r>
              <a:rPr lang="it-IT" sz="2800" dirty="0">
                <a:solidFill>
                  <a:srgbClr val="0168AD"/>
                </a:solidFill>
              </a:rPr>
              <a:t>ROS </a:t>
            </a:r>
            <a:r>
              <a:rPr lang="it-IT" sz="2800" dirty="0" err="1">
                <a:solidFill>
                  <a:srgbClr val="0168AD"/>
                </a:solidFill>
              </a:rPr>
              <a:t>Messages</a:t>
            </a:r>
            <a:endParaRPr lang="it-IT" sz="2800" dirty="0">
              <a:solidFill>
                <a:srgbClr val="0168AD"/>
              </a:solidFill>
            </a:endParaRPr>
          </a:p>
        </p:txBody>
      </p:sp>
      <p:sp>
        <p:nvSpPr>
          <p:cNvPr id="3" name="CasellaDiTesto 2">
            <a:extLst>
              <a:ext uri="{FF2B5EF4-FFF2-40B4-BE49-F238E27FC236}">
                <a16:creationId xmlns:a16="http://schemas.microsoft.com/office/drawing/2014/main" id="{99466FF0-00A1-B37C-8529-B405753E8A25}"/>
              </a:ext>
            </a:extLst>
          </p:cNvPr>
          <p:cNvSpPr txBox="1"/>
          <p:nvPr/>
        </p:nvSpPr>
        <p:spPr>
          <a:xfrm>
            <a:off x="603681" y="721844"/>
            <a:ext cx="11052700" cy="1200329"/>
          </a:xfrm>
          <a:prstGeom prst="rect">
            <a:avLst/>
          </a:prstGeom>
          <a:noFill/>
        </p:spPr>
        <p:txBody>
          <a:bodyPr wrap="square" rtlCol="0">
            <a:spAutoFit/>
          </a:bodyPr>
          <a:lstStyle/>
          <a:p>
            <a:pPr algn="just"/>
            <a:r>
              <a:rPr lang="it-IT" b="1" dirty="0">
                <a:solidFill>
                  <a:srgbClr val="0067AA"/>
                </a:solidFill>
              </a:rPr>
              <a:t>ROS </a:t>
            </a:r>
            <a:r>
              <a:rPr lang="it-IT" b="1" dirty="0" err="1">
                <a:solidFill>
                  <a:srgbClr val="0067AA"/>
                </a:solidFill>
              </a:rPr>
              <a:t>Messages</a:t>
            </a:r>
            <a:r>
              <a:rPr lang="it-IT" b="1" dirty="0">
                <a:solidFill>
                  <a:srgbClr val="0067AA"/>
                </a:solidFill>
              </a:rPr>
              <a:t> </a:t>
            </a:r>
            <a:r>
              <a:rPr lang="it-IT" dirty="0"/>
              <a:t>are data </a:t>
            </a:r>
            <a:r>
              <a:rPr lang="it-IT" dirty="0" err="1"/>
              <a:t>structures</a:t>
            </a:r>
            <a:r>
              <a:rPr lang="it-IT" dirty="0"/>
              <a:t> </a:t>
            </a:r>
            <a:r>
              <a:rPr lang="it-IT" dirty="0" err="1"/>
              <a:t>containing</a:t>
            </a:r>
            <a:r>
              <a:rPr lang="it-IT" dirty="0"/>
              <a:t> the </a:t>
            </a:r>
            <a:r>
              <a:rPr lang="it-IT" dirty="0" err="1"/>
              <a:t>typed</a:t>
            </a:r>
            <a:r>
              <a:rPr lang="it-IT" dirty="0"/>
              <a:t> field, </a:t>
            </a:r>
            <a:r>
              <a:rPr lang="it-IT" dirty="0" err="1"/>
              <a:t>which</a:t>
            </a:r>
            <a:r>
              <a:rPr lang="it-IT" dirty="0"/>
              <a:t> can </a:t>
            </a:r>
            <a:r>
              <a:rPr lang="it-IT" dirty="0" err="1"/>
              <a:t>hold</a:t>
            </a:r>
            <a:r>
              <a:rPr lang="it-IT" dirty="0"/>
              <a:t> a set of data and </a:t>
            </a:r>
            <a:r>
              <a:rPr lang="it-IT" dirty="0" err="1"/>
              <a:t>that</a:t>
            </a:r>
            <a:r>
              <a:rPr lang="it-IT" dirty="0"/>
              <a:t> can be </a:t>
            </a:r>
            <a:r>
              <a:rPr lang="it-IT" dirty="0" err="1"/>
              <a:t>sent</a:t>
            </a:r>
            <a:r>
              <a:rPr lang="it-IT" dirty="0"/>
              <a:t> to </a:t>
            </a:r>
            <a:r>
              <a:rPr lang="it-IT" dirty="0" err="1"/>
              <a:t>another</a:t>
            </a:r>
            <a:r>
              <a:rPr lang="it-IT" dirty="0"/>
              <a:t> </a:t>
            </a:r>
            <a:r>
              <a:rPr lang="it-IT" dirty="0" err="1"/>
              <a:t>node</a:t>
            </a:r>
            <a:r>
              <a:rPr lang="it-IT" dirty="0"/>
              <a:t>. The ROS </a:t>
            </a:r>
            <a:r>
              <a:rPr lang="it-IT" dirty="0" err="1"/>
              <a:t>messages</a:t>
            </a:r>
            <a:r>
              <a:rPr lang="it-IT" dirty="0"/>
              <a:t> supports </a:t>
            </a:r>
            <a:r>
              <a:rPr lang="it-IT" b="1" dirty="0">
                <a:solidFill>
                  <a:srgbClr val="0168AD"/>
                </a:solidFill>
              </a:rPr>
              <a:t>standard primitive </a:t>
            </a:r>
            <a:r>
              <a:rPr lang="it-IT" b="1" dirty="0" err="1">
                <a:solidFill>
                  <a:srgbClr val="0168AD"/>
                </a:solidFill>
              </a:rPr>
              <a:t>datatypes</a:t>
            </a:r>
            <a:r>
              <a:rPr lang="it-IT" b="1" dirty="0">
                <a:solidFill>
                  <a:srgbClr val="0168AD"/>
                </a:solidFill>
              </a:rPr>
              <a:t> </a:t>
            </a:r>
            <a:r>
              <a:rPr lang="it-IT" dirty="0"/>
              <a:t>(</a:t>
            </a:r>
            <a:r>
              <a:rPr lang="it-IT" dirty="0" err="1"/>
              <a:t>int</a:t>
            </a:r>
            <a:r>
              <a:rPr lang="it-IT" dirty="0"/>
              <a:t>, float, ecc.) and array of primitive </a:t>
            </a:r>
            <a:r>
              <a:rPr lang="it-IT" dirty="0" err="1"/>
              <a:t>types</a:t>
            </a:r>
            <a:r>
              <a:rPr lang="it-IT" dirty="0"/>
              <a:t>. </a:t>
            </a:r>
            <a:r>
              <a:rPr lang="it-IT" dirty="0" err="1"/>
              <a:t>Furthermore</a:t>
            </a:r>
            <a:r>
              <a:rPr lang="it-IT" dirty="0"/>
              <a:t>, </a:t>
            </a:r>
            <a:r>
              <a:rPr lang="it-IT" dirty="0" err="1"/>
              <a:t>many</a:t>
            </a:r>
            <a:r>
              <a:rPr lang="it-IT" dirty="0"/>
              <a:t> </a:t>
            </a:r>
            <a:r>
              <a:rPr lang="it-IT" dirty="0" err="1"/>
              <a:t>useful</a:t>
            </a:r>
            <a:r>
              <a:rPr lang="it-IT" dirty="0"/>
              <a:t> </a:t>
            </a:r>
            <a:r>
              <a:rPr lang="it-IT" dirty="0" err="1"/>
              <a:t>messages</a:t>
            </a:r>
            <a:r>
              <a:rPr lang="it-IT" dirty="0"/>
              <a:t> for </a:t>
            </a:r>
            <a:r>
              <a:rPr lang="it-IT" dirty="0" err="1"/>
              <a:t>Robotics</a:t>
            </a:r>
            <a:r>
              <a:rPr lang="it-IT" dirty="0"/>
              <a:t> </a:t>
            </a:r>
            <a:r>
              <a:rPr lang="it-IT" dirty="0" err="1"/>
              <a:t>have</a:t>
            </a:r>
            <a:r>
              <a:rPr lang="it-IT" dirty="0"/>
              <a:t> </a:t>
            </a:r>
            <a:r>
              <a:rPr lang="it-IT" dirty="0" err="1"/>
              <a:t>been</a:t>
            </a:r>
            <a:r>
              <a:rPr lang="it-IT" dirty="0"/>
              <a:t> </a:t>
            </a:r>
            <a:r>
              <a:rPr lang="it-IT" dirty="0" err="1"/>
              <a:t>developed</a:t>
            </a:r>
            <a:r>
              <a:rPr lang="it-IT" dirty="0"/>
              <a:t>, like </a:t>
            </a:r>
            <a:r>
              <a:rPr lang="it-IT" dirty="0" err="1"/>
              <a:t>quaternion</a:t>
            </a:r>
            <a:r>
              <a:rPr lang="it-IT" dirty="0"/>
              <a:t> or </a:t>
            </a:r>
            <a:r>
              <a:rPr lang="it-IT" dirty="0" err="1"/>
              <a:t>sensor-specific</a:t>
            </a:r>
            <a:r>
              <a:rPr lang="it-IT" dirty="0"/>
              <a:t> </a:t>
            </a:r>
            <a:r>
              <a:rPr lang="it-IT" dirty="0" err="1"/>
              <a:t>msgs</a:t>
            </a:r>
            <a:r>
              <a:rPr lang="it-IT" dirty="0"/>
              <a:t> (</a:t>
            </a:r>
            <a:r>
              <a:rPr lang="it-IT" dirty="0" err="1"/>
              <a:t>Imu</a:t>
            </a:r>
            <a:r>
              <a:rPr lang="it-IT" dirty="0"/>
              <a:t>, Encoder, Camera, etc.).</a:t>
            </a:r>
          </a:p>
        </p:txBody>
      </p:sp>
      <p:graphicFrame>
        <p:nvGraphicFramePr>
          <p:cNvPr id="5" name="Tabella 4">
            <a:extLst>
              <a:ext uri="{FF2B5EF4-FFF2-40B4-BE49-F238E27FC236}">
                <a16:creationId xmlns:a16="http://schemas.microsoft.com/office/drawing/2014/main" id="{B219668B-1D4E-9078-3EB7-089339C24967}"/>
              </a:ext>
            </a:extLst>
          </p:cNvPr>
          <p:cNvGraphicFramePr>
            <a:graphicFrameLocks noGrp="1"/>
          </p:cNvGraphicFramePr>
          <p:nvPr>
            <p:extLst>
              <p:ext uri="{D42A27DB-BD31-4B8C-83A1-F6EECF244321}">
                <p14:modId xmlns:p14="http://schemas.microsoft.com/office/powerpoint/2010/main" val="1257239543"/>
              </p:ext>
            </p:extLst>
          </p:nvPr>
        </p:nvGraphicFramePr>
        <p:xfrm>
          <a:off x="3554045" y="1922173"/>
          <a:ext cx="4338204" cy="4012740"/>
        </p:xfrm>
        <a:graphic>
          <a:graphicData uri="http://schemas.openxmlformats.org/drawingml/2006/table">
            <a:tbl>
              <a:tblPr/>
              <a:tblGrid>
                <a:gridCol w="1446068">
                  <a:extLst>
                    <a:ext uri="{9D8B030D-6E8A-4147-A177-3AD203B41FA5}">
                      <a16:colId xmlns:a16="http://schemas.microsoft.com/office/drawing/2014/main" val="2159786560"/>
                    </a:ext>
                  </a:extLst>
                </a:gridCol>
                <a:gridCol w="1446068">
                  <a:extLst>
                    <a:ext uri="{9D8B030D-6E8A-4147-A177-3AD203B41FA5}">
                      <a16:colId xmlns:a16="http://schemas.microsoft.com/office/drawing/2014/main" val="4075686812"/>
                    </a:ext>
                  </a:extLst>
                </a:gridCol>
                <a:gridCol w="1446068">
                  <a:extLst>
                    <a:ext uri="{9D8B030D-6E8A-4147-A177-3AD203B41FA5}">
                      <a16:colId xmlns:a16="http://schemas.microsoft.com/office/drawing/2014/main" val="64977475"/>
                    </a:ext>
                  </a:extLst>
                </a:gridCol>
              </a:tblGrid>
              <a:tr h="201219">
                <a:tc>
                  <a:txBody>
                    <a:bodyPr/>
                    <a:lstStyle/>
                    <a:p>
                      <a:r>
                        <a:rPr lang="it-IT" sz="1200" b="1">
                          <a:effectLst/>
                        </a:rPr>
                        <a:t>Primitive Type</a:t>
                      </a:r>
                      <a:endParaRPr lang="it-IT" sz="1200">
                        <a:effectLst/>
                      </a:endParaRPr>
                    </a:p>
                  </a:txBody>
                  <a:tcPr marL="60253" marR="60253" marT="30126" marB="30126" anchor="ctr">
                    <a:lnL>
                      <a:noFill/>
                    </a:lnL>
                    <a:lnR>
                      <a:noFill/>
                    </a:lnR>
                    <a:lnT>
                      <a:noFill/>
                    </a:lnT>
                    <a:lnB>
                      <a:noFill/>
                    </a:lnB>
                    <a:solidFill>
                      <a:srgbClr val="FFFFFF"/>
                    </a:solidFill>
                  </a:tcPr>
                </a:tc>
                <a:tc>
                  <a:txBody>
                    <a:bodyPr/>
                    <a:lstStyle/>
                    <a:p>
                      <a:r>
                        <a:rPr lang="it-IT" sz="1200" b="1">
                          <a:effectLst/>
                        </a:rPr>
                        <a:t>Serialization</a:t>
                      </a:r>
                      <a:endParaRPr lang="it-IT" sz="1200">
                        <a:effectLst/>
                      </a:endParaRPr>
                    </a:p>
                  </a:txBody>
                  <a:tcPr marL="60253" marR="60253" marT="30126" marB="30126" anchor="ctr">
                    <a:lnL>
                      <a:noFill/>
                    </a:lnL>
                    <a:lnR>
                      <a:noFill/>
                    </a:lnR>
                    <a:lnT>
                      <a:noFill/>
                    </a:lnT>
                    <a:lnB>
                      <a:noFill/>
                    </a:lnB>
                    <a:solidFill>
                      <a:srgbClr val="FFFFFF"/>
                    </a:solidFill>
                  </a:tcPr>
                </a:tc>
                <a:tc>
                  <a:txBody>
                    <a:bodyPr/>
                    <a:lstStyle/>
                    <a:p>
                      <a:r>
                        <a:rPr lang="it-IT" sz="1200" b="1">
                          <a:effectLst/>
                        </a:rPr>
                        <a:t>C++</a:t>
                      </a:r>
                      <a:endParaRPr lang="it-IT" sz="1200">
                        <a:effectLst/>
                      </a:endParaRP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4198877477"/>
                  </a:ext>
                </a:extLst>
              </a:tr>
              <a:tr h="241011">
                <a:tc>
                  <a:txBody>
                    <a:bodyPr/>
                    <a:lstStyle/>
                    <a:p>
                      <a:r>
                        <a:rPr lang="it-IT" sz="1200">
                          <a:effectLst/>
                        </a:rPr>
                        <a:t>bool (1)</a:t>
                      </a:r>
                    </a:p>
                  </a:txBody>
                  <a:tcPr marL="60253" marR="60253" marT="30126" marB="30126" anchor="ctr">
                    <a:lnL>
                      <a:noFill/>
                    </a:lnL>
                    <a:lnR>
                      <a:noFill/>
                    </a:lnR>
                    <a:lnT>
                      <a:noFill/>
                    </a:lnT>
                    <a:lnB>
                      <a:noFill/>
                    </a:lnB>
                    <a:solidFill>
                      <a:srgbClr val="FFFFFF"/>
                    </a:solidFill>
                  </a:tcPr>
                </a:tc>
                <a:tc>
                  <a:txBody>
                    <a:bodyPr/>
                    <a:lstStyle/>
                    <a:p>
                      <a:r>
                        <a:rPr lang="it-IT" sz="1200">
                          <a:effectLst/>
                        </a:rPr>
                        <a:t>unsigned 8-bit int</a:t>
                      </a:r>
                    </a:p>
                  </a:txBody>
                  <a:tcPr marL="60253" marR="60253" marT="30126" marB="30126" anchor="ctr">
                    <a:lnL>
                      <a:noFill/>
                    </a:lnL>
                    <a:lnR>
                      <a:noFill/>
                    </a:lnR>
                    <a:lnT>
                      <a:noFill/>
                    </a:lnT>
                    <a:lnB>
                      <a:noFill/>
                    </a:lnB>
                    <a:solidFill>
                      <a:srgbClr val="FFFFFF"/>
                    </a:solidFill>
                  </a:tcPr>
                </a:tc>
                <a:tc>
                  <a:txBody>
                    <a:bodyPr/>
                    <a:lstStyle/>
                    <a:p>
                      <a:r>
                        <a:rPr lang="it-IT" sz="1200">
                          <a:effectLst/>
                        </a:rPr>
                        <a:t>uint8_t (2)</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243069443"/>
                  </a:ext>
                </a:extLst>
              </a:tr>
              <a:tr h="241011">
                <a:tc>
                  <a:txBody>
                    <a:bodyPr/>
                    <a:lstStyle/>
                    <a:p>
                      <a:r>
                        <a:rPr lang="it-IT" sz="1200">
                          <a:effectLst/>
                        </a:rPr>
                        <a:t>int8</a:t>
                      </a:r>
                    </a:p>
                  </a:txBody>
                  <a:tcPr marL="60253" marR="60253" marT="30126" marB="30126" anchor="ctr">
                    <a:lnL>
                      <a:noFill/>
                    </a:lnL>
                    <a:lnR>
                      <a:noFill/>
                    </a:lnR>
                    <a:lnT>
                      <a:noFill/>
                    </a:lnT>
                    <a:lnB>
                      <a:noFill/>
                    </a:lnB>
                    <a:solidFill>
                      <a:srgbClr val="FFFFFF"/>
                    </a:solidFill>
                  </a:tcPr>
                </a:tc>
                <a:tc>
                  <a:txBody>
                    <a:bodyPr/>
                    <a:lstStyle/>
                    <a:p>
                      <a:r>
                        <a:rPr lang="it-IT" sz="1200">
                          <a:effectLst/>
                        </a:rPr>
                        <a:t>signed 8-bit int</a:t>
                      </a:r>
                    </a:p>
                  </a:txBody>
                  <a:tcPr marL="60253" marR="60253" marT="30126" marB="30126" anchor="ctr">
                    <a:lnL>
                      <a:noFill/>
                    </a:lnL>
                    <a:lnR>
                      <a:noFill/>
                    </a:lnR>
                    <a:lnT>
                      <a:noFill/>
                    </a:lnT>
                    <a:lnB>
                      <a:noFill/>
                    </a:lnB>
                    <a:solidFill>
                      <a:srgbClr val="FFFFFF"/>
                    </a:solidFill>
                  </a:tcPr>
                </a:tc>
                <a:tc>
                  <a:txBody>
                    <a:bodyPr/>
                    <a:lstStyle/>
                    <a:p>
                      <a:r>
                        <a:rPr lang="it-IT" sz="1200">
                          <a:effectLst/>
                        </a:rPr>
                        <a:t>int8_t</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4054336974"/>
                  </a:ext>
                </a:extLst>
              </a:tr>
              <a:tr h="241011">
                <a:tc>
                  <a:txBody>
                    <a:bodyPr/>
                    <a:lstStyle/>
                    <a:p>
                      <a:r>
                        <a:rPr lang="it-IT" sz="1200">
                          <a:effectLst/>
                        </a:rPr>
                        <a:t>uint8</a:t>
                      </a:r>
                    </a:p>
                  </a:txBody>
                  <a:tcPr marL="60253" marR="60253" marT="30126" marB="30126" anchor="ctr">
                    <a:lnL>
                      <a:noFill/>
                    </a:lnL>
                    <a:lnR>
                      <a:noFill/>
                    </a:lnR>
                    <a:lnT>
                      <a:noFill/>
                    </a:lnT>
                    <a:lnB>
                      <a:noFill/>
                    </a:lnB>
                    <a:solidFill>
                      <a:srgbClr val="FFFFFF"/>
                    </a:solidFill>
                  </a:tcPr>
                </a:tc>
                <a:tc>
                  <a:txBody>
                    <a:bodyPr/>
                    <a:lstStyle/>
                    <a:p>
                      <a:r>
                        <a:rPr lang="it-IT" sz="1200" dirty="0" err="1">
                          <a:effectLst/>
                        </a:rPr>
                        <a:t>unsigned</a:t>
                      </a:r>
                      <a:r>
                        <a:rPr lang="it-IT" sz="1200" dirty="0">
                          <a:effectLst/>
                        </a:rPr>
                        <a:t> 8-bit </a:t>
                      </a:r>
                      <a:r>
                        <a:rPr lang="it-IT" sz="1200" dirty="0" err="1">
                          <a:effectLst/>
                        </a:rPr>
                        <a:t>int</a:t>
                      </a:r>
                      <a:endParaRPr lang="it-IT" sz="1200" dirty="0">
                        <a:effectLst/>
                      </a:endParaRPr>
                    </a:p>
                  </a:txBody>
                  <a:tcPr marL="60253" marR="60253" marT="30126" marB="30126" anchor="ctr">
                    <a:lnL>
                      <a:noFill/>
                    </a:lnL>
                    <a:lnR>
                      <a:noFill/>
                    </a:lnR>
                    <a:lnT>
                      <a:noFill/>
                    </a:lnT>
                    <a:lnB>
                      <a:noFill/>
                    </a:lnB>
                    <a:solidFill>
                      <a:srgbClr val="FFFFFF"/>
                    </a:solidFill>
                  </a:tcPr>
                </a:tc>
                <a:tc>
                  <a:txBody>
                    <a:bodyPr/>
                    <a:lstStyle/>
                    <a:p>
                      <a:r>
                        <a:rPr lang="it-IT" sz="1200">
                          <a:effectLst/>
                        </a:rPr>
                        <a:t>uint8_t</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4108227035"/>
                  </a:ext>
                </a:extLst>
              </a:tr>
              <a:tr h="241011">
                <a:tc>
                  <a:txBody>
                    <a:bodyPr/>
                    <a:lstStyle/>
                    <a:p>
                      <a:r>
                        <a:rPr lang="it-IT" sz="1200">
                          <a:effectLst/>
                        </a:rPr>
                        <a:t>int16</a:t>
                      </a:r>
                    </a:p>
                  </a:txBody>
                  <a:tcPr marL="60253" marR="60253" marT="30126" marB="30126" anchor="ctr">
                    <a:lnL>
                      <a:noFill/>
                    </a:lnL>
                    <a:lnR>
                      <a:noFill/>
                    </a:lnR>
                    <a:lnT>
                      <a:noFill/>
                    </a:lnT>
                    <a:lnB>
                      <a:noFill/>
                    </a:lnB>
                    <a:solidFill>
                      <a:srgbClr val="FFFFFF"/>
                    </a:solidFill>
                  </a:tcPr>
                </a:tc>
                <a:tc>
                  <a:txBody>
                    <a:bodyPr/>
                    <a:lstStyle/>
                    <a:p>
                      <a:r>
                        <a:rPr lang="it-IT" sz="1200">
                          <a:effectLst/>
                        </a:rPr>
                        <a:t>signed 16-bit int</a:t>
                      </a:r>
                    </a:p>
                  </a:txBody>
                  <a:tcPr marL="60253" marR="60253" marT="30126" marB="30126" anchor="ctr">
                    <a:lnL>
                      <a:noFill/>
                    </a:lnL>
                    <a:lnR>
                      <a:noFill/>
                    </a:lnR>
                    <a:lnT>
                      <a:noFill/>
                    </a:lnT>
                    <a:lnB>
                      <a:noFill/>
                    </a:lnB>
                    <a:solidFill>
                      <a:srgbClr val="FFFFFF"/>
                    </a:solidFill>
                  </a:tcPr>
                </a:tc>
                <a:tc>
                  <a:txBody>
                    <a:bodyPr/>
                    <a:lstStyle/>
                    <a:p>
                      <a:r>
                        <a:rPr lang="it-IT" sz="1200">
                          <a:effectLst/>
                        </a:rPr>
                        <a:t>int16_t</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3577612045"/>
                  </a:ext>
                </a:extLst>
              </a:tr>
              <a:tr h="241011">
                <a:tc>
                  <a:txBody>
                    <a:bodyPr/>
                    <a:lstStyle/>
                    <a:p>
                      <a:r>
                        <a:rPr lang="it-IT" sz="1200">
                          <a:effectLst/>
                        </a:rPr>
                        <a:t>uint16</a:t>
                      </a:r>
                    </a:p>
                  </a:txBody>
                  <a:tcPr marL="60253" marR="60253" marT="30126" marB="30126" anchor="ctr">
                    <a:lnL>
                      <a:noFill/>
                    </a:lnL>
                    <a:lnR>
                      <a:noFill/>
                    </a:lnR>
                    <a:lnT>
                      <a:noFill/>
                    </a:lnT>
                    <a:lnB>
                      <a:noFill/>
                    </a:lnB>
                    <a:solidFill>
                      <a:srgbClr val="FFFFFF"/>
                    </a:solidFill>
                  </a:tcPr>
                </a:tc>
                <a:tc>
                  <a:txBody>
                    <a:bodyPr/>
                    <a:lstStyle/>
                    <a:p>
                      <a:r>
                        <a:rPr lang="it-IT" sz="1200">
                          <a:effectLst/>
                        </a:rPr>
                        <a:t>unsigned 16-bit int</a:t>
                      </a:r>
                    </a:p>
                  </a:txBody>
                  <a:tcPr marL="60253" marR="60253" marT="30126" marB="30126" anchor="ctr">
                    <a:lnL>
                      <a:noFill/>
                    </a:lnL>
                    <a:lnR>
                      <a:noFill/>
                    </a:lnR>
                    <a:lnT>
                      <a:noFill/>
                    </a:lnT>
                    <a:lnB>
                      <a:noFill/>
                    </a:lnB>
                    <a:solidFill>
                      <a:srgbClr val="FFFFFF"/>
                    </a:solidFill>
                  </a:tcPr>
                </a:tc>
                <a:tc>
                  <a:txBody>
                    <a:bodyPr/>
                    <a:lstStyle/>
                    <a:p>
                      <a:r>
                        <a:rPr lang="it-IT" sz="1200">
                          <a:effectLst/>
                        </a:rPr>
                        <a:t>uint16_t</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2659188515"/>
                  </a:ext>
                </a:extLst>
              </a:tr>
              <a:tr h="241011">
                <a:tc>
                  <a:txBody>
                    <a:bodyPr/>
                    <a:lstStyle/>
                    <a:p>
                      <a:r>
                        <a:rPr lang="it-IT" sz="1200">
                          <a:effectLst/>
                        </a:rPr>
                        <a:t>int32</a:t>
                      </a:r>
                    </a:p>
                  </a:txBody>
                  <a:tcPr marL="60253" marR="60253" marT="30126" marB="30126" anchor="ctr">
                    <a:lnL>
                      <a:noFill/>
                    </a:lnL>
                    <a:lnR>
                      <a:noFill/>
                    </a:lnR>
                    <a:lnT>
                      <a:noFill/>
                    </a:lnT>
                    <a:lnB>
                      <a:noFill/>
                    </a:lnB>
                    <a:solidFill>
                      <a:srgbClr val="FFFFFF"/>
                    </a:solidFill>
                  </a:tcPr>
                </a:tc>
                <a:tc>
                  <a:txBody>
                    <a:bodyPr/>
                    <a:lstStyle/>
                    <a:p>
                      <a:r>
                        <a:rPr lang="it-IT" sz="1200" dirty="0" err="1">
                          <a:effectLst/>
                        </a:rPr>
                        <a:t>signed</a:t>
                      </a:r>
                      <a:r>
                        <a:rPr lang="it-IT" sz="1200" dirty="0">
                          <a:effectLst/>
                        </a:rPr>
                        <a:t> 32-bit </a:t>
                      </a:r>
                      <a:r>
                        <a:rPr lang="it-IT" sz="1200" dirty="0" err="1">
                          <a:effectLst/>
                        </a:rPr>
                        <a:t>int</a:t>
                      </a:r>
                      <a:endParaRPr lang="it-IT" sz="1200" dirty="0">
                        <a:effectLst/>
                      </a:endParaRPr>
                    </a:p>
                  </a:txBody>
                  <a:tcPr marL="60253" marR="60253" marT="30126" marB="30126" anchor="ctr">
                    <a:lnL>
                      <a:noFill/>
                    </a:lnL>
                    <a:lnR>
                      <a:noFill/>
                    </a:lnR>
                    <a:lnT>
                      <a:noFill/>
                    </a:lnT>
                    <a:lnB>
                      <a:noFill/>
                    </a:lnB>
                    <a:solidFill>
                      <a:srgbClr val="FFFFFF"/>
                    </a:solidFill>
                  </a:tcPr>
                </a:tc>
                <a:tc>
                  <a:txBody>
                    <a:bodyPr/>
                    <a:lstStyle/>
                    <a:p>
                      <a:r>
                        <a:rPr lang="it-IT" sz="1200">
                          <a:effectLst/>
                        </a:rPr>
                        <a:t>int32_t</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3006529874"/>
                  </a:ext>
                </a:extLst>
              </a:tr>
              <a:tr h="241011">
                <a:tc>
                  <a:txBody>
                    <a:bodyPr/>
                    <a:lstStyle/>
                    <a:p>
                      <a:r>
                        <a:rPr lang="it-IT" sz="1200">
                          <a:effectLst/>
                        </a:rPr>
                        <a:t>uint32</a:t>
                      </a:r>
                    </a:p>
                  </a:txBody>
                  <a:tcPr marL="60253" marR="60253" marT="30126" marB="30126" anchor="ctr">
                    <a:lnL>
                      <a:noFill/>
                    </a:lnL>
                    <a:lnR>
                      <a:noFill/>
                    </a:lnR>
                    <a:lnT>
                      <a:noFill/>
                    </a:lnT>
                    <a:lnB>
                      <a:noFill/>
                    </a:lnB>
                    <a:solidFill>
                      <a:srgbClr val="FFFFFF"/>
                    </a:solidFill>
                  </a:tcPr>
                </a:tc>
                <a:tc>
                  <a:txBody>
                    <a:bodyPr/>
                    <a:lstStyle/>
                    <a:p>
                      <a:r>
                        <a:rPr lang="it-IT" sz="1200">
                          <a:effectLst/>
                        </a:rPr>
                        <a:t>unsigned 32-bit int</a:t>
                      </a:r>
                    </a:p>
                  </a:txBody>
                  <a:tcPr marL="60253" marR="60253" marT="30126" marB="30126" anchor="ctr">
                    <a:lnL>
                      <a:noFill/>
                    </a:lnL>
                    <a:lnR>
                      <a:noFill/>
                    </a:lnR>
                    <a:lnT>
                      <a:noFill/>
                    </a:lnT>
                    <a:lnB>
                      <a:noFill/>
                    </a:lnB>
                    <a:solidFill>
                      <a:srgbClr val="FFFFFF"/>
                    </a:solidFill>
                  </a:tcPr>
                </a:tc>
                <a:tc>
                  <a:txBody>
                    <a:bodyPr/>
                    <a:lstStyle/>
                    <a:p>
                      <a:r>
                        <a:rPr lang="it-IT" sz="1200">
                          <a:effectLst/>
                        </a:rPr>
                        <a:t>uint32_t</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1983252259"/>
                  </a:ext>
                </a:extLst>
              </a:tr>
              <a:tr h="241011">
                <a:tc>
                  <a:txBody>
                    <a:bodyPr/>
                    <a:lstStyle/>
                    <a:p>
                      <a:r>
                        <a:rPr lang="it-IT" sz="1200">
                          <a:effectLst/>
                        </a:rPr>
                        <a:t>int64</a:t>
                      </a:r>
                    </a:p>
                  </a:txBody>
                  <a:tcPr marL="60253" marR="60253" marT="30126" marB="30126" anchor="ctr">
                    <a:lnL>
                      <a:noFill/>
                    </a:lnL>
                    <a:lnR>
                      <a:noFill/>
                    </a:lnR>
                    <a:lnT>
                      <a:noFill/>
                    </a:lnT>
                    <a:lnB>
                      <a:noFill/>
                    </a:lnB>
                    <a:solidFill>
                      <a:srgbClr val="FFFFFF"/>
                    </a:solidFill>
                  </a:tcPr>
                </a:tc>
                <a:tc>
                  <a:txBody>
                    <a:bodyPr/>
                    <a:lstStyle/>
                    <a:p>
                      <a:r>
                        <a:rPr lang="it-IT" sz="1200">
                          <a:effectLst/>
                        </a:rPr>
                        <a:t>signed 64-bit int</a:t>
                      </a:r>
                    </a:p>
                  </a:txBody>
                  <a:tcPr marL="60253" marR="60253" marT="30126" marB="30126" anchor="ctr">
                    <a:lnL>
                      <a:noFill/>
                    </a:lnL>
                    <a:lnR>
                      <a:noFill/>
                    </a:lnR>
                    <a:lnT>
                      <a:noFill/>
                    </a:lnT>
                    <a:lnB>
                      <a:noFill/>
                    </a:lnB>
                    <a:solidFill>
                      <a:srgbClr val="FFFFFF"/>
                    </a:solidFill>
                  </a:tcPr>
                </a:tc>
                <a:tc>
                  <a:txBody>
                    <a:bodyPr/>
                    <a:lstStyle/>
                    <a:p>
                      <a:r>
                        <a:rPr lang="it-IT" sz="1200">
                          <a:effectLst/>
                        </a:rPr>
                        <a:t>int64_t</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882832518"/>
                  </a:ext>
                </a:extLst>
              </a:tr>
              <a:tr h="241011">
                <a:tc>
                  <a:txBody>
                    <a:bodyPr/>
                    <a:lstStyle/>
                    <a:p>
                      <a:r>
                        <a:rPr lang="it-IT" sz="1200">
                          <a:effectLst/>
                        </a:rPr>
                        <a:t>uint64</a:t>
                      </a:r>
                    </a:p>
                  </a:txBody>
                  <a:tcPr marL="60253" marR="60253" marT="30126" marB="30126" anchor="ctr">
                    <a:lnL>
                      <a:noFill/>
                    </a:lnL>
                    <a:lnR>
                      <a:noFill/>
                    </a:lnR>
                    <a:lnT>
                      <a:noFill/>
                    </a:lnT>
                    <a:lnB>
                      <a:noFill/>
                    </a:lnB>
                    <a:solidFill>
                      <a:srgbClr val="FFFFFF"/>
                    </a:solidFill>
                  </a:tcPr>
                </a:tc>
                <a:tc>
                  <a:txBody>
                    <a:bodyPr/>
                    <a:lstStyle/>
                    <a:p>
                      <a:r>
                        <a:rPr lang="it-IT" sz="1200">
                          <a:effectLst/>
                        </a:rPr>
                        <a:t>unsigned 64-bit int</a:t>
                      </a:r>
                    </a:p>
                  </a:txBody>
                  <a:tcPr marL="60253" marR="60253" marT="30126" marB="30126" anchor="ctr">
                    <a:lnL>
                      <a:noFill/>
                    </a:lnL>
                    <a:lnR>
                      <a:noFill/>
                    </a:lnR>
                    <a:lnT>
                      <a:noFill/>
                    </a:lnT>
                    <a:lnB>
                      <a:noFill/>
                    </a:lnB>
                    <a:solidFill>
                      <a:srgbClr val="FFFFFF"/>
                    </a:solidFill>
                  </a:tcPr>
                </a:tc>
                <a:tc>
                  <a:txBody>
                    <a:bodyPr/>
                    <a:lstStyle/>
                    <a:p>
                      <a:r>
                        <a:rPr lang="it-IT" sz="1200">
                          <a:effectLst/>
                        </a:rPr>
                        <a:t>uint64_t</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2910957119"/>
                  </a:ext>
                </a:extLst>
              </a:tr>
              <a:tr h="241011">
                <a:tc>
                  <a:txBody>
                    <a:bodyPr/>
                    <a:lstStyle/>
                    <a:p>
                      <a:r>
                        <a:rPr lang="it-IT" sz="1200">
                          <a:effectLst/>
                        </a:rPr>
                        <a:t>float32</a:t>
                      </a:r>
                    </a:p>
                  </a:txBody>
                  <a:tcPr marL="60253" marR="60253" marT="30126" marB="30126" anchor="ctr">
                    <a:lnL>
                      <a:noFill/>
                    </a:lnL>
                    <a:lnR>
                      <a:noFill/>
                    </a:lnR>
                    <a:lnT>
                      <a:noFill/>
                    </a:lnT>
                    <a:lnB>
                      <a:noFill/>
                    </a:lnB>
                    <a:solidFill>
                      <a:srgbClr val="FFFFFF"/>
                    </a:solidFill>
                  </a:tcPr>
                </a:tc>
                <a:tc>
                  <a:txBody>
                    <a:bodyPr/>
                    <a:lstStyle/>
                    <a:p>
                      <a:r>
                        <a:rPr lang="it-IT" sz="1200">
                          <a:effectLst/>
                        </a:rPr>
                        <a:t>32-bit IEEE float</a:t>
                      </a:r>
                    </a:p>
                  </a:txBody>
                  <a:tcPr marL="60253" marR="60253" marT="30126" marB="30126" anchor="ctr">
                    <a:lnL>
                      <a:noFill/>
                    </a:lnL>
                    <a:lnR>
                      <a:noFill/>
                    </a:lnR>
                    <a:lnT>
                      <a:noFill/>
                    </a:lnT>
                    <a:lnB>
                      <a:noFill/>
                    </a:lnB>
                    <a:solidFill>
                      <a:srgbClr val="FFFFFF"/>
                    </a:solidFill>
                  </a:tcPr>
                </a:tc>
                <a:tc>
                  <a:txBody>
                    <a:bodyPr/>
                    <a:lstStyle/>
                    <a:p>
                      <a:r>
                        <a:rPr lang="it-IT" sz="1200">
                          <a:effectLst/>
                        </a:rPr>
                        <a:t>float</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229899656"/>
                  </a:ext>
                </a:extLst>
              </a:tr>
              <a:tr h="241011">
                <a:tc>
                  <a:txBody>
                    <a:bodyPr/>
                    <a:lstStyle/>
                    <a:p>
                      <a:r>
                        <a:rPr lang="it-IT" sz="1200">
                          <a:effectLst/>
                        </a:rPr>
                        <a:t>float64</a:t>
                      </a:r>
                    </a:p>
                  </a:txBody>
                  <a:tcPr marL="60253" marR="60253" marT="30126" marB="30126" anchor="ctr">
                    <a:lnL>
                      <a:noFill/>
                    </a:lnL>
                    <a:lnR>
                      <a:noFill/>
                    </a:lnR>
                    <a:lnT>
                      <a:noFill/>
                    </a:lnT>
                    <a:lnB>
                      <a:noFill/>
                    </a:lnB>
                    <a:solidFill>
                      <a:srgbClr val="FFFFFF"/>
                    </a:solidFill>
                  </a:tcPr>
                </a:tc>
                <a:tc>
                  <a:txBody>
                    <a:bodyPr/>
                    <a:lstStyle/>
                    <a:p>
                      <a:r>
                        <a:rPr lang="it-IT" sz="1200">
                          <a:effectLst/>
                        </a:rPr>
                        <a:t>64-bit IEEE float</a:t>
                      </a:r>
                    </a:p>
                  </a:txBody>
                  <a:tcPr marL="60253" marR="60253" marT="30126" marB="30126" anchor="ctr">
                    <a:lnL>
                      <a:noFill/>
                    </a:lnL>
                    <a:lnR>
                      <a:noFill/>
                    </a:lnR>
                    <a:lnT>
                      <a:noFill/>
                    </a:lnT>
                    <a:lnB>
                      <a:noFill/>
                    </a:lnB>
                    <a:solidFill>
                      <a:srgbClr val="FFFFFF"/>
                    </a:solidFill>
                  </a:tcPr>
                </a:tc>
                <a:tc>
                  <a:txBody>
                    <a:bodyPr/>
                    <a:lstStyle/>
                    <a:p>
                      <a:r>
                        <a:rPr lang="it-IT" sz="1200">
                          <a:effectLst/>
                        </a:rPr>
                        <a:t>double</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1247910229"/>
                  </a:ext>
                </a:extLst>
              </a:tr>
              <a:tr h="241011">
                <a:tc>
                  <a:txBody>
                    <a:bodyPr/>
                    <a:lstStyle/>
                    <a:p>
                      <a:r>
                        <a:rPr lang="it-IT" sz="1200">
                          <a:effectLst/>
                        </a:rPr>
                        <a:t>string</a:t>
                      </a:r>
                    </a:p>
                  </a:txBody>
                  <a:tcPr marL="60253" marR="60253" marT="30126" marB="30126" anchor="ctr">
                    <a:lnL>
                      <a:noFill/>
                    </a:lnL>
                    <a:lnR>
                      <a:noFill/>
                    </a:lnR>
                    <a:lnT>
                      <a:noFill/>
                    </a:lnT>
                    <a:lnB>
                      <a:noFill/>
                    </a:lnB>
                    <a:solidFill>
                      <a:srgbClr val="FFFFFF"/>
                    </a:solidFill>
                  </a:tcPr>
                </a:tc>
                <a:tc>
                  <a:txBody>
                    <a:bodyPr/>
                    <a:lstStyle/>
                    <a:p>
                      <a:r>
                        <a:rPr lang="it-IT" sz="1200">
                          <a:effectLst/>
                        </a:rPr>
                        <a:t>ascii string (4)</a:t>
                      </a:r>
                    </a:p>
                  </a:txBody>
                  <a:tcPr marL="60253" marR="60253" marT="30126" marB="30126" anchor="ctr">
                    <a:lnL>
                      <a:noFill/>
                    </a:lnL>
                    <a:lnR>
                      <a:noFill/>
                    </a:lnR>
                    <a:lnT>
                      <a:noFill/>
                    </a:lnT>
                    <a:lnB>
                      <a:noFill/>
                    </a:lnB>
                    <a:solidFill>
                      <a:srgbClr val="FFFFFF"/>
                    </a:solidFill>
                  </a:tcPr>
                </a:tc>
                <a:tc>
                  <a:txBody>
                    <a:bodyPr/>
                    <a:lstStyle/>
                    <a:p>
                      <a:r>
                        <a:rPr lang="it-IT" sz="1200">
                          <a:effectLst/>
                        </a:rPr>
                        <a:t>std::string</a:t>
                      </a: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3039986849"/>
                  </a:ext>
                </a:extLst>
              </a:tr>
              <a:tr h="421770">
                <a:tc>
                  <a:txBody>
                    <a:bodyPr/>
                    <a:lstStyle/>
                    <a:p>
                      <a:r>
                        <a:rPr lang="it-IT" sz="1200">
                          <a:effectLst/>
                        </a:rPr>
                        <a:t>time</a:t>
                      </a:r>
                    </a:p>
                  </a:txBody>
                  <a:tcPr marL="60253" marR="60253" marT="30126" marB="30126" anchor="ctr">
                    <a:lnL>
                      <a:noFill/>
                    </a:lnL>
                    <a:lnR>
                      <a:noFill/>
                    </a:lnR>
                    <a:lnT>
                      <a:noFill/>
                    </a:lnT>
                    <a:lnB>
                      <a:noFill/>
                    </a:lnB>
                    <a:solidFill>
                      <a:srgbClr val="FFFFFF"/>
                    </a:solidFill>
                  </a:tcPr>
                </a:tc>
                <a:tc>
                  <a:txBody>
                    <a:bodyPr/>
                    <a:lstStyle/>
                    <a:p>
                      <a:r>
                        <a:rPr lang="en-US" sz="1200">
                          <a:effectLst/>
                        </a:rPr>
                        <a:t>secs/nsecs unsigned 32-bit ints</a:t>
                      </a:r>
                    </a:p>
                  </a:txBody>
                  <a:tcPr marL="60253" marR="60253" marT="30126" marB="30126" anchor="ctr">
                    <a:lnL>
                      <a:noFill/>
                    </a:lnL>
                    <a:lnR>
                      <a:noFill/>
                    </a:lnR>
                    <a:lnT>
                      <a:noFill/>
                    </a:lnT>
                    <a:lnB>
                      <a:noFill/>
                    </a:lnB>
                    <a:solidFill>
                      <a:srgbClr val="FFFFFF"/>
                    </a:solidFill>
                  </a:tcPr>
                </a:tc>
                <a:tc>
                  <a:txBody>
                    <a:bodyPr/>
                    <a:lstStyle/>
                    <a:p>
                      <a:r>
                        <a:rPr lang="it-IT" sz="1200" u="none" strike="noStrike">
                          <a:solidFill>
                            <a:srgbClr val="2B7FCF"/>
                          </a:solidFill>
                          <a:effectLst/>
                          <a:hlinkClick r:id="rId2"/>
                        </a:rPr>
                        <a:t>ros::Time</a:t>
                      </a:r>
                      <a:endParaRPr lang="it-IT" sz="1200">
                        <a:effectLst/>
                      </a:endParaRP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361156440"/>
                  </a:ext>
                </a:extLst>
              </a:tr>
              <a:tr h="421770">
                <a:tc>
                  <a:txBody>
                    <a:bodyPr/>
                    <a:lstStyle/>
                    <a:p>
                      <a:r>
                        <a:rPr lang="it-IT" sz="1200">
                          <a:effectLst/>
                        </a:rPr>
                        <a:t>duration</a:t>
                      </a:r>
                    </a:p>
                  </a:txBody>
                  <a:tcPr marL="60253" marR="60253" marT="30126" marB="30126" anchor="ctr">
                    <a:lnL>
                      <a:noFill/>
                    </a:lnL>
                    <a:lnR>
                      <a:noFill/>
                    </a:lnR>
                    <a:lnT>
                      <a:noFill/>
                    </a:lnT>
                    <a:lnB>
                      <a:noFill/>
                    </a:lnB>
                    <a:solidFill>
                      <a:srgbClr val="FFFFFF"/>
                    </a:solidFill>
                  </a:tcPr>
                </a:tc>
                <a:tc>
                  <a:txBody>
                    <a:bodyPr/>
                    <a:lstStyle/>
                    <a:p>
                      <a:r>
                        <a:rPr lang="en-US" sz="1200">
                          <a:effectLst/>
                        </a:rPr>
                        <a:t>secs/nsecs signed 32-bit ints</a:t>
                      </a:r>
                    </a:p>
                  </a:txBody>
                  <a:tcPr marL="60253" marR="60253" marT="30126" marB="30126" anchor="ctr">
                    <a:lnL>
                      <a:noFill/>
                    </a:lnL>
                    <a:lnR>
                      <a:noFill/>
                    </a:lnR>
                    <a:lnT>
                      <a:noFill/>
                    </a:lnT>
                    <a:lnB>
                      <a:noFill/>
                    </a:lnB>
                    <a:solidFill>
                      <a:srgbClr val="FFFFFF"/>
                    </a:solidFill>
                  </a:tcPr>
                </a:tc>
                <a:tc>
                  <a:txBody>
                    <a:bodyPr/>
                    <a:lstStyle/>
                    <a:p>
                      <a:r>
                        <a:rPr lang="it-IT" sz="1200" u="none" strike="noStrike" dirty="0">
                          <a:solidFill>
                            <a:srgbClr val="2B7FCF"/>
                          </a:solidFill>
                          <a:effectLst/>
                          <a:hlinkClick r:id="rId3"/>
                        </a:rPr>
                        <a:t>ros::Duration</a:t>
                      </a:r>
                      <a:endParaRPr lang="it-IT" sz="1200" dirty="0">
                        <a:effectLst/>
                      </a:endParaRPr>
                    </a:p>
                  </a:txBody>
                  <a:tcPr marL="60253" marR="60253" marT="30126" marB="30126" anchor="ctr">
                    <a:lnL>
                      <a:noFill/>
                    </a:lnL>
                    <a:lnR>
                      <a:noFill/>
                    </a:lnR>
                    <a:lnT>
                      <a:noFill/>
                    </a:lnT>
                    <a:lnB>
                      <a:noFill/>
                    </a:lnB>
                    <a:solidFill>
                      <a:srgbClr val="FFFFFF"/>
                    </a:solidFill>
                  </a:tcPr>
                </a:tc>
                <a:extLst>
                  <a:ext uri="{0D108BD9-81ED-4DB2-BD59-A6C34878D82A}">
                    <a16:rowId xmlns:a16="http://schemas.microsoft.com/office/drawing/2014/main" val="2521725070"/>
                  </a:ext>
                </a:extLst>
              </a:tr>
            </a:tbl>
          </a:graphicData>
        </a:graphic>
      </p:graphicFrame>
      <p:sp>
        <p:nvSpPr>
          <p:cNvPr id="7" name="CasellaDiTesto 6">
            <a:extLst>
              <a:ext uri="{FF2B5EF4-FFF2-40B4-BE49-F238E27FC236}">
                <a16:creationId xmlns:a16="http://schemas.microsoft.com/office/drawing/2014/main" id="{E72E3A3C-844A-34A6-3E2C-04E29DFC5831}"/>
              </a:ext>
            </a:extLst>
          </p:cNvPr>
          <p:cNvSpPr txBox="1"/>
          <p:nvPr/>
        </p:nvSpPr>
        <p:spPr>
          <a:xfrm>
            <a:off x="7563774" y="5282214"/>
            <a:ext cx="2104007" cy="461665"/>
          </a:xfrm>
          <a:prstGeom prst="rect">
            <a:avLst/>
          </a:prstGeom>
          <a:noFill/>
        </p:spPr>
        <p:txBody>
          <a:bodyPr wrap="square" rtlCol="0">
            <a:spAutoFit/>
          </a:bodyPr>
          <a:lstStyle/>
          <a:p>
            <a:pPr algn="just"/>
            <a:r>
              <a:rPr lang="it-IT" sz="1200" i="1" dirty="0" err="1"/>
              <a:t>Table</a:t>
            </a:r>
            <a:r>
              <a:rPr lang="it-IT" sz="1200" i="1" dirty="0"/>
              <a:t> of Primitive </a:t>
            </a:r>
            <a:r>
              <a:rPr lang="it-IT" sz="1200" i="1" dirty="0" err="1"/>
              <a:t>Types</a:t>
            </a:r>
            <a:r>
              <a:rPr lang="it-IT" sz="1200" i="1" dirty="0"/>
              <a:t> </a:t>
            </a:r>
            <a:r>
              <a:rPr lang="it-IT" sz="1200" i="1" dirty="0" err="1"/>
              <a:t>implemented</a:t>
            </a:r>
            <a:r>
              <a:rPr lang="it-IT" sz="1200" i="1" dirty="0"/>
              <a:t> in ROS </a:t>
            </a:r>
            <a:r>
              <a:rPr lang="it-IT" sz="1200" i="1" dirty="0" err="1"/>
              <a:t>msgs</a:t>
            </a:r>
            <a:r>
              <a:rPr lang="it-IT" sz="1200" i="1" dirty="0"/>
              <a:t>.</a:t>
            </a:r>
          </a:p>
        </p:txBody>
      </p:sp>
    </p:spTree>
    <p:extLst>
      <p:ext uri="{BB962C8B-B14F-4D97-AF65-F5344CB8AC3E}">
        <p14:creationId xmlns:p14="http://schemas.microsoft.com/office/powerpoint/2010/main" val="331951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5008794" y="198624"/>
            <a:ext cx="2883455" cy="523220"/>
          </a:xfrm>
          <a:prstGeom prst="rect">
            <a:avLst/>
          </a:prstGeom>
          <a:noFill/>
        </p:spPr>
        <p:txBody>
          <a:bodyPr wrap="square" rtlCol="0">
            <a:spAutoFit/>
          </a:bodyPr>
          <a:lstStyle/>
          <a:p>
            <a:r>
              <a:rPr lang="it-IT" sz="2800" dirty="0">
                <a:solidFill>
                  <a:srgbClr val="0168AD"/>
                </a:solidFill>
              </a:rPr>
              <a:t>ROS </a:t>
            </a:r>
            <a:r>
              <a:rPr lang="it-IT" sz="2800" dirty="0" err="1">
                <a:solidFill>
                  <a:srgbClr val="0168AD"/>
                </a:solidFill>
              </a:rPr>
              <a:t>Topics</a:t>
            </a:r>
            <a:endParaRPr lang="it-IT" sz="2800" dirty="0">
              <a:solidFill>
                <a:srgbClr val="0168AD"/>
              </a:solidFill>
            </a:endParaRPr>
          </a:p>
        </p:txBody>
      </p:sp>
      <p:sp>
        <p:nvSpPr>
          <p:cNvPr id="3" name="CasellaDiTesto 2">
            <a:extLst>
              <a:ext uri="{FF2B5EF4-FFF2-40B4-BE49-F238E27FC236}">
                <a16:creationId xmlns:a16="http://schemas.microsoft.com/office/drawing/2014/main" id="{99466FF0-00A1-B37C-8529-B405753E8A25}"/>
              </a:ext>
            </a:extLst>
          </p:cNvPr>
          <p:cNvSpPr txBox="1"/>
          <p:nvPr/>
        </p:nvSpPr>
        <p:spPr>
          <a:xfrm>
            <a:off x="569650" y="724597"/>
            <a:ext cx="11052700" cy="1754326"/>
          </a:xfrm>
          <a:prstGeom prst="rect">
            <a:avLst/>
          </a:prstGeom>
          <a:noFill/>
        </p:spPr>
        <p:txBody>
          <a:bodyPr wrap="square" rtlCol="0">
            <a:spAutoFit/>
          </a:bodyPr>
          <a:lstStyle/>
          <a:p>
            <a:pPr algn="just"/>
            <a:r>
              <a:rPr lang="it-IT" dirty="0" err="1"/>
              <a:t>Each</a:t>
            </a:r>
            <a:r>
              <a:rPr lang="it-IT" dirty="0"/>
              <a:t> </a:t>
            </a:r>
            <a:r>
              <a:rPr lang="it-IT" dirty="0" err="1"/>
              <a:t>message</a:t>
            </a:r>
            <a:r>
              <a:rPr lang="it-IT" dirty="0"/>
              <a:t> in ROS </a:t>
            </a:r>
            <a:r>
              <a:rPr lang="it-IT" dirty="0" err="1"/>
              <a:t>is</a:t>
            </a:r>
            <a:r>
              <a:rPr lang="it-IT" dirty="0"/>
              <a:t> </a:t>
            </a:r>
            <a:r>
              <a:rPr lang="it-IT" dirty="0" err="1"/>
              <a:t>transported</a:t>
            </a:r>
            <a:r>
              <a:rPr lang="it-IT" dirty="0"/>
              <a:t> </a:t>
            </a:r>
            <a:r>
              <a:rPr lang="it-IT" dirty="0" err="1"/>
              <a:t>using</a:t>
            </a:r>
            <a:r>
              <a:rPr lang="it-IT" dirty="0"/>
              <a:t> </a:t>
            </a:r>
            <a:r>
              <a:rPr lang="it-IT" dirty="0" err="1"/>
              <a:t>named</a:t>
            </a:r>
            <a:r>
              <a:rPr lang="it-IT" dirty="0"/>
              <a:t> buses </a:t>
            </a:r>
            <a:r>
              <a:rPr lang="it-IT" dirty="0" err="1"/>
              <a:t>called</a:t>
            </a:r>
            <a:r>
              <a:rPr lang="it-IT" dirty="0"/>
              <a:t> </a:t>
            </a:r>
            <a:r>
              <a:rPr lang="it-IT" b="1" dirty="0">
                <a:solidFill>
                  <a:srgbClr val="0168AC"/>
                </a:solidFill>
              </a:rPr>
              <a:t>ROS </a:t>
            </a:r>
            <a:r>
              <a:rPr lang="it-IT" b="1" dirty="0" err="1">
                <a:solidFill>
                  <a:srgbClr val="0168AC"/>
                </a:solidFill>
              </a:rPr>
              <a:t>Topics</a:t>
            </a:r>
            <a:r>
              <a:rPr lang="it-IT" dirty="0"/>
              <a:t>. </a:t>
            </a:r>
            <a:r>
              <a:rPr lang="it-IT" dirty="0" err="1"/>
              <a:t>When</a:t>
            </a:r>
            <a:r>
              <a:rPr lang="it-IT" dirty="0"/>
              <a:t> a </a:t>
            </a:r>
            <a:r>
              <a:rPr lang="it-IT" dirty="0" err="1"/>
              <a:t>node</a:t>
            </a:r>
            <a:r>
              <a:rPr lang="it-IT" dirty="0"/>
              <a:t> </a:t>
            </a:r>
            <a:r>
              <a:rPr lang="it-IT" dirty="0" err="1">
                <a:solidFill>
                  <a:srgbClr val="00B050"/>
                </a:solidFill>
              </a:rPr>
              <a:t>sends</a:t>
            </a:r>
            <a:r>
              <a:rPr lang="it-IT" dirty="0"/>
              <a:t>/</a:t>
            </a:r>
            <a:r>
              <a:rPr lang="it-IT" dirty="0" err="1">
                <a:solidFill>
                  <a:srgbClr val="FF0000"/>
                </a:solidFill>
              </a:rPr>
              <a:t>receives</a:t>
            </a:r>
            <a:r>
              <a:rPr lang="it-IT" dirty="0"/>
              <a:t> a </a:t>
            </a:r>
            <a:r>
              <a:rPr lang="it-IT" dirty="0" err="1"/>
              <a:t>message</a:t>
            </a:r>
            <a:r>
              <a:rPr lang="it-IT" dirty="0"/>
              <a:t> </a:t>
            </a:r>
            <a:r>
              <a:rPr lang="it-IT" dirty="0" err="1"/>
              <a:t>through</a:t>
            </a:r>
            <a:r>
              <a:rPr lang="it-IT" dirty="0"/>
              <a:t> a </a:t>
            </a:r>
            <a:r>
              <a:rPr lang="it-IT" dirty="0" err="1"/>
              <a:t>topic</a:t>
            </a:r>
            <a:r>
              <a:rPr lang="it-IT" dirty="0"/>
              <a:t>, </a:t>
            </a:r>
            <a:r>
              <a:rPr lang="it-IT" dirty="0" err="1"/>
              <a:t>then</a:t>
            </a:r>
            <a:r>
              <a:rPr lang="it-IT" dirty="0"/>
              <a:t> </a:t>
            </a:r>
            <a:r>
              <a:rPr lang="it-IT" dirty="0" err="1"/>
              <a:t>we</a:t>
            </a:r>
            <a:r>
              <a:rPr lang="it-IT" dirty="0"/>
              <a:t> can </a:t>
            </a:r>
            <a:r>
              <a:rPr lang="it-IT" dirty="0" err="1"/>
              <a:t>say</a:t>
            </a:r>
            <a:r>
              <a:rPr lang="it-IT" dirty="0"/>
              <a:t> the </a:t>
            </a:r>
            <a:r>
              <a:rPr lang="it-IT" dirty="0" err="1"/>
              <a:t>node</a:t>
            </a:r>
            <a:r>
              <a:rPr lang="it-IT" dirty="0"/>
              <a:t> </a:t>
            </a:r>
            <a:r>
              <a:rPr lang="it-IT" dirty="0" err="1"/>
              <a:t>is</a:t>
            </a:r>
            <a:r>
              <a:rPr lang="it-IT" dirty="0"/>
              <a:t> </a:t>
            </a:r>
            <a:r>
              <a:rPr lang="it-IT" dirty="0">
                <a:solidFill>
                  <a:srgbClr val="00B050"/>
                </a:solidFill>
              </a:rPr>
              <a:t>publishing</a:t>
            </a:r>
            <a:r>
              <a:rPr lang="it-IT" dirty="0"/>
              <a:t>/</a:t>
            </a:r>
            <a:r>
              <a:rPr lang="it-IT" dirty="0" err="1">
                <a:solidFill>
                  <a:srgbClr val="FF0000"/>
                </a:solidFill>
              </a:rPr>
              <a:t>subscribing</a:t>
            </a:r>
            <a:r>
              <a:rPr lang="it-IT" dirty="0"/>
              <a:t> a </a:t>
            </a:r>
            <a:r>
              <a:rPr lang="it-IT" dirty="0" err="1"/>
              <a:t>topic</a:t>
            </a:r>
            <a:r>
              <a:rPr lang="it-IT" dirty="0"/>
              <a:t>.</a:t>
            </a:r>
          </a:p>
          <a:p>
            <a:pPr algn="just"/>
            <a:r>
              <a:rPr lang="it-IT" dirty="0" err="1"/>
              <a:t>Topics</a:t>
            </a:r>
            <a:r>
              <a:rPr lang="it-IT" dirty="0"/>
              <a:t> can </a:t>
            </a:r>
            <a:r>
              <a:rPr lang="it-IT" dirty="0" err="1"/>
              <a:t>anonymously</a:t>
            </a:r>
            <a:r>
              <a:rPr lang="it-IT" dirty="0"/>
              <a:t> </a:t>
            </a:r>
            <a:r>
              <a:rPr lang="it-IT" dirty="0" err="1"/>
              <a:t>publish</a:t>
            </a:r>
            <a:r>
              <a:rPr lang="it-IT" dirty="0"/>
              <a:t> and </a:t>
            </a:r>
            <a:r>
              <a:rPr lang="it-IT" dirty="0" err="1"/>
              <a:t>subscribe</a:t>
            </a:r>
            <a:r>
              <a:rPr lang="it-IT" dirty="0"/>
              <a:t>. The ROS </a:t>
            </a:r>
            <a:r>
              <a:rPr lang="it-IT" dirty="0" err="1"/>
              <a:t>Nodes</a:t>
            </a:r>
            <a:r>
              <a:rPr lang="it-IT" dirty="0"/>
              <a:t> are </a:t>
            </a:r>
            <a:r>
              <a:rPr lang="it-IT" dirty="0" err="1"/>
              <a:t>not</a:t>
            </a:r>
            <a:r>
              <a:rPr lang="it-IT" dirty="0"/>
              <a:t> </a:t>
            </a:r>
            <a:r>
              <a:rPr lang="it-IT" dirty="0" err="1"/>
              <a:t>interested</a:t>
            </a:r>
            <a:r>
              <a:rPr lang="it-IT" dirty="0"/>
              <a:t> in </a:t>
            </a:r>
            <a:r>
              <a:rPr lang="it-IT" dirty="0" err="1"/>
              <a:t>knowing</a:t>
            </a:r>
            <a:r>
              <a:rPr lang="it-IT" dirty="0"/>
              <a:t> </a:t>
            </a:r>
            <a:r>
              <a:rPr lang="it-IT" dirty="0" err="1"/>
              <a:t>which</a:t>
            </a:r>
            <a:r>
              <a:rPr lang="it-IT" dirty="0"/>
              <a:t> </a:t>
            </a:r>
            <a:r>
              <a:rPr lang="it-IT" dirty="0" err="1"/>
              <a:t>node</a:t>
            </a:r>
            <a:r>
              <a:rPr lang="it-IT" dirty="0"/>
              <a:t> </a:t>
            </a:r>
            <a:r>
              <a:rPr lang="it-IT" dirty="0" err="1"/>
              <a:t>is</a:t>
            </a:r>
            <a:r>
              <a:rPr lang="it-IT" dirty="0"/>
              <a:t> publishing the </a:t>
            </a:r>
            <a:r>
              <a:rPr lang="it-IT" dirty="0" err="1"/>
              <a:t>topic</a:t>
            </a:r>
            <a:r>
              <a:rPr lang="it-IT" dirty="0"/>
              <a:t> or </a:t>
            </a:r>
            <a:r>
              <a:rPr lang="it-IT" dirty="0" err="1"/>
              <a:t>subscribing</a:t>
            </a:r>
            <a:r>
              <a:rPr lang="it-IT" dirty="0"/>
              <a:t> </a:t>
            </a:r>
            <a:r>
              <a:rPr lang="it-IT" dirty="0" err="1"/>
              <a:t>topics</a:t>
            </a:r>
            <a:r>
              <a:rPr lang="it-IT" dirty="0"/>
              <a:t>: </a:t>
            </a:r>
            <a:r>
              <a:rPr lang="it-IT" b="1" dirty="0">
                <a:solidFill>
                  <a:srgbClr val="0168AD"/>
                </a:solidFill>
              </a:rPr>
              <a:t>production and </a:t>
            </a:r>
            <a:r>
              <a:rPr lang="it-IT" b="1" dirty="0" err="1">
                <a:solidFill>
                  <a:srgbClr val="0168AD"/>
                </a:solidFill>
              </a:rPr>
              <a:t>consumption</a:t>
            </a:r>
            <a:r>
              <a:rPr lang="it-IT" b="1" dirty="0">
                <a:solidFill>
                  <a:srgbClr val="0168AD"/>
                </a:solidFill>
              </a:rPr>
              <a:t> of </a:t>
            </a:r>
            <a:r>
              <a:rPr lang="it-IT" b="1" dirty="0" err="1">
                <a:solidFill>
                  <a:srgbClr val="0168AD"/>
                </a:solidFill>
              </a:rPr>
              <a:t>messages</a:t>
            </a:r>
            <a:r>
              <a:rPr lang="it-IT" b="1" dirty="0">
                <a:solidFill>
                  <a:srgbClr val="0168AD"/>
                </a:solidFill>
              </a:rPr>
              <a:t> are </a:t>
            </a:r>
            <a:r>
              <a:rPr lang="it-IT" b="1" dirty="0" err="1">
                <a:solidFill>
                  <a:srgbClr val="0168AD"/>
                </a:solidFill>
              </a:rPr>
              <a:t>decoupled</a:t>
            </a:r>
            <a:r>
              <a:rPr lang="it-IT" b="1" dirty="0">
                <a:solidFill>
                  <a:srgbClr val="0168AD"/>
                </a:solidFill>
              </a:rPr>
              <a:t> (</a:t>
            </a:r>
            <a:r>
              <a:rPr lang="it-IT" b="1" dirty="0" err="1">
                <a:solidFill>
                  <a:srgbClr val="0168AD"/>
                </a:solidFill>
              </a:rPr>
              <a:t>asynchronous</a:t>
            </a:r>
            <a:r>
              <a:rPr lang="it-IT" b="1" dirty="0">
                <a:solidFill>
                  <a:srgbClr val="0168AD"/>
                </a:solidFill>
              </a:rPr>
              <a:t> comm.)</a:t>
            </a:r>
            <a:r>
              <a:rPr lang="it-IT" dirty="0"/>
              <a:t>. The </a:t>
            </a:r>
            <a:r>
              <a:rPr lang="it-IT" dirty="0" err="1"/>
              <a:t>communication</a:t>
            </a:r>
            <a:r>
              <a:rPr lang="it-IT" dirty="0"/>
              <a:t> </a:t>
            </a:r>
            <a:r>
              <a:rPr lang="it-IT" dirty="0" err="1"/>
              <a:t>using</a:t>
            </a:r>
            <a:r>
              <a:rPr lang="it-IT" dirty="0"/>
              <a:t> ROS </a:t>
            </a:r>
            <a:r>
              <a:rPr lang="it-IT" dirty="0" err="1"/>
              <a:t>Topics</a:t>
            </a:r>
            <a:r>
              <a:rPr lang="it-IT" dirty="0"/>
              <a:t> </a:t>
            </a:r>
            <a:r>
              <a:rPr lang="it-IT" dirty="0" err="1"/>
              <a:t>is</a:t>
            </a:r>
            <a:r>
              <a:rPr lang="it-IT" dirty="0"/>
              <a:t> </a:t>
            </a:r>
            <a:r>
              <a:rPr lang="it-IT" dirty="0" err="1"/>
              <a:t>unidirectional</a:t>
            </a:r>
            <a:r>
              <a:rPr lang="it-IT" dirty="0"/>
              <a:t>, </a:t>
            </a:r>
            <a:r>
              <a:rPr lang="it-IT" dirty="0" err="1"/>
              <a:t>typically</a:t>
            </a:r>
            <a:r>
              <a:rPr lang="it-IT" dirty="0"/>
              <a:t> </a:t>
            </a:r>
            <a:r>
              <a:rPr lang="it-IT" dirty="0" err="1"/>
              <a:t>used</a:t>
            </a:r>
            <a:r>
              <a:rPr lang="it-IT" dirty="0"/>
              <a:t> for </a:t>
            </a:r>
            <a:r>
              <a:rPr lang="it-IT" b="1" dirty="0">
                <a:solidFill>
                  <a:srgbClr val="0168AD"/>
                </a:solidFill>
              </a:rPr>
              <a:t>a </a:t>
            </a:r>
            <a:r>
              <a:rPr lang="it-IT" b="1" dirty="0" err="1">
                <a:solidFill>
                  <a:srgbClr val="0168AD"/>
                </a:solidFill>
              </a:rPr>
              <a:t>continous</a:t>
            </a:r>
            <a:r>
              <a:rPr lang="it-IT" b="1" dirty="0">
                <a:solidFill>
                  <a:srgbClr val="0168AD"/>
                </a:solidFill>
              </a:rPr>
              <a:t> flow of data</a:t>
            </a:r>
            <a:r>
              <a:rPr lang="it-IT" dirty="0"/>
              <a:t>, like </a:t>
            </a:r>
            <a:r>
              <a:rPr lang="it-IT" dirty="0" err="1"/>
              <a:t>sensors</a:t>
            </a:r>
            <a:r>
              <a:rPr lang="it-IT" dirty="0"/>
              <a:t>.</a:t>
            </a:r>
          </a:p>
        </p:txBody>
      </p:sp>
      <p:grpSp>
        <p:nvGrpSpPr>
          <p:cNvPr id="4" name="Gruppo 3">
            <a:extLst>
              <a:ext uri="{FF2B5EF4-FFF2-40B4-BE49-F238E27FC236}">
                <a16:creationId xmlns:a16="http://schemas.microsoft.com/office/drawing/2014/main" id="{5A52F390-09F2-4C05-32EA-9A22AD59A321}"/>
              </a:ext>
            </a:extLst>
          </p:cNvPr>
          <p:cNvGrpSpPr/>
          <p:nvPr/>
        </p:nvGrpSpPr>
        <p:grpSpPr>
          <a:xfrm>
            <a:off x="5764420" y="2650874"/>
            <a:ext cx="5021949" cy="2360031"/>
            <a:chOff x="6566222" y="3084591"/>
            <a:chExt cx="5021949" cy="2360031"/>
          </a:xfrm>
        </p:grpSpPr>
        <p:pic>
          <p:nvPicPr>
            <p:cNvPr id="6" name="Immagine 5">
              <a:extLst>
                <a:ext uri="{FF2B5EF4-FFF2-40B4-BE49-F238E27FC236}">
                  <a16:creationId xmlns:a16="http://schemas.microsoft.com/office/drawing/2014/main" id="{20129702-68B1-BF8F-3CB4-E2535DAB79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8875" y="3283339"/>
              <a:ext cx="948271" cy="1387713"/>
            </a:xfrm>
            <a:prstGeom prst="rect">
              <a:avLst/>
            </a:prstGeom>
          </p:spPr>
        </p:pic>
        <p:sp>
          <p:nvSpPr>
            <p:cNvPr id="8" name="Rettangolo 7">
              <a:extLst>
                <a:ext uri="{FF2B5EF4-FFF2-40B4-BE49-F238E27FC236}">
                  <a16:creationId xmlns:a16="http://schemas.microsoft.com/office/drawing/2014/main" id="{7304D444-9178-E35A-8055-9F87744EC524}"/>
                </a:ext>
              </a:extLst>
            </p:cNvPr>
            <p:cNvSpPr/>
            <p:nvPr/>
          </p:nvSpPr>
          <p:spPr>
            <a:xfrm>
              <a:off x="6566222" y="3857346"/>
              <a:ext cx="1198486"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err="1"/>
                <a:t>control_node</a:t>
              </a:r>
              <a:endParaRPr lang="it-IT" sz="1200" dirty="0"/>
            </a:p>
          </p:txBody>
        </p:sp>
        <p:sp>
          <p:nvSpPr>
            <p:cNvPr id="9" name="Rettangolo 8">
              <a:extLst>
                <a:ext uri="{FF2B5EF4-FFF2-40B4-BE49-F238E27FC236}">
                  <a16:creationId xmlns:a16="http://schemas.microsoft.com/office/drawing/2014/main" id="{AB34E0B5-BDD9-D086-C27C-A79C0CB92EE9}"/>
                </a:ext>
              </a:extLst>
            </p:cNvPr>
            <p:cNvSpPr/>
            <p:nvPr/>
          </p:nvSpPr>
          <p:spPr>
            <a:xfrm>
              <a:off x="8049517" y="5077967"/>
              <a:ext cx="1577478"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err="1"/>
                <a:t>sensor_fusion_node</a:t>
              </a:r>
              <a:endParaRPr lang="it-IT" sz="1200" dirty="0"/>
            </a:p>
          </p:txBody>
        </p:sp>
        <p:sp>
          <p:nvSpPr>
            <p:cNvPr id="10" name="Rettangolo 9">
              <a:extLst>
                <a:ext uri="{FF2B5EF4-FFF2-40B4-BE49-F238E27FC236}">
                  <a16:creationId xmlns:a16="http://schemas.microsoft.com/office/drawing/2014/main" id="{894205DB-C00D-0708-8EFE-65B1C62FDCC8}"/>
                </a:ext>
              </a:extLst>
            </p:cNvPr>
            <p:cNvSpPr/>
            <p:nvPr/>
          </p:nvSpPr>
          <p:spPr>
            <a:xfrm>
              <a:off x="9629423" y="3550870"/>
              <a:ext cx="910378" cy="23390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a:t>camera</a:t>
              </a:r>
            </a:p>
          </p:txBody>
        </p:sp>
        <p:sp>
          <p:nvSpPr>
            <p:cNvPr id="11" name="Rettangolo 10">
              <a:extLst>
                <a:ext uri="{FF2B5EF4-FFF2-40B4-BE49-F238E27FC236}">
                  <a16:creationId xmlns:a16="http://schemas.microsoft.com/office/drawing/2014/main" id="{4756F2A5-502C-DD66-67F2-06810C1C7E76}"/>
                </a:ext>
              </a:extLst>
            </p:cNvPr>
            <p:cNvSpPr/>
            <p:nvPr/>
          </p:nvSpPr>
          <p:spPr>
            <a:xfrm>
              <a:off x="9626995" y="4278588"/>
              <a:ext cx="912806"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a:t>encoders</a:t>
              </a:r>
            </a:p>
          </p:txBody>
        </p:sp>
        <p:sp>
          <p:nvSpPr>
            <p:cNvPr id="12" name="Rettangolo 11">
              <a:extLst>
                <a:ext uri="{FF2B5EF4-FFF2-40B4-BE49-F238E27FC236}">
                  <a16:creationId xmlns:a16="http://schemas.microsoft.com/office/drawing/2014/main" id="{A1B26B43-3D6B-17FD-E1E4-0DE5CCA85937}"/>
                </a:ext>
              </a:extLst>
            </p:cNvPr>
            <p:cNvSpPr/>
            <p:nvPr/>
          </p:nvSpPr>
          <p:spPr>
            <a:xfrm>
              <a:off x="9626995" y="3911831"/>
              <a:ext cx="912806"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a:t>IMU</a:t>
              </a:r>
            </a:p>
          </p:txBody>
        </p:sp>
        <p:cxnSp>
          <p:nvCxnSpPr>
            <p:cNvPr id="13" name="Connettore a gomito 12">
              <a:extLst>
                <a:ext uri="{FF2B5EF4-FFF2-40B4-BE49-F238E27FC236}">
                  <a16:creationId xmlns:a16="http://schemas.microsoft.com/office/drawing/2014/main" id="{64657F88-FF68-FB60-B29B-EE175A84B84A}"/>
                </a:ext>
              </a:extLst>
            </p:cNvPr>
            <p:cNvCxnSpPr>
              <a:stCxn id="10" idx="3"/>
              <a:endCxn id="9" idx="3"/>
            </p:cNvCxnSpPr>
            <p:nvPr/>
          </p:nvCxnSpPr>
          <p:spPr>
            <a:xfrm flipH="1">
              <a:off x="9626995" y="3667821"/>
              <a:ext cx="912806" cy="1529995"/>
            </a:xfrm>
            <a:prstGeom prst="bentConnector3">
              <a:avLst>
                <a:gd name="adj1" fmla="val -25044"/>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Connettore a gomito 13">
              <a:extLst>
                <a:ext uri="{FF2B5EF4-FFF2-40B4-BE49-F238E27FC236}">
                  <a16:creationId xmlns:a16="http://schemas.microsoft.com/office/drawing/2014/main" id="{3F533B65-6E85-CD82-E528-0B155D78A2DC}"/>
                </a:ext>
              </a:extLst>
            </p:cNvPr>
            <p:cNvCxnSpPr>
              <a:stCxn id="12" idx="3"/>
              <a:endCxn id="9" idx="3"/>
            </p:cNvCxnSpPr>
            <p:nvPr/>
          </p:nvCxnSpPr>
          <p:spPr>
            <a:xfrm flipH="1">
              <a:off x="9626995" y="4031680"/>
              <a:ext cx="912806" cy="1166136"/>
            </a:xfrm>
            <a:prstGeom prst="bentConnector3">
              <a:avLst>
                <a:gd name="adj1" fmla="val -25044"/>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 name="Connettore a gomito 14">
              <a:extLst>
                <a:ext uri="{FF2B5EF4-FFF2-40B4-BE49-F238E27FC236}">
                  <a16:creationId xmlns:a16="http://schemas.microsoft.com/office/drawing/2014/main" id="{31229763-235B-8F40-F7C5-50FB6B01EAD0}"/>
                </a:ext>
              </a:extLst>
            </p:cNvPr>
            <p:cNvCxnSpPr>
              <a:stCxn id="11" idx="3"/>
              <a:endCxn id="9" idx="3"/>
            </p:cNvCxnSpPr>
            <p:nvPr/>
          </p:nvCxnSpPr>
          <p:spPr>
            <a:xfrm flipH="1">
              <a:off x="9626995" y="4398437"/>
              <a:ext cx="912806" cy="799379"/>
            </a:xfrm>
            <a:prstGeom prst="bentConnector3">
              <a:avLst>
                <a:gd name="adj1" fmla="val -25044"/>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Connettore a gomito 15">
              <a:extLst>
                <a:ext uri="{FF2B5EF4-FFF2-40B4-BE49-F238E27FC236}">
                  <a16:creationId xmlns:a16="http://schemas.microsoft.com/office/drawing/2014/main" id="{4D1B172F-9904-F4E1-5B3F-58D955C8B805}"/>
                </a:ext>
              </a:extLst>
            </p:cNvPr>
            <p:cNvCxnSpPr>
              <a:stCxn id="9" idx="1"/>
              <a:endCxn id="8" idx="2"/>
            </p:cNvCxnSpPr>
            <p:nvPr/>
          </p:nvCxnSpPr>
          <p:spPr>
            <a:xfrm rot="10800000">
              <a:off x="7165465" y="4097044"/>
              <a:ext cx="884052" cy="1100773"/>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 name="Connettore a gomito 16">
              <a:extLst>
                <a:ext uri="{FF2B5EF4-FFF2-40B4-BE49-F238E27FC236}">
                  <a16:creationId xmlns:a16="http://schemas.microsoft.com/office/drawing/2014/main" id="{033ABDBB-ABC0-40E7-0CFE-382DDDBACE32}"/>
                </a:ext>
              </a:extLst>
            </p:cNvPr>
            <p:cNvCxnSpPr>
              <a:stCxn id="8" idx="3"/>
              <a:endCxn id="6" idx="1"/>
            </p:cNvCxnSpPr>
            <p:nvPr/>
          </p:nvCxnSpPr>
          <p:spPr>
            <a:xfrm>
              <a:off x="7764708" y="3977195"/>
              <a:ext cx="704167" cy="1"/>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CasellaDiTesto 17">
              <a:extLst>
                <a:ext uri="{FF2B5EF4-FFF2-40B4-BE49-F238E27FC236}">
                  <a16:creationId xmlns:a16="http://schemas.microsoft.com/office/drawing/2014/main" id="{E76E17AA-99F7-99F7-736E-46657A1E61B8}"/>
                </a:ext>
              </a:extLst>
            </p:cNvPr>
            <p:cNvSpPr txBox="1"/>
            <p:nvPr/>
          </p:nvSpPr>
          <p:spPr>
            <a:xfrm>
              <a:off x="7735991" y="3698265"/>
              <a:ext cx="948271" cy="253916"/>
            </a:xfrm>
            <a:prstGeom prst="rect">
              <a:avLst/>
            </a:prstGeom>
            <a:noFill/>
          </p:spPr>
          <p:txBody>
            <a:bodyPr wrap="square" rtlCol="0">
              <a:spAutoFit/>
            </a:bodyPr>
            <a:lstStyle/>
            <a:p>
              <a:r>
                <a:rPr lang="it-IT" sz="1000" dirty="0">
                  <a:solidFill>
                    <a:srgbClr val="0067AA"/>
                  </a:solidFill>
                </a:rPr>
                <a:t>/</a:t>
              </a:r>
              <a:r>
                <a:rPr lang="it-IT" sz="1000" dirty="0" err="1">
                  <a:solidFill>
                    <a:srgbClr val="0067AA"/>
                  </a:solidFill>
                </a:rPr>
                <a:t>motor_com</a:t>
              </a:r>
              <a:endParaRPr lang="it-IT" sz="1000" dirty="0">
                <a:solidFill>
                  <a:srgbClr val="0067AA"/>
                </a:solidFill>
              </a:endParaRPr>
            </a:p>
          </p:txBody>
        </p:sp>
        <p:sp>
          <p:nvSpPr>
            <p:cNvPr id="19" name="Rettangolo 18">
              <a:extLst>
                <a:ext uri="{FF2B5EF4-FFF2-40B4-BE49-F238E27FC236}">
                  <a16:creationId xmlns:a16="http://schemas.microsoft.com/office/drawing/2014/main" id="{DE515A5E-E212-6BB8-D071-31BC9A32F2BC}"/>
                </a:ext>
              </a:extLst>
            </p:cNvPr>
            <p:cNvSpPr/>
            <p:nvPr/>
          </p:nvSpPr>
          <p:spPr>
            <a:xfrm>
              <a:off x="9473001" y="3366204"/>
              <a:ext cx="1251224" cy="1304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0F7FF7B3-2FD5-DA59-20B3-14656C61427E}"/>
                </a:ext>
              </a:extLst>
            </p:cNvPr>
            <p:cNvSpPr txBox="1"/>
            <p:nvPr/>
          </p:nvSpPr>
          <p:spPr>
            <a:xfrm>
              <a:off x="9417146" y="3084591"/>
              <a:ext cx="1251223" cy="261610"/>
            </a:xfrm>
            <a:prstGeom prst="rect">
              <a:avLst/>
            </a:prstGeom>
            <a:noFill/>
          </p:spPr>
          <p:txBody>
            <a:bodyPr wrap="square" rtlCol="0">
              <a:spAutoFit/>
            </a:bodyPr>
            <a:lstStyle/>
            <a:p>
              <a:r>
                <a:rPr lang="it-IT" sz="1100" dirty="0"/>
                <a:t>Sensor </a:t>
              </a:r>
              <a:r>
                <a:rPr lang="it-IT" sz="1100" dirty="0" err="1"/>
                <a:t>Nodes</a:t>
              </a:r>
              <a:endParaRPr lang="it-IT" sz="1100" dirty="0"/>
            </a:p>
          </p:txBody>
        </p:sp>
        <p:sp>
          <p:nvSpPr>
            <p:cNvPr id="21" name="CasellaDiTesto 20">
              <a:extLst>
                <a:ext uri="{FF2B5EF4-FFF2-40B4-BE49-F238E27FC236}">
                  <a16:creationId xmlns:a16="http://schemas.microsoft.com/office/drawing/2014/main" id="{A0CA35BD-D3C4-ACE8-CF64-E96E84950460}"/>
                </a:ext>
              </a:extLst>
            </p:cNvPr>
            <p:cNvSpPr txBox="1"/>
            <p:nvPr/>
          </p:nvSpPr>
          <p:spPr>
            <a:xfrm>
              <a:off x="10878219" y="3530856"/>
              <a:ext cx="709952" cy="253916"/>
            </a:xfrm>
            <a:prstGeom prst="rect">
              <a:avLst/>
            </a:prstGeom>
            <a:noFill/>
          </p:spPr>
          <p:txBody>
            <a:bodyPr wrap="square" rtlCol="0">
              <a:spAutoFit/>
            </a:bodyPr>
            <a:lstStyle/>
            <a:p>
              <a:r>
                <a:rPr lang="it-IT" sz="1050" dirty="0">
                  <a:solidFill>
                    <a:srgbClr val="0067AA"/>
                  </a:solidFill>
                </a:rPr>
                <a:t>/camera</a:t>
              </a:r>
            </a:p>
          </p:txBody>
        </p:sp>
        <p:sp>
          <p:nvSpPr>
            <p:cNvPr id="22" name="CasellaDiTesto 21">
              <a:extLst>
                <a:ext uri="{FF2B5EF4-FFF2-40B4-BE49-F238E27FC236}">
                  <a16:creationId xmlns:a16="http://schemas.microsoft.com/office/drawing/2014/main" id="{B8F27F22-AB4A-583A-8F52-00B1D5400E16}"/>
                </a:ext>
              </a:extLst>
            </p:cNvPr>
            <p:cNvSpPr txBox="1"/>
            <p:nvPr/>
          </p:nvSpPr>
          <p:spPr>
            <a:xfrm>
              <a:off x="7048146" y="5190706"/>
              <a:ext cx="1057208" cy="253916"/>
            </a:xfrm>
            <a:prstGeom prst="rect">
              <a:avLst/>
            </a:prstGeom>
            <a:noFill/>
          </p:spPr>
          <p:txBody>
            <a:bodyPr wrap="square" rtlCol="0">
              <a:spAutoFit/>
            </a:bodyPr>
            <a:lstStyle/>
            <a:p>
              <a:r>
                <a:rPr lang="it-IT" sz="1050" dirty="0">
                  <a:solidFill>
                    <a:srgbClr val="0067AA"/>
                  </a:solidFill>
                </a:rPr>
                <a:t>/</a:t>
              </a:r>
              <a:r>
                <a:rPr lang="it-IT" sz="1050" dirty="0" err="1">
                  <a:solidFill>
                    <a:srgbClr val="0067AA"/>
                  </a:solidFill>
                </a:rPr>
                <a:t>filtered_data</a:t>
              </a:r>
              <a:endParaRPr lang="it-IT" sz="1050" dirty="0">
                <a:solidFill>
                  <a:srgbClr val="0067AA"/>
                </a:solidFill>
              </a:endParaRPr>
            </a:p>
          </p:txBody>
        </p:sp>
      </p:grpSp>
      <p:sp>
        <p:nvSpPr>
          <p:cNvPr id="23" name="CasellaDiTesto 22">
            <a:extLst>
              <a:ext uri="{FF2B5EF4-FFF2-40B4-BE49-F238E27FC236}">
                <a16:creationId xmlns:a16="http://schemas.microsoft.com/office/drawing/2014/main" id="{1668221A-C655-E682-0CA9-5F55C39A3467}"/>
              </a:ext>
            </a:extLst>
          </p:cNvPr>
          <p:cNvSpPr txBox="1"/>
          <p:nvPr/>
        </p:nvSpPr>
        <p:spPr>
          <a:xfrm>
            <a:off x="569650" y="3511279"/>
            <a:ext cx="4650420" cy="646331"/>
          </a:xfrm>
          <a:prstGeom prst="rect">
            <a:avLst/>
          </a:prstGeom>
          <a:noFill/>
        </p:spPr>
        <p:txBody>
          <a:bodyPr wrap="square" rtlCol="0">
            <a:spAutoFit/>
          </a:bodyPr>
          <a:lstStyle/>
          <a:p>
            <a:pPr algn="just"/>
            <a:r>
              <a:rPr lang="it-IT" dirty="0"/>
              <a:t>In the </a:t>
            </a:r>
            <a:r>
              <a:rPr lang="it-IT" dirty="0" err="1"/>
              <a:t>previous</a:t>
            </a:r>
            <a:r>
              <a:rPr lang="it-IT" dirty="0"/>
              <a:t> </a:t>
            </a:r>
            <a:r>
              <a:rPr lang="it-IT" dirty="0" err="1"/>
              <a:t>example</a:t>
            </a:r>
            <a:r>
              <a:rPr lang="it-IT" dirty="0"/>
              <a:t>, </a:t>
            </a:r>
            <a:r>
              <a:rPr lang="it-IT" dirty="0" err="1"/>
              <a:t>we</a:t>
            </a:r>
            <a:r>
              <a:rPr lang="it-IT" dirty="0"/>
              <a:t> can use ROS </a:t>
            </a:r>
            <a:r>
              <a:rPr lang="it-IT" dirty="0" err="1"/>
              <a:t>Topics</a:t>
            </a:r>
            <a:r>
              <a:rPr lang="it-IT" dirty="0"/>
              <a:t> for the </a:t>
            </a:r>
            <a:r>
              <a:rPr lang="it-IT" dirty="0" err="1"/>
              <a:t>communication</a:t>
            </a:r>
            <a:r>
              <a:rPr lang="it-IT" dirty="0"/>
              <a:t> of </a:t>
            </a:r>
            <a:r>
              <a:rPr lang="it-IT" dirty="0" err="1"/>
              <a:t>our</a:t>
            </a:r>
            <a:r>
              <a:rPr lang="it-IT" dirty="0"/>
              <a:t> </a:t>
            </a:r>
            <a:r>
              <a:rPr lang="it-IT" dirty="0" err="1"/>
              <a:t>Nodes</a:t>
            </a:r>
            <a:r>
              <a:rPr lang="it-IT" dirty="0"/>
              <a:t>.</a:t>
            </a:r>
          </a:p>
        </p:txBody>
      </p:sp>
      <p:sp>
        <p:nvSpPr>
          <p:cNvPr id="24" name="CasellaDiTesto 23">
            <a:extLst>
              <a:ext uri="{FF2B5EF4-FFF2-40B4-BE49-F238E27FC236}">
                <a16:creationId xmlns:a16="http://schemas.microsoft.com/office/drawing/2014/main" id="{60CFD90B-81CE-B30C-5CD4-7A98F9C1E6BE}"/>
              </a:ext>
            </a:extLst>
          </p:cNvPr>
          <p:cNvSpPr txBox="1"/>
          <p:nvPr/>
        </p:nvSpPr>
        <p:spPr>
          <a:xfrm>
            <a:off x="10096321" y="3423629"/>
            <a:ext cx="709952" cy="253916"/>
          </a:xfrm>
          <a:prstGeom prst="rect">
            <a:avLst/>
          </a:prstGeom>
          <a:noFill/>
        </p:spPr>
        <p:txBody>
          <a:bodyPr wrap="square" rtlCol="0">
            <a:spAutoFit/>
          </a:bodyPr>
          <a:lstStyle/>
          <a:p>
            <a:r>
              <a:rPr lang="it-IT" sz="1050" dirty="0">
                <a:solidFill>
                  <a:srgbClr val="0067AA"/>
                </a:solidFill>
              </a:rPr>
              <a:t>/</a:t>
            </a:r>
            <a:r>
              <a:rPr lang="it-IT" sz="1050" dirty="0" err="1">
                <a:solidFill>
                  <a:srgbClr val="0067AA"/>
                </a:solidFill>
              </a:rPr>
              <a:t>imu</a:t>
            </a:r>
            <a:endParaRPr lang="it-IT" sz="1050" dirty="0">
              <a:solidFill>
                <a:srgbClr val="0067AA"/>
              </a:solidFill>
            </a:endParaRPr>
          </a:p>
        </p:txBody>
      </p:sp>
      <p:sp>
        <p:nvSpPr>
          <p:cNvPr id="25" name="CasellaDiTesto 24">
            <a:extLst>
              <a:ext uri="{FF2B5EF4-FFF2-40B4-BE49-F238E27FC236}">
                <a16:creationId xmlns:a16="http://schemas.microsoft.com/office/drawing/2014/main" id="{1959AE41-23B4-3031-7524-E5E2CF7DA0BF}"/>
              </a:ext>
            </a:extLst>
          </p:cNvPr>
          <p:cNvSpPr txBox="1"/>
          <p:nvPr/>
        </p:nvSpPr>
        <p:spPr>
          <a:xfrm>
            <a:off x="10096321" y="3844871"/>
            <a:ext cx="734436" cy="253916"/>
          </a:xfrm>
          <a:prstGeom prst="rect">
            <a:avLst/>
          </a:prstGeom>
          <a:noFill/>
        </p:spPr>
        <p:txBody>
          <a:bodyPr wrap="square" rtlCol="0">
            <a:spAutoFit/>
          </a:bodyPr>
          <a:lstStyle/>
          <a:p>
            <a:r>
              <a:rPr lang="it-IT" sz="1050" dirty="0">
                <a:solidFill>
                  <a:srgbClr val="0067AA"/>
                </a:solidFill>
              </a:rPr>
              <a:t>/encoder</a:t>
            </a:r>
          </a:p>
        </p:txBody>
      </p:sp>
    </p:spTree>
    <p:extLst>
      <p:ext uri="{BB962C8B-B14F-4D97-AF65-F5344CB8AC3E}">
        <p14:creationId xmlns:p14="http://schemas.microsoft.com/office/powerpoint/2010/main" val="220804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5008794" y="198624"/>
            <a:ext cx="2883455" cy="523220"/>
          </a:xfrm>
          <a:prstGeom prst="rect">
            <a:avLst/>
          </a:prstGeom>
          <a:noFill/>
        </p:spPr>
        <p:txBody>
          <a:bodyPr wrap="square" rtlCol="0">
            <a:spAutoFit/>
          </a:bodyPr>
          <a:lstStyle/>
          <a:p>
            <a:r>
              <a:rPr lang="it-IT" sz="2800" dirty="0">
                <a:solidFill>
                  <a:srgbClr val="0168AD"/>
                </a:solidFill>
              </a:rPr>
              <a:t>ROS Services</a:t>
            </a:r>
          </a:p>
        </p:txBody>
      </p:sp>
      <p:sp>
        <p:nvSpPr>
          <p:cNvPr id="3" name="CasellaDiTesto 2">
            <a:extLst>
              <a:ext uri="{FF2B5EF4-FFF2-40B4-BE49-F238E27FC236}">
                <a16:creationId xmlns:a16="http://schemas.microsoft.com/office/drawing/2014/main" id="{99466FF0-00A1-B37C-8529-B405753E8A25}"/>
              </a:ext>
            </a:extLst>
          </p:cNvPr>
          <p:cNvSpPr txBox="1"/>
          <p:nvPr/>
        </p:nvSpPr>
        <p:spPr>
          <a:xfrm>
            <a:off x="569650" y="724597"/>
            <a:ext cx="11052700" cy="1200329"/>
          </a:xfrm>
          <a:prstGeom prst="rect">
            <a:avLst/>
          </a:prstGeom>
          <a:noFill/>
        </p:spPr>
        <p:txBody>
          <a:bodyPr wrap="square" rtlCol="0">
            <a:spAutoFit/>
          </a:bodyPr>
          <a:lstStyle/>
          <a:p>
            <a:pPr algn="just"/>
            <a:r>
              <a:rPr lang="it-IT" dirty="0" err="1"/>
              <a:t>When</a:t>
            </a:r>
            <a:r>
              <a:rPr lang="it-IT" dirty="0"/>
              <a:t> </a:t>
            </a:r>
            <a:r>
              <a:rPr lang="it-IT" dirty="0" err="1"/>
              <a:t>we</a:t>
            </a:r>
            <a:r>
              <a:rPr lang="it-IT" dirty="0"/>
              <a:t> </a:t>
            </a:r>
            <a:r>
              <a:rPr lang="it-IT" dirty="0" err="1"/>
              <a:t>want</a:t>
            </a:r>
            <a:r>
              <a:rPr lang="it-IT" dirty="0"/>
              <a:t> a </a:t>
            </a:r>
            <a:r>
              <a:rPr lang="it-IT" b="1" dirty="0" err="1">
                <a:solidFill>
                  <a:srgbClr val="0067AA"/>
                </a:solidFill>
              </a:rPr>
              <a:t>synchronous</a:t>
            </a:r>
            <a:r>
              <a:rPr lang="it-IT" b="1" dirty="0">
                <a:solidFill>
                  <a:srgbClr val="0067AA"/>
                </a:solidFill>
              </a:rPr>
              <a:t> </a:t>
            </a:r>
            <a:r>
              <a:rPr lang="it-IT" b="1" dirty="0" err="1">
                <a:solidFill>
                  <a:srgbClr val="0067AA"/>
                </a:solidFill>
              </a:rPr>
              <a:t>communication</a:t>
            </a:r>
            <a:r>
              <a:rPr lang="it-IT" dirty="0"/>
              <a:t>, </a:t>
            </a:r>
            <a:r>
              <a:rPr lang="it-IT" dirty="0" err="1"/>
              <a:t>we</a:t>
            </a:r>
            <a:r>
              <a:rPr lang="it-IT" dirty="0"/>
              <a:t> </a:t>
            </a:r>
            <a:r>
              <a:rPr lang="it-IT" dirty="0" err="1"/>
              <a:t>have</a:t>
            </a:r>
            <a:r>
              <a:rPr lang="it-IT" dirty="0"/>
              <a:t> to use </a:t>
            </a:r>
            <a:r>
              <a:rPr lang="it-IT" b="1" dirty="0">
                <a:solidFill>
                  <a:srgbClr val="0067AA"/>
                </a:solidFill>
              </a:rPr>
              <a:t>ROS Services </a:t>
            </a:r>
            <a:r>
              <a:rPr lang="it-IT" dirty="0" err="1"/>
              <a:t>that</a:t>
            </a:r>
            <a:r>
              <a:rPr lang="it-IT" dirty="0"/>
              <a:t> </a:t>
            </a:r>
            <a:r>
              <a:rPr lang="it-IT" dirty="0" err="1"/>
              <a:t>implement</a:t>
            </a:r>
            <a:r>
              <a:rPr lang="it-IT" dirty="0"/>
              <a:t> a </a:t>
            </a:r>
            <a:r>
              <a:rPr lang="it-IT" dirty="0" err="1">
                <a:solidFill>
                  <a:srgbClr val="00B050"/>
                </a:solidFill>
              </a:rPr>
              <a:t>request</a:t>
            </a:r>
            <a:r>
              <a:rPr lang="it-IT" dirty="0"/>
              <a:t>/</a:t>
            </a:r>
            <a:r>
              <a:rPr lang="it-IT" dirty="0" err="1">
                <a:solidFill>
                  <a:srgbClr val="FF0000"/>
                </a:solidFill>
              </a:rPr>
              <a:t>response</a:t>
            </a:r>
            <a:r>
              <a:rPr lang="it-IT" dirty="0"/>
              <a:t> </a:t>
            </a:r>
            <a:r>
              <a:rPr lang="it-IT" dirty="0" err="1"/>
              <a:t>communication</a:t>
            </a:r>
            <a:r>
              <a:rPr lang="it-IT" dirty="0"/>
              <a:t>. The ROS Services are </a:t>
            </a:r>
            <a:r>
              <a:rPr lang="it-IT" dirty="0" err="1"/>
              <a:t>mainly</a:t>
            </a:r>
            <a:r>
              <a:rPr lang="it-IT" dirty="0"/>
              <a:t> </a:t>
            </a:r>
            <a:r>
              <a:rPr lang="it-IT" dirty="0" err="1"/>
              <a:t>used</a:t>
            </a:r>
            <a:r>
              <a:rPr lang="it-IT" dirty="0"/>
              <a:t> in a </a:t>
            </a:r>
            <a:r>
              <a:rPr lang="it-IT" b="1" dirty="0" err="1">
                <a:solidFill>
                  <a:srgbClr val="0070C0"/>
                </a:solidFill>
              </a:rPr>
              <a:t>distributed</a:t>
            </a:r>
            <a:r>
              <a:rPr lang="it-IT" b="1" dirty="0">
                <a:solidFill>
                  <a:srgbClr val="0070C0"/>
                </a:solidFill>
              </a:rPr>
              <a:t> system</a:t>
            </a:r>
            <a:r>
              <a:rPr lang="it-IT" dirty="0"/>
              <a:t>. In ROS Services, one </a:t>
            </a:r>
            <a:r>
              <a:rPr lang="it-IT" dirty="0" err="1"/>
              <a:t>node</a:t>
            </a:r>
            <a:r>
              <a:rPr lang="it-IT" dirty="0"/>
              <a:t> acts </a:t>
            </a:r>
            <a:r>
              <a:rPr lang="it-IT" dirty="0" err="1"/>
              <a:t>as</a:t>
            </a:r>
            <a:r>
              <a:rPr lang="it-IT" dirty="0"/>
              <a:t> a ROS server in </a:t>
            </a:r>
            <a:r>
              <a:rPr lang="it-IT" dirty="0" err="1"/>
              <a:t>which</a:t>
            </a:r>
            <a:r>
              <a:rPr lang="it-IT" dirty="0"/>
              <a:t> the service client can </a:t>
            </a:r>
            <a:r>
              <a:rPr lang="it-IT" dirty="0" err="1">
                <a:solidFill>
                  <a:srgbClr val="00B050"/>
                </a:solidFill>
              </a:rPr>
              <a:t>request</a:t>
            </a:r>
            <a:r>
              <a:rPr lang="it-IT" dirty="0"/>
              <a:t> the service from the server. </a:t>
            </a:r>
            <a:r>
              <a:rPr lang="it-IT" dirty="0" err="1"/>
              <a:t>If</a:t>
            </a:r>
            <a:r>
              <a:rPr lang="it-IT" dirty="0"/>
              <a:t> the server </a:t>
            </a:r>
            <a:r>
              <a:rPr lang="it-IT" dirty="0" err="1"/>
              <a:t>completes</a:t>
            </a:r>
            <a:r>
              <a:rPr lang="it-IT" dirty="0"/>
              <a:t> the service routine, </a:t>
            </a:r>
            <a:r>
              <a:rPr lang="it-IT" dirty="0" err="1"/>
              <a:t>it</a:t>
            </a:r>
            <a:r>
              <a:rPr lang="it-IT" dirty="0"/>
              <a:t> </a:t>
            </a:r>
            <a:r>
              <a:rPr lang="it-IT" dirty="0" err="1"/>
              <a:t>will</a:t>
            </a:r>
            <a:r>
              <a:rPr lang="it-IT" dirty="0"/>
              <a:t> </a:t>
            </a:r>
            <a:r>
              <a:rPr lang="it-IT" dirty="0" err="1"/>
              <a:t>send</a:t>
            </a:r>
            <a:r>
              <a:rPr lang="it-IT" dirty="0"/>
              <a:t> the </a:t>
            </a:r>
            <a:r>
              <a:rPr lang="it-IT" dirty="0" err="1">
                <a:solidFill>
                  <a:srgbClr val="FF0000"/>
                </a:solidFill>
              </a:rPr>
              <a:t>results</a:t>
            </a:r>
            <a:r>
              <a:rPr lang="it-IT" dirty="0"/>
              <a:t> to the service client.</a:t>
            </a:r>
            <a:endParaRPr lang="it-IT" b="1" dirty="0">
              <a:solidFill>
                <a:srgbClr val="0067AA"/>
              </a:solidFill>
            </a:endParaRPr>
          </a:p>
        </p:txBody>
      </p:sp>
      <p:pic>
        <p:nvPicPr>
          <p:cNvPr id="7" name="Immagine 6" descr="Immagine che contiene testo&#10;&#10;Descrizione generata automaticamente">
            <a:extLst>
              <a:ext uri="{FF2B5EF4-FFF2-40B4-BE49-F238E27FC236}">
                <a16:creationId xmlns:a16="http://schemas.microsoft.com/office/drawing/2014/main" id="{3DDC781F-8185-1483-75E8-7A88C682C76B}"/>
              </a:ext>
            </a:extLst>
          </p:cNvPr>
          <p:cNvPicPr>
            <a:picLocks noChangeAspect="1"/>
          </p:cNvPicPr>
          <p:nvPr/>
        </p:nvPicPr>
        <p:blipFill rotWithShape="1">
          <a:blip r:embed="rId2">
            <a:extLst>
              <a:ext uri="{28A0092B-C50C-407E-A947-70E740481C1C}">
                <a14:useLocalDpi xmlns:a14="http://schemas.microsoft.com/office/drawing/2010/main" val="0"/>
              </a:ext>
            </a:extLst>
          </a:blip>
          <a:srcRect r="67288"/>
          <a:stretch/>
        </p:blipFill>
        <p:spPr>
          <a:xfrm>
            <a:off x="902655" y="2098552"/>
            <a:ext cx="1982872" cy="3494381"/>
          </a:xfrm>
          <a:prstGeom prst="rect">
            <a:avLst/>
          </a:prstGeom>
        </p:spPr>
      </p:pic>
      <p:sp>
        <p:nvSpPr>
          <p:cNvPr id="26" name="CasellaDiTesto 25">
            <a:extLst>
              <a:ext uri="{FF2B5EF4-FFF2-40B4-BE49-F238E27FC236}">
                <a16:creationId xmlns:a16="http://schemas.microsoft.com/office/drawing/2014/main" id="{E73538A2-9788-2377-4EFA-4E6123AC5D70}"/>
              </a:ext>
            </a:extLst>
          </p:cNvPr>
          <p:cNvSpPr txBox="1"/>
          <p:nvPr/>
        </p:nvSpPr>
        <p:spPr>
          <a:xfrm>
            <a:off x="3382392" y="2093096"/>
            <a:ext cx="3506395" cy="369332"/>
          </a:xfrm>
          <a:prstGeom prst="rect">
            <a:avLst/>
          </a:prstGeom>
          <a:noFill/>
        </p:spPr>
        <p:txBody>
          <a:bodyPr wrap="square" rtlCol="0">
            <a:spAutoFit/>
          </a:bodyPr>
          <a:lstStyle/>
          <a:p>
            <a:r>
              <a:rPr lang="it-IT" dirty="0">
                <a:solidFill>
                  <a:srgbClr val="0070C0"/>
                </a:solidFill>
              </a:rPr>
              <a:t>Simple </a:t>
            </a:r>
            <a:r>
              <a:rPr lang="it-IT" dirty="0" err="1">
                <a:solidFill>
                  <a:srgbClr val="0070C0"/>
                </a:solidFill>
              </a:rPr>
              <a:t>Robotic</a:t>
            </a:r>
            <a:r>
              <a:rPr lang="it-IT" dirty="0">
                <a:solidFill>
                  <a:srgbClr val="0070C0"/>
                </a:solidFill>
              </a:rPr>
              <a:t> Applications</a:t>
            </a:r>
            <a:r>
              <a:rPr lang="it-IT" dirty="0"/>
              <a:t>:</a:t>
            </a:r>
          </a:p>
        </p:txBody>
      </p:sp>
      <p:sp>
        <p:nvSpPr>
          <p:cNvPr id="27" name="CasellaDiTesto 26">
            <a:extLst>
              <a:ext uri="{FF2B5EF4-FFF2-40B4-BE49-F238E27FC236}">
                <a16:creationId xmlns:a16="http://schemas.microsoft.com/office/drawing/2014/main" id="{37E5B26F-607E-E530-E814-9C28E49E2520}"/>
              </a:ext>
            </a:extLst>
          </p:cNvPr>
          <p:cNvSpPr txBox="1"/>
          <p:nvPr/>
        </p:nvSpPr>
        <p:spPr>
          <a:xfrm>
            <a:off x="3382392" y="2645546"/>
            <a:ext cx="5504155" cy="30777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Stopping</a:t>
            </a:r>
            <a:r>
              <a:rPr lang="it-IT" sz="1400" dirty="0"/>
              <a:t> after a </a:t>
            </a:r>
            <a:r>
              <a:rPr lang="it-IT" sz="1400" dirty="0" err="1"/>
              <a:t>obstacle</a:t>
            </a:r>
            <a:r>
              <a:rPr lang="it-IT" sz="1400" dirty="0"/>
              <a:t> </a:t>
            </a:r>
            <a:r>
              <a:rPr lang="it-IT" sz="1400" dirty="0" err="1"/>
              <a:t>is</a:t>
            </a:r>
            <a:r>
              <a:rPr lang="it-IT" sz="1400" dirty="0"/>
              <a:t> </a:t>
            </a:r>
            <a:r>
              <a:rPr lang="it-IT" sz="1400" dirty="0" err="1"/>
              <a:t>detected</a:t>
            </a:r>
            <a:endParaRPr lang="it-IT" sz="1400" dirty="0"/>
          </a:p>
        </p:txBody>
      </p:sp>
      <p:pic>
        <p:nvPicPr>
          <p:cNvPr id="29" name="Immagine 28">
            <a:extLst>
              <a:ext uri="{FF2B5EF4-FFF2-40B4-BE49-F238E27FC236}">
                <a16:creationId xmlns:a16="http://schemas.microsoft.com/office/drawing/2014/main" id="{D02772F9-9C7A-7357-02AD-ECA683EE6190}"/>
              </a:ext>
            </a:extLst>
          </p:cNvPr>
          <p:cNvPicPr>
            <a:picLocks noChangeAspect="1"/>
          </p:cNvPicPr>
          <p:nvPr/>
        </p:nvPicPr>
        <p:blipFill rotWithShape="1">
          <a:blip r:embed="rId3">
            <a:extLst>
              <a:ext uri="{28A0092B-C50C-407E-A947-70E740481C1C}">
                <a14:useLocalDpi xmlns:a14="http://schemas.microsoft.com/office/drawing/2010/main" val="0"/>
              </a:ext>
            </a:extLst>
          </a:blip>
          <a:srcRect l="193" r="-1" b="7248"/>
          <a:stretch/>
        </p:blipFill>
        <p:spPr>
          <a:xfrm>
            <a:off x="3723755" y="3136441"/>
            <a:ext cx="2823668" cy="2171836"/>
          </a:xfrm>
          <a:prstGeom prst="rect">
            <a:avLst/>
          </a:prstGeom>
        </p:spPr>
      </p:pic>
      <p:grpSp>
        <p:nvGrpSpPr>
          <p:cNvPr id="41" name="Gruppo 40">
            <a:extLst>
              <a:ext uri="{FF2B5EF4-FFF2-40B4-BE49-F238E27FC236}">
                <a16:creationId xmlns:a16="http://schemas.microsoft.com/office/drawing/2014/main" id="{890D37A3-968D-4592-F8F4-79F6B01E0F83}"/>
              </a:ext>
            </a:extLst>
          </p:cNvPr>
          <p:cNvGrpSpPr/>
          <p:nvPr/>
        </p:nvGrpSpPr>
        <p:grpSpPr>
          <a:xfrm>
            <a:off x="7484693" y="2645546"/>
            <a:ext cx="4189432" cy="2420494"/>
            <a:chOff x="7484693" y="2645546"/>
            <a:chExt cx="4189432" cy="2420494"/>
          </a:xfrm>
        </p:grpSpPr>
        <p:sp>
          <p:nvSpPr>
            <p:cNvPr id="30" name="Ovale 29">
              <a:extLst>
                <a:ext uri="{FF2B5EF4-FFF2-40B4-BE49-F238E27FC236}">
                  <a16:creationId xmlns:a16="http://schemas.microsoft.com/office/drawing/2014/main" id="{45E0A4BA-A74A-444A-3E2E-3E054AEFDA2C}"/>
                </a:ext>
              </a:extLst>
            </p:cNvPr>
            <p:cNvSpPr/>
            <p:nvPr/>
          </p:nvSpPr>
          <p:spPr>
            <a:xfrm>
              <a:off x="8087555" y="4627236"/>
              <a:ext cx="2814221" cy="43880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err="1"/>
                <a:t>obstacle_detector</a:t>
              </a:r>
              <a:endParaRPr lang="it-IT" dirty="0"/>
            </a:p>
          </p:txBody>
        </p:sp>
        <p:sp>
          <p:nvSpPr>
            <p:cNvPr id="31" name="Ovale 30">
              <a:extLst>
                <a:ext uri="{FF2B5EF4-FFF2-40B4-BE49-F238E27FC236}">
                  <a16:creationId xmlns:a16="http://schemas.microsoft.com/office/drawing/2014/main" id="{C0E62E1D-3F62-25BB-C466-801B35B38634}"/>
                </a:ext>
              </a:extLst>
            </p:cNvPr>
            <p:cNvSpPr/>
            <p:nvPr/>
          </p:nvSpPr>
          <p:spPr>
            <a:xfrm>
              <a:off x="8087556" y="2645546"/>
              <a:ext cx="2814221" cy="43880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err="1"/>
                <a:t>planner_node</a:t>
              </a:r>
              <a:endParaRPr lang="it-IT" dirty="0"/>
            </a:p>
          </p:txBody>
        </p:sp>
        <p:cxnSp>
          <p:nvCxnSpPr>
            <p:cNvPr id="35" name="Connettore a gomito 34">
              <a:extLst>
                <a:ext uri="{FF2B5EF4-FFF2-40B4-BE49-F238E27FC236}">
                  <a16:creationId xmlns:a16="http://schemas.microsoft.com/office/drawing/2014/main" id="{431B40C4-3C2C-2D56-2DA7-F5C551988734}"/>
                </a:ext>
              </a:extLst>
            </p:cNvPr>
            <p:cNvCxnSpPr>
              <a:stCxn id="30" idx="1"/>
              <a:endCxn id="31" idx="3"/>
            </p:cNvCxnSpPr>
            <p:nvPr/>
          </p:nvCxnSpPr>
          <p:spPr>
            <a:xfrm rot="5400000" flipH="1" flipV="1">
              <a:off x="7663984" y="3855793"/>
              <a:ext cx="1671408" cy="1"/>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Connettore a gomito 36">
              <a:extLst>
                <a:ext uri="{FF2B5EF4-FFF2-40B4-BE49-F238E27FC236}">
                  <a16:creationId xmlns:a16="http://schemas.microsoft.com/office/drawing/2014/main" id="{D1038D67-2B70-5514-057B-3B81001771AB}"/>
                </a:ext>
              </a:extLst>
            </p:cNvPr>
            <p:cNvCxnSpPr>
              <a:stCxn id="31" idx="5"/>
              <a:endCxn id="30" idx="7"/>
            </p:cNvCxnSpPr>
            <p:nvPr/>
          </p:nvCxnSpPr>
          <p:spPr>
            <a:xfrm rot="5400000">
              <a:off x="9653940" y="3855793"/>
              <a:ext cx="1671408" cy="1"/>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38" name="CasellaDiTesto 37">
              <a:extLst>
                <a:ext uri="{FF2B5EF4-FFF2-40B4-BE49-F238E27FC236}">
                  <a16:creationId xmlns:a16="http://schemas.microsoft.com/office/drawing/2014/main" id="{9D4C3DA9-8107-C4AC-5F6D-5DC079A0F559}"/>
                </a:ext>
              </a:extLst>
            </p:cNvPr>
            <p:cNvSpPr txBox="1"/>
            <p:nvPr/>
          </p:nvSpPr>
          <p:spPr>
            <a:xfrm>
              <a:off x="7484693" y="3714937"/>
              <a:ext cx="1052684" cy="261610"/>
            </a:xfrm>
            <a:prstGeom prst="rect">
              <a:avLst/>
            </a:prstGeom>
            <a:noFill/>
          </p:spPr>
          <p:txBody>
            <a:bodyPr wrap="square" rtlCol="0">
              <a:spAutoFit/>
            </a:bodyPr>
            <a:lstStyle/>
            <a:p>
              <a:r>
                <a:rPr lang="it-IT" sz="1100" b="1" dirty="0" err="1">
                  <a:solidFill>
                    <a:srgbClr val="0070C0"/>
                  </a:solidFill>
                </a:rPr>
                <a:t>stop_motor</a:t>
              </a:r>
              <a:endParaRPr lang="it-IT" sz="1100" b="1" dirty="0">
                <a:solidFill>
                  <a:srgbClr val="0070C0"/>
                </a:solidFill>
              </a:endParaRPr>
            </a:p>
          </p:txBody>
        </p:sp>
        <p:sp>
          <p:nvSpPr>
            <p:cNvPr id="39" name="CasellaDiTesto 38">
              <a:extLst>
                <a:ext uri="{FF2B5EF4-FFF2-40B4-BE49-F238E27FC236}">
                  <a16:creationId xmlns:a16="http://schemas.microsoft.com/office/drawing/2014/main" id="{B9E405B7-314B-D748-5D94-463CEFAEB2DC}"/>
                </a:ext>
              </a:extLst>
            </p:cNvPr>
            <p:cNvSpPr txBox="1"/>
            <p:nvPr/>
          </p:nvSpPr>
          <p:spPr>
            <a:xfrm>
              <a:off x="10471883" y="3724988"/>
              <a:ext cx="1202242" cy="261610"/>
            </a:xfrm>
            <a:prstGeom prst="rect">
              <a:avLst/>
            </a:prstGeom>
            <a:noFill/>
          </p:spPr>
          <p:txBody>
            <a:bodyPr wrap="square" rtlCol="0">
              <a:spAutoFit/>
            </a:bodyPr>
            <a:lstStyle/>
            <a:p>
              <a:r>
                <a:rPr lang="it-IT" sz="1100" b="1" dirty="0" err="1">
                  <a:solidFill>
                    <a:srgbClr val="0070C0"/>
                  </a:solidFill>
                </a:rPr>
                <a:t>stop_confirm</a:t>
              </a:r>
              <a:endParaRPr lang="it-IT" sz="1100" b="1" dirty="0">
                <a:solidFill>
                  <a:srgbClr val="0070C0"/>
                </a:solidFill>
              </a:endParaRPr>
            </a:p>
          </p:txBody>
        </p:sp>
      </p:grpSp>
    </p:spTree>
    <p:extLst>
      <p:ext uri="{BB962C8B-B14F-4D97-AF65-F5344CB8AC3E}">
        <p14:creationId xmlns:p14="http://schemas.microsoft.com/office/powerpoint/2010/main" val="136730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5008794" y="198624"/>
            <a:ext cx="2883455" cy="523220"/>
          </a:xfrm>
          <a:prstGeom prst="rect">
            <a:avLst/>
          </a:prstGeom>
          <a:noFill/>
        </p:spPr>
        <p:txBody>
          <a:bodyPr wrap="square" rtlCol="0">
            <a:spAutoFit/>
          </a:bodyPr>
          <a:lstStyle/>
          <a:p>
            <a:r>
              <a:rPr lang="it-IT" sz="2800" dirty="0">
                <a:solidFill>
                  <a:srgbClr val="0168AD"/>
                </a:solidFill>
              </a:rPr>
              <a:t>ROS Services</a:t>
            </a:r>
          </a:p>
        </p:txBody>
      </p:sp>
      <p:sp>
        <p:nvSpPr>
          <p:cNvPr id="3" name="CasellaDiTesto 2">
            <a:extLst>
              <a:ext uri="{FF2B5EF4-FFF2-40B4-BE49-F238E27FC236}">
                <a16:creationId xmlns:a16="http://schemas.microsoft.com/office/drawing/2014/main" id="{99466FF0-00A1-B37C-8529-B405753E8A25}"/>
              </a:ext>
            </a:extLst>
          </p:cNvPr>
          <p:cNvSpPr txBox="1"/>
          <p:nvPr/>
        </p:nvSpPr>
        <p:spPr>
          <a:xfrm>
            <a:off x="569650" y="724597"/>
            <a:ext cx="11052700" cy="1200329"/>
          </a:xfrm>
          <a:prstGeom prst="rect">
            <a:avLst/>
          </a:prstGeom>
          <a:noFill/>
        </p:spPr>
        <p:txBody>
          <a:bodyPr wrap="square" rtlCol="0">
            <a:spAutoFit/>
          </a:bodyPr>
          <a:lstStyle/>
          <a:p>
            <a:pPr algn="just"/>
            <a:r>
              <a:rPr lang="it-IT" dirty="0" err="1"/>
              <a:t>When</a:t>
            </a:r>
            <a:r>
              <a:rPr lang="it-IT" dirty="0"/>
              <a:t> </a:t>
            </a:r>
            <a:r>
              <a:rPr lang="it-IT" dirty="0" err="1"/>
              <a:t>we</a:t>
            </a:r>
            <a:r>
              <a:rPr lang="it-IT" dirty="0"/>
              <a:t> </a:t>
            </a:r>
            <a:r>
              <a:rPr lang="it-IT" dirty="0" err="1"/>
              <a:t>want</a:t>
            </a:r>
            <a:r>
              <a:rPr lang="it-IT" dirty="0"/>
              <a:t> a </a:t>
            </a:r>
            <a:r>
              <a:rPr lang="it-IT" b="1" dirty="0" err="1">
                <a:solidFill>
                  <a:srgbClr val="0067AA"/>
                </a:solidFill>
              </a:rPr>
              <a:t>synchronous</a:t>
            </a:r>
            <a:r>
              <a:rPr lang="it-IT" b="1" dirty="0">
                <a:solidFill>
                  <a:srgbClr val="0067AA"/>
                </a:solidFill>
              </a:rPr>
              <a:t> </a:t>
            </a:r>
            <a:r>
              <a:rPr lang="it-IT" b="1" dirty="0" err="1">
                <a:solidFill>
                  <a:srgbClr val="0067AA"/>
                </a:solidFill>
              </a:rPr>
              <a:t>communication</a:t>
            </a:r>
            <a:r>
              <a:rPr lang="it-IT" dirty="0"/>
              <a:t>, </a:t>
            </a:r>
            <a:r>
              <a:rPr lang="it-IT" dirty="0" err="1"/>
              <a:t>we</a:t>
            </a:r>
            <a:r>
              <a:rPr lang="it-IT" dirty="0"/>
              <a:t> </a:t>
            </a:r>
            <a:r>
              <a:rPr lang="it-IT" dirty="0" err="1"/>
              <a:t>have</a:t>
            </a:r>
            <a:r>
              <a:rPr lang="it-IT" dirty="0"/>
              <a:t> to use </a:t>
            </a:r>
            <a:r>
              <a:rPr lang="it-IT" b="1" dirty="0">
                <a:solidFill>
                  <a:srgbClr val="0067AA"/>
                </a:solidFill>
              </a:rPr>
              <a:t>ROS Services </a:t>
            </a:r>
            <a:r>
              <a:rPr lang="it-IT" dirty="0" err="1"/>
              <a:t>that</a:t>
            </a:r>
            <a:r>
              <a:rPr lang="it-IT" dirty="0"/>
              <a:t> </a:t>
            </a:r>
            <a:r>
              <a:rPr lang="it-IT" dirty="0" err="1"/>
              <a:t>implement</a:t>
            </a:r>
            <a:r>
              <a:rPr lang="it-IT" dirty="0"/>
              <a:t> a </a:t>
            </a:r>
            <a:r>
              <a:rPr lang="it-IT" dirty="0" err="1">
                <a:solidFill>
                  <a:srgbClr val="00B050"/>
                </a:solidFill>
              </a:rPr>
              <a:t>request</a:t>
            </a:r>
            <a:r>
              <a:rPr lang="it-IT" dirty="0"/>
              <a:t>/</a:t>
            </a:r>
            <a:r>
              <a:rPr lang="it-IT" dirty="0" err="1">
                <a:solidFill>
                  <a:srgbClr val="FF0000"/>
                </a:solidFill>
              </a:rPr>
              <a:t>response</a:t>
            </a:r>
            <a:r>
              <a:rPr lang="it-IT" dirty="0"/>
              <a:t> </a:t>
            </a:r>
            <a:r>
              <a:rPr lang="it-IT" dirty="0" err="1"/>
              <a:t>communication</a:t>
            </a:r>
            <a:r>
              <a:rPr lang="it-IT" dirty="0"/>
              <a:t>. The ROS Services are </a:t>
            </a:r>
            <a:r>
              <a:rPr lang="it-IT" dirty="0" err="1"/>
              <a:t>mainly</a:t>
            </a:r>
            <a:r>
              <a:rPr lang="it-IT" dirty="0"/>
              <a:t> </a:t>
            </a:r>
            <a:r>
              <a:rPr lang="it-IT" dirty="0" err="1"/>
              <a:t>used</a:t>
            </a:r>
            <a:r>
              <a:rPr lang="it-IT" dirty="0"/>
              <a:t> in a </a:t>
            </a:r>
            <a:r>
              <a:rPr lang="it-IT" b="1" dirty="0" err="1">
                <a:solidFill>
                  <a:srgbClr val="0070C0"/>
                </a:solidFill>
              </a:rPr>
              <a:t>distributed</a:t>
            </a:r>
            <a:r>
              <a:rPr lang="it-IT" b="1" dirty="0">
                <a:solidFill>
                  <a:srgbClr val="0070C0"/>
                </a:solidFill>
              </a:rPr>
              <a:t> system</a:t>
            </a:r>
            <a:r>
              <a:rPr lang="it-IT" dirty="0"/>
              <a:t>. In ROS Services, one </a:t>
            </a:r>
            <a:r>
              <a:rPr lang="it-IT" dirty="0" err="1"/>
              <a:t>node</a:t>
            </a:r>
            <a:r>
              <a:rPr lang="it-IT" dirty="0"/>
              <a:t> acts </a:t>
            </a:r>
            <a:r>
              <a:rPr lang="it-IT" dirty="0" err="1"/>
              <a:t>as</a:t>
            </a:r>
            <a:r>
              <a:rPr lang="it-IT" dirty="0"/>
              <a:t> a ROS server in </a:t>
            </a:r>
            <a:r>
              <a:rPr lang="it-IT" dirty="0" err="1"/>
              <a:t>which</a:t>
            </a:r>
            <a:r>
              <a:rPr lang="it-IT" dirty="0"/>
              <a:t> the service client can </a:t>
            </a:r>
            <a:r>
              <a:rPr lang="it-IT" dirty="0" err="1">
                <a:solidFill>
                  <a:srgbClr val="00B050"/>
                </a:solidFill>
              </a:rPr>
              <a:t>request</a:t>
            </a:r>
            <a:r>
              <a:rPr lang="it-IT" dirty="0"/>
              <a:t> the service from the server. </a:t>
            </a:r>
            <a:r>
              <a:rPr lang="it-IT" dirty="0" err="1"/>
              <a:t>If</a:t>
            </a:r>
            <a:r>
              <a:rPr lang="it-IT" dirty="0"/>
              <a:t> the server </a:t>
            </a:r>
            <a:r>
              <a:rPr lang="it-IT" dirty="0" err="1"/>
              <a:t>completes</a:t>
            </a:r>
            <a:r>
              <a:rPr lang="it-IT" dirty="0"/>
              <a:t> the service routine, </a:t>
            </a:r>
            <a:r>
              <a:rPr lang="it-IT" dirty="0" err="1"/>
              <a:t>it</a:t>
            </a:r>
            <a:r>
              <a:rPr lang="it-IT" dirty="0"/>
              <a:t> </a:t>
            </a:r>
            <a:r>
              <a:rPr lang="it-IT" dirty="0" err="1"/>
              <a:t>will</a:t>
            </a:r>
            <a:r>
              <a:rPr lang="it-IT" dirty="0"/>
              <a:t> </a:t>
            </a:r>
            <a:r>
              <a:rPr lang="it-IT" dirty="0" err="1"/>
              <a:t>send</a:t>
            </a:r>
            <a:r>
              <a:rPr lang="it-IT" dirty="0"/>
              <a:t> the </a:t>
            </a:r>
            <a:r>
              <a:rPr lang="it-IT" dirty="0" err="1">
                <a:solidFill>
                  <a:srgbClr val="FF0000"/>
                </a:solidFill>
              </a:rPr>
              <a:t>results</a:t>
            </a:r>
            <a:r>
              <a:rPr lang="it-IT" dirty="0"/>
              <a:t> to the service client.</a:t>
            </a:r>
            <a:endParaRPr lang="it-IT" b="1" dirty="0">
              <a:solidFill>
                <a:srgbClr val="0067AA"/>
              </a:solidFill>
            </a:endParaRPr>
          </a:p>
        </p:txBody>
      </p:sp>
      <p:pic>
        <p:nvPicPr>
          <p:cNvPr id="7" name="Immagine 6" descr="Immagine che contiene testo&#10;&#10;Descrizione generata automaticamente">
            <a:extLst>
              <a:ext uri="{FF2B5EF4-FFF2-40B4-BE49-F238E27FC236}">
                <a16:creationId xmlns:a16="http://schemas.microsoft.com/office/drawing/2014/main" id="{3DDC781F-8185-1483-75E8-7A88C682C76B}"/>
              </a:ext>
            </a:extLst>
          </p:cNvPr>
          <p:cNvPicPr>
            <a:picLocks noChangeAspect="1"/>
          </p:cNvPicPr>
          <p:nvPr/>
        </p:nvPicPr>
        <p:blipFill rotWithShape="1">
          <a:blip r:embed="rId2">
            <a:extLst>
              <a:ext uri="{28A0092B-C50C-407E-A947-70E740481C1C}">
                <a14:useLocalDpi xmlns:a14="http://schemas.microsoft.com/office/drawing/2010/main" val="0"/>
              </a:ext>
            </a:extLst>
          </a:blip>
          <a:srcRect r="67288"/>
          <a:stretch/>
        </p:blipFill>
        <p:spPr>
          <a:xfrm>
            <a:off x="902655" y="2098552"/>
            <a:ext cx="1982872" cy="3494381"/>
          </a:xfrm>
          <a:prstGeom prst="rect">
            <a:avLst/>
          </a:prstGeom>
        </p:spPr>
      </p:pic>
      <p:sp>
        <p:nvSpPr>
          <p:cNvPr id="26" name="CasellaDiTesto 25">
            <a:extLst>
              <a:ext uri="{FF2B5EF4-FFF2-40B4-BE49-F238E27FC236}">
                <a16:creationId xmlns:a16="http://schemas.microsoft.com/office/drawing/2014/main" id="{E73538A2-9788-2377-4EFA-4E6123AC5D70}"/>
              </a:ext>
            </a:extLst>
          </p:cNvPr>
          <p:cNvSpPr txBox="1"/>
          <p:nvPr/>
        </p:nvSpPr>
        <p:spPr>
          <a:xfrm>
            <a:off x="3382392" y="2093096"/>
            <a:ext cx="3506395" cy="369332"/>
          </a:xfrm>
          <a:prstGeom prst="rect">
            <a:avLst/>
          </a:prstGeom>
          <a:noFill/>
        </p:spPr>
        <p:txBody>
          <a:bodyPr wrap="square" rtlCol="0">
            <a:spAutoFit/>
          </a:bodyPr>
          <a:lstStyle/>
          <a:p>
            <a:r>
              <a:rPr lang="it-IT" dirty="0">
                <a:solidFill>
                  <a:srgbClr val="0070C0"/>
                </a:solidFill>
              </a:rPr>
              <a:t>Simple </a:t>
            </a:r>
            <a:r>
              <a:rPr lang="it-IT" dirty="0" err="1">
                <a:solidFill>
                  <a:srgbClr val="0070C0"/>
                </a:solidFill>
              </a:rPr>
              <a:t>Robotic</a:t>
            </a:r>
            <a:r>
              <a:rPr lang="it-IT" dirty="0">
                <a:solidFill>
                  <a:srgbClr val="0070C0"/>
                </a:solidFill>
              </a:rPr>
              <a:t> Applications</a:t>
            </a:r>
            <a:r>
              <a:rPr lang="it-IT" dirty="0"/>
              <a:t>:</a:t>
            </a:r>
          </a:p>
        </p:txBody>
      </p:sp>
      <p:sp>
        <p:nvSpPr>
          <p:cNvPr id="27" name="CasellaDiTesto 26">
            <a:extLst>
              <a:ext uri="{FF2B5EF4-FFF2-40B4-BE49-F238E27FC236}">
                <a16:creationId xmlns:a16="http://schemas.microsoft.com/office/drawing/2014/main" id="{37E5B26F-607E-E530-E814-9C28E49E2520}"/>
              </a:ext>
            </a:extLst>
          </p:cNvPr>
          <p:cNvSpPr txBox="1"/>
          <p:nvPr/>
        </p:nvSpPr>
        <p:spPr>
          <a:xfrm>
            <a:off x="3382392" y="2645546"/>
            <a:ext cx="5504155" cy="30777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Assignement</a:t>
            </a:r>
            <a:r>
              <a:rPr lang="it-IT" sz="1400" dirty="0"/>
              <a:t> of tasks in a </a:t>
            </a:r>
            <a:r>
              <a:rPr lang="it-IT" sz="1400" dirty="0" err="1"/>
              <a:t>distribuited</a:t>
            </a:r>
            <a:r>
              <a:rPr lang="it-IT" sz="1400" dirty="0"/>
              <a:t> </a:t>
            </a:r>
            <a:r>
              <a:rPr lang="it-IT" sz="1400" dirty="0" err="1"/>
              <a:t>robotic</a:t>
            </a:r>
            <a:r>
              <a:rPr lang="it-IT" sz="1400" dirty="0"/>
              <a:t> system:</a:t>
            </a:r>
          </a:p>
        </p:txBody>
      </p:sp>
      <p:grpSp>
        <p:nvGrpSpPr>
          <p:cNvPr id="48" name="Gruppo 47">
            <a:extLst>
              <a:ext uri="{FF2B5EF4-FFF2-40B4-BE49-F238E27FC236}">
                <a16:creationId xmlns:a16="http://schemas.microsoft.com/office/drawing/2014/main" id="{BF5A2884-7EA0-03F7-17A1-6133D3CB2706}"/>
              </a:ext>
            </a:extLst>
          </p:cNvPr>
          <p:cNvGrpSpPr/>
          <p:nvPr/>
        </p:nvGrpSpPr>
        <p:grpSpPr>
          <a:xfrm>
            <a:off x="3566208" y="3136441"/>
            <a:ext cx="4326041" cy="2498223"/>
            <a:chOff x="3796287" y="3160229"/>
            <a:chExt cx="4326041" cy="2498223"/>
          </a:xfrm>
        </p:grpSpPr>
        <p:pic>
          <p:nvPicPr>
            <p:cNvPr id="12" name="Immagine 11">
              <a:extLst>
                <a:ext uri="{FF2B5EF4-FFF2-40B4-BE49-F238E27FC236}">
                  <a16:creationId xmlns:a16="http://schemas.microsoft.com/office/drawing/2014/main" id="{51546B5D-68C8-3CE9-3694-119F06E3E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8258" y="3160229"/>
              <a:ext cx="859636" cy="859636"/>
            </a:xfrm>
            <a:prstGeom prst="rect">
              <a:avLst/>
            </a:prstGeom>
          </p:spPr>
        </p:pic>
        <p:sp>
          <p:nvSpPr>
            <p:cNvPr id="13" name="CasellaDiTesto 12">
              <a:extLst>
                <a:ext uri="{FF2B5EF4-FFF2-40B4-BE49-F238E27FC236}">
                  <a16:creationId xmlns:a16="http://schemas.microsoft.com/office/drawing/2014/main" id="{1CE6F6FE-D183-8FE9-82D4-1783279E2AB9}"/>
                </a:ext>
              </a:extLst>
            </p:cNvPr>
            <p:cNvSpPr txBox="1"/>
            <p:nvPr/>
          </p:nvSpPr>
          <p:spPr>
            <a:xfrm>
              <a:off x="5476206" y="4025976"/>
              <a:ext cx="703739" cy="276999"/>
            </a:xfrm>
            <a:prstGeom prst="rect">
              <a:avLst/>
            </a:prstGeom>
            <a:noFill/>
          </p:spPr>
          <p:txBody>
            <a:bodyPr wrap="square" rtlCol="0">
              <a:spAutoFit/>
            </a:bodyPr>
            <a:lstStyle/>
            <a:p>
              <a:r>
                <a:rPr lang="it-IT" sz="1200" b="1" dirty="0"/>
                <a:t>Leader</a:t>
              </a:r>
            </a:p>
          </p:txBody>
        </p:sp>
        <p:grpSp>
          <p:nvGrpSpPr>
            <p:cNvPr id="16" name="Gruppo 15">
              <a:extLst>
                <a:ext uri="{FF2B5EF4-FFF2-40B4-BE49-F238E27FC236}">
                  <a16:creationId xmlns:a16="http://schemas.microsoft.com/office/drawing/2014/main" id="{496EBD3A-4C51-6D72-D93E-CE1374858B1B}"/>
                </a:ext>
              </a:extLst>
            </p:cNvPr>
            <p:cNvGrpSpPr/>
            <p:nvPr/>
          </p:nvGrpSpPr>
          <p:grpSpPr>
            <a:xfrm>
              <a:off x="4854949" y="4508397"/>
              <a:ext cx="1150055" cy="1150055"/>
              <a:chOff x="3643887" y="4355997"/>
              <a:chExt cx="1150055" cy="1150055"/>
            </a:xfrm>
          </p:grpSpPr>
          <p:pic>
            <p:nvPicPr>
              <p:cNvPr id="6" name="Immagine 5">
                <a:extLst>
                  <a:ext uri="{FF2B5EF4-FFF2-40B4-BE49-F238E27FC236}">
                    <a16:creationId xmlns:a16="http://schemas.microsoft.com/office/drawing/2014/main" id="{F2FFE769-517C-901B-000E-38E6EC5C49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3887" y="4355997"/>
                <a:ext cx="1150055" cy="1150055"/>
              </a:xfrm>
              <a:prstGeom prst="rect">
                <a:avLst/>
              </a:prstGeom>
            </p:spPr>
          </p:pic>
          <p:sp>
            <p:nvSpPr>
              <p:cNvPr id="14" name="CasellaDiTesto 13">
                <a:extLst>
                  <a:ext uri="{FF2B5EF4-FFF2-40B4-BE49-F238E27FC236}">
                    <a16:creationId xmlns:a16="http://schemas.microsoft.com/office/drawing/2014/main" id="{4674BC3D-CFD7-A62A-9B0E-A7B337D78609}"/>
                  </a:ext>
                </a:extLst>
              </p:cNvPr>
              <p:cNvSpPr txBox="1"/>
              <p:nvPr/>
            </p:nvSpPr>
            <p:spPr>
              <a:xfrm>
                <a:off x="3770791" y="5229050"/>
                <a:ext cx="896247" cy="276999"/>
              </a:xfrm>
              <a:prstGeom prst="rect">
                <a:avLst/>
              </a:prstGeom>
              <a:noFill/>
            </p:spPr>
            <p:txBody>
              <a:bodyPr wrap="square" rtlCol="0">
                <a:spAutoFit/>
              </a:bodyPr>
              <a:lstStyle/>
              <a:p>
                <a:r>
                  <a:rPr lang="it-IT" sz="1200" dirty="0"/>
                  <a:t>Robot #2</a:t>
                </a:r>
              </a:p>
            </p:txBody>
          </p:sp>
        </p:grpSp>
        <p:grpSp>
          <p:nvGrpSpPr>
            <p:cNvPr id="17" name="Gruppo 16">
              <a:extLst>
                <a:ext uri="{FF2B5EF4-FFF2-40B4-BE49-F238E27FC236}">
                  <a16:creationId xmlns:a16="http://schemas.microsoft.com/office/drawing/2014/main" id="{CDCF6F93-8CA9-E1C0-2701-2473EE018385}"/>
                </a:ext>
              </a:extLst>
            </p:cNvPr>
            <p:cNvGrpSpPr/>
            <p:nvPr/>
          </p:nvGrpSpPr>
          <p:grpSpPr>
            <a:xfrm>
              <a:off x="3796287" y="4508397"/>
              <a:ext cx="1150055" cy="1150055"/>
              <a:chOff x="3643887" y="4355997"/>
              <a:chExt cx="1150055" cy="1150055"/>
            </a:xfrm>
          </p:grpSpPr>
          <p:pic>
            <p:nvPicPr>
              <p:cNvPr id="18" name="Immagine 17">
                <a:extLst>
                  <a:ext uri="{FF2B5EF4-FFF2-40B4-BE49-F238E27FC236}">
                    <a16:creationId xmlns:a16="http://schemas.microsoft.com/office/drawing/2014/main" id="{48DACE49-16E0-8C6B-FC19-05D6FED0CC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3887" y="4355997"/>
                <a:ext cx="1150055" cy="1150055"/>
              </a:xfrm>
              <a:prstGeom prst="rect">
                <a:avLst/>
              </a:prstGeom>
            </p:spPr>
          </p:pic>
          <p:sp>
            <p:nvSpPr>
              <p:cNvPr id="19" name="CasellaDiTesto 18">
                <a:extLst>
                  <a:ext uri="{FF2B5EF4-FFF2-40B4-BE49-F238E27FC236}">
                    <a16:creationId xmlns:a16="http://schemas.microsoft.com/office/drawing/2014/main" id="{69C3B7DD-EB00-378C-DE58-F6B8183A63C4}"/>
                  </a:ext>
                </a:extLst>
              </p:cNvPr>
              <p:cNvSpPr txBox="1"/>
              <p:nvPr/>
            </p:nvSpPr>
            <p:spPr>
              <a:xfrm>
                <a:off x="3770791" y="5229050"/>
                <a:ext cx="896247" cy="276999"/>
              </a:xfrm>
              <a:prstGeom prst="rect">
                <a:avLst/>
              </a:prstGeom>
              <a:noFill/>
            </p:spPr>
            <p:txBody>
              <a:bodyPr wrap="square" rtlCol="0">
                <a:spAutoFit/>
              </a:bodyPr>
              <a:lstStyle/>
              <a:p>
                <a:r>
                  <a:rPr lang="it-IT" sz="1200" dirty="0"/>
                  <a:t>Robot #1</a:t>
                </a:r>
              </a:p>
            </p:txBody>
          </p:sp>
        </p:grpSp>
        <p:grpSp>
          <p:nvGrpSpPr>
            <p:cNvPr id="20" name="Gruppo 19">
              <a:extLst>
                <a:ext uri="{FF2B5EF4-FFF2-40B4-BE49-F238E27FC236}">
                  <a16:creationId xmlns:a16="http://schemas.microsoft.com/office/drawing/2014/main" id="{B66144EC-F6BB-ECD2-03EA-E19166574320}"/>
                </a:ext>
              </a:extLst>
            </p:cNvPr>
            <p:cNvGrpSpPr/>
            <p:nvPr/>
          </p:nvGrpSpPr>
          <p:grpSpPr>
            <a:xfrm>
              <a:off x="5913611" y="4508397"/>
              <a:ext cx="1150055" cy="1150055"/>
              <a:chOff x="3643887" y="4355997"/>
              <a:chExt cx="1150055" cy="1150055"/>
            </a:xfrm>
          </p:grpSpPr>
          <p:pic>
            <p:nvPicPr>
              <p:cNvPr id="21" name="Immagine 20">
                <a:extLst>
                  <a:ext uri="{FF2B5EF4-FFF2-40B4-BE49-F238E27FC236}">
                    <a16:creationId xmlns:a16="http://schemas.microsoft.com/office/drawing/2014/main" id="{1430A540-56DE-3B85-12E4-66ACB68EA6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3887" y="4355997"/>
                <a:ext cx="1150055" cy="1150055"/>
              </a:xfrm>
              <a:prstGeom prst="rect">
                <a:avLst/>
              </a:prstGeom>
            </p:spPr>
          </p:pic>
          <p:sp>
            <p:nvSpPr>
              <p:cNvPr id="22" name="CasellaDiTesto 21">
                <a:extLst>
                  <a:ext uri="{FF2B5EF4-FFF2-40B4-BE49-F238E27FC236}">
                    <a16:creationId xmlns:a16="http://schemas.microsoft.com/office/drawing/2014/main" id="{DE1385D3-ADE0-BB47-8440-0C7FA348AA2C}"/>
                  </a:ext>
                </a:extLst>
              </p:cNvPr>
              <p:cNvSpPr txBox="1"/>
              <p:nvPr/>
            </p:nvSpPr>
            <p:spPr>
              <a:xfrm>
                <a:off x="3770791" y="5229050"/>
                <a:ext cx="896247" cy="276999"/>
              </a:xfrm>
              <a:prstGeom prst="rect">
                <a:avLst/>
              </a:prstGeom>
              <a:noFill/>
            </p:spPr>
            <p:txBody>
              <a:bodyPr wrap="square" rtlCol="0">
                <a:spAutoFit/>
              </a:bodyPr>
              <a:lstStyle/>
              <a:p>
                <a:r>
                  <a:rPr lang="it-IT" sz="1200" dirty="0"/>
                  <a:t>Robot #3</a:t>
                </a:r>
              </a:p>
            </p:txBody>
          </p:sp>
        </p:grpSp>
        <p:grpSp>
          <p:nvGrpSpPr>
            <p:cNvPr id="23" name="Gruppo 22">
              <a:extLst>
                <a:ext uri="{FF2B5EF4-FFF2-40B4-BE49-F238E27FC236}">
                  <a16:creationId xmlns:a16="http://schemas.microsoft.com/office/drawing/2014/main" id="{AA148103-EEBF-735F-8041-5B347BA8AE82}"/>
                </a:ext>
              </a:extLst>
            </p:cNvPr>
            <p:cNvGrpSpPr/>
            <p:nvPr/>
          </p:nvGrpSpPr>
          <p:grpSpPr>
            <a:xfrm>
              <a:off x="6972273" y="4508394"/>
              <a:ext cx="1150055" cy="1150055"/>
              <a:chOff x="3643887" y="4355997"/>
              <a:chExt cx="1150055" cy="1150055"/>
            </a:xfrm>
          </p:grpSpPr>
          <p:pic>
            <p:nvPicPr>
              <p:cNvPr id="24" name="Immagine 23">
                <a:extLst>
                  <a:ext uri="{FF2B5EF4-FFF2-40B4-BE49-F238E27FC236}">
                    <a16:creationId xmlns:a16="http://schemas.microsoft.com/office/drawing/2014/main" id="{D8DECF88-DD80-5EFE-2CD6-390AEAC55B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3887" y="4355997"/>
                <a:ext cx="1150055" cy="1150055"/>
              </a:xfrm>
              <a:prstGeom prst="rect">
                <a:avLst/>
              </a:prstGeom>
            </p:spPr>
          </p:pic>
          <p:sp>
            <p:nvSpPr>
              <p:cNvPr id="25" name="CasellaDiTesto 24">
                <a:extLst>
                  <a:ext uri="{FF2B5EF4-FFF2-40B4-BE49-F238E27FC236}">
                    <a16:creationId xmlns:a16="http://schemas.microsoft.com/office/drawing/2014/main" id="{5EE7F572-02D3-9DEC-0825-AD2ECBFBBB1C}"/>
                  </a:ext>
                </a:extLst>
              </p:cNvPr>
              <p:cNvSpPr txBox="1"/>
              <p:nvPr/>
            </p:nvSpPr>
            <p:spPr>
              <a:xfrm>
                <a:off x="3770791" y="5229050"/>
                <a:ext cx="896247" cy="276999"/>
              </a:xfrm>
              <a:prstGeom prst="rect">
                <a:avLst/>
              </a:prstGeom>
              <a:noFill/>
            </p:spPr>
            <p:txBody>
              <a:bodyPr wrap="square" rtlCol="0">
                <a:spAutoFit/>
              </a:bodyPr>
              <a:lstStyle/>
              <a:p>
                <a:r>
                  <a:rPr lang="it-IT" sz="1200" dirty="0"/>
                  <a:t>Robot #4</a:t>
                </a:r>
              </a:p>
            </p:txBody>
          </p:sp>
        </p:grpSp>
        <p:cxnSp>
          <p:nvCxnSpPr>
            <p:cNvPr id="32" name="Connettore 2 31">
              <a:extLst>
                <a:ext uri="{FF2B5EF4-FFF2-40B4-BE49-F238E27FC236}">
                  <a16:creationId xmlns:a16="http://schemas.microsoft.com/office/drawing/2014/main" id="{3340CA49-9AEC-DCCB-436F-101299527059}"/>
                </a:ext>
              </a:extLst>
            </p:cNvPr>
            <p:cNvCxnSpPr>
              <a:stCxn id="18" idx="0"/>
              <a:endCxn id="12" idx="1"/>
            </p:cNvCxnSpPr>
            <p:nvPr/>
          </p:nvCxnSpPr>
          <p:spPr>
            <a:xfrm flipV="1">
              <a:off x="4371315" y="3590047"/>
              <a:ext cx="1026943" cy="91835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CasellaDiTesto 32">
              <a:extLst>
                <a:ext uri="{FF2B5EF4-FFF2-40B4-BE49-F238E27FC236}">
                  <a16:creationId xmlns:a16="http://schemas.microsoft.com/office/drawing/2014/main" id="{3B3AE9B5-D50E-2EF8-C678-F3B8DE985118}"/>
                </a:ext>
              </a:extLst>
            </p:cNvPr>
            <p:cNvSpPr txBox="1"/>
            <p:nvPr/>
          </p:nvSpPr>
          <p:spPr>
            <a:xfrm>
              <a:off x="4235203" y="3845742"/>
              <a:ext cx="711139" cy="261610"/>
            </a:xfrm>
            <a:prstGeom prst="rect">
              <a:avLst/>
            </a:prstGeom>
            <a:noFill/>
          </p:spPr>
          <p:txBody>
            <a:bodyPr wrap="square" rtlCol="0">
              <a:spAutoFit/>
            </a:bodyPr>
            <a:lstStyle/>
            <a:p>
              <a:r>
                <a:rPr lang="it-IT" sz="1100" dirty="0"/>
                <a:t>Position</a:t>
              </a:r>
            </a:p>
          </p:txBody>
        </p:sp>
        <p:cxnSp>
          <p:nvCxnSpPr>
            <p:cNvPr id="36" name="Connettore 2 35">
              <a:extLst>
                <a:ext uri="{FF2B5EF4-FFF2-40B4-BE49-F238E27FC236}">
                  <a16:creationId xmlns:a16="http://schemas.microsoft.com/office/drawing/2014/main" id="{CB9CDB6C-A14C-CBB9-E2E2-52184403E814}"/>
                </a:ext>
              </a:extLst>
            </p:cNvPr>
            <p:cNvCxnSpPr/>
            <p:nvPr/>
          </p:nvCxnSpPr>
          <p:spPr>
            <a:xfrm flipH="1">
              <a:off x="4474346" y="3719744"/>
              <a:ext cx="1001860" cy="92327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0" name="CasellaDiTesto 39">
              <a:extLst>
                <a:ext uri="{FF2B5EF4-FFF2-40B4-BE49-F238E27FC236}">
                  <a16:creationId xmlns:a16="http://schemas.microsoft.com/office/drawing/2014/main" id="{A7B2032C-79C1-63EA-A9DB-E29B10D94C7F}"/>
                </a:ext>
              </a:extLst>
            </p:cNvPr>
            <p:cNvSpPr txBox="1"/>
            <p:nvPr/>
          </p:nvSpPr>
          <p:spPr>
            <a:xfrm>
              <a:off x="4858087" y="4230542"/>
              <a:ext cx="711139" cy="261610"/>
            </a:xfrm>
            <a:prstGeom prst="rect">
              <a:avLst/>
            </a:prstGeom>
            <a:noFill/>
          </p:spPr>
          <p:txBody>
            <a:bodyPr wrap="square" rtlCol="0">
              <a:spAutoFit/>
            </a:bodyPr>
            <a:lstStyle/>
            <a:p>
              <a:r>
                <a:rPr lang="it-IT" sz="1100" dirty="0"/>
                <a:t>Task</a:t>
              </a:r>
            </a:p>
          </p:txBody>
        </p:sp>
        <p:sp>
          <p:nvSpPr>
            <p:cNvPr id="41" name="CasellaDiTesto 40">
              <a:extLst>
                <a:ext uri="{FF2B5EF4-FFF2-40B4-BE49-F238E27FC236}">
                  <a16:creationId xmlns:a16="http://schemas.microsoft.com/office/drawing/2014/main" id="{8981413D-8A21-FAB1-1BBE-D33C90F0DB3F}"/>
                </a:ext>
              </a:extLst>
            </p:cNvPr>
            <p:cNvSpPr txBox="1"/>
            <p:nvPr/>
          </p:nvSpPr>
          <p:spPr>
            <a:xfrm>
              <a:off x="5708354" y="4302975"/>
              <a:ext cx="529864" cy="369332"/>
            </a:xfrm>
            <a:prstGeom prst="rect">
              <a:avLst/>
            </a:prstGeom>
            <a:noFill/>
          </p:spPr>
          <p:txBody>
            <a:bodyPr wrap="square" rtlCol="0">
              <a:spAutoFit/>
            </a:bodyPr>
            <a:lstStyle/>
            <a:p>
              <a:r>
                <a:rPr lang="it-IT" dirty="0"/>
                <a:t>…</a:t>
              </a:r>
            </a:p>
          </p:txBody>
        </p:sp>
        <p:cxnSp>
          <p:nvCxnSpPr>
            <p:cNvPr id="43" name="Connettore 2 42">
              <a:extLst>
                <a:ext uri="{FF2B5EF4-FFF2-40B4-BE49-F238E27FC236}">
                  <a16:creationId xmlns:a16="http://schemas.microsoft.com/office/drawing/2014/main" id="{4B10894D-A67E-679F-D30F-A5741D58FDA8}"/>
                </a:ext>
              </a:extLst>
            </p:cNvPr>
            <p:cNvCxnSpPr>
              <a:stCxn id="24" idx="0"/>
              <a:endCxn id="12" idx="3"/>
            </p:cNvCxnSpPr>
            <p:nvPr/>
          </p:nvCxnSpPr>
          <p:spPr>
            <a:xfrm flipH="1" flipV="1">
              <a:off x="6257894" y="3590047"/>
              <a:ext cx="1289407" cy="9183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5" name="Connettore 2 44">
              <a:extLst>
                <a:ext uri="{FF2B5EF4-FFF2-40B4-BE49-F238E27FC236}">
                  <a16:creationId xmlns:a16="http://schemas.microsoft.com/office/drawing/2014/main" id="{7BD5814E-83D4-E609-FCBD-90ADE41BB8DA}"/>
                </a:ext>
              </a:extLst>
            </p:cNvPr>
            <p:cNvCxnSpPr/>
            <p:nvPr/>
          </p:nvCxnSpPr>
          <p:spPr>
            <a:xfrm>
              <a:off x="6179945" y="3719744"/>
              <a:ext cx="1279128" cy="92327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6" name="CasellaDiTesto 45">
              <a:extLst>
                <a:ext uri="{FF2B5EF4-FFF2-40B4-BE49-F238E27FC236}">
                  <a16:creationId xmlns:a16="http://schemas.microsoft.com/office/drawing/2014/main" id="{48148691-5E9A-0498-1DBB-D27C59DEED9A}"/>
                </a:ext>
              </a:extLst>
            </p:cNvPr>
            <p:cNvSpPr txBox="1"/>
            <p:nvPr/>
          </p:nvSpPr>
          <p:spPr>
            <a:xfrm>
              <a:off x="6792048" y="3787610"/>
              <a:ext cx="711139" cy="261610"/>
            </a:xfrm>
            <a:prstGeom prst="rect">
              <a:avLst/>
            </a:prstGeom>
            <a:noFill/>
          </p:spPr>
          <p:txBody>
            <a:bodyPr wrap="square" rtlCol="0">
              <a:spAutoFit/>
            </a:bodyPr>
            <a:lstStyle/>
            <a:p>
              <a:r>
                <a:rPr lang="it-IT" sz="1100" dirty="0"/>
                <a:t>Position</a:t>
              </a:r>
            </a:p>
          </p:txBody>
        </p:sp>
        <p:sp>
          <p:nvSpPr>
            <p:cNvPr id="47" name="CasellaDiTesto 46">
              <a:extLst>
                <a:ext uri="{FF2B5EF4-FFF2-40B4-BE49-F238E27FC236}">
                  <a16:creationId xmlns:a16="http://schemas.microsoft.com/office/drawing/2014/main" id="{AD8A2C70-A14E-E353-4D3A-266D10624677}"/>
                </a:ext>
              </a:extLst>
            </p:cNvPr>
            <p:cNvSpPr txBox="1"/>
            <p:nvPr/>
          </p:nvSpPr>
          <p:spPr>
            <a:xfrm>
              <a:off x="6305358" y="4148002"/>
              <a:ext cx="711139" cy="261610"/>
            </a:xfrm>
            <a:prstGeom prst="rect">
              <a:avLst/>
            </a:prstGeom>
            <a:noFill/>
          </p:spPr>
          <p:txBody>
            <a:bodyPr wrap="square" rtlCol="0">
              <a:spAutoFit/>
            </a:bodyPr>
            <a:lstStyle/>
            <a:p>
              <a:r>
                <a:rPr lang="it-IT" sz="1100" dirty="0"/>
                <a:t>Task</a:t>
              </a:r>
            </a:p>
          </p:txBody>
        </p:sp>
      </p:grpSp>
      <p:grpSp>
        <p:nvGrpSpPr>
          <p:cNvPr id="49" name="Gruppo 48">
            <a:extLst>
              <a:ext uri="{FF2B5EF4-FFF2-40B4-BE49-F238E27FC236}">
                <a16:creationId xmlns:a16="http://schemas.microsoft.com/office/drawing/2014/main" id="{9D5E087C-E35F-ECF9-243C-B73B74AAF982}"/>
              </a:ext>
            </a:extLst>
          </p:cNvPr>
          <p:cNvGrpSpPr/>
          <p:nvPr/>
        </p:nvGrpSpPr>
        <p:grpSpPr>
          <a:xfrm>
            <a:off x="8254754" y="3075664"/>
            <a:ext cx="3277337" cy="2420494"/>
            <a:chOff x="7751960" y="2645546"/>
            <a:chExt cx="3277337" cy="2420494"/>
          </a:xfrm>
        </p:grpSpPr>
        <p:sp>
          <p:nvSpPr>
            <p:cNvPr id="50" name="Ovale 49">
              <a:extLst>
                <a:ext uri="{FF2B5EF4-FFF2-40B4-BE49-F238E27FC236}">
                  <a16:creationId xmlns:a16="http://schemas.microsoft.com/office/drawing/2014/main" id="{D5EF2F75-D1A4-8C43-6416-597F3FF17457}"/>
                </a:ext>
              </a:extLst>
            </p:cNvPr>
            <p:cNvSpPr/>
            <p:nvPr/>
          </p:nvSpPr>
          <p:spPr>
            <a:xfrm>
              <a:off x="8087555" y="4627236"/>
              <a:ext cx="2814221" cy="43880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a:t>robot_1</a:t>
              </a:r>
            </a:p>
          </p:txBody>
        </p:sp>
        <p:sp>
          <p:nvSpPr>
            <p:cNvPr id="51" name="Ovale 50">
              <a:extLst>
                <a:ext uri="{FF2B5EF4-FFF2-40B4-BE49-F238E27FC236}">
                  <a16:creationId xmlns:a16="http://schemas.microsoft.com/office/drawing/2014/main" id="{24F2327D-D72D-8390-DC7B-00AEF623459D}"/>
                </a:ext>
              </a:extLst>
            </p:cNvPr>
            <p:cNvSpPr/>
            <p:nvPr/>
          </p:nvSpPr>
          <p:spPr>
            <a:xfrm>
              <a:off x="8087556" y="2645546"/>
              <a:ext cx="2814221" cy="43880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a:t>leader</a:t>
              </a:r>
            </a:p>
          </p:txBody>
        </p:sp>
        <p:cxnSp>
          <p:nvCxnSpPr>
            <p:cNvPr id="52" name="Connettore a gomito 51">
              <a:extLst>
                <a:ext uri="{FF2B5EF4-FFF2-40B4-BE49-F238E27FC236}">
                  <a16:creationId xmlns:a16="http://schemas.microsoft.com/office/drawing/2014/main" id="{D34B0BAE-CC55-1B8D-263F-717890F78413}"/>
                </a:ext>
              </a:extLst>
            </p:cNvPr>
            <p:cNvCxnSpPr>
              <a:stCxn id="50" idx="1"/>
              <a:endCxn id="51" idx="3"/>
            </p:cNvCxnSpPr>
            <p:nvPr/>
          </p:nvCxnSpPr>
          <p:spPr>
            <a:xfrm rot="5400000" flipH="1" flipV="1">
              <a:off x="7663984" y="3855793"/>
              <a:ext cx="1671408" cy="1"/>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3" name="Connettore a gomito 52">
              <a:extLst>
                <a:ext uri="{FF2B5EF4-FFF2-40B4-BE49-F238E27FC236}">
                  <a16:creationId xmlns:a16="http://schemas.microsoft.com/office/drawing/2014/main" id="{FEBBFB87-9D24-9C71-7F9D-6541F5AFACD6}"/>
                </a:ext>
              </a:extLst>
            </p:cNvPr>
            <p:cNvCxnSpPr>
              <a:stCxn id="51" idx="5"/>
              <a:endCxn id="50" idx="7"/>
            </p:cNvCxnSpPr>
            <p:nvPr/>
          </p:nvCxnSpPr>
          <p:spPr>
            <a:xfrm rot="5400000">
              <a:off x="9653940" y="3855793"/>
              <a:ext cx="1671408" cy="1"/>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54" name="CasellaDiTesto 53">
              <a:extLst>
                <a:ext uri="{FF2B5EF4-FFF2-40B4-BE49-F238E27FC236}">
                  <a16:creationId xmlns:a16="http://schemas.microsoft.com/office/drawing/2014/main" id="{12F7BD26-178B-99C3-31BB-C89C206BE2CC}"/>
                </a:ext>
              </a:extLst>
            </p:cNvPr>
            <p:cNvSpPr txBox="1"/>
            <p:nvPr/>
          </p:nvSpPr>
          <p:spPr>
            <a:xfrm>
              <a:off x="7751960" y="3724988"/>
              <a:ext cx="771125" cy="261610"/>
            </a:xfrm>
            <a:prstGeom prst="rect">
              <a:avLst/>
            </a:prstGeom>
            <a:noFill/>
          </p:spPr>
          <p:txBody>
            <a:bodyPr wrap="square" rtlCol="0">
              <a:spAutoFit/>
            </a:bodyPr>
            <a:lstStyle/>
            <a:p>
              <a:r>
                <a:rPr lang="it-IT" sz="1100" b="1" dirty="0">
                  <a:solidFill>
                    <a:srgbClr val="0070C0"/>
                  </a:solidFill>
                </a:rPr>
                <a:t>position</a:t>
              </a:r>
            </a:p>
          </p:txBody>
        </p:sp>
        <p:sp>
          <p:nvSpPr>
            <p:cNvPr id="55" name="CasellaDiTesto 54">
              <a:extLst>
                <a:ext uri="{FF2B5EF4-FFF2-40B4-BE49-F238E27FC236}">
                  <a16:creationId xmlns:a16="http://schemas.microsoft.com/office/drawing/2014/main" id="{5C2F99CC-8F5D-6F28-98A6-386AAAD9493C}"/>
                </a:ext>
              </a:extLst>
            </p:cNvPr>
            <p:cNvSpPr txBox="1"/>
            <p:nvPr/>
          </p:nvSpPr>
          <p:spPr>
            <a:xfrm>
              <a:off x="10471883" y="3724988"/>
              <a:ext cx="557414" cy="261610"/>
            </a:xfrm>
            <a:prstGeom prst="rect">
              <a:avLst/>
            </a:prstGeom>
            <a:noFill/>
          </p:spPr>
          <p:txBody>
            <a:bodyPr wrap="square" rtlCol="0">
              <a:spAutoFit/>
            </a:bodyPr>
            <a:lstStyle/>
            <a:p>
              <a:r>
                <a:rPr lang="it-IT" sz="1100" b="1" dirty="0">
                  <a:solidFill>
                    <a:srgbClr val="0070C0"/>
                  </a:solidFill>
                </a:rPr>
                <a:t>task</a:t>
              </a:r>
            </a:p>
          </p:txBody>
        </p:sp>
      </p:grpSp>
      <p:sp>
        <p:nvSpPr>
          <p:cNvPr id="56" name="CasellaDiTesto 55">
            <a:extLst>
              <a:ext uri="{FF2B5EF4-FFF2-40B4-BE49-F238E27FC236}">
                <a16:creationId xmlns:a16="http://schemas.microsoft.com/office/drawing/2014/main" id="{56B2BFA7-8DA6-49FC-38F2-BAEB767D4721}"/>
              </a:ext>
            </a:extLst>
          </p:cNvPr>
          <p:cNvSpPr txBox="1"/>
          <p:nvPr/>
        </p:nvSpPr>
        <p:spPr>
          <a:xfrm>
            <a:off x="8091098" y="2021713"/>
            <a:ext cx="3812722" cy="954107"/>
          </a:xfrm>
          <a:prstGeom prst="rect">
            <a:avLst/>
          </a:prstGeom>
          <a:noFill/>
          <a:ln>
            <a:solidFill>
              <a:srgbClr val="FF0000"/>
            </a:solidFill>
          </a:ln>
        </p:spPr>
        <p:txBody>
          <a:bodyPr wrap="square" rtlCol="0">
            <a:spAutoFit/>
          </a:bodyPr>
          <a:lstStyle/>
          <a:p>
            <a:pPr algn="just"/>
            <a:r>
              <a:rPr lang="it-IT" sz="1400" dirty="0" err="1"/>
              <a:t>Important</a:t>
            </a:r>
            <a:r>
              <a:rPr lang="it-IT" sz="1400" dirty="0"/>
              <a:t> note on ROS Services: The </a:t>
            </a:r>
            <a:r>
              <a:rPr lang="it-IT" sz="1400" dirty="0" err="1"/>
              <a:t>reqeust</a:t>
            </a:r>
            <a:r>
              <a:rPr lang="it-IT" sz="1400" dirty="0"/>
              <a:t>/</a:t>
            </a:r>
            <a:r>
              <a:rPr lang="it-IT" sz="1400" dirty="0" err="1"/>
              <a:t>responde</a:t>
            </a:r>
            <a:r>
              <a:rPr lang="it-IT" sz="1400" dirty="0"/>
              <a:t> </a:t>
            </a:r>
            <a:r>
              <a:rPr lang="it-IT" sz="1400" dirty="0" err="1"/>
              <a:t>communication</a:t>
            </a:r>
            <a:r>
              <a:rPr lang="it-IT" sz="1400" dirty="0"/>
              <a:t> </a:t>
            </a:r>
            <a:r>
              <a:rPr lang="it-IT" sz="1400" dirty="0" err="1"/>
              <a:t>is</a:t>
            </a:r>
            <a:r>
              <a:rPr lang="it-IT" sz="1400" dirty="0"/>
              <a:t> </a:t>
            </a:r>
            <a:r>
              <a:rPr lang="it-IT" sz="1400" b="1" dirty="0" err="1">
                <a:solidFill>
                  <a:srgbClr val="FF0000"/>
                </a:solidFill>
              </a:rPr>
              <a:t>blocking</a:t>
            </a:r>
            <a:r>
              <a:rPr lang="it-IT" sz="1400" dirty="0"/>
              <a:t> for </a:t>
            </a:r>
            <a:r>
              <a:rPr lang="it-IT" sz="1400" dirty="0" err="1"/>
              <a:t>your</a:t>
            </a:r>
            <a:r>
              <a:rPr lang="it-IT" sz="1400" dirty="0"/>
              <a:t> code. Use ROS Services </a:t>
            </a:r>
            <a:r>
              <a:rPr lang="it-IT" sz="1400" dirty="0" err="1"/>
              <a:t>only</a:t>
            </a:r>
            <a:r>
              <a:rPr lang="it-IT" sz="1400" dirty="0"/>
              <a:t> for </a:t>
            </a:r>
            <a:r>
              <a:rPr lang="it-IT" sz="1400" dirty="0" err="1"/>
              <a:t>rapid</a:t>
            </a:r>
            <a:r>
              <a:rPr lang="it-IT" sz="1400" dirty="0"/>
              <a:t> </a:t>
            </a:r>
            <a:r>
              <a:rPr lang="it-IT" sz="1400" dirty="0" err="1"/>
              <a:t>computation</a:t>
            </a:r>
            <a:r>
              <a:rPr lang="it-IT" sz="1400" dirty="0"/>
              <a:t> or </a:t>
            </a:r>
            <a:r>
              <a:rPr lang="it-IT" sz="1400" b="1" dirty="0">
                <a:solidFill>
                  <a:srgbClr val="FF0000"/>
                </a:solidFill>
              </a:rPr>
              <a:t>discrete events</a:t>
            </a:r>
            <a:r>
              <a:rPr lang="it-IT" sz="1400" dirty="0"/>
              <a:t>!</a:t>
            </a:r>
          </a:p>
        </p:txBody>
      </p:sp>
    </p:spTree>
    <p:extLst>
      <p:ext uri="{BB962C8B-B14F-4D97-AF65-F5344CB8AC3E}">
        <p14:creationId xmlns:p14="http://schemas.microsoft.com/office/powerpoint/2010/main" val="130613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2887616" y="201377"/>
            <a:ext cx="6416767" cy="523220"/>
          </a:xfrm>
          <a:prstGeom prst="rect">
            <a:avLst/>
          </a:prstGeom>
          <a:noFill/>
        </p:spPr>
        <p:txBody>
          <a:bodyPr wrap="square" rtlCol="0">
            <a:spAutoFit/>
          </a:bodyPr>
          <a:lstStyle/>
          <a:p>
            <a:r>
              <a:rPr lang="it-IT" sz="2800" dirty="0">
                <a:solidFill>
                  <a:srgbClr val="0168AD"/>
                </a:solidFill>
              </a:rPr>
              <a:t>ROS Master and </a:t>
            </a:r>
            <a:r>
              <a:rPr lang="it-IT" sz="2800" dirty="0" err="1">
                <a:solidFill>
                  <a:srgbClr val="0168AD"/>
                </a:solidFill>
              </a:rPr>
              <a:t>Parameter</a:t>
            </a:r>
            <a:r>
              <a:rPr lang="it-IT" sz="2800" dirty="0">
                <a:solidFill>
                  <a:srgbClr val="0168AD"/>
                </a:solidFill>
              </a:rPr>
              <a:t> Server</a:t>
            </a:r>
          </a:p>
        </p:txBody>
      </p:sp>
      <p:sp>
        <p:nvSpPr>
          <p:cNvPr id="3" name="CasellaDiTesto 2">
            <a:extLst>
              <a:ext uri="{FF2B5EF4-FFF2-40B4-BE49-F238E27FC236}">
                <a16:creationId xmlns:a16="http://schemas.microsoft.com/office/drawing/2014/main" id="{99466FF0-00A1-B37C-8529-B405753E8A25}"/>
              </a:ext>
            </a:extLst>
          </p:cNvPr>
          <p:cNvSpPr txBox="1"/>
          <p:nvPr/>
        </p:nvSpPr>
        <p:spPr>
          <a:xfrm>
            <a:off x="569650" y="724597"/>
            <a:ext cx="11052700" cy="1200329"/>
          </a:xfrm>
          <a:prstGeom prst="rect">
            <a:avLst/>
          </a:prstGeom>
          <a:noFill/>
        </p:spPr>
        <p:txBody>
          <a:bodyPr wrap="square" rtlCol="0">
            <a:spAutoFit/>
          </a:bodyPr>
          <a:lstStyle/>
          <a:p>
            <a:pPr algn="just"/>
            <a:r>
              <a:rPr lang="it-IT" dirty="0"/>
              <a:t>The </a:t>
            </a:r>
            <a:r>
              <a:rPr lang="it-IT" b="1" dirty="0">
                <a:solidFill>
                  <a:srgbClr val="0070C0"/>
                </a:solidFill>
              </a:rPr>
              <a:t>ROS Master </a:t>
            </a:r>
            <a:r>
              <a:rPr lang="it-IT" dirty="0" err="1"/>
              <a:t>provides</a:t>
            </a:r>
            <a:r>
              <a:rPr lang="it-IT" dirty="0"/>
              <a:t> the name </a:t>
            </a:r>
            <a:r>
              <a:rPr lang="it-IT" dirty="0" err="1"/>
              <a:t>registration</a:t>
            </a:r>
            <a:r>
              <a:rPr lang="it-IT" dirty="0"/>
              <a:t> and </a:t>
            </a:r>
            <a:r>
              <a:rPr lang="it-IT" dirty="0" err="1"/>
              <a:t>lookup</a:t>
            </a:r>
            <a:r>
              <a:rPr lang="it-IT" dirty="0"/>
              <a:t> to the </a:t>
            </a:r>
            <a:r>
              <a:rPr lang="it-IT" dirty="0" err="1"/>
              <a:t>rest</a:t>
            </a:r>
            <a:r>
              <a:rPr lang="it-IT" dirty="0"/>
              <a:t> of the </a:t>
            </a:r>
            <a:r>
              <a:rPr lang="it-IT" dirty="0" err="1"/>
              <a:t>nodes</a:t>
            </a:r>
            <a:r>
              <a:rPr lang="it-IT" dirty="0"/>
              <a:t>. </a:t>
            </a:r>
            <a:r>
              <a:rPr lang="it-IT" b="1" dirty="0" err="1">
                <a:solidFill>
                  <a:srgbClr val="0070C0"/>
                </a:solidFill>
              </a:rPr>
              <a:t>Nodes</a:t>
            </a:r>
            <a:r>
              <a:rPr lang="it-IT" b="1" dirty="0">
                <a:solidFill>
                  <a:srgbClr val="0070C0"/>
                </a:solidFill>
              </a:rPr>
              <a:t> </a:t>
            </a:r>
            <a:r>
              <a:rPr lang="it-IT" b="1" dirty="0" err="1">
                <a:solidFill>
                  <a:srgbClr val="0070C0"/>
                </a:solidFill>
              </a:rPr>
              <a:t>will</a:t>
            </a:r>
            <a:r>
              <a:rPr lang="it-IT" b="1" dirty="0">
                <a:solidFill>
                  <a:srgbClr val="0070C0"/>
                </a:solidFill>
              </a:rPr>
              <a:t> </a:t>
            </a:r>
            <a:r>
              <a:rPr lang="it-IT" b="1" dirty="0" err="1">
                <a:solidFill>
                  <a:srgbClr val="0070C0"/>
                </a:solidFill>
              </a:rPr>
              <a:t>not</a:t>
            </a:r>
            <a:r>
              <a:rPr lang="it-IT" b="1" dirty="0">
                <a:solidFill>
                  <a:srgbClr val="0070C0"/>
                </a:solidFill>
              </a:rPr>
              <a:t> be </a:t>
            </a:r>
            <a:r>
              <a:rPr lang="it-IT" b="1" dirty="0" err="1">
                <a:solidFill>
                  <a:srgbClr val="0070C0"/>
                </a:solidFill>
              </a:rPr>
              <a:t>able</a:t>
            </a:r>
            <a:r>
              <a:rPr lang="it-IT" b="1" dirty="0">
                <a:solidFill>
                  <a:srgbClr val="0070C0"/>
                </a:solidFill>
              </a:rPr>
              <a:t> to </a:t>
            </a:r>
            <a:r>
              <a:rPr lang="it-IT" b="1" dirty="0" err="1">
                <a:solidFill>
                  <a:srgbClr val="0070C0"/>
                </a:solidFill>
              </a:rPr>
              <a:t>find</a:t>
            </a:r>
            <a:r>
              <a:rPr lang="it-IT" b="1" dirty="0">
                <a:solidFill>
                  <a:srgbClr val="0070C0"/>
                </a:solidFill>
              </a:rPr>
              <a:t> </a:t>
            </a:r>
            <a:r>
              <a:rPr lang="it-IT" b="1" dirty="0" err="1">
                <a:solidFill>
                  <a:srgbClr val="0070C0"/>
                </a:solidFill>
              </a:rPr>
              <a:t>each</a:t>
            </a:r>
            <a:r>
              <a:rPr lang="it-IT" b="1" dirty="0">
                <a:solidFill>
                  <a:srgbClr val="0070C0"/>
                </a:solidFill>
              </a:rPr>
              <a:t> </a:t>
            </a:r>
            <a:r>
              <a:rPr lang="it-IT" b="1" dirty="0" err="1">
                <a:solidFill>
                  <a:srgbClr val="0070C0"/>
                </a:solidFill>
              </a:rPr>
              <a:t>other</a:t>
            </a:r>
            <a:r>
              <a:rPr lang="it-IT" b="1" dirty="0">
                <a:solidFill>
                  <a:srgbClr val="0070C0"/>
                </a:solidFill>
              </a:rPr>
              <a:t>, </a:t>
            </a:r>
            <a:r>
              <a:rPr lang="it-IT" b="1" dirty="0" err="1">
                <a:solidFill>
                  <a:srgbClr val="0070C0"/>
                </a:solidFill>
              </a:rPr>
              <a:t>exchange</a:t>
            </a:r>
            <a:r>
              <a:rPr lang="it-IT" b="1" dirty="0">
                <a:solidFill>
                  <a:srgbClr val="0070C0"/>
                </a:solidFill>
              </a:rPr>
              <a:t> </a:t>
            </a:r>
            <a:r>
              <a:rPr lang="it-IT" b="1" dirty="0" err="1">
                <a:solidFill>
                  <a:srgbClr val="0070C0"/>
                </a:solidFill>
              </a:rPr>
              <a:t>messages</a:t>
            </a:r>
            <a:r>
              <a:rPr lang="it-IT" b="1" dirty="0">
                <a:solidFill>
                  <a:srgbClr val="0070C0"/>
                </a:solidFill>
              </a:rPr>
              <a:t> or </a:t>
            </a:r>
            <a:r>
              <a:rPr lang="it-IT" b="1" dirty="0" err="1">
                <a:solidFill>
                  <a:srgbClr val="0070C0"/>
                </a:solidFill>
              </a:rPr>
              <a:t>invoke</a:t>
            </a:r>
            <a:r>
              <a:rPr lang="it-IT" b="1" dirty="0">
                <a:solidFill>
                  <a:srgbClr val="0070C0"/>
                </a:solidFill>
              </a:rPr>
              <a:t> services </a:t>
            </a:r>
            <a:r>
              <a:rPr lang="it-IT" b="1" dirty="0" err="1">
                <a:solidFill>
                  <a:srgbClr val="0070C0"/>
                </a:solidFill>
              </a:rPr>
              <a:t>without</a:t>
            </a:r>
            <a:r>
              <a:rPr lang="it-IT" b="1" dirty="0">
                <a:solidFill>
                  <a:srgbClr val="0070C0"/>
                </a:solidFill>
              </a:rPr>
              <a:t> ROS Master</a:t>
            </a:r>
            <a:r>
              <a:rPr lang="it-IT" dirty="0"/>
              <a:t>.</a:t>
            </a:r>
            <a:r>
              <a:rPr lang="it-IT" b="1" dirty="0">
                <a:solidFill>
                  <a:srgbClr val="0070C0"/>
                </a:solidFill>
              </a:rPr>
              <a:t> </a:t>
            </a:r>
            <a:r>
              <a:rPr lang="it-IT" dirty="0"/>
              <a:t>In a </a:t>
            </a:r>
            <a:r>
              <a:rPr lang="it-IT" dirty="0" err="1"/>
              <a:t>distributed</a:t>
            </a:r>
            <a:r>
              <a:rPr lang="it-IT" dirty="0"/>
              <a:t> system, </a:t>
            </a:r>
            <a:r>
              <a:rPr lang="it-IT" dirty="0" err="1"/>
              <a:t>we</a:t>
            </a:r>
            <a:r>
              <a:rPr lang="it-IT" dirty="0"/>
              <a:t> </a:t>
            </a:r>
            <a:r>
              <a:rPr lang="it-IT" dirty="0" err="1"/>
              <a:t>should</a:t>
            </a:r>
            <a:r>
              <a:rPr lang="it-IT" dirty="0"/>
              <a:t> </a:t>
            </a:r>
            <a:r>
              <a:rPr lang="it-IT" dirty="0" err="1"/>
              <a:t>run</a:t>
            </a:r>
            <a:r>
              <a:rPr lang="it-IT" dirty="0"/>
              <a:t> the master on one computer and </a:t>
            </a:r>
            <a:r>
              <a:rPr lang="it-IT" dirty="0" err="1"/>
              <a:t>other</a:t>
            </a:r>
            <a:r>
              <a:rPr lang="it-IT" dirty="0"/>
              <a:t> remote </a:t>
            </a:r>
            <a:r>
              <a:rPr lang="it-IT" dirty="0" err="1"/>
              <a:t>nodes</a:t>
            </a:r>
            <a:r>
              <a:rPr lang="it-IT" dirty="0"/>
              <a:t> (ex. </a:t>
            </a:r>
            <a:r>
              <a:rPr lang="it-IT" dirty="0" err="1"/>
              <a:t>robots</a:t>
            </a:r>
            <a:r>
              <a:rPr lang="it-IT" dirty="0"/>
              <a:t>) can </a:t>
            </a:r>
            <a:r>
              <a:rPr lang="it-IT" dirty="0" err="1"/>
              <a:t>communicate</a:t>
            </a:r>
            <a:r>
              <a:rPr lang="it-IT" dirty="0"/>
              <a:t> </a:t>
            </a:r>
            <a:r>
              <a:rPr lang="it-IT" dirty="0" err="1"/>
              <a:t>each</a:t>
            </a:r>
            <a:r>
              <a:rPr lang="it-IT" dirty="0"/>
              <a:t> </a:t>
            </a:r>
            <a:r>
              <a:rPr lang="it-IT" dirty="0" err="1"/>
              <a:t>other</a:t>
            </a:r>
            <a:r>
              <a:rPr lang="it-IT" dirty="0"/>
              <a:t> thanks with </a:t>
            </a:r>
            <a:r>
              <a:rPr lang="it-IT" dirty="0" err="1"/>
              <a:t>this</a:t>
            </a:r>
            <a:r>
              <a:rPr lang="it-IT" dirty="0"/>
              <a:t> master.</a:t>
            </a:r>
            <a:endParaRPr lang="it-IT" b="1" dirty="0">
              <a:solidFill>
                <a:srgbClr val="0070C0"/>
              </a:solidFill>
            </a:endParaRPr>
          </a:p>
        </p:txBody>
      </p:sp>
      <p:sp>
        <p:nvSpPr>
          <p:cNvPr id="4" name="CasellaDiTesto 3">
            <a:extLst>
              <a:ext uri="{FF2B5EF4-FFF2-40B4-BE49-F238E27FC236}">
                <a16:creationId xmlns:a16="http://schemas.microsoft.com/office/drawing/2014/main" id="{BC9179E6-46AB-A3B8-C8BA-B36C8C10B2E5}"/>
              </a:ext>
            </a:extLst>
          </p:cNvPr>
          <p:cNvSpPr txBox="1"/>
          <p:nvPr/>
        </p:nvSpPr>
        <p:spPr>
          <a:xfrm>
            <a:off x="569650" y="1924926"/>
            <a:ext cx="11052700" cy="1754326"/>
          </a:xfrm>
          <a:prstGeom prst="rect">
            <a:avLst/>
          </a:prstGeom>
          <a:noFill/>
        </p:spPr>
        <p:txBody>
          <a:bodyPr wrap="square" rtlCol="0">
            <a:spAutoFit/>
          </a:bodyPr>
          <a:lstStyle/>
          <a:p>
            <a:pPr algn="just"/>
            <a:r>
              <a:rPr lang="en-US" dirty="0"/>
              <a:t>When a node starts publishing a topic, the node will give the details of the topic, such as name and data type, to the </a:t>
            </a:r>
            <a:r>
              <a:rPr lang="en-US" b="1" dirty="0">
                <a:solidFill>
                  <a:srgbClr val="0070C0"/>
                </a:solidFill>
              </a:rPr>
              <a:t>ROS Master</a:t>
            </a:r>
            <a:r>
              <a:rPr lang="en-US" dirty="0"/>
              <a:t>. The ROS Master will </a:t>
            </a:r>
            <a:r>
              <a:rPr lang="en-US" b="1" dirty="0">
                <a:solidFill>
                  <a:srgbClr val="0070C0"/>
                </a:solidFill>
              </a:rPr>
              <a:t>check whether any other nodes are subscribed to the same topic</a:t>
            </a:r>
            <a:r>
              <a:rPr lang="en-US" dirty="0"/>
              <a:t>. If any nodes are subscribed to the same topic, the ROS Master will share the node details of the publisher to the subscriber node. After connecting to the two nodes, the ROS Master has no role in controlling them. If we stop any nodes, it will check with the ROS Master once again. This same method is used for the ROS services.</a:t>
            </a:r>
            <a:endParaRPr lang="it-IT" dirty="0"/>
          </a:p>
        </p:txBody>
      </p:sp>
      <p:pic>
        <p:nvPicPr>
          <p:cNvPr id="6" name="Immagine 5">
            <a:extLst>
              <a:ext uri="{FF2B5EF4-FFF2-40B4-BE49-F238E27FC236}">
                <a16:creationId xmlns:a16="http://schemas.microsoft.com/office/drawing/2014/main" id="{B38E65DC-AE04-7FB1-F8BE-FE92847D4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2912" y="3429000"/>
            <a:ext cx="3319178" cy="2557616"/>
          </a:xfrm>
          <a:prstGeom prst="rect">
            <a:avLst/>
          </a:prstGeom>
        </p:spPr>
      </p:pic>
      <p:sp>
        <p:nvSpPr>
          <p:cNvPr id="7" name="CasellaDiTesto 6">
            <a:extLst>
              <a:ext uri="{FF2B5EF4-FFF2-40B4-BE49-F238E27FC236}">
                <a16:creationId xmlns:a16="http://schemas.microsoft.com/office/drawing/2014/main" id="{50023454-A428-C1D8-4B6D-6296DD973F39}"/>
              </a:ext>
            </a:extLst>
          </p:cNvPr>
          <p:cNvSpPr txBox="1"/>
          <p:nvPr/>
        </p:nvSpPr>
        <p:spPr>
          <a:xfrm>
            <a:off x="7546019" y="5349807"/>
            <a:ext cx="1969524" cy="553998"/>
          </a:xfrm>
          <a:prstGeom prst="rect">
            <a:avLst/>
          </a:prstGeom>
          <a:noFill/>
        </p:spPr>
        <p:txBody>
          <a:bodyPr wrap="square" rtlCol="0">
            <a:spAutoFit/>
          </a:bodyPr>
          <a:lstStyle/>
          <a:p>
            <a:pPr algn="just"/>
            <a:r>
              <a:rPr lang="it-IT" sz="1000" i="1" dirty="0" err="1"/>
              <a:t>Communication</a:t>
            </a:r>
            <a:r>
              <a:rPr lang="it-IT" sz="1000" i="1" dirty="0"/>
              <a:t> </a:t>
            </a:r>
            <a:r>
              <a:rPr lang="it-IT" sz="1000" i="1" dirty="0" err="1"/>
              <a:t>between</a:t>
            </a:r>
            <a:r>
              <a:rPr lang="it-IT" sz="1000" i="1" dirty="0"/>
              <a:t> ROS Master and Hello World publisher and </a:t>
            </a:r>
            <a:r>
              <a:rPr lang="it-IT" sz="1000" i="1" dirty="0" err="1"/>
              <a:t>subscriber</a:t>
            </a:r>
            <a:r>
              <a:rPr lang="it-IT" sz="1000" i="1" dirty="0"/>
              <a:t>.</a:t>
            </a:r>
          </a:p>
        </p:txBody>
      </p:sp>
    </p:spTree>
    <p:extLst>
      <p:ext uri="{BB962C8B-B14F-4D97-AF65-F5344CB8AC3E}">
        <p14:creationId xmlns:p14="http://schemas.microsoft.com/office/powerpoint/2010/main" val="154401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2AB64C-352D-CF10-13C1-B3888B8133D9}"/>
              </a:ext>
            </a:extLst>
          </p:cNvPr>
          <p:cNvSpPr txBox="1"/>
          <p:nvPr/>
        </p:nvSpPr>
        <p:spPr>
          <a:xfrm>
            <a:off x="2887616" y="201377"/>
            <a:ext cx="6416767" cy="523220"/>
          </a:xfrm>
          <a:prstGeom prst="rect">
            <a:avLst/>
          </a:prstGeom>
          <a:noFill/>
        </p:spPr>
        <p:txBody>
          <a:bodyPr wrap="square" rtlCol="0">
            <a:spAutoFit/>
          </a:bodyPr>
          <a:lstStyle/>
          <a:p>
            <a:r>
              <a:rPr lang="it-IT" sz="2800" dirty="0">
                <a:solidFill>
                  <a:srgbClr val="0168AD"/>
                </a:solidFill>
              </a:rPr>
              <a:t>ROS Master and </a:t>
            </a:r>
            <a:r>
              <a:rPr lang="it-IT" sz="2800" dirty="0" err="1">
                <a:solidFill>
                  <a:srgbClr val="0168AD"/>
                </a:solidFill>
              </a:rPr>
              <a:t>Parameter</a:t>
            </a:r>
            <a:r>
              <a:rPr lang="it-IT" sz="2800" dirty="0">
                <a:solidFill>
                  <a:srgbClr val="0168AD"/>
                </a:solidFill>
              </a:rPr>
              <a:t> Server</a:t>
            </a:r>
          </a:p>
        </p:txBody>
      </p:sp>
      <p:sp>
        <p:nvSpPr>
          <p:cNvPr id="3" name="CasellaDiTesto 2">
            <a:extLst>
              <a:ext uri="{FF2B5EF4-FFF2-40B4-BE49-F238E27FC236}">
                <a16:creationId xmlns:a16="http://schemas.microsoft.com/office/drawing/2014/main" id="{A542847C-1D1F-10C7-DF84-CEFA03E222D7}"/>
              </a:ext>
            </a:extLst>
          </p:cNvPr>
          <p:cNvSpPr txBox="1"/>
          <p:nvPr/>
        </p:nvSpPr>
        <p:spPr>
          <a:xfrm>
            <a:off x="585926" y="798990"/>
            <a:ext cx="10955045" cy="1200329"/>
          </a:xfrm>
          <a:prstGeom prst="rect">
            <a:avLst/>
          </a:prstGeom>
          <a:noFill/>
        </p:spPr>
        <p:txBody>
          <a:bodyPr wrap="square" rtlCol="0">
            <a:spAutoFit/>
          </a:bodyPr>
          <a:lstStyle/>
          <a:p>
            <a:pPr algn="just"/>
            <a:r>
              <a:rPr lang="it-IT" dirty="0"/>
              <a:t>The </a:t>
            </a:r>
            <a:r>
              <a:rPr lang="it-IT" b="1" dirty="0" err="1">
                <a:solidFill>
                  <a:srgbClr val="0067AC"/>
                </a:solidFill>
              </a:rPr>
              <a:t>Parameter</a:t>
            </a:r>
            <a:r>
              <a:rPr lang="it-IT" b="1" dirty="0">
                <a:solidFill>
                  <a:srgbClr val="0067AC"/>
                </a:solidFill>
              </a:rPr>
              <a:t> Server </a:t>
            </a:r>
            <a:r>
              <a:rPr lang="it-IT" dirty="0" err="1"/>
              <a:t>allows</a:t>
            </a:r>
            <a:r>
              <a:rPr lang="it-IT" dirty="0"/>
              <a:t> to </a:t>
            </a:r>
            <a:r>
              <a:rPr lang="it-IT" dirty="0" err="1"/>
              <a:t>keep</a:t>
            </a:r>
            <a:r>
              <a:rPr lang="it-IT" dirty="0"/>
              <a:t> the data to be </a:t>
            </a:r>
            <a:r>
              <a:rPr lang="it-IT" dirty="0" err="1"/>
              <a:t>stored</a:t>
            </a:r>
            <a:r>
              <a:rPr lang="it-IT" dirty="0"/>
              <a:t> in a </a:t>
            </a:r>
            <a:r>
              <a:rPr lang="it-IT" dirty="0" err="1"/>
              <a:t>central</a:t>
            </a:r>
            <a:r>
              <a:rPr lang="it-IT" dirty="0"/>
              <a:t> location </a:t>
            </a:r>
            <a:r>
              <a:rPr lang="it-IT" dirty="0" err="1"/>
              <a:t>It</a:t>
            </a:r>
            <a:r>
              <a:rPr lang="it-IT" dirty="0"/>
              <a:t> </a:t>
            </a:r>
            <a:r>
              <a:rPr lang="it-IT" dirty="0" err="1"/>
              <a:t>is</a:t>
            </a:r>
            <a:r>
              <a:rPr lang="it-IT" dirty="0"/>
              <a:t> a </a:t>
            </a:r>
            <a:r>
              <a:rPr lang="it-IT" b="1" dirty="0" err="1">
                <a:solidFill>
                  <a:srgbClr val="0067AC"/>
                </a:solidFill>
              </a:rPr>
              <a:t>shared</a:t>
            </a:r>
            <a:r>
              <a:rPr lang="it-IT" b="1" dirty="0">
                <a:solidFill>
                  <a:srgbClr val="0067AC"/>
                </a:solidFill>
              </a:rPr>
              <a:t> server </a:t>
            </a:r>
            <a:r>
              <a:rPr lang="it-IT" dirty="0"/>
              <a:t>in </a:t>
            </a:r>
            <a:r>
              <a:rPr lang="it-IT" dirty="0" err="1"/>
              <a:t>which</a:t>
            </a:r>
            <a:r>
              <a:rPr lang="it-IT" dirty="0"/>
              <a:t> </a:t>
            </a:r>
            <a:r>
              <a:rPr lang="it-IT" dirty="0" err="1"/>
              <a:t>all</a:t>
            </a:r>
            <a:r>
              <a:rPr lang="it-IT" dirty="0"/>
              <a:t> ROS </a:t>
            </a:r>
            <a:r>
              <a:rPr lang="it-IT" dirty="0" err="1"/>
              <a:t>nodes</a:t>
            </a:r>
            <a:r>
              <a:rPr lang="it-IT" dirty="0"/>
              <a:t> can </a:t>
            </a:r>
            <a:r>
              <a:rPr lang="it-IT" b="1" dirty="0">
                <a:solidFill>
                  <a:srgbClr val="0067AC"/>
                </a:solidFill>
              </a:rPr>
              <a:t>access/</a:t>
            </a:r>
            <a:r>
              <a:rPr lang="it-IT" b="1" dirty="0" err="1">
                <a:solidFill>
                  <a:srgbClr val="0067AC"/>
                </a:solidFill>
              </a:rPr>
              <a:t>modify</a:t>
            </a:r>
            <a:r>
              <a:rPr lang="it-IT" b="1" dirty="0">
                <a:solidFill>
                  <a:srgbClr val="0067AC"/>
                </a:solidFill>
              </a:rPr>
              <a:t> </a:t>
            </a:r>
            <a:r>
              <a:rPr lang="it-IT" dirty="0" err="1"/>
              <a:t>parameters</a:t>
            </a:r>
            <a:r>
              <a:rPr lang="it-IT" dirty="0"/>
              <a:t> from </a:t>
            </a:r>
            <a:r>
              <a:rPr lang="it-IT" dirty="0" err="1"/>
              <a:t>this</a:t>
            </a:r>
            <a:r>
              <a:rPr lang="it-IT" dirty="0"/>
              <a:t> server. </a:t>
            </a:r>
            <a:r>
              <a:rPr lang="it-IT" dirty="0" err="1"/>
              <a:t>This</a:t>
            </a:r>
            <a:r>
              <a:rPr lang="it-IT" dirty="0"/>
              <a:t> </a:t>
            </a:r>
            <a:r>
              <a:rPr lang="it-IT" dirty="0" err="1"/>
              <a:t>is</a:t>
            </a:r>
            <a:r>
              <a:rPr lang="it-IT" dirty="0"/>
              <a:t> a </a:t>
            </a:r>
            <a:r>
              <a:rPr lang="it-IT" dirty="0" err="1"/>
              <a:t>useful</a:t>
            </a:r>
            <a:r>
              <a:rPr lang="it-IT" dirty="0"/>
              <a:t> tool </a:t>
            </a:r>
            <a:r>
              <a:rPr lang="it-IT" dirty="0" err="1"/>
              <a:t>expecially</a:t>
            </a:r>
            <a:r>
              <a:rPr lang="it-IT" dirty="0"/>
              <a:t> in </a:t>
            </a:r>
            <a:r>
              <a:rPr lang="it-IT" dirty="0" err="1"/>
              <a:t>robotics</a:t>
            </a:r>
            <a:r>
              <a:rPr lang="it-IT" dirty="0"/>
              <a:t> </a:t>
            </a:r>
            <a:r>
              <a:rPr lang="it-IT" dirty="0" err="1"/>
              <a:t>applications</a:t>
            </a:r>
            <a:r>
              <a:rPr lang="it-IT" dirty="0"/>
              <a:t>, </a:t>
            </a:r>
            <a:r>
              <a:rPr lang="it-IT" dirty="0" err="1"/>
              <a:t>that</a:t>
            </a:r>
            <a:r>
              <a:rPr lang="it-IT" dirty="0"/>
              <a:t> use a </a:t>
            </a:r>
            <a:r>
              <a:rPr lang="it-IT" dirty="0" err="1"/>
              <a:t>lot</a:t>
            </a:r>
            <a:r>
              <a:rPr lang="it-IT" dirty="0"/>
              <a:t> of </a:t>
            </a:r>
            <a:r>
              <a:rPr lang="it-IT" dirty="0" err="1"/>
              <a:t>parameters</a:t>
            </a:r>
            <a:r>
              <a:rPr lang="it-IT" dirty="0"/>
              <a:t> (</a:t>
            </a:r>
            <a:r>
              <a:rPr lang="it-IT" dirty="0" err="1"/>
              <a:t>a.e</a:t>
            </a:r>
            <a:r>
              <a:rPr lang="it-IT" dirty="0"/>
              <a:t>. controller gains, </a:t>
            </a:r>
            <a:r>
              <a:rPr lang="it-IT" dirty="0" err="1"/>
              <a:t>geometrical</a:t>
            </a:r>
            <a:r>
              <a:rPr lang="it-IT" dirty="0"/>
              <a:t> </a:t>
            </a:r>
            <a:r>
              <a:rPr lang="it-IT" dirty="0" err="1"/>
              <a:t>parameters</a:t>
            </a:r>
            <a:r>
              <a:rPr lang="it-IT" dirty="0"/>
              <a:t> of the robot, </a:t>
            </a:r>
            <a:r>
              <a:rPr lang="it-IT" dirty="0" err="1"/>
              <a:t>calibration</a:t>
            </a:r>
            <a:r>
              <a:rPr lang="it-IT" dirty="0"/>
              <a:t> data, etc.).</a:t>
            </a:r>
          </a:p>
        </p:txBody>
      </p:sp>
      <p:sp>
        <p:nvSpPr>
          <p:cNvPr id="5" name="CasellaDiTesto 4">
            <a:extLst>
              <a:ext uri="{FF2B5EF4-FFF2-40B4-BE49-F238E27FC236}">
                <a16:creationId xmlns:a16="http://schemas.microsoft.com/office/drawing/2014/main" id="{E9A40929-C38B-892C-FB6E-D8A41AE30108}"/>
              </a:ext>
            </a:extLst>
          </p:cNvPr>
          <p:cNvSpPr txBox="1"/>
          <p:nvPr/>
        </p:nvSpPr>
        <p:spPr>
          <a:xfrm>
            <a:off x="585925" y="1999319"/>
            <a:ext cx="10955045" cy="646331"/>
          </a:xfrm>
          <a:prstGeom prst="rect">
            <a:avLst/>
          </a:prstGeom>
          <a:noFill/>
        </p:spPr>
        <p:txBody>
          <a:bodyPr wrap="square" rtlCol="0">
            <a:spAutoFit/>
          </a:bodyPr>
          <a:lstStyle/>
          <a:p>
            <a:pPr algn="just"/>
            <a:r>
              <a:rPr lang="it-IT" dirty="0" err="1"/>
              <a:t>We</a:t>
            </a:r>
            <a:r>
              <a:rPr lang="it-IT" dirty="0"/>
              <a:t> can use </a:t>
            </a:r>
            <a:r>
              <a:rPr lang="it-IT" dirty="0" err="1"/>
              <a:t>also</a:t>
            </a:r>
            <a:r>
              <a:rPr lang="it-IT" dirty="0"/>
              <a:t> the YAML file to </a:t>
            </a:r>
            <a:r>
              <a:rPr lang="it-IT" dirty="0" err="1"/>
              <a:t>save</a:t>
            </a:r>
            <a:r>
              <a:rPr lang="it-IT" dirty="0"/>
              <a:t> the </a:t>
            </a:r>
            <a:r>
              <a:rPr lang="it-IT" dirty="0" err="1"/>
              <a:t>parameters</a:t>
            </a:r>
            <a:r>
              <a:rPr lang="it-IT" dirty="0"/>
              <a:t> </a:t>
            </a:r>
            <a:r>
              <a:rPr lang="it-IT" dirty="0" err="1"/>
              <a:t>contained</a:t>
            </a:r>
            <a:r>
              <a:rPr lang="it-IT" dirty="0"/>
              <a:t> in ROS </a:t>
            </a:r>
            <a:r>
              <a:rPr lang="it-IT" dirty="0" err="1"/>
              <a:t>Parameter</a:t>
            </a:r>
            <a:r>
              <a:rPr lang="it-IT" dirty="0"/>
              <a:t> Server. A YAML file can be </a:t>
            </a:r>
            <a:r>
              <a:rPr lang="it-IT" dirty="0" err="1"/>
              <a:t>also</a:t>
            </a:r>
            <a:r>
              <a:rPr lang="it-IT" dirty="0"/>
              <a:t> </a:t>
            </a:r>
            <a:r>
              <a:rPr lang="it-IT" dirty="0" err="1"/>
              <a:t>used</a:t>
            </a:r>
            <a:r>
              <a:rPr lang="it-IT" dirty="0"/>
              <a:t> to load </a:t>
            </a:r>
            <a:r>
              <a:rPr lang="it-IT" dirty="0" err="1"/>
              <a:t>parameters</a:t>
            </a:r>
            <a:r>
              <a:rPr lang="it-IT" dirty="0"/>
              <a:t> in ROS </a:t>
            </a:r>
            <a:r>
              <a:rPr lang="it-IT" dirty="0" err="1"/>
              <a:t>Parameter</a:t>
            </a:r>
            <a:r>
              <a:rPr lang="it-IT" dirty="0"/>
              <a:t> Server.</a:t>
            </a:r>
          </a:p>
        </p:txBody>
      </p:sp>
      <p:grpSp>
        <p:nvGrpSpPr>
          <p:cNvPr id="6" name="Gruppo 5">
            <a:extLst>
              <a:ext uri="{FF2B5EF4-FFF2-40B4-BE49-F238E27FC236}">
                <a16:creationId xmlns:a16="http://schemas.microsoft.com/office/drawing/2014/main" id="{4385E5F0-3AF2-5CF2-C543-64D51663F775}"/>
              </a:ext>
            </a:extLst>
          </p:cNvPr>
          <p:cNvGrpSpPr/>
          <p:nvPr/>
        </p:nvGrpSpPr>
        <p:grpSpPr>
          <a:xfrm>
            <a:off x="6793408" y="3199648"/>
            <a:ext cx="5021949" cy="2360031"/>
            <a:chOff x="6566222" y="3084591"/>
            <a:chExt cx="5021949" cy="2360031"/>
          </a:xfrm>
        </p:grpSpPr>
        <p:pic>
          <p:nvPicPr>
            <p:cNvPr id="7" name="Immagine 6">
              <a:extLst>
                <a:ext uri="{FF2B5EF4-FFF2-40B4-BE49-F238E27FC236}">
                  <a16:creationId xmlns:a16="http://schemas.microsoft.com/office/drawing/2014/main" id="{8D84D9A3-0D3B-73BD-0321-76D51F6CD6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8875" y="3283339"/>
              <a:ext cx="948271" cy="1387713"/>
            </a:xfrm>
            <a:prstGeom prst="rect">
              <a:avLst/>
            </a:prstGeom>
          </p:spPr>
        </p:pic>
        <p:sp>
          <p:nvSpPr>
            <p:cNvPr id="8" name="Rettangolo 7">
              <a:extLst>
                <a:ext uri="{FF2B5EF4-FFF2-40B4-BE49-F238E27FC236}">
                  <a16:creationId xmlns:a16="http://schemas.microsoft.com/office/drawing/2014/main" id="{BDE0E2A4-45E4-52FA-1D27-1E1A7B50DB54}"/>
                </a:ext>
              </a:extLst>
            </p:cNvPr>
            <p:cNvSpPr/>
            <p:nvPr/>
          </p:nvSpPr>
          <p:spPr>
            <a:xfrm>
              <a:off x="6566222" y="3857346"/>
              <a:ext cx="1198486"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err="1"/>
                <a:t>control_node</a:t>
              </a:r>
              <a:endParaRPr lang="it-IT" sz="1200" dirty="0"/>
            </a:p>
          </p:txBody>
        </p:sp>
        <p:sp>
          <p:nvSpPr>
            <p:cNvPr id="9" name="Rettangolo 8">
              <a:extLst>
                <a:ext uri="{FF2B5EF4-FFF2-40B4-BE49-F238E27FC236}">
                  <a16:creationId xmlns:a16="http://schemas.microsoft.com/office/drawing/2014/main" id="{4448954D-5429-2E6A-7F1B-9E5381CBEF99}"/>
                </a:ext>
              </a:extLst>
            </p:cNvPr>
            <p:cNvSpPr/>
            <p:nvPr/>
          </p:nvSpPr>
          <p:spPr>
            <a:xfrm>
              <a:off x="8049517" y="5077967"/>
              <a:ext cx="1577478"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err="1"/>
                <a:t>sensor_fusion_node</a:t>
              </a:r>
              <a:endParaRPr lang="it-IT" sz="1200" dirty="0"/>
            </a:p>
          </p:txBody>
        </p:sp>
        <p:sp>
          <p:nvSpPr>
            <p:cNvPr id="10" name="Rettangolo 9">
              <a:extLst>
                <a:ext uri="{FF2B5EF4-FFF2-40B4-BE49-F238E27FC236}">
                  <a16:creationId xmlns:a16="http://schemas.microsoft.com/office/drawing/2014/main" id="{DC7EC4AA-E0C5-C0E3-1F00-EB21043E5846}"/>
                </a:ext>
              </a:extLst>
            </p:cNvPr>
            <p:cNvSpPr/>
            <p:nvPr/>
          </p:nvSpPr>
          <p:spPr>
            <a:xfrm>
              <a:off x="9629423" y="3550870"/>
              <a:ext cx="910378" cy="23390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a:t>camera</a:t>
              </a:r>
            </a:p>
          </p:txBody>
        </p:sp>
        <p:sp>
          <p:nvSpPr>
            <p:cNvPr id="11" name="Rettangolo 10">
              <a:extLst>
                <a:ext uri="{FF2B5EF4-FFF2-40B4-BE49-F238E27FC236}">
                  <a16:creationId xmlns:a16="http://schemas.microsoft.com/office/drawing/2014/main" id="{8D1DE044-0D67-F805-D5EE-487A180B9A2E}"/>
                </a:ext>
              </a:extLst>
            </p:cNvPr>
            <p:cNvSpPr/>
            <p:nvPr/>
          </p:nvSpPr>
          <p:spPr>
            <a:xfrm>
              <a:off x="9626995" y="4278588"/>
              <a:ext cx="912806"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a:t>encoders</a:t>
              </a:r>
            </a:p>
          </p:txBody>
        </p:sp>
        <p:sp>
          <p:nvSpPr>
            <p:cNvPr id="12" name="Rettangolo 11">
              <a:extLst>
                <a:ext uri="{FF2B5EF4-FFF2-40B4-BE49-F238E27FC236}">
                  <a16:creationId xmlns:a16="http://schemas.microsoft.com/office/drawing/2014/main" id="{CFAA4B86-9671-9C77-7C6C-BD8AFD08794C}"/>
                </a:ext>
              </a:extLst>
            </p:cNvPr>
            <p:cNvSpPr/>
            <p:nvPr/>
          </p:nvSpPr>
          <p:spPr>
            <a:xfrm>
              <a:off x="9626995" y="3911831"/>
              <a:ext cx="912806" cy="2396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it-IT" sz="1200" dirty="0"/>
                <a:t>IMU</a:t>
              </a:r>
            </a:p>
          </p:txBody>
        </p:sp>
        <p:cxnSp>
          <p:nvCxnSpPr>
            <p:cNvPr id="13" name="Connettore a gomito 12">
              <a:extLst>
                <a:ext uri="{FF2B5EF4-FFF2-40B4-BE49-F238E27FC236}">
                  <a16:creationId xmlns:a16="http://schemas.microsoft.com/office/drawing/2014/main" id="{8D54A9BA-AB64-6FE2-C4D2-0AD10F5BA74B}"/>
                </a:ext>
              </a:extLst>
            </p:cNvPr>
            <p:cNvCxnSpPr>
              <a:stCxn id="10" idx="3"/>
              <a:endCxn id="9" idx="3"/>
            </p:cNvCxnSpPr>
            <p:nvPr/>
          </p:nvCxnSpPr>
          <p:spPr>
            <a:xfrm flipH="1">
              <a:off x="9626995" y="3667821"/>
              <a:ext cx="912806" cy="1529995"/>
            </a:xfrm>
            <a:prstGeom prst="bentConnector3">
              <a:avLst>
                <a:gd name="adj1" fmla="val -25044"/>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Connettore a gomito 13">
              <a:extLst>
                <a:ext uri="{FF2B5EF4-FFF2-40B4-BE49-F238E27FC236}">
                  <a16:creationId xmlns:a16="http://schemas.microsoft.com/office/drawing/2014/main" id="{C86E39FF-0A1A-DF01-5D6D-325669FB61B6}"/>
                </a:ext>
              </a:extLst>
            </p:cNvPr>
            <p:cNvCxnSpPr>
              <a:stCxn id="12" idx="3"/>
              <a:endCxn id="9" idx="3"/>
            </p:cNvCxnSpPr>
            <p:nvPr/>
          </p:nvCxnSpPr>
          <p:spPr>
            <a:xfrm flipH="1">
              <a:off x="9626995" y="4031680"/>
              <a:ext cx="912806" cy="1166136"/>
            </a:xfrm>
            <a:prstGeom prst="bentConnector3">
              <a:avLst>
                <a:gd name="adj1" fmla="val -25044"/>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 name="Connettore a gomito 14">
              <a:extLst>
                <a:ext uri="{FF2B5EF4-FFF2-40B4-BE49-F238E27FC236}">
                  <a16:creationId xmlns:a16="http://schemas.microsoft.com/office/drawing/2014/main" id="{B4128DF7-288D-3ED8-FB7C-251F654BA373}"/>
                </a:ext>
              </a:extLst>
            </p:cNvPr>
            <p:cNvCxnSpPr>
              <a:stCxn id="11" idx="3"/>
              <a:endCxn id="9" idx="3"/>
            </p:cNvCxnSpPr>
            <p:nvPr/>
          </p:nvCxnSpPr>
          <p:spPr>
            <a:xfrm flipH="1">
              <a:off x="9626995" y="4398437"/>
              <a:ext cx="912806" cy="799379"/>
            </a:xfrm>
            <a:prstGeom prst="bentConnector3">
              <a:avLst>
                <a:gd name="adj1" fmla="val -25044"/>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Connettore a gomito 15">
              <a:extLst>
                <a:ext uri="{FF2B5EF4-FFF2-40B4-BE49-F238E27FC236}">
                  <a16:creationId xmlns:a16="http://schemas.microsoft.com/office/drawing/2014/main" id="{3AE91379-02F7-2258-F742-753B85975990}"/>
                </a:ext>
              </a:extLst>
            </p:cNvPr>
            <p:cNvCxnSpPr>
              <a:stCxn id="9" idx="1"/>
              <a:endCxn id="8" idx="2"/>
            </p:cNvCxnSpPr>
            <p:nvPr/>
          </p:nvCxnSpPr>
          <p:spPr>
            <a:xfrm rot="10800000">
              <a:off x="7165465" y="4097044"/>
              <a:ext cx="884052" cy="1100773"/>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 name="Connettore a gomito 16">
              <a:extLst>
                <a:ext uri="{FF2B5EF4-FFF2-40B4-BE49-F238E27FC236}">
                  <a16:creationId xmlns:a16="http://schemas.microsoft.com/office/drawing/2014/main" id="{40D17130-6258-9B77-351B-AC04D9557DB0}"/>
                </a:ext>
              </a:extLst>
            </p:cNvPr>
            <p:cNvCxnSpPr>
              <a:stCxn id="8" idx="3"/>
              <a:endCxn id="7" idx="1"/>
            </p:cNvCxnSpPr>
            <p:nvPr/>
          </p:nvCxnSpPr>
          <p:spPr>
            <a:xfrm>
              <a:off x="7764708" y="3977195"/>
              <a:ext cx="704167" cy="1"/>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CasellaDiTesto 17">
              <a:extLst>
                <a:ext uri="{FF2B5EF4-FFF2-40B4-BE49-F238E27FC236}">
                  <a16:creationId xmlns:a16="http://schemas.microsoft.com/office/drawing/2014/main" id="{8BE955AA-8A47-5E0E-6AB2-8F08A948837B}"/>
                </a:ext>
              </a:extLst>
            </p:cNvPr>
            <p:cNvSpPr txBox="1"/>
            <p:nvPr/>
          </p:nvSpPr>
          <p:spPr>
            <a:xfrm>
              <a:off x="7735991" y="3698265"/>
              <a:ext cx="948271" cy="253916"/>
            </a:xfrm>
            <a:prstGeom prst="rect">
              <a:avLst/>
            </a:prstGeom>
            <a:noFill/>
          </p:spPr>
          <p:txBody>
            <a:bodyPr wrap="square" rtlCol="0">
              <a:spAutoFit/>
            </a:bodyPr>
            <a:lstStyle/>
            <a:p>
              <a:r>
                <a:rPr lang="it-IT" sz="1000" dirty="0">
                  <a:solidFill>
                    <a:srgbClr val="0067AA"/>
                  </a:solidFill>
                </a:rPr>
                <a:t>/</a:t>
              </a:r>
              <a:r>
                <a:rPr lang="it-IT" sz="1000" dirty="0" err="1">
                  <a:solidFill>
                    <a:srgbClr val="0067AA"/>
                  </a:solidFill>
                </a:rPr>
                <a:t>motor_com</a:t>
              </a:r>
              <a:endParaRPr lang="it-IT" sz="1000" dirty="0">
                <a:solidFill>
                  <a:srgbClr val="0067AA"/>
                </a:solidFill>
              </a:endParaRPr>
            </a:p>
          </p:txBody>
        </p:sp>
        <p:sp>
          <p:nvSpPr>
            <p:cNvPr id="19" name="Rettangolo 18">
              <a:extLst>
                <a:ext uri="{FF2B5EF4-FFF2-40B4-BE49-F238E27FC236}">
                  <a16:creationId xmlns:a16="http://schemas.microsoft.com/office/drawing/2014/main" id="{8FE76689-14E3-EC65-6C9C-F5AEE4169D4B}"/>
                </a:ext>
              </a:extLst>
            </p:cNvPr>
            <p:cNvSpPr/>
            <p:nvPr/>
          </p:nvSpPr>
          <p:spPr>
            <a:xfrm>
              <a:off x="9473001" y="3366204"/>
              <a:ext cx="1251224" cy="1304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035A1799-920B-25D9-47DC-3D26910D4F7B}"/>
                </a:ext>
              </a:extLst>
            </p:cNvPr>
            <p:cNvSpPr txBox="1"/>
            <p:nvPr/>
          </p:nvSpPr>
          <p:spPr>
            <a:xfrm>
              <a:off x="9417146" y="3084591"/>
              <a:ext cx="1251223" cy="261610"/>
            </a:xfrm>
            <a:prstGeom prst="rect">
              <a:avLst/>
            </a:prstGeom>
            <a:noFill/>
          </p:spPr>
          <p:txBody>
            <a:bodyPr wrap="square" rtlCol="0">
              <a:spAutoFit/>
            </a:bodyPr>
            <a:lstStyle/>
            <a:p>
              <a:r>
                <a:rPr lang="it-IT" sz="1100" dirty="0"/>
                <a:t>Sensor </a:t>
              </a:r>
              <a:r>
                <a:rPr lang="it-IT" sz="1100" dirty="0" err="1"/>
                <a:t>Nodes</a:t>
              </a:r>
              <a:endParaRPr lang="it-IT" sz="1100" dirty="0"/>
            </a:p>
          </p:txBody>
        </p:sp>
        <p:sp>
          <p:nvSpPr>
            <p:cNvPr id="21" name="CasellaDiTesto 20">
              <a:extLst>
                <a:ext uri="{FF2B5EF4-FFF2-40B4-BE49-F238E27FC236}">
                  <a16:creationId xmlns:a16="http://schemas.microsoft.com/office/drawing/2014/main" id="{5983FA7D-AE3D-5B77-92A7-37295E601E83}"/>
                </a:ext>
              </a:extLst>
            </p:cNvPr>
            <p:cNvSpPr txBox="1"/>
            <p:nvPr/>
          </p:nvSpPr>
          <p:spPr>
            <a:xfrm>
              <a:off x="10878219" y="3530856"/>
              <a:ext cx="709952" cy="253916"/>
            </a:xfrm>
            <a:prstGeom prst="rect">
              <a:avLst/>
            </a:prstGeom>
            <a:noFill/>
          </p:spPr>
          <p:txBody>
            <a:bodyPr wrap="square" rtlCol="0">
              <a:spAutoFit/>
            </a:bodyPr>
            <a:lstStyle/>
            <a:p>
              <a:r>
                <a:rPr lang="it-IT" sz="1050" dirty="0">
                  <a:solidFill>
                    <a:srgbClr val="0067AA"/>
                  </a:solidFill>
                </a:rPr>
                <a:t>/camera</a:t>
              </a:r>
            </a:p>
          </p:txBody>
        </p:sp>
        <p:sp>
          <p:nvSpPr>
            <p:cNvPr id="22" name="CasellaDiTesto 21">
              <a:extLst>
                <a:ext uri="{FF2B5EF4-FFF2-40B4-BE49-F238E27FC236}">
                  <a16:creationId xmlns:a16="http://schemas.microsoft.com/office/drawing/2014/main" id="{B23B2484-68B7-52D6-1CC7-D7D07386C7E4}"/>
                </a:ext>
              </a:extLst>
            </p:cNvPr>
            <p:cNvSpPr txBox="1"/>
            <p:nvPr/>
          </p:nvSpPr>
          <p:spPr>
            <a:xfrm>
              <a:off x="7048146" y="5190706"/>
              <a:ext cx="1057208" cy="253916"/>
            </a:xfrm>
            <a:prstGeom prst="rect">
              <a:avLst/>
            </a:prstGeom>
            <a:noFill/>
          </p:spPr>
          <p:txBody>
            <a:bodyPr wrap="square" rtlCol="0">
              <a:spAutoFit/>
            </a:bodyPr>
            <a:lstStyle/>
            <a:p>
              <a:r>
                <a:rPr lang="it-IT" sz="1050" dirty="0">
                  <a:solidFill>
                    <a:srgbClr val="0067AA"/>
                  </a:solidFill>
                </a:rPr>
                <a:t>/</a:t>
              </a:r>
              <a:r>
                <a:rPr lang="it-IT" sz="1050" dirty="0" err="1">
                  <a:solidFill>
                    <a:srgbClr val="0067AA"/>
                  </a:solidFill>
                </a:rPr>
                <a:t>filtered_data</a:t>
              </a:r>
              <a:endParaRPr lang="it-IT" sz="1050" dirty="0">
                <a:solidFill>
                  <a:srgbClr val="0067AA"/>
                </a:solidFill>
              </a:endParaRPr>
            </a:p>
          </p:txBody>
        </p:sp>
      </p:grpSp>
      <p:sp>
        <p:nvSpPr>
          <p:cNvPr id="23" name="CasellaDiTesto 22">
            <a:extLst>
              <a:ext uri="{FF2B5EF4-FFF2-40B4-BE49-F238E27FC236}">
                <a16:creationId xmlns:a16="http://schemas.microsoft.com/office/drawing/2014/main" id="{79DF25B3-3BE3-0889-F2AA-B866CD9E8D46}"/>
              </a:ext>
            </a:extLst>
          </p:cNvPr>
          <p:cNvSpPr txBox="1"/>
          <p:nvPr/>
        </p:nvSpPr>
        <p:spPr>
          <a:xfrm>
            <a:off x="585924" y="2662448"/>
            <a:ext cx="7208669" cy="369332"/>
          </a:xfrm>
          <a:prstGeom prst="rect">
            <a:avLst/>
          </a:prstGeom>
          <a:noFill/>
        </p:spPr>
        <p:txBody>
          <a:bodyPr wrap="square" rtlCol="0">
            <a:spAutoFit/>
          </a:bodyPr>
          <a:lstStyle/>
          <a:p>
            <a:r>
              <a:rPr lang="it-IT" dirty="0" err="1"/>
              <a:t>Looking</a:t>
            </a:r>
            <a:r>
              <a:rPr lang="it-IT" dirty="0"/>
              <a:t> the </a:t>
            </a:r>
            <a:r>
              <a:rPr lang="it-IT" dirty="0" err="1"/>
              <a:t>previous</a:t>
            </a:r>
            <a:r>
              <a:rPr lang="it-IT" dirty="0"/>
              <a:t> </a:t>
            </a:r>
            <a:r>
              <a:rPr lang="it-IT" dirty="0" err="1"/>
              <a:t>example</a:t>
            </a:r>
            <a:r>
              <a:rPr lang="it-IT" dirty="0"/>
              <a:t>, </a:t>
            </a:r>
            <a:r>
              <a:rPr lang="it-IT" dirty="0" err="1"/>
              <a:t>we</a:t>
            </a:r>
            <a:r>
              <a:rPr lang="it-IT" dirty="0"/>
              <a:t> </a:t>
            </a:r>
            <a:r>
              <a:rPr lang="it-IT" dirty="0" err="1"/>
              <a:t>could</a:t>
            </a:r>
            <a:r>
              <a:rPr lang="it-IT" dirty="0"/>
              <a:t> </a:t>
            </a:r>
            <a:r>
              <a:rPr lang="it-IT" dirty="0" err="1"/>
              <a:t>need</a:t>
            </a:r>
            <a:r>
              <a:rPr lang="it-IT" dirty="0"/>
              <a:t> to </a:t>
            </a:r>
            <a:r>
              <a:rPr lang="it-IT" dirty="0" err="1"/>
              <a:t>these</a:t>
            </a:r>
            <a:r>
              <a:rPr lang="it-IT" dirty="0"/>
              <a:t> </a:t>
            </a:r>
            <a:r>
              <a:rPr lang="it-IT" dirty="0" err="1"/>
              <a:t>parameters</a:t>
            </a:r>
            <a:r>
              <a:rPr lang="it-IT" dirty="0"/>
              <a:t>: </a:t>
            </a:r>
          </a:p>
        </p:txBody>
      </p:sp>
      <p:sp>
        <p:nvSpPr>
          <p:cNvPr id="24" name="CasellaDiTesto 23">
            <a:extLst>
              <a:ext uri="{FF2B5EF4-FFF2-40B4-BE49-F238E27FC236}">
                <a16:creationId xmlns:a16="http://schemas.microsoft.com/office/drawing/2014/main" id="{9156C24A-9B9E-E787-BC6A-E97F2969E1C6}"/>
              </a:ext>
            </a:extLst>
          </p:cNvPr>
          <p:cNvSpPr txBox="1"/>
          <p:nvPr/>
        </p:nvSpPr>
        <p:spPr>
          <a:xfrm>
            <a:off x="2366569" y="3101325"/>
            <a:ext cx="2527408" cy="28931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sz="1600" dirty="0">
                <a:latin typeface="Consolas" panose="020B0609020204030204" pitchFamily="49" charset="0"/>
              </a:rPr>
              <a:t>camera:</a:t>
            </a:r>
          </a:p>
          <a:p>
            <a:r>
              <a:rPr lang="it-IT" sz="1600" dirty="0">
                <a:latin typeface="Consolas" panose="020B0609020204030204" pitchFamily="49" charset="0"/>
              </a:rPr>
              <a:t>	</a:t>
            </a:r>
            <a:r>
              <a:rPr lang="it-IT" sz="1600" dirty="0" err="1">
                <a:latin typeface="Consolas" panose="020B0609020204030204" pitchFamily="49" charset="0"/>
              </a:rPr>
              <a:t>width</a:t>
            </a:r>
            <a:r>
              <a:rPr lang="it-IT" sz="1600" dirty="0">
                <a:latin typeface="Consolas" panose="020B0609020204030204" pitchFamily="49" charset="0"/>
              </a:rPr>
              <a:t>: 720</a:t>
            </a:r>
          </a:p>
          <a:p>
            <a:r>
              <a:rPr lang="it-IT" sz="1600" dirty="0">
                <a:latin typeface="Consolas" panose="020B0609020204030204" pitchFamily="49" charset="0"/>
              </a:rPr>
              <a:t>	</a:t>
            </a:r>
            <a:r>
              <a:rPr lang="it-IT" sz="1600" dirty="0" err="1">
                <a:latin typeface="Consolas" panose="020B0609020204030204" pitchFamily="49" charset="0"/>
              </a:rPr>
              <a:t>length</a:t>
            </a:r>
            <a:r>
              <a:rPr lang="it-IT" sz="1600" dirty="0">
                <a:latin typeface="Consolas" panose="020B0609020204030204" pitchFamily="49" charset="0"/>
              </a:rPr>
              <a:t>: 430</a:t>
            </a:r>
          </a:p>
          <a:p>
            <a:r>
              <a:rPr lang="it-IT" sz="1600" dirty="0">
                <a:latin typeface="Consolas" panose="020B0609020204030204" pitchFamily="49" charset="0"/>
              </a:rPr>
              <a:t>	fps: 60</a:t>
            </a:r>
          </a:p>
          <a:p>
            <a:r>
              <a:rPr lang="it-IT" sz="1600" dirty="0">
                <a:latin typeface="Consolas" panose="020B0609020204030204" pitchFamily="49" charset="0"/>
              </a:rPr>
              <a:t>	…</a:t>
            </a:r>
          </a:p>
          <a:p>
            <a:r>
              <a:rPr lang="it-IT" sz="1600" dirty="0" err="1">
                <a:latin typeface="Consolas" panose="020B0609020204030204" pitchFamily="49" charset="0"/>
              </a:rPr>
              <a:t>wheel_radius</a:t>
            </a:r>
            <a:r>
              <a:rPr lang="it-IT" sz="1600" dirty="0">
                <a:latin typeface="Consolas" panose="020B0609020204030204" pitchFamily="49" charset="0"/>
              </a:rPr>
              <a:t>: 0,05</a:t>
            </a:r>
          </a:p>
          <a:p>
            <a:r>
              <a:rPr lang="it-IT" sz="1600" dirty="0">
                <a:latin typeface="Consolas" panose="020B0609020204030204" pitchFamily="49" charset="0"/>
              </a:rPr>
              <a:t>…</a:t>
            </a:r>
          </a:p>
          <a:p>
            <a:r>
              <a:rPr lang="it-IT" sz="1600" dirty="0">
                <a:latin typeface="Consolas" panose="020B0609020204030204" pitchFamily="49" charset="0"/>
              </a:rPr>
              <a:t>PID:</a:t>
            </a:r>
          </a:p>
          <a:p>
            <a:r>
              <a:rPr lang="it-IT" sz="1600" dirty="0">
                <a:latin typeface="Consolas" panose="020B0609020204030204" pitchFamily="49" charset="0"/>
              </a:rPr>
              <a:t>	</a:t>
            </a:r>
            <a:r>
              <a:rPr lang="it-IT" sz="1600" dirty="0" err="1">
                <a:latin typeface="Consolas" panose="020B0609020204030204" pitchFamily="49" charset="0"/>
              </a:rPr>
              <a:t>k_p</a:t>
            </a:r>
            <a:r>
              <a:rPr lang="it-IT" sz="1600" dirty="0">
                <a:latin typeface="Consolas" panose="020B0609020204030204" pitchFamily="49" charset="0"/>
              </a:rPr>
              <a:t>: 5,3</a:t>
            </a:r>
          </a:p>
          <a:p>
            <a:r>
              <a:rPr lang="it-IT" sz="1600" dirty="0">
                <a:latin typeface="Consolas" panose="020B0609020204030204" pitchFamily="49" charset="0"/>
              </a:rPr>
              <a:t>	</a:t>
            </a:r>
            <a:r>
              <a:rPr lang="it-IT" sz="1600" dirty="0" err="1">
                <a:latin typeface="Consolas" panose="020B0609020204030204" pitchFamily="49" charset="0"/>
              </a:rPr>
              <a:t>k_i</a:t>
            </a:r>
            <a:r>
              <a:rPr lang="it-IT" sz="1600" dirty="0">
                <a:latin typeface="Consolas" panose="020B0609020204030204" pitchFamily="49" charset="0"/>
              </a:rPr>
              <a:t>: 0,2</a:t>
            </a:r>
          </a:p>
          <a:p>
            <a:r>
              <a:rPr lang="it-IT" sz="1600" dirty="0">
                <a:latin typeface="Consolas" panose="020B0609020204030204" pitchFamily="49" charset="0"/>
              </a:rPr>
              <a:t>	</a:t>
            </a:r>
            <a:r>
              <a:rPr lang="it-IT" sz="1600" dirty="0" err="1">
                <a:latin typeface="Consolas" panose="020B0609020204030204" pitchFamily="49" charset="0"/>
              </a:rPr>
              <a:t>k_d</a:t>
            </a:r>
            <a:r>
              <a:rPr lang="it-IT" sz="1600" dirty="0">
                <a:latin typeface="Consolas" panose="020B0609020204030204" pitchFamily="49" charset="0"/>
              </a:rPr>
              <a:t>: 0,04</a:t>
            </a:r>
          </a:p>
        </p:txBody>
      </p:sp>
      <p:sp>
        <p:nvSpPr>
          <p:cNvPr id="25" name="CasellaDiTesto 24">
            <a:extLst>
              <a:ext uri="{FF2B5EF4-FFF2-40B4-BE49-F238E27FC236}">
                <a16:creationId xmlns:a16="http://schemas.microsoft.com/office/drawing/2014/main" id="{DD82318F-5BE0-45B3-D33A-67A62DD97D88}"/>
              </a:ext>
            </a:extLst>
          </p:cNvPr>
          <p:cNvSpPr txBox="1"/>
          <p:nvPr/>
        </p:nvSpPr>
        <p:spPr>
          <a:xfrm>
            <a:off x="708506" y="4092251"/>
            <a:ext cx="1473639" cy="784830"/>
          </a:xfrm>
          <a:prstGeom prst="rect">
            <a:avLst/>
          </a:prstGeom>
          <a:noFill/>
        </p:spPr>
        <p:txBody>
          <a:bodyPr wrap="square" rtlCol="0">
            <a:spAutoFit/>
          </a:bodyPr>
          <a:lstStyle/>
          <a:p>
            <a:pPr algn="just"/>
            <a:r>
              <a:rPr lang="it-IT" sz="900" i="1" dirty="0"/>
              <a:t>An </a:t>
            </a:r>
            <a:r>
              <a:rPr lang="it-IT" sz="900" i="1" dirty="0" err="1"/>
              <a:t>example</a:t>
            </a:r>
            <a:r>
              <a:rPr lang="it-IT" sz="900" i="1" dirty="0"/>
              <a:t> of YAML file. </a:t>
            </a:r>
            <a:r>
              <a:rPr lang="it-IT" sz="900" i="1" dirty="0" err="1"/>
              <a:t>This</a:t>
            </a:r>
            <a:r>
              <a:rPr lang="it-IT" sz="900" i="1" dirty="0"/>
              <a:t> file stores a </a:t>
            </a:r>
            <a:r>
              <a:rPr lang="it-IT" sz="900" i="1" dirty="0" err="1"/>
              <a:t>possible</a:t>
            </a:r>
            <a:r>
              <a:rPr lang="it-IT" sz="900" i="1" dirty="0"/>
              <a:t> set of </a:t>
            </a:r>
            <a:r>
              <a:rPr lang="it-IT" sz="900" i="1" dirty="0" err="1"/>
              <a:t>parameters</a:t>
            </a:r>
            <a:r>
              <a:rPr lang="it-IT" sz="900" i="1" dirty="0"/>
              <a:t> for the robot </a:t>
            </a:r>
            <a:r>
              <a:rPr lang="it-IT" sz="900" i="1" dirty="0" err="1"/>
              <a:t>represented</a:t>
            </a:r>
            <a:r>
              <a:rPr lang="it-IT" sz="900" i="1" dirty="0"/>
              <a:t> in the </a:t>
            </a:r>
            <a:r>
              <a:rPr lang="it-IT" sz="900" i="1" dirty="0" err="1"/>
              <a:t>previous</a:t>
            </a:r>
            <a:r>
              <a:rPr lang="it-IT" sz="900" i="1" dirty="0"/>
              <a:t> </a:t>
            </a:r>
            <a:r>
              <a:rPr lang="it-IT" sz="900" i="1" dirty="0" err="1"/>
              <a:t>example</a:t>
            </a:r>
            <a:r>
              <a:rPr lang="it-IT" sz="900" i="1" dirty="0"/>
              <a:t>.</a:t>
            </a:r>
          </a:p>
        </p:txBody>
      </p:sp>
    </p:spTree>
    <p:extLst>
      <p:ext uri="{BB962C8B-B14F-4D97-AF65-F5344CB8AC3E}">
        <p14:creationId xmlns:p14="http://schemas.microsoft.com/office/powerpoint/2010/main" val="4202612303"/>
      </p:ext>
    </p:extLst>
  </p:cSld>
  <p:clrMapOvr>
    <a:masterClrMapping/>
  </p:clrMapOvr>
</p:sld>
</file>

<file path=ppt/theme/theme1.xml><?xml version="1.0" encoding="utf-8"?>
<a:theme xmlns:a="http://schemas.openxmlformats.org/drawingml/2006/main" name="First_Slid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ial_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5BF6F46B6E441BB0F93C2CB4730CE" ma:contentTypeVersion="9" ma:contentTypeDescription="Create a new document." ma:contentTypeScope="" ma:versionID="3093260fa715af7615bf999e46de226e">
  <xsd:schema xmlns:xsd="http://www.w3.org/2001/XMLSchema" xmlns:xs="http://www.w3.org/2001/XMLSchema" xmlns:p="http://schemas.microsoft.com/office/2006/metadata/properties" xmlns:ns2="f12fcde0-695e-4b40-9710-84f94a38cc8d" xmlns:ns3="eca524bb-c054-499b-a225-ba2c9362782c" targetNamespace="http://schemas.microsoft.com/office/2006/metadata/properties" ma:root="true" ma:fieldsID="5a94d57a6a7859949e6e0e416a404b24" ns2:_="" ns3:_="">
    <xsd:import namespace="f12fcde0-695e-4b40-9710-84f94a38cc8d"/>
    <xsd:import namespace="eca524bb-c054-499b-a225-ba2c936278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2fcde0-695e-4b40-9710-84f94a38cc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a524bb-c054-499b-a225-ba2c9362782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539009-1258-4087-A200-6FEBC5FE0C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2fcde0-695e-4b40-9710-84f94a38cc8d"/>
    <ds:schemaRef ds:uri="eca524bb-c054-499b-a225-ba2c936278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6F86EA-238C-4B1A-B2DA-5BBDE8FFBA76}">
  <ds:schemaRefs>
    <ds:schemaRef ds:uri="http://schemas.microsoft.com/sharepoint/v3/contenttype/forms"/>
  </ds:schemaRefs>
</ds:datastoreItem>
</file>

<file path=customXml/itemProps3.xml><?xml version="1.0" encoding="utf-8"?>
<ds:datastoreItem xmlns:ds="http://schemas.openxmlformats.org/officeDocument/2006/customXml" ds:itemID="{A2BB118B-52DB-43EA-9517-0504DA58541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5420</TotalTime>
  <Words>2001</Words>
  <Application>Microsoft Office PowerPoint</Application>
  <PresentationFormat>Widescreen</PresentationFormat>
  <Paragraphs>202</Paragraphs>
  <Slides>13</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13</vt:i4>
      </vt:variant>
    </vt:vector>
  </HeadingPairs>
  <TitlesOfParts>
    <vt:vector size="20" baseType="lpstr">
      <vt:lpstr>Arial</vt:lpstr>
      <vt:lpstr>Consolas</vt:lpstr>
      <vt:lpstr>Symbol</vt:lpstr>
      <vt:lpstr>Times New Roman</vt:lpstr>
      <vt:lpstr>Wingdings</vt:lpstr>
      <vt:lpstr>First_Slide</vt:lpstr>
      <vt:lpstr>Official_theme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Paolo Dario</dc:creator>
  <dc:description/>
  <cp:lastModifiedBy>Daniele Caradonna</cp:lastModifiedBy>
  <cp:revision>261</cp:revision>
  <cp:lastPrinted>2018-09-26T16:29:27Z</cp:lastPrinted>
  <dcterms:created xsi:type="dcterms:W3CDTF">2013-07-01T11:17:35Z</dcterms:created>
  <dcterms:modified xsi:type="dcterms:W3CDTF">2022-11-17T08:11:00Z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Presentazione su schermo (4:3)</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y fmtid="{D5CDD505-2E9C-101B-9397-08002B2CF9AE}" pid="12" name="ContentTypeId">
    <vt:lpwstr>0x0101002455BF6F46B6E441BB0F93C2CB4730CE</vt:lpwstr>
  </property>
</Properties>
</file>