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0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A0B8C3-B44B-40A4-ADCC-CC3DC97BAE7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801E458-CDF8-4558-A8B9-4C841AFE16A8}">
      <dgm:prSet/>
      <dgm:spPr/>
      <dgm:t>
        <a:bodyPr/>
        <a:lstStyle/>
        <a:p>
          <a:r>
            <a:rPr lang="en-US" dirty="0"/>
            <a:t>A type of data structure used in computing for managing data elements where the order of processing is strictly based on their arrival times.</a:t>
          </a:r>
        </a:p>
      </dgm:t>
    </dgm:pt>
    <dgm:pt modelId="{1C326102-36F6-4F9F-9074-78A6404FFE3F}" type="parTrans" cxnId="{D7324759-C1D8-4781-B883-35EFB78363D9}">
      <dgm:prSet/>
      <dgm:spPr/>
      <dgm:t>
        <a:bodyPr/>
        <a:lstStyle/>
        <a:p>
          <a:endParaRPr lang="en-US"/>
        </a:p>
      </dgm:t>
    </dgm:pt>
    <dgm:pt modelId="{D0503C6B-B8E4-4FDB-B72D-4D9438272AA8}" type="sibTrans" cxnId="{D7324759-C1D8-4781-B883-35EFB78363D9}">
      <dgm:prSet/>
      <dgm:spPr/>
      <dgm:t>
        <a:bodyPr/>
        <a:lstStyle/>
        <a:p>
          <a:endParaRPr lang="en-US"/>
        </a:p>
      </dgm:t>
    </dgm:pt>
    <dgm:pt modelId="{F412ECAD-10B7-45DF-A86F-95844A19CE25}">
      <dgm:prSet/>
      <dgm:spPr/>
      <dgm:t>
        <a:bodyPr/>
        <a:lstStyle/>
        <a:p>
          <a:r>
            <a:rPr lang="en-US"/>
            <a:t>The first element to enter the queue is the first to be processed and removed.</a:t>
          </a:r>
        </a:p>
      </dgm:t>
    </dgm:pt>
    <dgm:pt modelId="{5814BD1E-B77A-4314-A080-7A2761791796}" type="parTrans" cxnId="{8E8AF706-558A-486F-8406-B5A6A3C5EB2B}">
      <dgm:prSet/>
      <dgm:spPr/>
      <dgm:t>
        <a:bodyPr/>
        <a:lstStyle/>
        <a:p>
          <a:endParaRPr lang="en-US"/>
        </a:p>
      </dgm:t>
    </dgm:pt>
    <dgm:pt modelId="{3739ABB1-7673-4882-BF12-12B2A3F968DD}" type="sibTrans" cxnId="{8E8AF706-558A-486F-8406-B5A6A3C5EB2B}">
      <dgm:prSet/>
      <dgm:spPr/>
      <dgm:t>
        <a:bodyPr/>
        <a:lstStyle/>
        <a:p>
          <a:endParaRPr lang="en-US"/>
        </a:p>
      </dgm:t>
    </dgm:pt>
    <dgm:pt modelId="{B33F9603-F5DC-4F98-B535-FC332BC056E0}">
      <dgm:prSet/>
      <dgm:spPr/>
      <dgm:t>
        <a:bodyPr/>
        <a:lstStyle/>
        <a:p>
          <a:r>
            <a:rPr lang="en-US"/>
            <a:t>One of the most basic data structures.</a:t>
          </a:r>
        </a:p>
      </dgm:t>
    </dgm:pt>
    <dgm:pt modelId="{79FC06EB-57D0-411A-98DB-F1F225C7BB74}" type="parTrans" cxnId="{16AB272D-E6B1-4795-BC9C-45F270E9A9A6}">
      <dgm:prSet/>
      <dgm:spPr/>
      <dgm:t>
        <a:bodyPr/>
        <a:lstStyle/>
        <a:p>
          <a:endParaRPr lang="en-US"/>
        </a:p>
      </dgm:t>
    </dgm:pt>
    <dgm:pt modelId="{FC19B250-F9D2-4EAA-B878-31F5278E46F7}" type="sibTrans" cxnId="{16AB272D-E6B1-4795-BC9C-45F270E9A9A6}">
      <dgm:prSet/>
      <dgm:spPr/>
      <dgm:t>
        <a:bodyPr/>
        <a:lstStyle/>
        <a:p>
          <a:endParaRPr lang="en-US"/>
        </a:p>
      </dgm:t>
    </dgm:pt>
    <dgm:pt modelId="{9B032169-C5CD-4C29-A814-EFBB13910CF1}" type="pres">
      <dgm:prSet presAssocID="{08A0B8C3-B44B-40A4-ADCC-CC3DC97BAE7A}" presName="linear" presStyleCnt="0">
        <dgm:presLayoutVars>
          <dgm:animLvl val="lvl"/>
          <dgm:resizeHandles val="exact"/>
        </dgm:presLayoutVars>
      </dgm:prSet>
      <dgm:spPr/>
    </dgm:pt>
    <dgm:pt modelId="{C1BFBF94-F3A9-44C5-B07A-BADB173BB5A8}" type="pres">
      <dgm:prSet presAssocID="{F801E458-CDF8-4558-A8B9-4C841AFE16A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D657A65-9AD4-451D-BF7E-57E3004C044B}" type="pres">
      <dgm:prSet presAssocID="{D0503C6B-B8E4-4FDB-B72D-4D9438272AA8}" presName="spacer" presStyleCnt="0"/>
      <dgm:spPr/>
    </dgm:pt>
    <dgm:pt modelId="{8B18184C-8DDD-48D2-B919-04C67409AC79}" type="pres">
      <dgm:prSet presAssocID="{F412ECAD-10B7-45DF-A86F-95844A19CE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03E4A10-3919-477D-9584-1A80D3E79AE8}" type="pres">
      <dgm:prSet presAssocID="{3739ABB1-7673-4882-BF12-12B2A3F968DD}" presName="spacer" presStyleCnt="0"/>
      <dgm:spPr/>
    </dgm:pt>
    <dgm:pt modelId="{328518C7-3694-46BF-BBE1-49A0B749C443}" type="pres">
      <dgm:prSet presAssocID="{B33F9603-F5DC-4F98-B535-FC332BC056E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E8AF706-558A-486F-8406-B5A6A3C5EB2B}" srcId="{08A0B8C3-B44B-40A4-ADCC-CC3DC97BAE7A}" destId="{F412ECAD-10B7-45DF-A86F-95844A19CE25}" srcOrd="1" destOrd="0" parTransId="{5814BD1E-B77A-4314-A080-7A2761791796}" sibTransId="{3739ABB1-7673-4882-BF12-12B2A3F968DD}"/>
    <dgm:cxn modelId="{16AB272D-E6B1-4795-BC9C-45F270E9A9A6}" srcId="{08A0B8C3-B44B-40A4-ADCC-CC3DC97BAE7A}" destId="{B33F9603-F5DC-4F98-B535-FC332BC056E0}" srcOrd="2" destOrd="0" parTransId="{79FC06EB-57D0-411A-98DB-F1F225C7BB74}" sibTransId="{FC19B250-F9D2-4EAA-B878-31F5278E46F7}"/>
    <dgm:cxn modelId="{6D58F25F-E5F6-49C4-806F-55BA70CE36D5}" type="presOf" srcId="{B33F9603-F5DC-4F98-B535-FC332BC056E0}" destId="{328518C7-3694-46BF-BBE1-49A0B749C443}" srcOrd="0" destOrd="0" presId="urn:microsoft.com/office/officeart/2005/8/layout/vList2"/>
    <dgm:cxn modelId="{3EE6D277-D429-4030-9AFB-BD36ECBDD375}" type="presOf" srcId="{F801E458-CDF8-4558-A8B9-4C841AFE16A8}" destId="{C1BFBF94-F3A9-44C5-B07A-BADB173BB5A8}" srcOrd="0" destOrd="0" presId="urn:microsoft.com/office/officeart/2005/8/layout/vList2"/>
    <dgm:cxn modelId="{D7324759-C1D8-4781-B883-35EFB78363D9}" srcId="{08A0B8C3-B44B-40A4-ADCC-CC3DC97BAE7A}" destId="{F801E458-CDF8-4558-A8B9-4C841AFE16A8}" srcOrd="0" destOrd="0" parTransId="{1C326102-36F6-4F9F-9074-78A6404FFE3F}" sibTransId="{D0503C6B-B8E4-4FDB-B72D-4D9438272AA8}"/>
    <dgm:cxn modelId="{D6E8C8A2-D448-4239-A9D3-01E1665AAE1B}" type="presOf" srcId="{F412ECAD-10B7-45DF-A86F-95844A19CE25}" destId="{8B18184C-8DDD-48D2-B919-04C67409AC79}" srcOrd="0" destOrd="0" presId="urn:microsoft.com/office/officeart/2005/8/layout/vList2"/>
    <dgm:cxn modelId="{683AE4F0-FFF6-4E62-83CA-A6B17FB26811}" type="presOf" srcId="{08A0B8C3-B44B-40A4-ADCC-CC3DC97BAE7A}" destId="{9B032169-C5CD-4C29-A814-EFBB13910CF1}" srcOrd="0" destOrd="0" presId="urn:microsoft.com/office/officeart/2005/8/layout/vList2"/>
    <dgm:cxn modelId="{51BE3615-7032-4967-8783-28991E91713C}" type="presParOf" srcId="{9B032169-C5CD-4C29-A814-EFBB13910CF1}" destId="{C1BFBF94-F3A9-44C5-B07A-BADB173BB5A8}" srcOrd="0" destOrd="0" presId="urn:microsoft.com/office/officeart/2005/8/layout/vList2"/>
    <dgm:cxn modelId="{4369C125-6992-4D4B-AC60-48A464ACD90B}" type="presParOf" srcId="{9B032169-C5CD-4C29-A814-EFBB13910CF1}" destId="{9D657A65-9AD4-451D-BF7E-57E3004C044B}" srcOrd="1" destOrd="0" presId="urn:microsoft.com/office/officeart/2005/8/layout/vList2"/>
    <dgm:cxn modelId="{906F883A-5E9F-4F09-9F5F-086E14ADBBD5}" type="presParOf" srcId="{9B032169-C5CD-4C29-A814-EFBB13910CF1}" destId="{8B18184C-8DDD-48D2-B919-04C67409AC79}" srcOrd="2" destOrd="0" presId="urn:microsoft.com/office/officeart/2005/8/layout/vList2"/>
    <dgm:cxn modelId="{35FB0C2C-637D-4244-90B2-72843368887E}" type="presParOf" srcId="{9B032169-C5CD-4C29-A814-EFBB13910CF1}" destId="{203E4A10-3919-477D-9584-1A80D3E79AE8}" srcOrd="3" destOrd="0" presId="urn:microsoft.com/office/officeart/2005/8/layout/vList2"/>
    <dgm:cxn modelId="{1D97D6AE-572A-413B-9342-93E53D045F1E}" type="presParOf" srcId="{9B032169-C5CD-4C29-A814-EFBB13910CF1}" destId="{328518C7-3694-46BF-BBE1-49A0B749C4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FBF94-F3A9-44C5-B07A-BADB173BB5A8}">
      <dsp:nvSpPr>
        <dsp:cNvPr id="0" name=""/>
        <dsp:cNvSpPr/>
      </dsp:nvSpPr>
      <dsp:spPr>
        <a:xfrm>
          <a:off x="0" y="308389"/>
          <a:ext cx="5000124" cy="15701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type of data structure used in computing for managing data elements where the order of processing is strictly based on their arrival times.</a:t>
          </a:r>
        </a:p>
      </dsp:txBody>
      <dsp:txXfrm>
        <a:off x="76648" y="385037"/>
        <a:ext cx="4846828" cy="1416844"/>
      </dsp:txXfrm>
    </dsp:sp>
    <dsp:sp modelId="{8B18184C-8DDD-48D2-B919-04C67409AC79}">
      <dsp:nvSpPr>
        <dsp:cNvPr id="0" name=""/>
        <dsp:cNvSpPr/>
      </dsp:nvSpPr>
      <dsp:spPr>
        <a:xfrm>
          <a:off x="0" y="1941889"/>
          <a:ext cx="5000124" cy="157014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first element to enter the queue is the first to be processed and removed.</a:t>
          </a:r>
        </a:p>
      </dsp:txBody>
      <dsp:txXfrm>
        <a:off x="76648" y="2018537"/>
        <a:ext cx="4846828" cy="1416844"/>
      </dsp:txXfrm>
    </dsp:sp>
    <dsp:sp modelId="{328518C7-3694-46BF-BBE1-49A0B749C443}">
      <dsp:nvSpPr>
        <dsp:cNvPr id="0" name=""/>
        <dsp:cNvSpPr/>
      </dsp:nvSpPr>
      <dsp:spPr>
        <a:xfrm>
          <a:off x="0" y="3575390"/>
          <a:ext cx="5000124" cy="157014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One of the most basic data structures.</a:t>
          </a:r>
        </a:p>
      </dsp:txBody>
      <dsp:txXfrm>
        <a:off x="76648" y="3652038"/>
        <a:ext cx="4846828" cy="1416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Designing and Testing Asynchronous FIFO Queues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Tommy Levi and Ilya Lipovan</a:t>
            </a:r>
          </a:p>
          <a:p>
            <a:r>
              <a:t>Date: April 26, 2024</a:t>
            </a:r>
          </a:p>
          <a:p>
            <a:r>
              <a:t>Bar-Ilan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The system demonstrates robustness against metastability through careful design and the use of Gray coding</a:t>
            </a:r>
            <a:r>
              <a:rPr lang="en-US" dirty="0"/>
              <a:t> and Synchronizers</a:t>
            </a:r>
            <a:endParaRPr dirty="0"/>
          </a:p>
          <a:p>
            <a:r>
              <a:rPr dirty="0"/>
              <a:t>Findings emphasize the critical role of proper pointer </a:t>
            </a:r>
            <a:r>
              <a:rPr lang="en-US" dirty="0"/>
              <a:t>calculations using Gray code</a:t>
            </a:r>
            <a:r>
              <a:rPr dirty="0"/>
              <a:t> and synchronization techniques in Asynchronous FIFO design.</a:t>
            </a:r>
            <a:endParaRPr lang="en-US" dirty="0"/>
          </a:p>
          <a:p>
            <a:r>
              <a:rPr lang="en-US" dirty="0"/>
              <a:t>The system can solve </a:t>
            </a:r>
            <a:r>
              <a:rPr lang="en-US"/>
              <a:t>CDC synchronization problems </a:t>
            </a:r>
            <a:r>
              <a:rPr lang="en-US" dirty="0"/>
              <a:t>efficiently.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cited works and links to additional resources is in the paper.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Purpose of the paper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r>
              <a:rPr sz="2100" dirty="0"/>
              <a:t>Implement</a:t>
            </a:r>
            <a:r>
              <a:rPr lang="en-US" sz="2100" dirty="0"/>
              <a:t>ing</a:t>
            </a:r>
            <a:r>
              <a:rPr sz="2100" dirty="0"/>
              <a:t> an asynchronous FIFO queue to solve Clock Domain Crossing</a:t>
            </a:r>
            <a:r>
              <a:rPr lang="en-US" sz="2100" dirty="0"/>
              <a:t> (CDC)</a:t>
            </a:r>
            <a:r>
              <a:rPr sz="2100" dirty="0"/>
              <a:t> synchronization problems.</a:t>
            </a:r>
            <a:endParaRPr lang="en-US" sz="2100" dirty="0"/>
          </a:p>
          <a:p>
            <a:r>
              <a:rPr lang="en-US" sz="2100" dirty="0"/>
              <a:t>Show that the system is metastability containing with metastable inputs</a:t>
            </a:r>
          </a:p>
          <a:p>
            <a:r>
              <a:rPr lang="en-US" sz="2100" dirty="0"/>
              <a:t>Verifying for metastability containing for calculations correctness of the addresses of read and write pointers</a:t>
            </a:r>
            <a:endParaRPr sz="2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What are FIFO Queues?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7F26B62B-D7AF-0770-DBA7-5696B21AB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22156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109B-7BDD-793C-5AF5-FB0526E8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19" y="741391"/>
            <a:ext cx="3448311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FIFO Queues in Digital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18F90-BC9E-8A47-82E9-B3FDB482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19" y="2533476"/>
            <a:ext cx="3448310" cy="3447832"/>
          </a:xfrm>
        </p:spPr>
        <p:txBody>
          <a:bodyPr anchor="t">
            <a:normAutofit/>
          </a:bodyPr>
          <a:lstStyle/>
          <a:p>
            <a:r>
              <a:rPr lang="en-US" sz="1700" dirty="0"/>
              <a:t>A FIFO queue is used as an intermediate between two systems </a:t>
            </a:r>
            <a:r>
              <a:rPr lang="en-US" sz="1700" b="1" dirty="0"/>
              <a:t>with different clock rates</a:t>
            </a:r>
            <a:r>
              <a:rPr lang="en-US" sz="1700" dirty="0"/>
              <a:t>.</a:t>
            </a:r>
          </a:p>
          <a:p>
            <a:r>
              <a:rPr lang="en-US" sz="1700" dirty="0"/>
              <a:t>Because the rates are different, for the data to transfer from one system to enter the other it </a:t>
            </a:r>
            <a:r>
              <a:rPr lang="en-US" sz="1700" b="1" dirty="0"/>
              <a:t>needs to be synchronized</a:t>
            </a:r>
            <a:r>
              <a:rPr lang="en-US" sz="1700" dirty="0"/>
              <a:t>.</a:t>
            </a:r>
          </a:p>
          <a:p>
            <a:r>
              <a:rPr lang="en-US" sz="1700" dirty="0"/>
              <a:t>In our paper – </a:t>
            </a:r>
            <a:r>
              <a:rPr lang="en-US" sz="1700" b="1" dirty="0"/>
              <a:t>Dual port memory FIFO Queue with 2 controllers (READ/WRITE)</a:t>
            </a:r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741FE-9153-442C-4F8B-F9640766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99389"/>
            <a:ext cx="3989297" cy="218413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330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54"/>
            <a:ext cx="9144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601744"/>
            <a:ext cx="5086350" cy="13386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Challenges of Asynchronous FIFO</a:t>
            </a:r>
          </a:p>
        </p:txBody>
      </p:sp>
      <p:pic>
        <p:nvPicPr>
          <p:cNvPr id="35" name="Picture 34" descr="Complex maths formulae on a blackboard">
            <a:extLst>
              <a:ext uri="{FF2B5EF4-FFF2-40B4-BE49-F238E27FC236}">
                <a16:creationId xmlns:a16="http://schemas.microsoft.com/office/drawing/2014/main" id="{46367C34-0863-FF10-9379-6F4859DD9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74" r="28050" b="-1"/>
          <a:stretch/>
        </p:blipFill>
        <p:spPr>
          <a:xfrm>
            <a:off x="20" y="10"/>
            <a:ext cx="281604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2201958"/>
            <a:ext cx="5086350" cy="3900730"/>
          </a:xfrm>
        </p:spPr>
        <p:txBody>
          <a:bodyPr anchor="t">
            <a:normAutofit/>
          </a:bodyPr>
          <a:lstStyle/>
          <a:p>
            <a:r>
              <a:rPr lang="en-US" sz="1700" dirty="0"/>
              <a:t>The FIFO is a dual port memory with two pointers each used by read and write domain: </a:t>
            </a:r>
            <a:r>
              <a:rPr lang="en-US" sz="1700" b="1" dirty="0"/>
              <a:t>read pointer</a:t>
            </a:r>
            <a:r>
              <a:rPr lang="en-US" sz="1700" dirty="0"/>
              <a:t> and </a:t>
            </a:r>
            <a:r>
              <a:rPr lang="en-US" sz="1700" b="1" dirty="0"/>
              <a:t>write pointer. </a:t>
            </a:r>
          </a:p>
          <a:p>
            <a:r>
              <a:rPr lang="en-US" sz="1700" dirty="0"/>
              <a:t>The pointers themselves are in </a:t>
            </a:r>
            <a:r>
              <a:rPr lang="en-US" sz="1700" b="1" dirty="0"/>
              <a:t>two different clock domains</a:t>
            </a:r>
            <a:r>
              <a:rPr lang="en-US" sz="1700" dirty="0"/>
              <a:t>, two calculation units that communicate between each other are placed in each domain.</a:t>
            </a:r>
          </a:p>
          <a:p>
            <a:r>
              <a:rPr lang="en-US" sz="1700" dirty="0"/>
              <a:t>If the communication between the two controllers were just simple wire – their will be a problem!</a:t>
            </a:r>
          </a:p>
          <a:p>
            <a:r>
              <a:rPr lang="en-US" sz="1700" dirty="0"/>
              <a:t>Metastability in the communication between the read control pointer unit and write control pointer unit.</a:t>
            </a:r>
          </a:p>
          <a:p>
            <a:r>
              <a:rPr lang="en-US" sz="1700" b="1" dirty="0"/>
              <a:t>The solution</a:t>
            </a:r>
            <a:r>
              <a:rPr lang="en-US" sz="1700" dirty="0"/>
              <a:t>: Using </a:t>
            </a:r>
            <a:r>
              <a:rPr lang="en-US" sz="1700" b="1" dirty="0"/>
              <a:t>synchronizers and gray code calculations.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87837" y="2732147"/>
            <a:ext cx="5860051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517897"/>
            <a:ext cx="8333796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68" y="922644"/>
            <a:ext cx="3780214" cy="116958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Handling Metastability in Design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1785" y="2263365"/>
            <a:ext cx="37033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786" y="2508105"/>
            <a:ext cx="3780214" cy="3632493"/>
          </a:xfrm>
        </p:spPr>
        <p:txBody>
          <a:bodyPr anchor="ctr">
            <a:normAutofit/>
          </a:bodyPr>
          <a:lstStyle/>
          <a:p>
            <a:r>
              <a:rPr lang="en-US" sz="1700" dirty="0"/>
              <a:t>Pointer Synchronization: Ensures safe transfer of pointer values across clock domains using synchronization registers.</a:t>
            </a:r>
          </a:p>
          <a:p>
            <a:r>
              <a:rPr lang="en-US" sz="1700" dirty="0"/>
              <a:t>Gray Coding: Reduces synchronization errors by ensuring only one bit changes at a time, minimizing metastable states inside the controllers.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128098-EBFA-375F-2624-62986301E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105" y="2610113"/>
            <a:ext cx="4214249" cy="3128041"/>
          </a:xfrm>
          <a:prstGeom prst="rect">
            <a:avLst/>
          </a:prstGeom>
        </p:spPr>
      </p:pic>
      <p:pic>
        <p:nvPicPr>
          <p:cNvPr id="2050" name="Picture 2" descr="CDC-3">
            <a:extLst>
              <a:ext uri="{FF2B5EF4-FFF2-40B4-BE49-F238E27FC236}">
                <a16:creationId xmlns:a16="http://schemas.microsoft.com/office/drawing/2014/main" id="{B19D2BC6-EBBB-35F1-85C9-77D8BEAD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544" y="1056247"/>
            <a:ext cx="4018774" cy="114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3448311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Design Principles of Asynchronous FIFO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3448310" cy="3447832"/>
          </a:xfrm>
        </p:spPr>
        <p:txBody>
          <a:bodyPr anchor="t">
            <a:normAutofit/>
          </a:bodyPr>
          <a:lstStyle/>
          <a:p>
            <a:r>
              <a:rPr lang="en-US" sz="1700" b="1" dirty="0"/>
              <a:t>Memory Structure</a:t>
            </a:r>
            <a:r>
              <a:rPr lang="en-US" sz="1700" dirty="0"/>
              <a:t>: Circular buffer efficiently utilizes space, managed by pointers tracking the positions of the queue's head and tail.</a:t>
            </a:r>
          </a:p>
          <a:p>
            <a:r>
              <a:rPr lang="en-US" sz="1700" b="1" dirty="0"/>
              <a:t>Control Logic</a:t>
            </a:r>
            <a:r>
              <a:rPr lang="en-US" sz="1700" dirty="0"/>
              <a:t>: Manages write and read operations to ensure data integrity and prevent overwriting or premature reading.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C4BE07-CF74-0BFC-E7B7-CB61A5FEB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619" y="1645164"/>
            <a:ext cx="5058941" cy="375626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Freeform: Shape 5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Freeform: Shape 5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239012"/>
          </a:xfrm>
        </p:spPr>
        <p:txBody>
          <a:bodyPr anchor="ctr">
            <a:normAutofit/>
          </a:bodyPr>
          <a:lstStyle/>
          <a:p>
            <a:r>
              <a:rPr lang="en-US" sz="2400"/>
              <a:t>Experiment Setup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19" y="2443480"/>
            <a:ext cx="25374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20" y="2718054"/>
            <a:ext cx="3120962" cy="320725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Divided to 3 systems: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Sequence Generator: Produces 8-bit data with potential metastable bits. (A.K.A – “manufacturer”)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Asynchronous FIFO Queue: Manages data, handling metastable inputs. (A.K.A – “mediator”)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Pipelined Batcher Sorting Network: Sorts data using a </a:t>
            </a:r>
            <a:r>
              <a:rPr lang="en-US" sz="1400" dirty="0" err="1"/>
              <a:t>bitonic</a:t>
            </a:r>
            <a:r>
              <a:rPr lang="en-US" sz="1400" dirty="0"/>
              <a:t> sorting network, handling inputs correctly even if metastable. (A.K.A – “consumer”).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5D376-CC04-5EB9-6B1E-5034469F2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896" y="2028750"/>
            <a:ext cx="5809104" cy="29335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en-US" sz="3500"/>
              <a:t>Testing and Results</a:t>
            </a:r>
          </a:p>
        </p:txBody>
      </p:sp>
      <p:pic>
        <p:nvPicPr>
          <p:cNvPr id="21" name="Picture 20" descr="Magnifying glass showing decling performance">
            <a:extLst>
              <a:ext uri="{FF2B5EF4-FFF2-40B4-BE49-F238E27FC236}">
                <a16:creationId xmlns:a16="http://schemas.microsoft.com/office/drawing/2014/main" id="{4370B99C-DB2F-A2C4-1ECF-88300877B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68" r="43031" b="-2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r>
              <a:rPr sz="1700" dirty="0"/>
              <a:t>Simulated scenarios with and without metastable inputs to assess system behavior.</a:t>
            </a:r>
          </a:p>
          <a:p>
            <a:r>
              <a:rPr sz="1700" dirty="0"/>
              <a:t>Confirmed importance of Gray coding in maintaining system function and preventing data corruption.</a:t>
            </a:r>
            <a:endParaRPr lang="he-IL" sz="1700" dirty="0"/>
          </a:p>
          <a:p>
            <a:r>
              <a:rPr lang="en-US" sz="1700" dirty="0"/>
              <a:t>We found how metastability may affect synchronization and CDC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548</Words>
  <Application>Microsoft Office PowerPoint</Application>
  <PresentationFormat>‫הצגה על המסך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Designing and Testing Asynchronous FIFO Queues</vt:lpstr>
      <vt:lpstr>Purpose of the paper</vt:lpstr>
      <vt:lpstr>What are FIFO Queues?</vt:lpstr>
      <vt:lpstr>FIFO Queues in Digital Systems</vt:lpstr>
      <vt:lpstr>Challenges of Asynchronous FIFO</vt:lpstr>
      <vt:lpstr>Handling Metastability in Design</vt:lpstr>
      <vt:lpstr>Design Principles of Asynchronous FIFO Queues</vt:lpstr>
      <vt:lpstr>Experiment Setup</vt:lpstr>
      <vt:lpstr>Testing and Results</vt:lpstr>
      <vt:lpstr>Conclusion</vt:lpstr>
      <vt:lpstr>References and 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Testing Asynchronous FIFO Queues</dc:title>
  <dc:subject/>
  <dc:creator/>
  <cp:keywords/>
  <dc:description>generated using python-pptx</dc:description>
  <cp:lastModifiedBy>Ilya Lipovan</cp:lastModifiedBy>
  <cp:revision>5</cp:revision>
  <dcterms:created xsi:type="dcterms:W3CDTF">2013-01-27T09:14:16Z</dcterms:created>
  <dcterms:modified xsi:type="dcterms:W3CDTF">2024-05-01T00:52:04Z</dcterms:modified>
  <cp:category/>
</cp:coreProperties>
</file>