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268B8-DE78-4A5B-90F9-CFD340009C6E}" v="4" dt="2023-07-16T15:57:40.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3357-BC57-DEC0-B2BC-D72D639E07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1885E2F-1C17-6941-CB98-9AEB7B1CA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1B1392C-CF02-CF78-9C08-A65CA6A9724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2D7762C4-54CF-2B9A-C354-EC29CB8A245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91AB7D3-46AF-0896-55DA-A86C11DFA76B}"/>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96661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D0A9-AA75-7FF5-D61D-B3607CAE223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5503C5F-06E8-902E-EB92-0C2537927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03E20A6-3F25-70BE-299B-B756FE521D82}"/>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F325A371-E562-6B80-BF85-5FADD9B9EF8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8956D09-C5A3-FADD-B21B-2048C75A36C1}"/>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63995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6BF3-DF11-E1FA-F761-1672B1900B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82EE0E0-1A48-95C9-8FE1-EC1EC19BF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A629630-DCCA-884D-4A90-B7DDEF2F4AAC}"/>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3CC8837F-39F8-DDF0-9C3F-D2C35C2CF26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A3EAD72-0E24-CC5B-B181-74F54FBCE94F}"/>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18771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F2D9-A834-497D-F9AB-CCBEDC88B3C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3A458BA-ED3E-CF60-D376-1F89816D1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E3C382E-ECB0-2439-C566-52C2BA0CD063}"/>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5E1A8264-AE3D-AF96-13E3-71BE29F1F49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25874A-86CC-277B-90F4-632D5689A3A2}"/>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91135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3B83-9BF6-4BF0-F2CC-0927A307E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A2F6C52-2DE7-4E80-5993-3FEB0852E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92028-656C-16FE-8E16-C1C5EF177269}"/>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C01F1731-5D59-C01E-BF49-5F46480B33A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34693F3-991E-37C9-1E8B-931ECBE68647}"/>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47527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83FF-3FA6-D35E-3FF8-84EA595FE79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29B8704-7181-3708-CE24-A48D4C4AA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2E2752FB-1564-3E8E-C292-7C289F985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E3F6329-BC6A-C7D2-75EA-4D96575BF9A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5DD7E77A-2B96-7226-3A42-F8E03B00B55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D417193-7607-8B3F-7A6E-14C7994F3453}"/>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90167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4AB0-E2AF-FA28-10C6-51171A8B530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5107D83-4F17-6014-68CA-0424A6655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9F2BB-C317-0B48-46CD-A2943A137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F914A83-DD94-5EE7-FAF4-E75757524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2C5BD-D34B-EBEC-3B77-69EAA18ACD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5C88A6F-DB90-0C17-4798-4E8BDEFC0530}"/>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8" name="Footer Placeholder 7">
            <a:extLst>
              <a:ext uri="{FF2B5EF4-FFF2-40B4-BE49-F238E27FC236}">
                <a16:creationId xmlns:a16="http://schemas.microsoft.com/office/drawing/2014/main" id="{D96DB1C6-5771-3598-9AA6-2013829FED8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C85B34DF-25A4-A5D0-6C5B-6B28D1B8288A}"/>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46750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DAD5-D887-5F9A-1F8F-92D73D05ABE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4A31D29-565E-80CD-6FC4-1DE64F1E2B6A}"/>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4" name="Footer Placeholder 3">
            <a:extLst>
              <a:ext uri="{FF2B5EF4-FFF2-40B4-BE49-F238E27FC236}">
                <a16:creationId xmlns:a16="http://schemas.microsoft.com/office/drawing/2014/main" id="{FC13B335-618A-9BDE-BE25-34564239DB6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6B35B15-C935-BFF8-ADB8-C21BE0EDCBB4}"/>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113856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8022D-059C-0164-4A09-20E1E42F9B2D}"/>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3" name="Footer Placeholder 2">
            <a:extLst>
              <a:ext uri="{FF2B5EF4-FFF2-40B4-BE49-F238E27FC236}">
                <a16:creationId xmlns:a16="http://schemas.microsoft.com/office/drawing/2014/main" id="{AF75599E-5102-473C-C872-DBD401D47A5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13F62CD-3185-32D8-8F48-F58BBACC1999}"/>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335820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1AF4-121A-AC9D-9D13-790026ECD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45F8977-1158-8C66-E790-D8B225516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801BCC0-E27D-295C-1083-BE44F15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34157-7F74-479A-15E7-7B252171190C}"/>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EC049B2F-B0D3-0992-5321-9DA65223F53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2173543-8078-E3FF-41C0-1B9153342BD2}"/>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26593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72F7-5DE6-E3A2-B3E8-849DA28E0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247D435D-4FA4-8A07-5DE2-01EBA57D2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62672755-C27A-AF72-E273-1CCA902AE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1B3FF-1181-C06D-92C0-F7A151D4E09E}"/>
              </a:ext>
            </a:extLst>
          </p:cNvPr>
          <p:cNvSpPr>
            <a:spLocks noGrp="1"/>
          </p:cNvSpPr>
          <p:nvPr>
            <p:ph type="dt" sz="half" idx="10"/>
          </p:nvPr>
        </p:nvSpPr>
        <p:spPr/>
        <p:txBody>
          <a:bodyPr/>
          <a:lstStyle/>
          <a:p>
            <a:fld id="{C2103316-CBF8-4452-BBA7-4242645C09A9}" type="datetimeFigureOut">
              <a:rPr lang="en-NG" smtClean="0"/>
              <a:t>16/07/2023</a:t>
            </a:fld>
            <a:endParaRPr lang="en-NG"/>
          </a:p>
        </p:txBody>
      </p:sp>
      <p:sp>
        <p:nvSpPr>
          <p:cNvPr id="6" name="Footer Placeholder 5">
            <a:extLst>
              <a:ext uri="{FF2B5EF4-FFF2-40B4-BE49-F238E27FC236}">
                <a16:creationId xmlns:a16="http://schemas.microsoft.com/office/drawing/2014/main" id="{DF300990-DBB6-CDD2-014C-F828BFDC181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90E3FE-E2FA-D451-254F-74082551DDFF}"/>
              </a:ext>
            </a:extLst>
          </p:cNvPr>
          <p:cNvSpPr>
            <a:spLocks noGrp="1"/>
          </p:cNvSpPr>
          <p:nvPr>
            <p:ph type="sldNum" sz="quarter" idx="12"/>
          </p:nvPr>
        </p:nvSpPr>
        <p:spPr/>
        <p:txBody>
          <a:bodyPr/>
          <a:lstStyle/>
          <a:p>
            <a:fld id="{FB88C36D-8025-43AF-9E14-B89574C17C6E}" type="slidenum">
              <a:rPr lang="en-NG" smtClean="0"/>
              <a:t>‹#›</a:t>
            </a:fld>
            <a:endParaRPr lang="en-NG"/>
          </a:p>
        </p:txBody>
      </p:sp>
    </p:spTree>
    <p:extLst>
      <p:ext uri="{BB962C8B-B14F-4D97-AF65-F5344CB8AC3E}">
        <p14:creationId xmlns:p14="http://schemas.microsoft.com/office/powerpoint/2010/main" val="69008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13CC6-87E5-BD69-18CF-76AC6C34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E2FF478-FCBC-3A61-D646-F892D7241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FE7C3ED-35C4-94B7-88C1-7052DCB95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3316-CBF8-4452-BBA7-4242645C09A9}" type="datetimeFigureOut">
              <a:rPr lang="en-NG" smtClean="0"/>
              <a:t>16/07/2023</a:t>
            </a:fld>
            <a:endParaRPr lang="en-NG"/>
          </a:p>
        </p:txBody>
      </p:sp>
      <p:sp>
        <p:nvSpPr>
          <p:cNvPr id="5" name="Footer Placeholder 4">
            <a:extLst>
              <a:ext uri="{FF2B5EF4-FFF2-40B4-BE49-F238E27FC236}">
                <a16:creationId xmlns:a16="http://schemas.microsoft.com/office/drawing/2014/main" id="{499244CE-08AF-1C8B-31D3-01408DE35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40CB2EE6-903F-9217-987D-97F84D5B6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8C36D-8025-43AF-9E14-B89574C17C6E}" type="slidenum">
              <a:rPr lang="en-NG" smtClean="0"/>
              <a:t>‹#›</a:t>
            </a:fld>
            <a:endParaRPr lang="en-NG"/>
          </a:p>
        </p:txBody>
      </p:sp>
    </p:spTree>
    <p:extLst>
      <p:ext uri="{BB962C8B-B14F-4D97-AF65-F5344CB8AC3E}">
        <p14:creationId xmlns:p14="http://schemas.microsoft.com/office/powerpoint/2010/main" val="300748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8CAB-92AB-153B-95F7-4091E77848C6}"/>
              </a:ext>
            </a:extLst>
          </p:cNvPr>
          <p:cNvSpPr>
            <a:spLocks noGrp="1"/>
          </p:cNvSpPr>
          <p:nvPr>
            <p:ph type="ctrTitle"/>
          </p:nvPr>
        </p:nvSpPr>
        <p:spPr/>
        <p:txBody>
          <a:bodyPr/>
          <a:lstStyle/>
          <a:p>
            <a:r>
              <a:rPr lang="en-US" dirty="0">
                <a:solidFill>
                  <a:schemeClr val="accent6">
                    <a:lumMod val="50000"/>
                  </a:schemeClr>
                </a:solidFill>
              </a:rPr>
              <a:t>Unicorn Companies</a:t>
            </a:r>
            <a:endParaRPr lang="en-NG" dirty="0">
              <a:solidFill>
                <a:schemeClr val="accent6">
                  <a:lumMod val="50000"/>
                </a:schemeClr>
              </a:solidFill>
            </a:endParaRPr>
          </a:p>
        </p:txBody>
      </p:sp>
    </p:spTree>
    <p:extLst>
      <p:ext uri="{BB962C8B-B14F-4D97-AF65-F5344CB8AC3E}">
        <p14:creationId xmlns:p14="http://schemas.microsoft.com/office/powerpoint/2010/main" val="218632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79CB-6D00-D5AA-8A60-4B9DA848F8EC}"/>
              </a:ext>
            </a:extLst>
          </p:cNvPr>
          <p:cNvSpPr>
            <a:spLocks noGrp="1"/>
          </p:cNvSpPr>
          <p:nvPr>
            <p:ph type="title"/>
          </p:nvPr>
        </p:nvSpPr>
        <p:spPr/>
        <p:txBody>
          <a:bodyPr/>
          <a:lstStyle/>
          <a:p>
            <a:pPr algn="ctr"/>
            <a:r>
              <a:rPr lang="en-US" b="1" dirty="0"/>
              <a:t>Description of the data</a:t>
            </a:r>
            <a:endParaRPr lang="en-NG" b="1" dirty="0"/>
          </a:p>
        </p:txBody>
      </p:sp>
      <p:sp>
        <p:nvSpPr>
          <p:cNvPr id="3" name="Content Placeholder 2">
            <a:extLst>
              <a:ext uri="{FF2B5EF4-FFF2-40B4-BE49-F238E27FC236}">
                <a16:creationId xmlns:a16="http://schemas.microsoft.com/office/drawing/2014/main" id="{A300E0C8-9836-56CC-0F64-D24019495907}"/>
              </a:ext>
            </a:extLst>
          </p:cNvPr>
          <p:cNvSpPr>
            <a:spLocks noGrp="1"/>
          </p:cNvSpPr>
          <p:nvPr>
            <p:ph idx="1"/>
          </p:nvPr>
        </p:nvSpPr>
        <p:spPr/>
        <p:txBody>
          <a:bodyPr>
            <a:normAutofit/>
          </a:bodyPr>
          <a:lstStyle/>
          <a:p>
            <a:pPr marL="0" indent="0" algn="ctr">
              <a:buNone/>
            </a:pPr>
            <a:r>
              <a:rPr lang="en-US" sz="2400" i="1" dirty="0"/>
              <a:t>The Unicorn dataset has 1074 records of companies across different industries (Artificial intelligence, Auto &amp; transportation, Consumer &amp; retail, Cybersecurity, Data management &amp; analytics, E-commerce &amp; direct-to-consumer, Edtech, Fintech, Hardware, Health, Internet software &amp; services, Mobile &amp; telecommunications, Travel, Supply chain, logistics &amp; delivery and others). Details about their </a:t>
            </a:r>
            <a:r>
              <a:rPr lang="en-US" sz="2400" b="0" i="1" u="none" strike="noStrike" dirty="0">
                <a:solidFill>
                  <a:srgbClr val="000000"/>
                </a:solidFill>
                <a:effectLst/>
                <a:latin typeface="Calibri" panose="020F0502020204030204" pitchFamily="34" charset="0"/>
              </a:rPr>
              <a:t>Valuation</a:t>
            </a:r>
            <a:r>
              <a:rPr lang="en-US" sz="2400" i="1" dirty="0"/>
              <a:t> </a:t>
            </a:r>
            <a:r>
              <a:rPr lang="en-US" sz="2400" b="0" i="1" u="none" strike="noStrike" dirty="0">
                <a:solidFill>
                  <a:srgbClr val="000000"/>
                </a:solidFill>
                <a:effectLst/>
                <a:latin typeface="Calibri" panose="020F0502020204030204" pitchFamily="34" charset="0"/>
              </a:rPr>
              <a:t>Dates,</a:t>
            </a:r>
            <a:r>
              <a:rPr lang="en-US" sz="2400" i="1" dirty="0"/>
              <a:t> </a:t>
            </a:r>
            <a:r>
              <a:rPr lang="en-US" sz="2400" b="0" i="1" u="none" strike="noStrike" dirty="0">
                <a:solidFill>
                  <a:srgbClr val="000000"/>
                </a:solidFill>
                <a:effectLst/>
                <a:latin typeface="Calibri" panose="020F0502020204030204" pitchFamily="34" charset="0"/>
              </a:rPr>
              <a:t>Industry,</a:t>
            </a:r>
            <a:r>
              <a:rPr lang="en-US" sz="2400" i="1" dirty="0"/>
              <a:t> </a:t>
            </a:r>
            <a:r>
              <a:rPr lang="en-US" sz="2400" b="0" i="1" u="none" strike="noStrike" dirty="0">
                <a:solidFill>
                  <a:srgbClr val="000000"/>
                </a:solidFill>
                <a:effectLst/>
                <a:latin typeface="Calibri" panose="020F0502020204030204" pitchFamily="34" charset="0"/>
              </a:rPr>
              <a:t>City,</a:t>
            </a:r>
            <a:r>
              <a:rPr lang="en-US" sz="2400" i="1" dirty="0"/>
              <a:t> </a:t>
            </a:r>
            <a:r>
              <a:rPr lang="en-US" sz="2400" b="0" i="1" u="none" strike="noStrike" dirty="0">
                <a:solidFill>
                  <a:srgbClr val="000000"/>
                </a:solidFill>
                <a:effectLst/>
                <a:latin typeface="Calibri" panose="020F0502020204030204" pitchFamily="34" charset="0"/>
              </a:rPr>
              <a:t>Country,</a:t>
            </a:r>
            <a:r>
              <a:rPr lang="en-US" sz="2400" i="1" dirty="0"/>
              <a:t> </a:t>
            </a:r>
            <a:r>
              <a:rPr lang="en-US" sz="2400" b="0" i="1" u="none" strike="noStrike" dirty="0">
                <a:solidFill>
                  <a:srgbClr val="000000"/>
                </a:solidFill>
                <a:effectLst/>
                <a:latin typeface="Calibri" panose="020F0502020204030204" pitchFamily="34" charset="0"/>
              </a:rPr>
              <a:t>Continent,</a:t>
            </a:r>
            <a:r>
              <a:rPr lang="en-US" sz="2400" i="1" dirty="0"/>
              <a:t> </a:t>
            </a:r>
            <a:r>
              <a:rPr lang="en-US" sz="2400" b="0" i="1" u="none" strike="noStrike" dirty="0">
                <a:solidFill>
                  <a:srgbClr val="000000"/>
                </a:solidFill>
                <a:effectLst/>
                <a:latin typeface="Calibri" panose="020F0502020204030204" pitchFamily="34" charset="0"/>
              </a:rPr>
              <a:t>Founding dates,</a:t>
            </a:r>
            <a:r>
              <a:rPr lang="en-US" sz="2400" i="1" dirty="0"/>
              <a:t> </a:t>
            </a:r>
            <a:r>
              <a:rPr lang="en-US" sz="2400" b="0" i="1" u="none" strike="noStrike" dirty="0">
                <a:solidFill>
                  <a:srgbClr val="000000"/>
                </a:solidFill>
                <a:effectLst/>
                <a:latin typeface="Calibri" panose="020F0502020204030204" pitchFamily="34" charset="0"/>
              </a:rPr>
              <a:t>Funding amounts and </a:t>
            </a:r>
            <a:r>
              <a:rPr lang="en-US" sz="2400" i="1" dirty="0">
                <a:solidFill>
                  <a:srgbClr val="000000"/>
                </a:solidFill>
                <a:latin typeface="Calibri" panose="020F0502020204030204" pitchFamily="34" charset="0"/>
              </a:rPr>
              <a:t>Investors have been provided.</a:t>
            </a:r>
            <a:endParaRPr lang="en-NG" sz="2400" i="1" dirty="0"/>
          </a:p>
        </p:txBody>
      </p:sp>
    </p:spTree>
    <p:extLst>
      <p:ext uri="{BB962C8B-B14F-4D97-AF65-F5344CB8AC3E}">
        <p14:creationId xmlns:p14="http://schemas.microsoft.com/office/powerpoint/2010/main" val="192407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E7CC-CA4E-BCDC-D193-4E60746F850B}"/>
              </a:ext>
            </a:extLst>
          </p:cNvPr>
          <p:cNvSpPr>
            <a:spLocks noGrp="1"/>
          </p:cNvSpPr>
          <p:nvPr>
            <p:ph type="title"/>
          </p:nvPr>
        </p:nvSpPr>
        <p:spPr/>
        <p:txBody>
          <a:bodyPr/>
          <a:lstStyle/>
          <a:p>
            <a:pPr algn="ctr"/>
            <a:r>
              <a:rPr lang="en-US" b="1" dirty="0"/>
              <a:t>Findings</a:t>
            </a:r>
            <a:endParaRPr lang="en-NG" b="1" dirty="0"/>
          </a:p>
        </p:txBody>
      </p:sp>
      <p:sp>
        <p:nvSpPr>
          <p:cNvPr id="3" name="Content Placeholder 2">
            <a:extLst>
              <a:ext uri="{FF2B5EF4-FFF2-40B4-BE49-F238E27FC236}">
                <a16:creationId xmlns:a16="http://schemas.microsoft.com/office/drawing/2014/main" id="{ACD68312-A70B-E84F-72AB-EFB21C027A60}"/>
              </a:ext>
            </a:extLst>
          </p:cNvPr>
          <p:cNvSpPr>
            <a:spLocks noGrp="1"/>
          </p:cNvSpPr>
          <p:nvPr>
            <p:ph idx="1"/>
          </p:nvPr>
        </p:nvSpPr>
        <p:spPr/>
        <p:txBody>
          <a:bodyPr>
            <a:normAutofit/>
          </a:bodyPr>
          <a:lstStyle/>
          <a:p>
            <a:r>
              <a:rPr lang="en-US" sz="2000" dirty="0"/>
              <a:t>From the unicorn dataset, we see that the United States recorded 26 unicorn companies amongst the list of top 50 companies with highest valuations.</a:t>
            </a:r>
          </a:p>
          <a:p>
            <a:r>
              <a:rPr lang="en-US" sz="2000" dirty="0"/>
              <a:t>North America records the highest number of unicorn companies in the continent.</a:t>
            </a:r>
          </a:p>
          <a:p>
            <a:r>
              <a:rPr lang="en-US" sz="2000" dirty="0"/>
              <a:t>San Francisco records the highest number of unicorn companies across all the cities in the dataset.</a:t>
            </a:r>
          </a:p>
          <a:p>
            <a:r>
              <a:rPr lang="en-US" sz="2000" dirty="0"/>
              <a:t>The Artificial intelligence industry records the company with the highest valuation in the data set while the Travel industry records the least.</a:t>
            </a:r>
          </a:p>
          <a:p>
            <a:r>
              <a:rPr lang="en-US" sz="2000" dirty="0"/>
              <a:t>The Fintech industry has the highest number of unicorn companies and the Travel industry, having the least.</a:t>
            </a:r>
          </a:p>
          <a:p>
            <a:r>
              <a:rPr lang="en-US" sz="2000" dirty="0"/>
              <a:t>The year with the most unicorns founded is 2015 </a:t>
            </a:r>
          </a:p>
          <a:p>
            <a:endParaRPr lang="en-US" sz="2000" dirty="0"/>
          </a:p>
          <a:p>
            <a:endParaRPr lang="en-US" sz="2000" dirty="0"/>
          </a:p>
          <a:p>
            <a:endParaRPr lang="en-NG" sz="2000" dirty="0"/>
          </a:p>
        </p:txBody>
      </p:sp>
    </p:spTree>
    <p:extLst>
      <p:ext uri="{BB962C8B-B14F-4D97-AF65-F5344CB8AC3E}">
        <p14:creationId xmlns:p14="http://schemas.microsoft.com/office/powerpoint/2010/main" val="383246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6AFD-C3A2-B71F-CB8F-E64374224D3A}"/>
              </a:ext>
            </a:extLst>
          </p:cNvPr>
          <p:cNvSpPr>
            <a:spLocks noGrp="1"/>
          </p:cNvSpPr>
          <p:nvPr>
            <p:ph type="title"/>
          </p:nvPr>
        </p:nvSpPr>
        <p:spPr/>
        <p:txBody>
          <a:bodyPr/>
          <a:lstStyle/>
          <a:p>
            <a:pPr algn="ctr"/>
            <a:r>
              <a:rPr lang="en-US" b="1" i="1" dirty="0"/>
              <a:t>Recommendations to stakeholders</a:t>
            </a:r>
            <a:endParaRPr lang="en-NG" b="1" i="1" dirty="0"/>
          </a:p>
        </p:txBody>
      </p:sp>
      <p:sp>
        <p:nvSpPr>
          <p:cNvPr id="3" name="Content Placeholder 2">
            <a:extLst>
              <a:ext uri="{FF2B5EF4-FFF2-40B4-BE49-F238E27FC236}">
                <a16:creationId xmlns:a16="http://schemas.microsoft.com/office/drawing/2014/main" id="{902BA082-9C83-4821-1330-B4A164F88816}"/>
              </a:ext>
            </a:extLst>
          </p:cNvPr>
          <p:cNvSpPr>
            <a:spLocks noGrp="1"/>
          </p:cNvSpPr>
          <p:nvPr>
            <p:ph idx="1"/>
          </p:nvPr>
        </p:nvSpPr>
        <p:spPr>
          <a:xfrm>
            <a:off x="838200" y="1825624"/>
            <a:ext cx="10515600" cy="5032375"/>
          </a:xfrm>
        </p:spPr>
        <p:txBody>
          <a:bodyPr>
            <a:noAutofit/>
          </a:bodyPr>
          <a:lstStyle/>
          <a:p>
            <a:r>
              <a:rPr lang="en-US" sz="1800" dirty="0"/>
              <a:t>Businesses outside the United States can consider expanding their services to the U.S as the unicorn dataset shows that U.S records the highest number of unicorn companies amongst the other countries.</a:t>
            </a:r>
          </a:p>
          <a:p>
            <a:r>
              <a:rPr lang="en-US" sz="1800" dirty="0"/>
              <a:t>Business can also consider expanding their operations to San Francisco as it is a city with the highest number of unicorns in the dataset</a:t>
            </a:r>
          </a:p>
          <a:p>
            <a:r>
              <a:rPr lang="en-US" sz="1800" dirty="0"/>
              <a:t>The Fintech industry might be an industry to diversify in as the industry records the highest number of unicorn companies in business.</a:t>
            </a:r>
          </a:p>
          <a:p>
            <a:r>
              <a:rPr lang="en-US" sz="1800" dirty="0"/>
              <a:t> From the analysis of the unicorn dataset, we identified the companies that have highest valuations per industry, hence other companies, especially in the same industry, can study them and gain some insights on how they can also grow and diversify their businesses</a:t>
            </a:r>
          </a:p>
          <a:p>
            <a:r>
              <a:rPr lang="en-US" sz="1800" dirty="0"/>
              <a:t> </a:t>
            </a:r>
            <a:r>
              <a:rPr lang="en-US" sz="1800" dirty="0" err="1"/>
              <a:t>Bytedance</a:t>
            </a:r>
            <a:r>
              <a:rPr lang="en-US" sz="1800" dirty="0"/>
              <a:t>, an Artificial intelligence industry in China, has the highest valuation of $180B. It can be suggested that China might be a good market to set up business in the Artificial intelligence space.</a:t>
            </a:r>
          </a:p>
          <a:p>
            <a:r>
              <a:rPr lang="en-US" sz="1800" dirty="0"/>
              <a:t>From the data analysis of the unicorn dataset, the average time it takes for companies to become unicorns is 6.8 years. Businesses can map out a realistic time frame to achieve this goal.</a:t>
            </a:r>
          </a:p>
          <a:p>
            <a:endParaRPr lang="en-NG" sz="1800" dirty="0"/>
          </a:p>
        </p:txBody>
      </p:sp>
    </p:spTree>
    <p:extLst>
      <p:ext uri="{BB962C8B-B14F-4D97-AF65-F5344CB8AC3E}">
        <p14:creationId xmlns:p14="http://schemas.microsoft.com/office/powerpoint/2010/main" val="227025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409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Unicorn Companies</vt:lpstr>
      <vt:lpstr>Description of the data</vt:lpstr>
      <vt:lpstr>Findings</vt:lpstr>
      <vt:lpstr>Recommendations to 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nkechi ibe</dc:creator>
  <cp:lastModifiedBy>nkechi ibe</cp:lastModifiedBy>
  <cp:revision>2</cp:revision>
  <dcterms:created xsi:type="dcterms:W3CDTF">2023-07-16T15:33:19Z</dcterms:created>
  <dcterms:modified xsi:type="dcterms:W3CDTF">2023-07-16T17:09:35Z</dcterms:modified>
</cp:coreProperties>
</file>