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65" r:id="rId3"/>
    <p:sldId id="262" r:id="rId4"/>
    <p:sldId id="270" r:id="rId5"/>
    <p:sldId id="267" r:id="rId6"/>
    <p:sldId id="271" r:id="rId7"/>
    <p:sldId id="268" r:id="rId8"/>
    <p:sldId id="258" r:id="rId9"/>
    <p:sldId id="259" r:id="rId10"/>
    <p:sldId id="260" r:id="rId11"/>
    <p:sldId id="263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6613"/>
    <a:srgbClr val="E9F3E6"/>
    <a:srgbClr val="5A6B86"/>
    <a:srgbClr val="969696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712"/>
    <p:restoredTop sz="94646"/>
  </p:normalViewPr>
  <p:slideViewPr>
    <p:cSldViewPr snapToGrid="0" snapToObjects="1">
      <p:cViewPr varScale="1">
        <p:scale>
          <a:sx n="109" d="100"/>
          <a:sy n="109" d="100"/>
        </p:scale>
        <p:origin x="120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15577-F08C-D945-A41F-E8A728FE0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B914E-1811-F142-A3EF-608100DBD6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AE07E-777F-444D-BE47-65D3F5F2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2/11/2021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F06E1-2A1B-1548-95F8-891AC4212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C03E0-50BE-F043-817C-7926FA450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583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64BF4-01B7-C342-A793-2B3BE8D31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73E3F3-DE34-0446-8DA2-154B193D47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87A7D-26C5-1841-9F83-EA7F66A8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2/11/2021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47946-87ED-1142-83F2-4B7BCEB1D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B28AD-4117-3E41-B6C7-0107C7C94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916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C574C6-B627-0D47-A496-514F4A8BB7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FB84F7-DED3-4E48-8970-E9C8D3A1E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2F7EE-4B96-0349-BE35-725628FD2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2/11/2021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94612-7F52-A542-8810-8E2A74E99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15D94-92C6-D844-B1BD-CE5C4695F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521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28EC7-587A-B441-BE79-B9567E978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9C5C6-6511-3F4E-BD27-7228B94E2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70761-DC1A-E64C-8B1B-F0598DA96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2/11/2021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41F0C-50B3-834C-A22D-11004F0F6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25DAC-2809-864E-B9A1-EA2C79B76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654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DF531-DD3E-924B-8126-97A5BCD27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BED55-B675-1245-A2F0-F97F48CBB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FED60-87D6-084A-B9EE-4608AB38F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2/11/2021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EC374-C9CB-A144-ADCF-7AEA91DA8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57222-042D-6744-9309-802F0F8CB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96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BD644-6130-AB46-9FA7-5E6558D7E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3BE95-0884-6B4A-B828-16F33D9CE1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D346E7-974F-EA42-8A5F-F0F078B61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4C473-B919-5344-B84F-C7154FB56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2/11/2021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9BA15-1D5A-4749-8417-F23F904D7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0B8D2-60CF-644C-8CE0-9507FDEEE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893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49D8C-00A5-964F-9257-630B8FB1A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50CCF-6736-B940-A0AB-B44B54205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21838-BCB8-1248-9009-1CC9E5B14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A49D02-9A07-DB4F-946B-D4A8A6FCC3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09D5C5-35C3-E64E-ACC9-72546E4073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C39893-4C51-AC4C-862B-4A32ECAEA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2/11/2021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7FFF61-1429-904C-8EBE-2F60F342D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4AC71F-34A6-5C4D-B232-D5C03A385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989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FAE15-0FF9-9849-9F25-45A2B12DA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266F0E-6F59-6948-AE74-41589E1DA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2/11/2021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15724-BD05-FE43-9E58-15FC586CD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7D3068-447D-5D47-B568-CF86D10CC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172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C43626-A461-0B4C-9228-CA5D1111C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2/11/2021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FCA4EE-CA07-DC43-8898-EA0571E16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3998E9-89CD-5745-9CBD-B288B416C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104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23EB0-9475-5143-BC8A-44EA950AB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BFE86-E708-EA46-9B45-C42FEC4C7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03FB38-B713-334D-958D-C7833C16C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554FB-6445-B74C-9246-E84BA415C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2/11/2021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9412A-59E2-3447-8447-8F5146A68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BD72B-3288-984D-8AE2-83FA4620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35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3A0A5-77E2-634E-92AB-77F3ED0F4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91FBA6-A8B4-294D-A5F1-5235C740B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D6525C-24C9-E54C-AB46-503920644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785B90-F393-314A-8D41-BF8FF2653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B64E9-A623-6D49-92EA-7C36C81F7406}" type="datetimeFigureOut">
              <a:rPr lang="en-US" smtClean="0"/>
              <a:t>2/11/2021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4AD7D-3145-D649-AD21-AD285DACE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34B47-D740-FD44-B392-399E80E58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466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CAE37A-112A-1449-8104-0D295FAF7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90096-BC46-3742-AE07-F1A8F1247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DD15A-807D-1E4A-9343-50EB4C33A3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B64E9-A623-6D49-92EA-7C36C81F7406}" type="datetimeFigureOut">
              <a:rPr lang="en-US" smtClean="0"/>
              <a:t>2/11/2021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CD797-5817-9749-9B20-742201AF9A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56201-591C-EA4F-A09C-601DD7C9B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0A540-F6D2-2240-A540-87F9CDB94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354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.png"/><Relationship Id="rId13" Type="http://schemas.openxmlformats.org/officeDocument/2006/relationships/image" Target="../media/image6.svg"/><Relationship Id="rId39" Type="http://schemas.openxmlformats.org/officeDocument/2006/relationships/image" Target="../media/image11.png"/><Relationship Id="rId18" Type="http://schemas.openxmlformats.org/officeDocument/2006/relationships/image" Target="../media/image10.svg"/><Relationship Id="rId21" Type="http://schemas.openxmlformats.org/officeDocument/2006/relationships/image" Target="../media/image20.svg"/><Relationship Id="rId42" Type="http://schemas.openxmlformats.org/officeDocument/2006/relationships/image" Target="../media/image35.svg"/><Relationship Id="rId47" Type="http://schemas.openxmlformats.org/officeDocument/2006/relationships/image" Target="../media/image16.png"/><Relationship Id="rId25" Type="http://schemas.openxmlformats.org/officeDocument/2006/relationships/image" Target="../media/image24.svg"/><Relationship Id="rId33" Type="http://schemas.openxmlformats.org/officeDocument/2006/relationships/image" Target="../media/image9.png"/><Relationship Id="rId38" Type="http://schemas.openxmlformats.org/officeDocument/2006/relationships/image" Target="../media/image10.png"/><Relationship Id="rId46" Type="http://schemas.openxmlformats.org/officeDocument/2006/relationships/image" Target="../media/image14.svg"/><Relationship Id="rId2" Type="http://schemas.openxmlformats.org/officeDocument/2006/relationships/image" Target="../media/image1.png"/><Relationship Id="rId20" Type="http://schemas.openxmlformats.org/officeDocument/2006/relationships/image" Target="../media/image2.png"/><Relationship Id="rId29" Type="http://schemas.openxmlformats.org/officeDocument/2006/relationships/image" Target="../media/image6.png"/><Relationship Id="rId41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4" Type="http://schemas.openxmlformats.org/officeDocument/2006/relationships/image" Target="../media/image4.png"/><Relationship Id="rId32" Type="http://schemas.openxmlformats.org/officeDocument/2006/relationships/image" Target="../media/image8.png"/><Relationship Id="rId37" Type="http://schemas.openxmlformats.org/officeDocument/2006/relationships/image" Target="../media/image16.svg"/><Relationship Id="rId40" Type="http://schemas.openxmlformats.org/officeDocument/2006/relationships/image" Target="../media/image12.png"/><Relationship Id="rId11" Type="http://schemas.openxmlformats.org/officeDocument/2006/relationships/image" Target="../media/image4.svg"/><Relationship Id="rId45" Type="http://schemas.openxmlformats.org/officeDocument/2006/relationships/image" Target="../media/image15.png"/><Relationship Id="rId23" Type="http://schemas.openxmlformats.org/officeDocument/2006/relationships/image" Target="../media/image22.svg"/><Relationship Id="rId28" Type="http://schemas.openxmlformats.org/officeDocument/2006/relationships/image" Target="../media/image27.svg"/><Relationship Id="rId19" Type="http://schemas.openxmlformats.org/officeDocument/2006/relationships/image" Target="../media/image18.svg"/><Relationship Id="rId31" Type="http://schemas.openxmlformats.org/officeDocument/2006/relationships/image" Target="../media/image8.svg"/><Relationship Id="rId44" Type="http://schemas.openxmlformats.org/officeDocument/2006/relationships/image" Target="../media/image12.svg"/><Relationship Id="rId22" Type="http://schemas.openxmlformats.org/officeDocument/2006/relationships/image" Target="../media/image3.png"/><Relationship Id="rId30" Type="http://schemas.openxmlformats.org/officeDocument/2006/relationships/image" Target="../media/image7.png"/><Relationship Id="rId9" Type="http://schemas.openxmlformats.org/officeDocument/2006/relationships/image" Target="../media/image2.svg"/><Relationship Id="rId43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37.svg"/><Relationship Id="rId5" Type="http://schemas.openxmlformats.org/officeDocument/2006/relationships/image" Target="../media/image2.svg"/><Relationship Id="rId15" Type="http://schemas.openxmlformats.org/officeDocument/2006/relationships/image" Target="../media/image18.svg"/><Relationship Id="rId10" Type="http://schemas.openxmlformats.org/officeDocument/2006/relationships/image" Target="../media/image19.png"/><Relationship Id="rId4" Type="http://schemas.openxmlformats.org/officeDocument/2006/relationships/image" Target="../media/image8.png"/><Relationship Id="rId9" Type="http://schemas.openxmlformats.org/officeDocument/2006/relationships/image" Target="../media/image35.svg"/><Relationship Id="rId1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37.svg"/><Relationship Id="rId5" Type="http://schemas.openxmlformats.org/officeDocument/2006/relationships/image" Target="../media/image2.svg"/><Relationship Id="rId15" Type="http://schemas.openxmlformats.org/officeDocument/2006/relationships/image" Target="../media/image18.svg"/><Relationship Id="rId10" Type="http://schemas.openxmlformats.org/officeDocument/2006/relationships/image" Target="../media/image19.png"/><Relationship Id="rId4" Type="http://schemas.openxmlformats.org/officeDocument/2006/relationships/image" Target="../media/image8.png"/><Relationship Id="rId9" Type="http://schemas.openxmlformats.org/officeDocument/2006/relationships/image" Target="../media/image35.svg"/><Relationship Id="rId1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svg"/><Relationship Id="rId39" Type="http://schemas.openxmlformats.org/officeDocument/2006/relationships/image" Target="../media/image16.png"/><Relationship Id="rId18" Type="http://schemas.openxmlformats.org/officeDocument/2006/relationships/image" Target="../media/image10.svg"/><Relationship Id="rId21" Type="http://schemas.openxmlformats.org/officeDocument/2006/relationships/image" Target="../media/image15.png"/><Relationship Id="rId34" Type="http://schemas.openxmlformats.org/officeDocument/2006/relationships/image" Target="../media/image12.png"/><Relationship Id="rId17" Type="http://schemas.openxmlformats.org/officeDocument/2006/relationships/image" Target="../media/image14.png"/><Relationship Id="rId25" Type="http://schemas.openxmlformats.org/officeDocument/2006/relationships/image" Target="../media/image1.png"/><Relationship Id="rId33" Type="http://schemas.openxmlformats.org/officeDocument/2006/relationships/image" Target="../media/image27.svg"/><Relationship Id="rId38" Type="http://schemas.openxmlformats.org/officeDocument/2006/relationships/image" Target="../media/image35.svg"/><Relationship Id="rId2" Type="http://schemas.openxmlformats.org/officeDocument/2006/relationships/image" Target="../media/image6.png"/><Relationship Id="rId16" Type="http://schemas.openxmlformats.org/officeDocument/2006/relationships/image" Target="../media/image8.png"/><Relationship Id="rId20" Type="http://schemas.openxmlformats.org/officeDocument/2006/relationships/image" Target="../media/image12.svg"/><Relationship Id="rId29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4" Type="http://schemas.openxmlformats.org/officeDocument/2006/relationships/image" Target="../media/image16.svg"/><Relationship Id="rId11" Type="http://schemas.openxmlformats.org/officeDocument/2006/relationships/image" Target="../media/image4.svg"/><Relationship Id="rId37" Type="http://schemas.openxmlformats.org/officeDocument/2006/relationships/image" Target="../media/image13.png"/><Relationship Id="rId15" Type="http://schemas.openxmlformats.org/officeDocument/2006/relationships/image" Target="../media/image8.svg"/><Relationship Id="rId23" Type="http://schemas.openxmlformats.org/officeDocument/2006/relationships/image" Target="../media/image9.png"/><Relationship Id="rId28" Type="http://schemas.openxmlformats.org/officeDocument/2006/relationships/image" Target="../media/image18.svg"/><Relationship Id="rId36" Type="http://schemas.openxmlformats.org/officeDocument/2006/relationships/image" Target="../media/image18.png"/><Relationship Id="rId31" Type="http://schemas.openxmlformats.org/officeDocument/2006/relationships/image" Target="../media/image5.png"/><Relationship Id="rId14" Type="http://schemas.openxmlformats.org/officeDocument/2006/relationships/image" Target="../media/image7.png"/><Relationship Id="rId9" Type="http://schemas.openxmlformats.org/officeDocument/2006/relationships/image" Target="../media/image2.svg"/><Relationship Id="rId22" Type="http://schemas.openxmlformats.org/officeDocument/2006/relationships/image" Target="../media/image14.svg"/><Relationship Id="rId30" Type="http://schemas.openxmlformats.org/officeDocument/2006/relationships/image" Target="../media/image11.png"/><Relationship Id="rId35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37.svg"/><Relationship Id="rId5" Type="http://schemas.openxmlformats.org/officeDocument/2006/relationships/image" Target="../media/image2.svg"/><Relationship Id="rId15" Type="http://schemas.openxmlformats.org/officeDocument/2006/relationships/image" Target="../media/image18.svg"/><Relationship Id="rId10" Type="http://schemas.openxmlformats.org/officeDocument/2006/relationships/image" Target="../media/image19.png"/><Relationship Id="rId4" Type="http://schemas.openxmlformats.org/officeDocument/2006/relationships/image" Target="../media/image8.png"/><Relationship Id="rId9" Type="http://schemas.openxmlformats.org/officeDocument/2006/relationships/image" Target="../media/image35.svg"/><Relationship Id="rId1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svg"/><Relationship Id="rId21" Type="http://schemas.openxmlformats.org/officeDocument/2006/relationships/image" Target="../media/image9.png"/><Relationship Id="rId34" Type="http://schemas.openxmlformats.org/officeDocument/2006/relationships/image" Target="../media/image18.png"/><Relationship Id="rId25" Type="http://schemas.openxmlformats.org/officeDocument/2006/relationships/image" Target="../media/image1.png"/><Relationship Id="rId33" Type="http://schemas.openxmlformats.org/officeDocument/2006/relationships/image" Target="../media/image17.png"/><Relationship Id="rId2" Type="http://schemas.openxmlformats.org/officeDocument/2006/relationships/image" Target="../media/image6.png"/><Relationship Id="rId20" Type="http://schemas.openxmlformats.org/officeDocument/2006/relationships/image" Target="../media/image12.svg"/><Relationship Id="rId29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6.svg"/><Relationship Id="rId32" Type="http://schemas.openxmlformats.org/officeDocument/2006/relationships/image" Target="NULL"/><Relationship Id="rId15" Type="http://schemas.openxmlformats.org/officeDocument/2006/relationships/image" Target="../media/image14.png"/><Relationship Id="rId28" Type="http://schemas.openxmlformats.org/officeDocument/2006/relationships/image" Target="../media/image18.svg"/><Relationship Id="rId14" Type="http://schemas.openxmlformats.org/officeDocument/2006/relationships/image" Target="../media/image8.png"/><Relationship Id="rId9" Type="http://schemas.openxmlformats.org/officeDocument/2006/relationships/image" Target="../media/image2.svg"/><Relationship Id="rId35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5.png"/><Relationship Id="rId26" Type="http://schemas.openxmlformats.org/officeDocument/2006/relationships/image" Target="../media/image28.png"/><Relationship Id="rId3" Type="http://schemas.openxmlformats.org/officeDocument/2006/relationships/image" Target="../media/image22.png"/><Relationship Id="rId21" Type="http://schemas.openxmlformats.org/officeDocument/2006/relationships/image" Target="../media/image1.png"/><Relationship Id="rId12" Type="http://schemas.openxmlformats.org/officeDocument/2006/relationships/image" Target="../media/image14.png"/><Relationship Id="rId17" Type="http://schemas.openxmlformats.org/officeDocument/2006/relationships/image" Target="NULL"/><Relationship Id="rId7" Type="http://schemas.openxmlformats.org/officeDocument/2006/relationships/image" Target="NULL"/><Relationship Id="rId25" Type="http://schemas.openxmlformats.org/officeDocument/2006/relationships/image" Target="NULL"/><Relationship Id="rId2" Type="http://schemas.openxmlformats.org/officeDocument/2006/relationships/image" Target="../media/image21.tiff"/><Relationship Id="rId16" Type="http://schemas.openxmlformats.org/officeDocument/2006/relationships/image" Target="../media/image24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11" Type="http://schemas.openxmlformats.org/officeDocument/2006/relationships/image" Target="NULL"/><Relationship Id="rId24" Type="http://schemas.openxmlformats.org/officeDocument/2006/relationships/image" Target="../media/image5.png"/><Relationship Id="rId5" Type="http://schemas.openxmlformats.org/officeDocument/2006/relationships/image" Target="../media/image6.png"/><Relationship Id="rId15" Type="http://schemas.openxmlformats.org/officeDocument/2006/relationships/image" Target="NULL"/><Relationship Id="rId23" Type="http://schemas.openxmlformats.org/officeDocument/2006/relationships/image" Target="../media/image27.png"/><Relationship Id="rId19" Type="http://schemas.openxmlformats.org/officeDocument/2006/relationships/image" Target="NULL"/><Relationship Id="rId4" Type="http://schemas.openxmlformats.org/officeDocument/2006/relationships/image" Target="../media/image23.png"/><Relationship Id="rId22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8.png"/><Relationship Id="rId3" Type="http://schemas.openxmlformats.org/officeDocument/2006/relationships/image" Target="../media/image6.png"/><Relationship Id="rId12" Type="http://schemas.openxmlformats.org/officeDocument/2006/relationships/image" Target="../media/image14.png"/><Relationship Id="rId25" Type="http://schemas.openxmlformats.org/officeDocument/2006/relationships/image" Target="NULL"/><Relationship Id="rId2" Type="http://schemas.openxmlformats.org/officeDocument/2006/relationships/image" Target="../media/image22.png"/><Relationship Id="rId16" Type="http://schemas.openxmlformats.org/officeDocument/2006/relationships/image" Target="../media/image1.png"/><Relationship Id="rId29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11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../media/image5.png"/><Relationship Id="rId28" Type="http://schemas.openxmlformats.org/officeDocument/2006/relationships/image" Target="../media/image17.png"/><Relationship Id="rId22" Type="http://schemas.openxmlformats.org/officeDocument/2006/relationships/image" Target="NULL"/><Relationship Id="rId27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37.svg"/><Relationship Id="rId5" Type="http://schemas.openxmlformats.org/officeDocument/2006/relationships/image" Target="../media/image2.svg"/><Relationship Id="rId15" Type="http://schemas.openxmlformats.org/officeDocument/2006/relationships/image" Target="../media/image18.svg"/><Relationship Id="rId10" Type="http://schemas.openxmlformats.org/officeDocument/2006/relationships/image" Target="../media/image19.png"/><Relationship Id="rId4" Type="http://schemas.openxmlformats.org/officeDocument/2006/relationships/image" Target="../media/image8.png"/><Relationship Id="rId9" Type="http://schemas.openxmlformats.org/officeDocument/2006/relationships/image" Target="../media/image35.svg"/><Relationship Id="rId1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158">
            <a:extLst>
              <a:ext uri="{FF2B5EF4-FFF2-40B4-BE49-F238E27FC236}">
                <a16:creationId xmlns:a16="http://schemas.microsoft.com/office/drawing/2014/main" id="{CDA93043-B14A-9540-8E15-3D4A03B36F28}"/>
              </a:ext>
            </a:extLst>
          </p:cNvPr>
          <p:cNvSpPr/>
          <p:nvPr/>
        </p:nvSpPr>
        <p:spPr>
          <a:xfrm>
            <a:off x="824345" y="90007"/>
            <a:ext cx="10864071" cy="667805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88" name="Freeform 187">
            <a:extLst>
              <a:ext uri="{FF2B5EF4-FFF2-40B4-BE49-F238E27FC236}">
                <a16:creationId xmlns:a16="http://schemas.microsoft.com/office/drawing/2014/main" id="{D14877CD-418B-544A-A31C-BBE70BCF6776}"/>
              </a:ext>
            </a:extLst>
          </p:cNvPr>
          <p:cNvSpPr/>
          <p:nvPr/>
        </p:nvSpPr>
        <p:spPr>
          <a:xfrm>
            <a:off x="935182" y="505237"/>
            <a:ext cx="10676658" cy="6152095"/>
          </a:xfrm>
          <a:custGeom>
            <a:avLst/>
            <a:gdLst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62861 w 10962861"/>
              <a:gd name="connsiteY3" fmla="*/ 2286000 h 5068956"/>
              <a:gd name="connsiteX4" fmla="*/ 5874026 w 10962861"/>
              <a:gd name="connsiteY4" fmla="*/ 2286000 h 5068956"/>
              <a:gd name="connsiteX5" fmla="*/ 5874026 w 10962861"/>
              <a:gd name="connsiteY5" fmla="*/ 9939 h 5068956"/>
              <a:gd name="connsiteX6" fmla="*/ 0 w 10962861"/>
              <a:gd name="connsiteY6" fmla="*/ 0 h 5068956"/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62861 w 10962861"/>
              <a:gd name="connsiteY3" fmla="*/ 2286000 h 5068956"/>
              <a:gd name="connsiteX4" fmla="*/ 5866294 w 10962861"/>
              <a:gd name="connsiteY4" fmla="*/ 2612478 h 5068956"/>
              <a:gd name="connsiteX5" fmla="*/ 5874026 w 10962861"/>
              <a:gd name="connsiteY5" fmla="*/ 9939 h 5068956"/>
              <a:gd name="connsiteX6" fmla="*/ 0 w 10962861"/>
              <a:gd name="connsiteY6" fmla="*/ 0 h 5068956"/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55129 w 10962861"/>
              <a:gd name="connsiteY3" fmla="*/ 2606200 h 5068956"/>
              <a:gd name="connsiteX4" fmla="*/ 5866294 w 10962861"/>
              <a:gd name="connsiteY4" fmla="*/ 2612478 h 5068956"/>
              <a:gd name="connsiteX5" fmla="*/ 5874026 w 10962861"/>
              <a:gd name="connsiteY5" fmla="*/ 9939 h 5068956"/>
              <a:gd name="connsiteX6" fmla="*/ 0 w 10962861"/>
              <a:gd name="connsiteY6" fmla="*/ 0 h 5068956"/>
              <a:gd name="connsiteX0" fmla="*/ 0 w 11166945"/>
              <a:gd name="connsiteY0" fmla="*/ 0 h 5068956"/>
              <a:gd name="connsiteX1" fmla="*/ 9939 w 11166945"/>
              <a:gd name="connsiteY1" fmla="*/ 5068956 h 5068956"/>
              <a:gd name="connsiteX2" fmla="*/ 10962861 w 11166945"/>
              <a:gd name="connsiteY2" fmla="*/ 5059017 h 5068956"/>
              <a:gd name="connsiteX3" fmla="*/ 11166922 w 11166945"/>
              <a:gd name="connsiteY3" fmla="*/ 2630767 h 5068956"/>
              <a:gd name="connsiteX4" fmla="*/ 5866294 w 11166945"/>
              <a:gd name="connsiteY4" fmla="*/ 2612478 h 5068956"/>
              <a:gd name="connsiteX5" fmla="*/ 5874026 w 11166945"/>
              <a:gd name="connsiteY5" fmla="*/ 9939 h 5068956"/>
              <a:gd name="connsiteX6" fmla="*/ 0 w 11166945"/>
              <a:gd name="connsiteY6" fmla="*/ 0 h 5068956"/>
              <a:gd name="connsiteX0" fmla="*/ 0 w 11167469"/>
              <a:gd name="connsiteY0" fmla="*/ 0 h 5068956"/>
              <a:gd name="connsiteX1" fmla="*/ 9939 w 11167469"/>
              <a:gd name="connsiteY1" fmla="*/ 5068956 h 5068956"/>
              <a:gd name="connsiteX2" fmla="*/ 11164569 w 11167469"/>
              <a:gd name="connsiteY2" fmla="*/ 5067206 h 5068956"/>
              <a:gd name="connsiteX3" fmla="*/ 11166922 w 11167469"/>
              <a:gd name="connsiteY3" fmla="*/ 2630767 h 5068956"/>
              <a:gd name="connsiteX4" fmla="*/ 5866294 w 11167469"/>
              <a:gd name="connsiteY4" fmla="*/ 2612478 h 5068956"/>
              <a:gd name="connsiteX5" fmla="*/ 5874026 w 11167469"/>
              <a:gd name="connsiteY5" fmla="*/ 9939 h 5068956"/>
              <a:gd name="connsiteX6" fmla="*/ 0 w 11167469"/>
              <a:gd name="connsiteY6" fmla="*/ 0 h 5068956"/>
              <a:gd name="connsiteX0" fmla="*/ 0 w 11164569"/>
              <a:gd name="connsiteY0" fmla="*/ 0 h 5068956"/>
              <a:gd name="connsiteX1" fmla="*/ 9939 w 11164569"/>
              <a:gd name="connsiteY1" fmla="*/ 5068956 h 5068956"/>
              <a:gd name="connsiteX2" fmla="*/ 11164569 w 11164569"/>
              <a:gd name="connsiteY2" fmla="*/ 5067206 h 5068956"/>
              <a:gd name="connsiteX3" fmla="*/ 11146752 w 11164569"/>
              <a:gd name="connsiteY3" fmla="*/ 2630767 h 5068956"/>
              <a:gd name="connsiteX4" fmla="*/ 5866294 w 11164569"/>
              <a:gd name="connsiteY4" fmla="*/ 2612478 h 5068956"/>
              <a:gd name="connsiteX5" fmla="*/ 5874026 w 11164569"/>
              <a:gd name="connsiteY5" fmla="*/ 9939 h 5068956"/>
              <a:gd name="connsiteX6" fmla="*/ 0 w 11164569"/>
              <a:gd name="connsiteY6" fmla="*/ 0 h 5068956"/>
              <a:gd name="connsiteX0" fmla="*/ 0 w 11167469"/>
              <a:gd name="connsiteY0" fmla="*/ 0 h 5068956"/>
              <a:gd name="connsiteX1" fmla="*/ 9939 w 11167469"/>
              <a:gd name="connsiteY1" fmla="*/ 5068956 h 5068956"/>
              <a:gd name="connsiteX2" fmla="*/ 11164569 w 11167469"/>
              <a:gd name="connsiteY2" fmla="*/ 5067206 h 5068956"/>
              <a:gd name="connsiteX3" fmla="*/ 11166922 w 11167469"/>
              <a:gd name="connsiteY3" fmla="*/ 2630767 h 5068956"/>
              <a:gd name="connsiteX4" fmla="*/ 5866294 w 11167469"/>
              <a:gd name="connsiteY4" fmla="*/ 2612478 h 5068956"/>
              <a:gd name="connsiteX5" fmla="*/ 5874026 w 11167469"/>
              <a:gd name="connsiteY5" fmla="*/ 9939 h 5068956"/>
              <a:gd name="connsiteX6" fmla="*/ 0 w 11167469"/>
              <a:gd name="connsiteY6" fmla="*/ 0 h 5068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67469" h="5068956">
                <a:moveTo>
                  <a:pt x="0" y="0"/>
                </a:moveTo>
                <a:lnTo>
                  <a:pt x="9939" y="5068956"/>
                </a:lnTo>
                <a:lnTo>
                  <a:pt x="11164569" y="5067206"/>
                </a:lnTo>
                <a:cubicBezTo>
                  <a:pt x="11161992" y="4249600"/>
                  <a:pt x="11169499" y="3448373"/>
                  <a:pt x="11166922" y="2630767"/>
                </a:cubicBezTo>
                <a:lnTo>
                  <a:pt x="5866294" y="2612478"/>
                </a:lnTo>
                <a:cubicBezTo>
                  <a:pt x="5868871" y="1744965"/>
                  <a:pt x="5871449" y="877452"/>
                  <a:pt x="5874026" y="993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rgbClr val="FFC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A59238E-FEEB-C84D-82B4-5FAFE96CFDD5}"/>
              </a:ext>
            </a:extLst>
          </p:cNvPr>
          <p:cNvCxnSpPr>
            <a:cxnSpLocks/>
          </p:cNvCxnSpPr>
          <p:nvPr/>
        </p:nvCxnSpPr>
        <p:spPr>
          <a:xfrm>
            <a:off x="7484780" y="5672357"/>
            <a:ext cx="568557" cy="3325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prstDash val="sysDot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EC41CB6-D416-284F-AC54-FD076CBF489F}"/>
              </a:ext>
            </a:extLst>
          </p:cNvPr>
          <p:cNvSpPr/>
          <p:nvPr/>
        </p:nvSpPr>
        <p:spPr>
          <a:xfrm>
            <a:off x="1568008" y="1663300"/>
            <a:ext cx="4395274" cy="4585974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38328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9723856-8942-CC42-AA6C-0CDB4FDA6D20}"/>
              </a:ext>
            </a:extLst>
          </p:cNvPr>
          <p:cNvSpPr/>
          <p:nvPr/>
        </p:nvSpPr>
        <p:spPr>
          <a:xfrm>
            <a:off x="3646707" y="2665603"/>
            <a:ext cx="20243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Greengrass core 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967F2E9-2AE1-FD48-BD79-107F413CC5FA}"/>
              </a:ext>
            </a:extLst>
          </p:cNvPr>
          <p:cNvSpPr/>
          <p:nvPr/>
        </p:nvSpPr>
        <p:spPr>
          <a:xfrm>
            <a:off x="6616659" y="2532086"/>
            <a:ext cx="1128200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ML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models </a:t>
            </a: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and </a:t>
            </a:r>
          </a:p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ML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inference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B71D417B-CC8A-3241-A6B1-7312D0A5480A}"/>
              </a:ext>
            </a:extLst>
          </p:cNvPr>
          <p:cNvSpPr/>
          <p:nvPr/>
        </p:nvSpPr>
        <p:spPr>
          <a:xfrm>
            <a:off x="606321" y="586224"/>
            <a:ext cx="5862068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IMC Quick </a:t>
            </a:r>
            <a:r>
              <a:rPr 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Start—virtual </a:t>
            </a:r>
            <a:r>
              <a:rPr lang="en-US" sz="18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deployment</a:t>
            </a:r>
            <a:endParaRPr lang="en-US" sz="18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ED08752B-48EB-0843-A755-E1063956486C}"/>
              </a:ext>
            </a:extLst>
          </p:cNvPr>
          <p:cNvSpPr/>
          <p:nvPr/>
        </p:nvSpPr>
        <p:spPr>
          <a:xfrm>
            <a:off x="1073726" y="1304968"/>
            <a:ext cx="5220795" cy="5068956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53173425-CADD-EA49-9863-8D809F10ACBB}"/>
              </a:ext>
            </a:extLst>
          </p:cNvPr>
          <p:cNvSpPr/>
          <p:nvPr/>
        </p:nvSpPr>
        <p:spPr>
          <a:xfrm>
            <a:off x="1450938" y="978408"/>
            <a:ext cx="4645062" cy="5459014"/>
          </a:xfrm>
          <a:prstGeom prst="rect">
            <a:avLst/>
          </a:prstGeom>
          <a:noFill/>
          <a:ln w="12700">
            <a:solidFill>
              <a:srgbClr val="007DB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7DB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</a:t>
            </a:r>
          </a:p>
        </p:txBody>
      </p:sp>
      <p:pic>
        <p:nvPicPr>
          <p:cNvPr id="180" name="Graphic 179">
            <a:extLst>
              <a:ext uri="{FF2B5EF4-FFF2-40B4-BE49-F238E27FC236}">
                <a16:creationId xmlns:a16="http://schemas.microsoft.com/office/drawing/2014/main" id="{5F4A0AA7-CE80-514B-AC2E-DA26573FE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824345" y="92744"/>
            <a:ext cx="330200" cy="330200"/>
          </a:xfrm>
          <a:prstGeom prst="rect">
            <a:avLst/>
          </a:prstGeom>
        </p:spPr>
      </p:pic>
      <p:pic>
        <p:nvPicPr>
          <p:cNvPr id="190" name="Graphic 189">
            <a:extLst>
              <a:ext uri="{FF2B5EF4-FFF2-40B4-BE49-F238E27FC236}">
                <a16:creationId xmlns:a16="http://schemas.microsoft.com/office/drawing/2014/main" id="{A5EAD993-13DB-4F45-B90B-76038EEC7E0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1073726" y="1304968"/>
            <a:ext cx="330200" cy="330200"/>
          </a:xfrm>
          <a:prstGeom prst="rect">
            <a:avLst/>
          </a:prstGeom>
        </p:spPr>
      </p:pic>
      <p:pic>
        <p:nvPicPr>
          <p:cNvPr id="196" name="Graphic 195">
            <a:extLst>
              <a:ext uri="{FF2B5EF4-FFF2-40B4-BE49-F238E27FC236}">
                <a16:creationId xmlns:a16="http://schemas.microsoft.com/office/drawing/2014/main" id="{E1CE62AE-02D9-C347-99DD-97865F3B947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>
            <a:off x="1570940" y="1660941"/>
            <a:ext cx="274320" cy="274320"/>
          </a:xfrm>
          <a:prstGeom prst="rect">
            <a:avLst/>
          </a:prstGeom>
        </p:spPr>
      </p:pic>
      <p:sp>
        <p:nvSpPr>
          <p:cNvPr id="251" name="TextBox 250">
            <a:extLst>
              <a:ext uri="{FF2B5EF4-FFF2-40B4-BE49-F238E27FC236}">
                <a16:creationId xmlns:a16="http://schemas.microsoft.com/office/drawing/2014/main" id="{4067D72F-FE14-9C4C-BD85-86ADA12EE1CA}"/>
              </a:ext>
            </a:extLst>
          </p:cNvPr>
          <p:cNvSpPr txBox="1"/>
          <p:nvPr/>
        </p:nvSpPr>
        <p:spPr>
          <a:xfrm>
            <a:off x="2411771" y="5293172"/>
            <a:ext cx="946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31502"/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OPC</a:t>
            </a: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UA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283B5CFF-4300-D849-A2B5-B9393B408222}"/>
              </a:ext>
            </a:extLst>
          </p:cNvPr>
          <p:cNvSpPr txBox="1"/>
          <p:nvPr/>
        </p:nvSpPr>
        <p:spPr>
          <a:xfrm>
            <a:off x="2411772" y="4340119"/>
            <a:ext cx="10247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31502"/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MQTT</a:t>
            </a:r>
            <a:endParaRPr 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254" name="Elbow Connector 253">
            <a:extLst>
              <a:ext uri="{FF2B5EF4-FFF2-40B4-BE49-F238E27FC236}">
                <a16:creationId xmlns:a16="http://schemas.microsoft.com/office/drawing/2014/main" id="{0DC212C0-8797-7A49-9CAA-A5DD62DF35F2}"/>
              </a:ext>
            </a:extLst>
          </p:cNvPr>
          <p:cNvCxnSpPr>
            <a:cxnSpLocks/>
            <a:stCxn id="143" idx="1"/>
            <a:endCxn id="260" idx="2"/>
          </p:cNvCxnSpPr>
          <p:nvPr/>
        </p:nvCxnSpPr>
        <p:spPr>
          <a:xfrm rot="10800000">
            <a:off x="2399595" y="3130497"/>
            <a:ext cx="1892590" cy="2402103"/>
          </a:xfrm>
          <a:prstGeom prst="bentConnector2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7" name="Graphic 256">
            <a:extLst>
              <a:ext uri="{FF2B5EF4-FFF2-40B4-BE49-F238E27FC236}">
                <a16:creationId xmlns:a16="http://schemas.microsoft.com/office/drawing/2014/main" id="{1739B407-9F6E-9E4F-8D3A-05FA7AEB220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3252612" y="2109783"/>
            <a:ext cx="330200" cy="330200"/>
          </a:xfrm>
          <a:prstGeom prst="rect">
            <a:avLst/>
          </a:prstGeom>
        </p:spPr>
      </p:pic>
      <p:sp>
        <p:nvSpPr>
          <p:cNvPr id="258" name="Rectangle 257">
            <a:extLst>
              <a:ext uri="{FF2B5EF4-FFF2-40B4-BE49-F238E27FC236}">
                <a16:creationId xmlns:a16="http://schemas.microsoft.com/office/drawing/2014/main" id="{8ABE9C6A-90FA-5D4B-8379-56FAB1AE2E51}"/>
              </a:ext>
            </a:extLst>
          </p:cNvPr>
          <p:cNvSpPr/>
          <p:nvPr/>
        </p:nvSpPr>
        <p:spPr>
          <a:xfrm>
            <a:off x="3254994" y="2109783"/>
            <a:ext cx="2625585" cy="3987348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60" tIns="82296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 smtClean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instance 2 </a:t>
            </a:r>
            <a:br>
              <a:rPr lang="en-US" sz="1200" dirty="0" smtClean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solidFill>
                  <a:srgbClr val="D86613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</a:t>
            </a: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simulated </a:t>
            </a:r>
            <a:r>
              <a:rPr lang="en-US" sz="1200" dirty="0" smtClean="0">
                <a:solidFill>
                  <a:srgbClr val="D86613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edge-gateway device)</a:t>
            </a: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l"/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9" name="Graphic 258">
            <a:extLst>
              <a:ext uri="{FF2B5EF4-FFF2-40B4-BE49-F238E27FC236}">
                <a16:creationId xmlns:a16="http://schemas.microsoft.com/office/drawing/2014/main" id="{3BE9586C-BC50-4940-BD59-5B5ACC96A1F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1680160" y="2109783"/>
            <a:ext cx="330200" cy="330200"/>
          </a:xfrm>
          <a:prstGeom prst="rect">
            <a:avLst/>
          </a:prstGeom>
        </p:spPr>
      </p:pic>
      <p:sp>
        <p:nvSpPr>
          <p:cNvPr id="260" name="Rectangle 259">
            <a:extLst>
              <a:ext uri="{FF2B5EF4-FFF2-40B4-BE49-F238E27FC236}">
                <a16:creationId xmlns:a16="http://schemas.microsoft.com/office/drawing/2014/main" id="{49D0190B-3E6C-EB41-B8A6-07819DCCF6E9}"/>
              </a:ext>
            </a:extLst>
          </p:cNvPr>
          <p:cNvSpPr/>
          <p:nvPr/>
        </p:nvSpPr>
        <p:spPr>
          <a:xfrm>
            <a:off x="1680160" y="2109781"/>
            <a:ext cx="1438870" cy="1020715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5760" tIns="82296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69963"/>
            <a: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</a:t>
            </a:r>
            <a:r>
              <a:rPr lang="en-US" sz="1200" dirty="0" smtClean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 1 </a:t>
            </a:r>
            <a:endParaRPr lang="en-US" sz="1200" dirty="0">
              <a:ln w="0"/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2" name="Elbow Connector 261">
            <a:extLst>
              <a:ext uri="{FF2B5EF4-FFF2-40B4-BE49-F238E27FC236}">
                <a16:creationId xmlns:a16="http://schemas.microsoft.com/office/drawing/2014/main" id="{C2C9C9BC-0EC9-D54B-BE93-2B4F3F2C151A}"/>
              </a:ext>
            </a:extLst>
          </p:cNvPr>
          <p:cNvCxnSpPr>
            <a:cxnSpLocks/>
            <a:stCxn id="102" idx="3"/>
            <a:endCxn id="117" idx="1"/>
          </p:cNvCxnSpPr>
          <p:nvPr/>
        </p:nvCxnSpPr>
        <p:spPr>
          <a:xfrm flipV="1">
            <a:off x="5424516" y="2937560"/>
            <a:ext cx="2570692" cy="605339"/>
          </a:xfrm>
          <a:prstGeom prst="bentConnector3">
            <a:avLst>
              <a:gd name="adj1" fmla="val 23322"/>
            </a:avLst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>
            <a:extLst>
              <a:ext uri="{FF2B5EF4-FFF2-40B4-BE49-F238E27FC236}">
                <a16:creationId xmlns:a16="http://schemas.microsoft.com/office/drawing/2014/main" id="{294C3C3E-4DCE-4F42-AE44-C1DF53B50E7C}"/>
              </a:ext>
            </a:extLst>
          </p:cNvPr>
          <p:cNvSpPr/>
          <p:nvPr/>
        </p:nvSpPr>
        <p:spPr>
          <a:xfrm>
            <a:off x="3390945" y="2661664"/>
            <a:ext cx="2378231" cy="3281442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31502"/>
            <a:endParaRPr lang="en-US" sz="96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72" name="Graphic 271">
            <a:extLst>
              <a:ext uri="{FF2B5EF4-FFF2-40B4-BE49-F238E27FC236}">
                <a16:creationId xmlns:a16="http://schemas.microsoft.com/office/drawing/2014/main" id="{76C78749-B460-AC40-BE92-25A5FB933B89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xmlns="" r:embed="rId28"/>
              </a:ext>
            </a:extLst>
          </a:blip>
          <a:stretch>
            <a:fillRect/>
          </a:stretch>
        </p:blipFill>
        <p:spPr>
          <a:xfrm>
            <a:off x="3387492" y="2661664"/>
            <a:ext cx="317409" cy="317409"/>
          </a:xfrm>
          <a:prstGeom prst="rect">
            <a:avLst/>
          </a:prstGeom>
        </p:spPr>
      </p:pic>
      <p:cxnSp>
        <p:nvCxnSpPr>
          <p:cNvPr id="273" name="Elbow Connector 272">
            <a:extLst>
              <a:ext uri="{FF2B5EF4-FFF2-40B4-BE49-F238E27FC236}">
                <a16:creationId xmlns:a16="http://schemas.microsoft.com/office/drawing/2014/main" id="{88F99084-95E8-6F40-9526-790514C8D663}"/>
              </a:ext>
            </a:extLst>
          </p:cNvPr>
          <p:cNvCxnSpPr>
            <a:cxnSpLocks/>
            <a:stCxn id="92" idx="1"/>
            <a:endCxn id="277" idx="3"/>
          </p:cNvCxnSpPr>
          <p:nvPr/>
        </p:nvCxnSpPr>
        <p:spPr>
          <a:xfrm rot="10800000" flipV="1">
            <a:off x="4924711" y="4052310"/>
            <a:ext cx="2113039" cy="540663"/>
          </a:xfrm>
          <a:prstGeom prst="bentConnector3">
            <a:avLst>
              <a:gd name="adj1" fmla="val 48798"/>
            </a:avLst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Rectangle 274">
            <a:extLst>
              <a:ext uri="{FF2B5EF4-FFF2-40B4-BE49-F238E27FC236}">
                <a16:creationId xmlns:a16="http://schemas.microsoft.com/office/drawing/2014/main" id="{917C7026-EC9A-EA48-922D-7FADB7F43BC4}"/>
              </a:ext>
            </a:extLst>
          </p:cNvPr>
          <p:cNvSpPr/>
          <p:nvPr/>
        </p:nvSpPr>
        <p:spPr>
          <a:xfrm>
            <a:off x="3687943" y="5646175"/>
            <a:ext cx="16550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 connector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4DDD49C8-98D9-AB44-870F-0C5AD12A6061}"/>
              </a:ext>
            </a:extLst>
          </p:cNvPr>
          <p:cNvSpPr/>
          <p:nvPr/>
        </p:nvSpPr>
        <p:spPr>
          <a:xfrm>
            <a:off x="3779390" y="4278492"/>
            <a:ext cx="1145320" cy="628963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Greengrass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core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MQTT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broker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282" name="Elbow Connector 281">
            <a:extLst>
              <a:ext uri="{FF2B5EF4-FFF2-40B4-BE49-F238E27FC236}">
                <a16:creationId xmlns:a16="http://schemas.microsoft.com/office/drawing/2014/main" id="{79EA77CE-0370-7943-894D-54CDC1C49596}"/>
              </a:ext>
            </a:extLst>
          </p:cNvPr>
          <p:cNvCxnSpPr>
            <a:cxnSpLocks/>
            <a:stCxn id="97" idx="1"/>
            <a:endCxn id="143" idx="3"/>
          </p:cNvCxnSpPr>
          <p:nvPr/>
        </p:nvCxnSpPr>
        <p:spPr>
          <a:xfrm rot="10800000">
            <a:off x="4749386" y="5532600"/>
            <a:ext cx="2314565" cy="154025"/>
          </a:xfrm>
          <a:prstGeom prst="bentConnector3">
            <a:avLst>
              <a:gd name="adj1" fmla="val 45391"/>
            </a:avLst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632BEFA7-83DB-8A4C-A1BE-CBEC056B3325}"/>
              </a:ext>
            </a:extLst>
          </p:cNvPr>
          <p:cNvSpPr/>
          <p:nvPr/>
        </p:nvSpPr>
        <p:spPr>
          <a:xfrm>
            <a:off x="6675041" y="4273724"/>
            <a:ext cx="114192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IoT </a:t>
            </a:r>
            <a:b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Core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5115E1B-1FAE-DD42-B1B3-B687A0A06FFC}"/>
              </a:ext>
            </a:extLst>
          </p:cNvPr>
          <p:cNvSpPr/>
          <p:nvPr/>
        </p:nvSpPr>
        <p:spPr>
          <a:xfrm>
            <a:off x="6531433" y="5891572"/>
            <a:ext cx="14788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IoT </a:t>
            </a: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19E4F0E-EB51-C044-83E3-9B5302AC3079}"/>
              </a:ext>
            </a:extLst>
          </p:cNvPr>
          <p:cNvSpPr/>
          <p:nvPr/>
        </p:nvSpPr>
        <p:spPr>
          <a:xfrm>
            <a:off x="8194919" y="4232598"/>
            <a:ext cx="14613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9208D4A-3455-1041-9C65-BDD02AAC3046}"/>
              </a:ext>
            </a:extLst>
          </p:cNvPr>
          <p:cNvSpPr txBox="1"/>
          <p:nvPr/>
        </p:nvSpPr>
        <p:spPr>
          <a:xfrm>
            <a:off x="7503864" y="4281964"/>
            <a:ext cx="114909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 defTabSz="68560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cs typeface="Arial" charset="0"/>
              </a:defRPr>
            </a:lvl1pPr>
          </a:lstStyle>
          <a:p>
            <a:pPr defTabSz="1096933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Kinesis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6271A34-7F3B-D34F-A06D-0C55BF34D314}"/>
              </a:ext>
            </a:extLst>
          </p:cNvPr>
          <p:cNvSpPr/>
          <p:nvPr/>
        </p:nvSpPr>
        <p:spPr>
          <a:xfrm>
            <a:off x="7420053" y="4785405"/>
            <a:ext cx="599819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Asset property update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6497043" y="4785405"/>
            <a:ext cx="631255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 </a:t>
            </a:r>
          </a:p>
          <a:p>
            <a:pPr algn="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</a:t>
            </a: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ule </a:t>
            </a: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</a:t>
            </a: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ction</a:t>
            </a:r>
            <a:endParaRPr 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3CA12E4-EB8E-0248-9ABE-B8E4F8F380C5}"/>
              </a:ext>
            </a:extLst>
          </p:cNvPr>
          <p:cNvCxnSpPr>
            <a:cxnSpLocks/>
          </p:cNvCxnSpPr>
          <p:nvPr/>
        </p:nvCxnSpPr>
        <p:spPr>
          <a:xfrm flipV="1">
            <a:off x="7199207" y="4681785"/>
            <a:ext cx="0" cy="774573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DF23E94-EE15-974A-BC62-7478B993394B}"/>
              </a:ext>
            </a:extLst>
          </p:cNvPr>
          <p:cNvCxnSpPr>
            <a:cxnSpLocks/>
          </p:cNvCxnSpPr>
          <p:nvPr/>
        </p:nvCxnSpPr>
        <p:spPr>
          <a:xfrm>
            <a:off x="7354606" y="4656351"/>
            <a:ext cx="0" cy="801391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62180BD-1532-2148-A018-178E6FE603BA}"/>
              </a:ext>
            </a:extLst>
          </p:cNvPr>
          <p:cNvCxnSpPr>
            <a:cxnSpLocks/>
            <a:stCxn id="93" idx="1"/>
            <a:endCxn id="92" idx="3"/>
          </p:cNvCxnSpPr>
          <p:nvPr/>
        </p:nvCxnSpPr>
        <p:spPr>
          <a:xfrm flipH="1">
            <a:off x="7459284" y="4051070"/>
            <a:ext cx="408928" cy="1241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5424E27-0700-5846-A9AD-D163F8C68D34}"/>
              </a:ext>
            </a:extLst>
          </p:cNvPr>
          <p:cNvCxnSpPr>
            <a:cxnSpLocks/>
            <a:stCxn id="94" idx="1"/>
            <a:endCxn id="93" idx="3"/>
          </p:cNvCxnSpPr>
          <p:nvPr/>
        </p:nvCxnSpPr>
        <p:spPr>
          <a:xfrm flipH="1" flipV="1">
            <a:off x="8288611" y="4051070"/>
            <a:ext cx="421372" cy="1058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363D7314-B5C8-6043-A905-21C8C5B0EE6E}"/>
              </a:ext>
            </a:extLst>
          </p:cNvPr>
          <p:cNvSpPr/>
          <p:nvPr/>
        </p:nvSpPr>
        <p:spPr>
          <a:xfrm>
            <a:off x="6172345" y="6052092"/>
            <a:ext cx="210102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</a:t>
            </a: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</a:t>
            </a: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sset time-series </a:t>
            </a:r>
            <a:b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database)</a:t>
            </a:r>
            <a:endParaRPr 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2" name="Graphic 197">
            <a:extLst>
              <a:ext uri="{FF2B5EF4-FFF2-40B4-BE49-F238E27FC236}">
                <a16:creationId xmlns:a16="http://schemas.microsoft.com/office/drawing/2014/main" id="{95C23503-0D7C-094F-A147-D62D0FC3406A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7037749" y="3841543"/>
            <a:ext cx="421535" cy="421535"/>
          </a:xfrm>
          <a:prstGeom prst="rect">
            <a:avLst/>
          </a:prstGeom>
        </p:spPr>
      </p:pic>
      <p:pic>
        <p:nvPicPr>
          <p:cNvPr id="93" name="Graphic 198">
            <a:extLst>
              <a:ext uri="{FF2B5EF4-FFF2-40B4-BE49-F238E27FC236}">
                <a16:creationId xmlns:a16="http://schemas.microsoft.com/office/drawing/2014/main" id="{A15FFF23-7B39-A245-AEFC-81B9547CFF28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xmlns="" r:embed="rId31"/>
              </a:ext>
            </a:extLst>
          </a:blip>
          <a:stretch>
            <a:fillRect/>
          </a:stretch>
        </p:blipFill>
        <p:spPr>
          <a:xfrm>
            <a:off x="7868212" y="3840870"/>
            <a:ext cx="420399" cy="420399"/>
          </a:xfrm>
          <a:prstGeom prst="rect">
            <a:avLst/>
          </a:prstGeom>
        </p:spPr>
      </p:pic>
      <p:pic>
        <p:nvPicPr>
          <p:cNvPr id="94" name="Graphic 199">
            <a:extLst>
              <a:ext uri="{FF2B5EF4-FFF2-40B4-BE49-F238E27FC236}">
                <a16:creationId xmlns:a16="http://schemas.microsoft.com/office/drawing/2014/main" id="{B4D2FF7E-D5C1-0F49-B9F6-4DFBFF269184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8709983" y="3836128"/>
            <a:ext cx="432000" cy="432000"/>
          </a:xfrm>
          <a:prstGeom prst="rect">
            <a:avLst/>
          </a:prstGeom>
        </p:spPr>
      </p:pic>
      <p:pic>
        <p:nvPicPr>
          <p:cNvPr id="97" name="Graphic 203">
            <a:extLst>
              <a:ext uri="{FF2B5EF4-FFF2-40B4-BE49-F238E27FC236}">
                <a16:creationId xmlns:a16="http://schemas.microsoft.com/office/drawing/2014/main" id="{48B389E1-611F-5545-B2A0-ECC906D4C604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xmlns="" r:embed="rId37"/>
              </a:ext>
            </a:extLst>
          </a:blip>
          <a:stretch>
            <a:fillRect/>
          </a:stretch>
        </p:blipFill>
        <p:spPr>
          <a:xfrm>
            <a:off x="7063950" y="5473192"/>
            <a:ext cx="426864" cy="426864"/>
          </a:xfrm>
          <a:prstGeom prst="rect">
            <a:avLst/>
          </a:prstGeom>
        </p:spPr>
      </p:pic>
      <p:sp>
        <p:nvSpPr>
          <p:cNvPr id="102" name="Rectangle 101">
            <a:extLst>
              <a:ext uri="{FF2B5EF4-FFF2-40B4-BE49-F238E27FC236}">
                <a16:creationId xmlns:a16="http://schemas.microsoft.com/office/drawing/2014/main" id="{85D50A94-6E07-E846-AE9A-BF0E0F1E0078}"/>
              </a:ext>
            </a:extLst>
          </p:cNvPr>
          <p:cNvSpPr/>
          <p:nvPr/>
        </p:nvSpPr>
        <p:spPr>
          <a:xfrm>
            <a:off x="3525960" y="3039207"/>
            <a:ext cx="1898556" cy="1007384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6304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3484625" y="3048040"/>
            <a:ext cx="19564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 Lambda functions </a:t>
            </a:r>
            <a:b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(ML inference, ETL, etc.)</a:t>
            </a:r>
          </a:p>
        </p:txBody>
      </p:sp>
      <p:pic>
        <p:nvPicPr>
          <p:cNvPr id="140" name="Graphic 75">
            <a:extLst>
              <a:ext uri="{FF2B5EF4-FFF2-40B4-BE49-F238E27FC236}">
                <a16:creationId xmlns:a16="http://schemas.microsoft.com/office/drawing/2014/main" id="{96A6F3D3-EABA-7844-852C-035A11B34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463" y="351982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1" name="Graphic 75">
            <a:extLst>
              <a:ext uri="{FF2B5EF4-FFF2-40B4-BE49-F238E27FC236}">
                <a16:creationId xmlns:a16="http://schemas.microsoft.com/office/drawing/2014/main" id="{96A6F3D3-EABA-7844-852C-035A11B34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120" y="351982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2" name="Graphic 75">
            <a:extLst>
              <a:ext uri="{FF2B5EF4-FFF2-40B4-BE49-F238E27FC236}">
                <a16:creationId xmlns:a16="http://schemas.microsoft.com/office/drawing/2014/main" id="{96A6F3D3-EABA-7844-852C-035A11B34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807" y="351982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" name="Graphic 6">
            <a:extLst>
              <a:ext uri="{FF2B5EF4-FFF2-40B4-BE49-F238E27FC236}">
                <a16:creationId xmlns:a16="http://schemas.microsoft.com/office/drawing/2014/main" id="{A2F37D9A-1C72-1D47-B4DC-278AA39FA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185" y="53039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5424E27-0700-5846-A9AD-D163F8C68D34}"/>
              </a:ext>
            </a:extLst>
          </p:cNvPr>
          <p:cNvCxnSpPr>
            <a:cxnSpLocks/>
            <a:stCxn id="277" idx="1"/>
          </p:cNvCxnSpPr>
          <p:nvPr/>
        </p:nvCxnSpPr>
        <p:spPr>
          <a:xfrm flipH="1">
            <a:off x="2399594" y="4592974"/>
            <a:ext cx="1379796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4982106" y="5325843"/>
            <a:ext cx="731535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i="1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Dataflow 1</a:t>
            </a:r>
            <a:endParaRPr lang="en-US" sz="1100" i="1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4982105" y="4383181"/>
            <a:ext cx="783453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i="1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Dataflow 2b</a:t>
            </a:r>
            <a:endParaRPr lang="en-US" sz="1100" i="1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C885C74-9C58-7A41-A997-93D658A1C9A3}"/>
              </a:ext>
            </a:extLst>
          </p:cNvPr>
          <p:cNvSpPr/>
          <p:nvPr/>
        </p:nvSpPr>
        <p:spPr>
          <a:xfrm>
            <a:off x="8063033" y="5014691"/>
            <a:ext cx="3442545" cy="1341920"/>
          </a:xfrm>
          <a:prstGeom prst="rect">
            <a:avLst/>
          </a:prstGeom>
          <a:solidFill>
            <a:schemeClr val="bg1"/>
          </a:solidFill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6304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547AD1BB-2848-A343-81F7-C0220B4EC2BA}"/>
              </a:ext>
            </a:extLst>
          </p:cNvPr>
          <p:cNvSpPr/>
          <p:nvPr/>
        </p:nvSpPr>
        <p:spPr>
          <a:xfrm>
            <a:off x="8142051" y="5568348"/>
            <a:ext cx="1188720" cy="587805"/>
          </a:xfrm>
          <a:prstGeom prst="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Edge-software</a:t>
            </a:r>
            <a:b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tag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hierar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chy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2476832-C43B-D041-92DB-71A2FF779890}"/>
              </a:ext>
            </a:extLst>
          </p:cNvPr>
          <p:cNvSpPr/>
          <p:nvPr/>
        </p:nvSpPr>
        <p:spPr>
          <a:xfrm>
            <a:off x="9455872" y="5568349"/>
            <a:ext cx="1188720" cy="58780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/>
            </a:r>
            <a:b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asset hierarchy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FFCEBE0-98EB-EF40-AEFF-0819513AEDAD}"/>
              </a:ext>
            </a:extLst>
          </p:cNvPr>
          <p:cNvCxnSpPr>
            <a:cxnSpLocks/>
            <a:stCxn id="105" idx="1"/>
            <a:endCxn id="104" idx="3"/>
          </p:cNvCxnSpPr>
          <p:nvPr/>
        </p:nvCxnSpPr>
        <p:spPr>
          <a:xfrm flipH="1">
            <a:off x="9330771" y="5862251"/>
            <a:ext cx="125101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Graphic 185">
            <a:extLst>
              <a:ext uri="{FF2B5EF4-FFF2-40B4-BE49-F238E27FC236}">
                <a16:creationId xmlns:a16="http://schemas.microsoft.com/office/drawing/2014/main" id="{D897B21E-6937-904D-9DAB-2E95DBBC75FF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10896505" y="5733550"/>
            <a:ext cx="429744" cy="429744"/>
          </a:xfrm>
          <a:prstGeom prst="rect">
            <a:avLst/>
          </a:prstGeom>
        </p:spPr>
      </p:pic>
      <p:sp>
        <p:nvSpPr>
          <p:cNvPr id="108" name="Rectangle 107">
            <a:extLst>
              <a:ext uri="{FF2B5EF4-FFF2-40B4-BE49-F238E27FC236}">
                <a16:creationId xmlns:a16="http://schemas.microsoft.com/office/drawing/2014/main" id="{8B4912DE-30E4-9342-BCA3-E457ED3BE1FB}"/>
              </a:ext>
            </a:extLst>
          </p:cNvPr>
          <p:cNvSpPr/>
          <p:nvPr/>
        </p:nvSpPr>
        <p:spPr>
          <a:xfrm>
            <a:off x="10626570" y="5464055"/>
            <a:ext cx="94556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DynamoDB</a:t>
            </a:r>
            <a:endParaRPr 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8607589" y="5032298"/>
            <a:ext cx="21666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 </a:t>
            </a:r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Converter</a:t>
            </a:r>
            <a:b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dirty="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asset-hierarchy </a:t>
            </a:r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modeling)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B4912DE-30E4-9342-BCA3-E457ED3BE1FB}"/>
              </a:ext>
            </a:extLst>
          </p:cNvPr>
          <p:cNvSpPr/>
          <p:nvPr/>
        </p:nvSpPr>
        <p:spPr>
          <a:xfrm>
            <a:off x="10757287" y="6121625"/>
            <a:ext cx="7007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  <a:endParaRPr 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11" name="Graphic 20">
            <a:extLst>
              <a:ext uri="{FF2B5EF4-FFF2-40B4-BE49-F238E27FC236}">
                <a16:creationId xmlns:a16="http://schemas.microsoft.com/office/drawing/2014/main" id="{C1941768-810B-6245-AFD9-807F4D91ECD8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xmlns="" r:embed="rId42"/>
              </a:ext>
            </a:extLst>
          </a:blip>
          <a:stretch>
            <a:fillRect/>
          </a:stretch>
        </p:blipFill>
        <p:spPr>
          <a:xfrm>
            <a:off x="10902038" y="5069852"/>
            <a:ext cx="429294" cy="429294"/>
          </a:xfrm>
          <a:prstGeom prst="rect">
            <a:avLst/>
          </a:prstGeom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7EA990E1-017B-664B-9E17-E5A384FFDE02}"/>
              </a:ext>
            </a:extLst>
          </p:cNvPr>
          <p:cNvSpPr/>
          <p:nvPr/>
        </p:nvSpPr>
        <p:spPr>
          <a:xfrm>
            <a:off x="7386572" y="3154882"/>
            <a:ext cx="1672948" cy="400110"/>
          </a:xfrm>
          <a:prstGeom prst="rect">
            <a:avLst/>
          </a:prstGeom>
        </p:spPr>
        <p:txBody>
          <a:bodyPr wrap="square" tIns="0">
            <a:spAutoFit/>
          </a:bodyPr>
          <a:lstStyle/>
          <a:p>
            <a:pPr algn="ctr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SageMaker</a:t>
            </a:r>
            <a:b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(machine learning)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192696A-EEE0-A44A-80D5-8E1E6B912497}"/>
              </a:ext>
            </a:extLst>
          </p:cNvPr>
          <p:cNvSpPr/>
          <p:nvPr/>
        </p:nvSpPr>
        <p:spPr>
          <a:xfrm>
            <a:off x="9921209" y="4234225"/>
            <a:ext cx="1546297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QuickSight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</a:t>
            </a: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business-intelligence</a:t>
            </a:r>
            <a:b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dashboard)</a:t>
            </a:r>
            <a:endParaRPr 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6DE6F29-79C1-8B47-95F8-884261F6E1A9}"/>
              </a:ext>
            </a:extLst>
          </p:cNvPr>
          <p:cNvCxnSpPr>
            <a:cxnSpLocks/>
            <a:stCxn id="119" idx="2"/>
          </p:cNvCxnSpPr>
          <p:nvPr/>
        </p:nvCxnSpPr>
        <p:spPr>
          <a:xfrm>
            <a:off x="9773084" y="3339548"/>
            <a:ext cx="0" cy="723768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C97B18A8-9F94-AC40-A251-7D9F2B6D4239}"/>
              </a:ext>
            </a:extLst>
          </p:cNvPr>
          <p:cNvCxnSpPr>
            <a:cxnSpLocks/>
            <a:stCxn id="116" idx="1"/>
          </p:cNvCxnSpPr>
          <p:nvPr/>
        </p:nvCxnSpPr>
        <p:spPr>
          <a:xfrm flipH="1">
            <a:off x="9109838" y="4063316"/>
            <a:ext cx="1378016" cy="3387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6" name="Graphic 201">
            <a:extLst>
              <a:ext uri="{FF2B5EF4-FFF2-40B4-BE49-F238E27FC236}">
                <a16:creationId xmlns:a16="http://schemas.microsoft.com/office/drawing/2014/main" id="{98ECBC30-AF5E-964C-A281-458266A3646D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:asvg="http://schemas.microsoft.com/office/drawing/2016/SVG/main" xmlns="" r:embed="rId44"/>
              </a:ext>
            </a:extLst>
          </a:blip>
          <a:stretch>
            <a:fillRect/>
          </a:stretch>
        </p:blipFill>
        <p:spPr>
          <a:xfrm>
            <a:off x="10487854" y="3855570"/>
            <a:ext cx="415491" cy="415491"/>
          </a:xfrm>
          <a:prstGeom prst="rect">
            <a:avLst/>
          </a:prstGeom>
        </p:spPr>
      </p:pic>
      <p:pic>
        <p:nvPicPr>
          <p:cNvPr id="117" name="Graphic 202">
            <a:extLst>
              <a:ext uri="{FF2B5EF4-FFF2-40B4-BE49-F238E27FC236}">
                <a16:creationId xmlns:a16="http://schemas.microsoft.com/office/drawing/2014/main" id="{B1ED8F58-945A-3143-8EBD-E24B4B49D07A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96DAC541-7B7A-43D3-8B79-37D633B846F1}">
                <asvg:svgBlip xmlns:asvg="http://schemas.microsoft.com/office/drawing/2016/SVG/main" xmlns="" r:embed="rId46"/>
              </a:ext>
            </a:extLst>
          </a:blip>
          <a:stretch>
            <a:fillRect/>
          </a:stretch>
        </p:blipFill>
        <p:spPr>
          <a:xfrm>
            <a:off x="7995208" y="2721559"/>
            <a:ext cx="432001" cy="432001"/>
          </a:xfrm>
          <a:prstGeom prst="rect">
            <a:avLst/>
          </a:prstGeom>
        </p:spPr>
      </p:pic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BF7CC61-94A3-BA44-ABF1-030302B2BC29}"/>
              </a:ext>
            </a:extLst>
          </p:cNvPr>
          <p:cNvCxnSpPr>
            <a:cxnSpLocks/>
            <a:stCxn id="117" idx="3"/>
            <a:endCxn id="120" idx="1"/>
          </p:cNvCxnSpPr>
          <p:nvPr/>
        </p:nvCxnSpPr>
        <p:spPr>
          <a:xfrm>
            <a:off x="8427209" y="2937560"/>
            <a:ext cx="1143166" cy="1684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89953626-B516-C845-85B5-8DB18F633735}"/>
              </a:ext>
            </a:extLst>
          </p:cNvPr>
          <p:cNvSpPr txBox="1"/>
          <p:nvPr/>
        </p:nvSpPr>
        <p:spPr>
          <a:xfrm>
            <a:off x="9199860" y="3154882"/>
            <a:ext cx="1146447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 defTabSz="68560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cs typeface="Arial" charset="0"/>
              </a:defRPr>
            </a:lvl1pPr>
          </a:lstStyle>
          <a:p>
            <a:pPr defTabSz="1096933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Athena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20" name="Graphic 200">
            <a:extLst>
              <a:ext uri="{FF2B5EF4-FFF2-40B4-BE49-F238E27FC236}">
                <a16:creationId xmlns:a16="http://schemas.microsoft.com/office/drawing/2014/main" id="{56CE6C75-08B2-3745-80E4-81FD2DA3F019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9570375" y="2731498"/>
            <a:ext cx="415491" cy="415491"/>
          </a:xfrm>
          <a:prstGeom prst="rect">
            <a:avLst/>
          </a:prstGeom>
        </p:spPr>
      </p:pic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</p:cNvCxnSpPr>
          <p:nvPr/>
        </p:nvCxnSpPr>
        <p:spPr>
          <a:xfrm flipH="1" flipV="1">
            <a:off x="2399594" y="5073365"/>
            <a:ext cx="3613106" cy="1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4983779" y="4893003"/>
            <a:ext cx="824901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i="1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Dataflow 2a</a:t>
            </a:r>
            <a:endParaRPr lang="en-US" sz="1100" i="1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</p:cNvCxnSpPr>
          <p:nvPr/>
        </p:nvCxnSpPr>
        <p:spPr>
          <a:xfrm flipV="1">
            <a:off x="6007430" y="4587432"/>
            <a:ext cx="0" cy="485933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3229B58B-BD1C-CE4A-AF18-F38841829072}"/>
              </a:ext>
            </a:extLst>
          </p:cNvPr>
          <p:cNvSpPr txBox="1"/>
          <p:nvPr/>
        </p:nvSpPr>
        <p:spPr>
          <a:xfrm>
            <a:off x="2407954" y="4849548"/>
            <a:ext cx="7410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31502"/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MQTT</a:t>
            </a: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E1776FFF-60F4-BC42-9FC4-C81C09D1E9EE}"/>
              </a:ext>
            </a:extLst>
          </p:cNvPr>
          <p:cNvCxnSpPr>
            <a:cxnSpLocks/>
            <a:stCxn id="277" idx="0"/>
          </p:cNvCxnSpPr>
          <p:nvPr/>
        </p:nvCxnSpPr>
        <p:spPr>
          <a:xfrm flipV="1">
            <a:off x="4352050" y="4046591"/>
            <a:ext cx="0" cy="231901"/>
          </a:xfrm>
          <a:prstGeom prst="straightConnector1">
            <a:avLst/>
          </a:prstGeom>
          <a:ln w="12700">
            <a:solidFill>
              <a:srgbClr val="404040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C9208D4A-3455-1041-9C65-BDD02AAC3046}"/>
              </a:ext>
            </a:extLst>
          </p:cNvPr>
          <p:cNvSpPr txBox="1"/>
          <p:nvPr/>
        </p:nvSpPr>
        <p:spPr>
          <a:xfrm>
            <a:off x="1825046" y="2548282"/>
            <a:ext cx="1149096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 defTabSz="68560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cs typeface="Arial" charset="0"/>
              </a:defRPr>
            </a:lvl1pPr>
          </a:lstStyle>
          <a:p>
            <a:pPr defTabSz="1096933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Third-party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/>
            </a:r>
            <a:b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edge software</a:t>
            </a:r>
          </a:p>
        </p:txBody>
      </p:sp>
    </p:spTree>
    <p:extLst>
      <p:ext uri="{BB962C8B-B14F-4D97-AF65-F5344CB8AC3E}">
        <p14:creationId xmlns:p14="http://schemas.microsoft.com/office/powerpoint/2010/main" val="1161225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B6850D8-6B2F-0741-A3DF-FC9853729D21}"/>
              </a:ext>
            </a:extLst>
          </p:cNvPr>
          <p:cNvSpPr txBox="1"/>
          <p:nvPr/>
        </p:nvSpPr>
        <p:spPr>
          <a:xfrm>
            <a:off x="4623334" y="3218556"/>
            <a:ext cx="910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</a:t>
            </a:r>
          </a:p>
          <a:p>
            <a:pPr algn="ctr"/>
            <a:r>
              <a:rPr lang="en-US" sz="1200" dirty="0"/>
              <a:t>IoT Core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446094B-12A0-8149-8D3F-37634473B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737639" y="2520705"/>
            <a:ext cx="711200" cy="7112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7F19BC11-E1FE-D342-94BF-9CB9471D1D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401883" y="2520705"/>
            <a:ext cx="711200" cy="711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869FFA4-5BE8-ED49-88EC-3AF2EE2BEBCB}"/>
              </a:ext>
            </a:extLst>
          </p:cNvPr>
          <p:cNvSpPr txBox="1"/>
          <p:nvPr/>
        </p:nvSpPr>
        <p:spPr>
          <a:xfrm>
            <a:off x="7203972" y="3209993"/>
            <a:ext cx="1199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AMC Incoming S3 bucket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16EE8B73-8D98-7441-AD55-0C8F5CD77E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8876563" y="2521926"/>
            <a:ext cx="711200" cy="7112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1CAF55E-9BE7-D148-93EA-D62E42247F3F}"/>
              </a:ext>
            </a:extLst>
          </p:cNvPr>
          <p:cNvSpPr txBox="1"/>
          <p:nvPr/>
        </p:nvSpPr>
        <p:spPr>
          <a:xfrm>
            <a:off x="7783512" y="1545263"/>
            <a:ext cx="1241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Amazon DynamoDB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C1941768-810B-6245-AFD9-807F4D91EC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8018617" y="878514"/>
            <a:ext cx="711200" cy="7112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EF72283-73AC-5E48-A5A6-D90D6FA6CFDF}"/>
              </a:ext>
            </a:extLst>
          </p:cNvPr>
          <p:cNvSpPr txBox="1"/>
          <p:nvPr/>
        </p:nvSpPr>
        <p:spPr>
          <a:xfrm>
            <a:off x="8775075" y="1396902"/>
            <a:ext cx="10743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Asset Model Table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0358622-2C6E-7B4A-AB53-0E0BA3FDD5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9077312" y="990031"/>
            <a:ext cx="469900" cy="4699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9A60903-EADD-8647-94DC-FD6FB9DC3A96}"/>
              </a:ext>
            </a:extLst>
          </p:cNvPr>
          <p:cNvSpPr/>
          <p:nvPr/>
        </p:nvSpPr>
        <p:spPr>
          <a:xfrm>
            <a:off x="8018616" y="878514"/>
            <a:ext cx="2416785" cy="10948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E8277-6675-174D-9A75-A54AA091A152}"/>
              </a:ext>
            </a:extLst>
          </p:cNvPr>
          <p:cNvSpPr txBox="1"/>
          <p:nvPr/>
        </p:nvSpPr>
        <p:spPr>
          <a:xfrm>
            <a:off x="9745466" y="1396902"/>
            <a:ext cx="7351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Asset</a:t>
            </a:r>
          </a:p>
          <a:p>
            <a:pPr algn="ctr"/>
            <a:r>
              <a:rPr lang="en-US" sz="1100" dirty="0"/>
              <a:t>Table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6B199483-E072-014D-940D-4FCC592088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9849449" y="990960"/>
            <a:ext cx="469900" cy="4699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28AEFF5-46D0-4243-9604-5979A642ABB8}"/>
              </a:ext>
            </a:extLst>
          </p:cNvPr>
          <p:cNvSpPr txBox="1"/>
          <p:nvPr/>
        </p:nvSpPr>
        <p:spPr>
          <a:xfrm>
            <a:off x="10559072" y="3218556"/>
            <a:ext cx="925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IoT SiteWise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BAD46F45-BB7F-534A-8215-77E4A30370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10666219" y="2521926"/>
            <a:ext cx="711200" cy="711200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CF58538-9010-D84F-8877-52D75B82A333}"/>
              </a:ext>
            </a:extLst>
          </p:cNvPr>
          <p:cNvCxnSpPr>
            <a:cxnSpLocks/>
            <a:stCxn id="66" idx="3"/>
            <a:endCxn id="15" idx="1"/>
          </p:cNvCxnSpPr>
          <p:nvPr/>
        </p:nvCxnSpPr>
        <p:spPr>
          <a:xfrm flipV="1">
            <a:off x="3465339" y="2876305"/>
            <a:ext cx="1272300" cy="4009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C5F7CDC-8784-914C-B0E7-D6089BC48DA2}"/>
              </a:ext>
            </a:extLst>
          </p:cNvPr>
          <p:cNvCxnSpPr>
            <a:cxnSpLocks/>
            <a:stCxn id="15" idx="3"/>
            <a:endCxn id="84" idx="1"/>
          </p:cNvCxnSpPr>
          <p:nvPr/>
        </p:nvCxnSpPr>
        <p:spPr>
          <a:xfrm flipV="1">
            <a:off x="5448839" y="2876304"/>
            <a:ext cx="615342" cy="1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3EB6542-B33D-FB4F-9308-20BF2A1821AD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8113083" y="2876305"/>
            <a:ext cx="763480" cy="1221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463EE45-5D09-CF4F-9293-63AABD6BE20F}"/>
              </a:ext>
            </a:extLst>
          </p:cNvPr>
          <p:cNvCxnSpPr>
            <a:cxnSpLocks/>
            <a:stCxn id="19" idx="3"/>
            <a:endCxn id="29" idx="1"/>
          </p:cNvCxnSpPr>
          <p:nvPr/>
        </p:nvCxnSpPr>
        <p:spPr>
          <a:xfrm>
            <a:off x="9587763" y="2877526"/>
            <a:ext cx="1078456" cy="0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DE770E6E-89AB-574D-BF60-6D6110D10710}"/>
              </a:ext>
            </a:extLst>
          </p:cNvPr>
          <p:cNvSpPr/>
          <p:nvPr/>
        </p:nvSpPr>
        <p:spPr>
          <a:xfrm>
            <a:off x="1804806" y="2498364"/>
            <a:ext cx="1660533" cy="763900"/>
          </a:xfrm>
          <a:prstGeom prst="rect">
            <a:avLst/>
          </a:prstGeom>
          <a:noFill/>
          <a:ln w="127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Edge application asset tag definition export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(i.e. Ignition/KEPServerEX tag definition)</a:t>
            </a:r>
          </a:p>
        </p:txBody>
      </p: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47D2BBBC-47F8-A94B-BE28-97EAD62DFE10}"/>
              </a:ext>
            </a:extLst>
          </p:cNvPr>
          <p:cNvCxnSpPr>
            <a:cxnSpLocks/>
            <a:stCxn id="16" idx="0"/>
            <a:endCxn id="66" idx="0"/>
          </p:cNvCxnSpPr>
          <p:nvPr/>
        </p:nvCxnSpPr>
        <p:spPr>
          <a:xfrm rot="16200000" flipV="1">
            <a:off x="5185108" y="-51670"/>
            <a:ext cx="22341" cy="5122410"/>
          </a:xfrm>
          <a:prstGeom prst="bentConnector3">
            <a:avLst>
              <a:gd name="adj1" fmla="val 1123231"/>
            </a:avLst>
          </a:prstGeom>
          <a:ln w="1905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10751A5-0377-9545-BF3D-88AC84CC5242}"/>
              </a:ext>
            </a:extLst>
          </p:cNvPr>
          <p:cNvSpPr txBox="1"/>
          <p:nvPr/>
        </p:nvSpPr>
        <p:spPr>
          <a:xfrm>
            <a:off x="5910528" y="3218556"/>
            <a:ext cx="1018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Ingest Lambda</a:t>
            </a:r>
          </a:p>
        </p:txBody>
      </p:sp>
      <p:pic>
        <p:nvPicPr>
          <p:cNvPr id="84" name="Graphic 83">
            <a:extLst>
              <a:ext uri="{FF2B5EF4-FFF2-40B4-BE49-F238E27FC236}">
                <a16:creationId xmlns:a16="http://schemas.microsoft.com/office/drawing/2014/main" id="{B0307BC2-1BF9-374D-B7B3-9032383C15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6064181" y="2520704"/>
            <a:ext cx="711200" cy="711200"/>
          </a:xfrm>
          <a:prstGeom prst="rect">
            <a:avLst/>
          </a:prstGeom>
        </p:spPr>
      </p:pic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A7C7416-27DF-7448-9BDD-76F827B8A88F}"/>
              </a:ext>
            </a:extLst>
          </p:cNvPr>
          <p:cNvCxnSpPr>
            <a:cxnSpLocks/>
            <a:stCxn id="84" idx="3"/>
            <a:endCxn id="16" idx="1"/>
          </p:cNvCxnSpPr>
          <p:nvPr/>
        </p:nvCxnSpPr>
        <p:spPr>
          <a:xfrm>
            <a:off x="6775381" y="2876304"/>
            <a:ext cx="626502" cy="1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DCF3956-8C5A-1943-8B93-5B4190649290}"/>
              </a:ext>
            </a:extLst>
          </p:cNvPr>
          <p:cNvSpPr txBox="1"/>
          <p:nvPr/>
        </p:nvSpPr>
        <p:spPr>
          <a:xfrm>
            <a:off x="8402189" y="3227955"/>
            <a:ext cx="1750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Conversion/ Provisioning</a:t>
            </a:r>
          </a:p>
          <a:p>
            <a:pPr algn="ctr"/>
            <a:r>
              <a:rPr lang="en-US" sz="1200" dirty="0"/>
              <a:t>Lambda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2C70865-4944-D943-922F-1348BF7BABC6}"/>
              </a:ext>
            </a:extLst>
          </p:cNvPr>
          <p:cNvSpPr/>
          <p:nvPr/>
        </p:nvSpPr>
        <p:spPr>
          <a:xfrm>
            <a:off x="3713710" y="739842"/>
            <a:ext cx="8364273" cy="33938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25" name="Graphic 124">
            <a:extLst>
              <a:ext uri="{FF2B5EF4-FFF2-40B4-BE49-F238E27FC236}">
                <a16:creationId xmlns:a16="http://schemas.microsoft.com/office/drawing/2014/main" id="{88C8C9C7-20A1-A845-86DE-DA062069D7A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3719491" y="745235"/>
            <a:ext cx="336172" cy="330200"/>
          </a:xfrm>
          <a:prstGeom prst="rect">
            <a:avLst/>
          </a:prstGeom>
        </p:spPr>
      </p:pic>
      <p:grpSp>
        <p:nvGrpSpPr>
          <p:cNvPr id="126" name="Group 125">
            <a:extLst>
              <a:ext uri="{FF2B5EF4-FFF2-40B4-BE49-F238E27FC236}">
                <a16:creationId xmlns:a16="http://schemas.microsoft.com/office/drawing/2014/main" id="{43373F58-2904-2A4F-869C-FE330CB9A612}"/>
              </a:ext>
            </a:extLst>
          </p:cNvPr>
          <p:cNvGrpSpPr>
            <a:grpSpLocks noChangeAspect="1"/>
          </p:cNvGrpSpPr>
          <p:nvPr/>
        </p:nvGrpSpPr>
        <p:grpSpPr>
          <a:xfrm>
            <a:off x="1752694" y="737012"/>
            <a:ext cx="288000" cy="288000"/>
            <a:chOff x="323087" y="833524"/>
            <a:chExt cx="324000" cy="324000"/>
          </a:xfrm>
          <a:solidFill>
            <a:schemeClr val="tx1"/>
          </a:solidFill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86A95B2-F701-3740-9598-F5E46BDF5746}"/>
                </a:ext>
              </a:extLst>
            </p:cNvPr>
            <p:cNvSpPr>
              <a:spLocks/>
            </p:cNvSpPr>
            <p:nvPr/>
          </p:nvSpPr>
          <p:spPr>
            <a:xfrm>
              <a:off x="323087" y="833524"/>
              <a:ext cx="324000" cy="3240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31502"/>
              <a:endParaRPr lang="en-US" sz="4608" dirty="0">
                <a:solidFill>
                  <a:srgbClr val="FFFFFF"/>
                </a:solidFill>
                <a:latin typeface="Arial"/>
              </a:endParaRPr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FD4786FA-494E-C64F-B004-EF6AFB8D0DE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3478" y="877470"/>
              <a:ext cx="289496" cy="216000"/>
              <a:chOff x="1409669" y="3652628"/>
              <a:chExt cx="1238862" cy="924344"/>
            </a:xfrm>
            <a:grpFill/>
          </p:grpSpPr>
          <p:sp>
            <p:nvSpPr>
              <p:cNvPr id="129" name="Freeform 96">
                <a:extLst>
                  <a:ext uri="{FF2B5EF4-FFF2-40B4-BE49-F238E27FC236}">
                    <a16:creationId xmlns:a16="http://schemas.microsoft.com/office/drawing/2014/main" id="{11D3DDE4-069F-3341-A060-BA75A8C599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202" y="4112399"/>
                <a:ext cx="810303" cy="464573"/>
              </a:xfrm>
              <a:custGeom>
                <a:avLst/>
                <a:gdLst>
                  <a:gd name="T0" fmla="*/ 250 w 675"/>
                  <a:gd name="T1" fmla="*/ 0 h 387"/>
                  <a:gd name="T2" fmla="*/ 560 w 675"/>
                  <a:gd name="T3" fmla="*/ 0 h 387"/>
                  <a:gd name="T4" fmla="*/ 675 w 675"/>
                  <a:gd name="T5" fmla="*/ 116 h 387"/>
                  <a:gd name="T6" fmla="*/ 675 w 675"/>
                  <a:gd name="T7" fmla="*/ 387 h 387"/>
                  <a:gd name="T8" fmla="*/ 0 w 675"/>
                  <a:gd name="T9" fmla="*/ 387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5" h="387">
                    <a:moveTo>
                      <a:pt x="250" y="0"/>
                    </a:moveTo>
                    <a:lnTo>
                      <a:pt x="560" y="0"/>
                    </a:lnTo>
                    <a:lnTo>
                      <a:pt x="675" y="116"/>
                    </a:lnTo>
                    <a:lnTo>
                      <a:pt x="675" y="387"/>
                    </a:lnTo>
                    <a:lnTo>
                      <a:pt x="0" y="387"/>
                    </a:lnTo>
                  </a:path>
                </a:pathLst>
              </a:cu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0" name="Line 97">
                <a:extLst>
                  <a:ext uri="{FF2B5EF4-FFF2-40B4-BE49-F238E27FC236}">
                    <a16:creationId xmlns:a16="http://schemas.microsoft.com/office/drawing/2014/main" id="{8B1FE182-EBF4-5449-8B47-7A40298979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6995" y="4112399"/>
                <a:ext cx="130849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1" name="Rectangle 98">
                <a:extLst>
                  <a:ext uri="{FF2B5EF4-FFF2-40B4-BE49-F238E27FC236}">
                    <a16:creationId xmlns:a16="http://schemas.microsoft.com/office/drawing/2014/main" id="{6293EEDC-926B-7144-BFB0-3EB9D8BC28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258853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2" name="Rectangle 99">
                <a:extLst>
                  <a:ext uri="{FF2B5EF4-FFF2-40B4-BE49-F238E27FC236}">
                    <a16:creationId xmlns:a16="http://schemas.microsoft.com/office/drawing/2014/main" id="{17006E3B-DA44-4C48-B5ED-276B667995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368095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3" name="Rectangle 100">
                <a:extLst>
                  <a:ext uri="{FF2B5EF4-FFF2-40B4-BE49-F238E27FC236}">
                    <a16:creationId xmlns:a16="http://schemas.microsoft.com/office/drawing/2014/main" id="{AB832F3A-3B22-DD42-BC65-253EF4945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261254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4" name="Rectangle 101">
                <a:extLst>
                  <a:ext uri="{FF2B5EF4-FFF2-40B4-BE49-F238E27FC236}">
                    <a16:creationId xmlns:a16="http://schemas.microsoft.com/office/drawing/2014/main" id="{71D9B4DB-923A-E140-AF17-22BA993921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370495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5" name="Line 102">
                <a:extLst>
                  <a:ext uri="{FF2B5EF4-FFF2-40B4-BE49-F238E27FC236}">
                    <a16:creationId xmlns:a16="http://schemas.microsoft.com/office/drawing/2014/main" id="{2BF98093-3B9C-6547-B8D0-5531569315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9669" y="4576972"/>
                <a:ext cx="1238862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6" name="Line 103">
                <a:extLst>
                  <a:ext uri="{FF2B5EF4-FFF2-40B4-BE49-F238E27FC236}">
                    <a16:creationId xmlns:a16="http://schemas.microsoft.com/office/drawing/2014/main" id="{836D769A-D810-4749-A72A-3DF2E39F64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7654" y="3916726"/>
                <a:ext cx="145034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7" name="Line 104">
                <a:extLst>
                  <a:ext uri="{FF2B5EF4-FFF2-40B4-BE49-F238E27FC236}">
                    <a16:creationId xmlns:a16="http://schemas.microsoft.com/office/drawing/2014/main" id="{C97EE76C-F466-B04D-AAAA-FBF417B6BA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16508" y="3729457"/>
                <a:ext cx="214881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8" name="Line 105">
                <a:extLst>
                  <a:ext uri="{FF2B5EF4-FFF2-40B4-BE49-F238E27FC236}">
                    <a16:creationId xmlns:a16="http://schemas.microsoft.com/office/drawing/2014/main" id="{E5E20EB0-E0D7-514D-BA81-C9A174981F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0831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9" name="Line 106">
                <a:extLst>
                  <a:ext uri="{FF2B5EF4-FFF2-40B4-BE49-F238E27FC236}">
                    <a16:creationId xmlns:a16="http://schemas.microsoft.com/office/drawing/2014/main" id="{AF3EE256-89E8-DF4C-BDCA-8B0C11F575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769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40" name="Freeform 94">
                <a:extLst>
                  <a:ext uri="{FF2B5EF4-FFF2-40B4-BE49-F238E27FC236}">
                    <a16:creationId xmlns:a16="http://schemas.microsoft.com/office/drawing/2014/main" id="{3F231546-83A2-E84B-A118-0F89FB1F0A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9295" y="3652628"/>
                <a:ext cx="286907" cy="924344"/>
              </a:xfrm>
              <a:custGeom>
                <a:avLst/>
                <a:gdLst>
                  <a:gd name="T0" fmla="*/ 239 w 239"/>
                  <a:gd name="T1" fmla="*/ 770 h 770"/>
                  <a:gd name="T2" fmla="*/ 0 w 239"/>
                  <a:gd name="T3" fmla="*/ 770 h 770"/>
                  <a:gd name="T4" fmla="*/ 33 w 239"/>
                  <a:gd name="T5" fmla="*/ 0 h 770"/>
                  <a:gd name="T6" fmla="*/ 206 w 239"/>
                  <a:gd name="T7" fmla="*/ 0 h 770"/>
                  <a:gd name="T8" fmla="*/ 239 w 239"/>
                  <a:gd name="T9" fmla="*/ 77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9" h="770">
                    <a:moveTo>
                      <a:pt x="239" y="770"/>
                    </a:moveTo>
                    <a:lnTo>
                      <a:pt x="0" y="770"/>
                    </a:lnTo>
                    <a:lnTo>
                      <a:pt x="33" y="0"/>
                    </a:lnTo>
                    <a:lnTo>
                      <a:pt x="206" y="0"/>
                    </a:lnTo>
                    <a:lnTo>
                      <a:pt x="239" y="770"/>
                    </a:lnTo>
                    <a:close/>
                  </a:path>
                </a:pathLst>
              </a:cu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41" name="Freeform 95">
                <a:extLst>
                  <a:ext uri="{FF2B5EF4-FFF2-40B4-BE49-F238E27FC236}">
                    <a16:creationId xmlns:a16="http://schemas.microsoft.com/office/drawing/2014/main" id="{FA235656-3E03-8049-A8BB-D1AE30C4D3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636" y="3847101"/>
                <a:ext cx="226885" cy="729871"/>
              </a:xfrm>
              <a:custGeom>
                <a:avLst/>
                <a:gdLst>
                  <a:gd name="T0" fmla="*/ 189 w 189"/>
                  <a:gd name="T1" fmla="*/ 608 h 608"/>
                  <a:gd name="T2" fmla="*/ 0 w 189"/>
                  <a:gd name="T3" fmla="*/ 608 h 608"/>
                  <a:gd name="T4" fmla="*/ 16 w 189"/>
                  <a:gd name="T5" fmla="*/ 223 h 608"/>
                  <a:gd name="T6" fmla="*/ 26 w 189"/>
                  <a:gd name="T7" fmla="*/ 0 h 608"/>
                  <a:gd name="T8" fmla="*/ 163 w 189"/>
                  <a:gd name="T9" fmla="*/ 0 h 608"/>
                  <a:gd name="T10" fmla="*/ 173 w 189"/>
                  <a:gd name="T11" fmla="*/ 221 h 608"/>
                  <a:gd name="T12" fmla="*/ 189 w 189"/>
                  <a:gd name="T13" fmla="*/ 608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608">
                    <a:moveTo>
                      <a:pt x="189" y="608"/>
                    </a:moveTo>
                    <a:lnTo>
                      <a:pt x="0" y="608"/>
                    </a:lnTo>
                    <a:lnTo>
                      <a:pt x="16" y="223"/>
                    </a:lnTo>
                    <a:lnTo>
                      <a:pt x="26" y="0"/>
                    </a:lnTo>
                    <a:lnTo>
                      <a:pt x="163" y="0"/>
                    </a:lnTo>
                    <a:lnTo>
                      <a:pt x="173" y="221"/>
                    </a:lnTo>
                    <a:lnTo>
                      <a:pt x="189" y="608"/>
                    </a:lnTo>
                    <a:close/>
                  </a:path>
                </a:pathLst>
              </a:cu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</p:grpSp>
      </p:grp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896B7C9-23C2-8B49-905B-C79123FBF5A3}"/>
              </a:ext>
            </a:extLst>
          </p:cNvPr>
          <p:cNvSpPr/>
          <p:nvPr/>
        </p:nvSpPr>
        <p:spPr>
          <a:xfrm>
            <a:off x="1738344" y="739347"/>
            <a:ext cx="1836646" cy="33938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Plant Facility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674FFDF-5AD6-9F48-BE3F-822559DF8D82}"/>
              </a:ext>
            </a:extLst>
          </p:cNvPr>
          <p:cNvSpPr txBox="1"/>
          <p:nvPr/>
        </p:nvSpPr>
        <p:spPr>
          <a:xfrm>
            <a:off x="3954430" y="224982"/>
            <a:ext cx="5791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Asset Model Converter (AMC) Architecture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E556C475-18F5-CA4D-907C-455030786783}"/>
              </a:ext>
            </a:extLst>
          </p:cNvPr>
          <p:cNvCxnSpPr>
            <a:cxnSpLocks/>
            <a:stCxn id="19" idx="0"/>
            <a:endCxn id="4" idx="2"/>
          </p:cNvCxnSpPr>
          <p:nvPr/>
        </p:nvCxnSpPr>
        <p:spPr>
          <a:xfrm flipH="1" flipV="1">
            <a:off x="9227009" y="1973343"/>
            <a:ext cx="5154" cy="548583"/>
          </a:xfrm>
          <a:prstGeom prst="straightConnector1">
            <a:avLst/>
          </a:prstGeom>
          <a:ln w="1905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26E84D07-4C21-2946-8EA4-01F41873035C}"/>
              </a:ext>
            </a:extLst>
          </p:cNvPr>
          <p:cNvSpPr/>
          <p:nvPr/>
        </p:nvSpPr>
        <p:spPr>
          <a:xfrm>
            <a:off x="6286312" y="3641083"/>
            <a:ext cx="30169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B218242-8E73-0149-B2C5-5D3C8CDB4CF0}"/>
              </a:ext>
            </a:extLst>
          </p:cNvPr>
          <p:cNvSpPr txBox="1"/>
          <p:nvPr/>
        </p:nvSpPr>
        <p:spPr>
          <a:xfrm>
            <a:off x="6261668" y="3594916"/>
            <a:ext cx="35098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792CC31-54A6-A44D-8A21-5303827983CB}"/>
              </a:ext>
            </a:extLst>
          </p:cNvPr>
          <p:cNvSpPr/>
          <p:nvPr/>
        </p:nvSpPr>
        <p:spPr>
          <a:xfrm>
            <a:off x="7695773" y="3641048"/>
            <a:ext cx="30169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B757228-EE2F-2E41-874A-22A9118B01C3}"/>
              </a:ext>
            </a:extLst>
          </p:cNvPr>
          <p:cNvSpPr txBox="1"/>
          <p:nvPr/>
        </p:nvSpPr>
        <p:spPr>
          <a:xfrm>
            <a:off x="7671129" y="3594881"/>
            <a:ext cx="35098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DC7A1C4-0EDB-5447-94AC-DEBD619D6C4A}"/>
              </a:ext>
            </a:extLst>
          </p:cNvPr>
          <p:cNvSpPr/>
          <p:nvPr/>
        </p:nvSpPr>
        <p:spPr>
          <a:xfrm>
            <a:off x="9083486" y="2107047"/>
            <a:ext cx="30169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98C0D28-F5A4-D84F-B31B-6013536D6329}"/>
              </a:ext>
            </a:extLst>
          </p:cNvPr>
          <p:cNvSpPr txBox="1"/>
          <p:nvPr/>
        </p:nvSpPr>
        <p:spPr>
          <a:xfrm>
            <a:off x="9058842" y="2060880"/>
            <a:ext cx="35098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E0FAD5C-C1E3-9B46-B7B2-C07FD84C045C}"/>
              </a:ext>
            </a:extLst>
          </p:cNvPr>
          <p:cNvSpPr/>
          <p:nvPr/>
        </p:nvSpPr>
        <p:spPr>
          <a:xfrm>
            <a:off x="9911290" y="2748158"/>
            <a:ext cx="30169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D5E6D21-AA2A-A94D-9B5D-AB5B11AE8FC1}"/>
              </a:ext>
            </a:extLst>
          </p:cNvPr>
          <p:cNvSpPr txBox="1"/>
          <p:nvPr/>
        </p:nvSpPr>
        <p:spPr>
          <a:xfrm>
            <a:off x="9886646" y="2701991"/>
            <a:ext cx="35098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942D510-DBDC-8D40-A322-BA9217B369A0}"/>
              </a:ext>
            </a:extLst>
          </p:cNvPr>
          <p:cNvSpPr/>
          <p:nvPr/>
        </p:nvSpPr>
        <p:spPr>
          <a:xfrm>
            <a:off x="3831902" y="2742916"/>
            <a:ext cx="50036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1402F97-B7F5-3A42-9BEC-A935748A7102}"/>
              </a:ext>
            </a:extLst>
          </p:cNvPr>
          <p:cNvSpPr txBox="1"/>
          <p:nvPr/>
        </p:nvSpPr>
        <p:spPr>
          <a:xfrm>
            <a:off x="3814491" y="2691638"/>
            <a:ext cx="554699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1(a)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6E7D10C-0C4E-8E43-A55E-3B86ACC4AC2E}"/>
              </a:ext>
            </a:extLst>
          </p:cNvPr>
          <p:cNvSpPr/>
          <p:nvPr/>
        </p:nvSpPr>
        <p:spPr>
          <a:xfrm>
            <a:off x="5274634" y="2131034"/>
            <a:ext cx="50036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49BD1B1-0C8B-114E-B731-244EFBEE0E08}"/>
              </a:ext>
            </a:extLst>
          </p:cNvPr>
          <p:cNvSpPr txBox="1"/>
          <p:nvPr/>
        </p:nvSpPr>
        <p:spPr>
          <a:xfrm>
            <a:off x="5248006" y="2079882"/>
            <a:ext cx="581327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1(b)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3379C31-6CD2-2645-89F8-5534D7607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346321"/>
              </p:ext>
            </p:extLst>
          </p:nvPr>
        </p:nvGraphicFramePr>
        <p:xfrm>
          <a:off x="4101683" y="4302790"/>
          <a:ext cx="6772717" cy="216408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735106">
                  <a:extLst>
                    <a:ext uri="{9D8B030D-6E8A-4147-A177-3AD203B41FA5}">
                      <a16:colId xmlns:a16="http://schemas.microsoft.com/office/drawing/2014/main" val="2049516638"/>
                    </a:ext>
                  </a:extLst>
                </a:gridCol>
                <a:gridCol w="1477684">
                  <a:extLst>
                    <a:ext uri="{9D8B030D-6E8A-4147-A177-3AD203B41FA5}">
                      <a16:colId xmlns:a16="http://schemas.microsoft.com/office/drawing/2014/main" val="1359172950"/>
                    </a:ext>
                  </a:extLst>
                </a:gridCol>
                <a:gridCol w="4559927">
                  <a:extLst>
                    <a:ext uri="{9D8B030D-6E8A-4147-A177-3AD203B41FA5}">
                      <a16:colId xmlns:a16="http://schemas.microsoft.com/office/drawing/2014/main" val="40441328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239517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1(a)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Upload Path 1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Automated AMC asset hierarchy ingest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476242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1(b)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Upload Path 2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Manual AMC file definition upload to S3 upload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77482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Ingest Lambda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Ingest Lambda routes tag definition payloads into S3 bucket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Source: functions/source/AssetModelIngestion/assetModelIngestion.py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265655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Object upload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Object upload event triggers Conversion/Provisioning lambda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839976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Asset hierarchy conversion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Convert input asset hierarchy definition to DynamoDB table items (conforming to SiteWise asset model and asset definition structure)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180316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SiteWise resource provisioning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000" dirty="0"/>
                        <a:t>Provision resources in SiteWise based on updated DynamoDB table items</a:t>
                      </a:r>
                    </a:p>
                    <a:p>
                      <a:r>
                        <a:rPr lang="en-US" sz="1000" dirty="0"/>
                        <a:t>Source: functions/source/AssetModelConverter/createSitewiseResources.py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219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34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B6850D8-6B2F-0741-A3DF-FC9853729D21}"/>
              </a:ext>
            </a:extLst>
          </p:cNvPr>
          <p:cNvSpPr txBox="1"/>
          <p:nvPr/>
        </p:nvSpPr>
        <p:spPr>
          <a:xfrm>
            <a:off x="4623334" y="3218556"/>
            <a:ext cx="910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</a:t>
            </a:r>
          </a:p>
          <a:p>
            <a:pPr algn="ctr"/>
            <a:r>
              <a:rPr lang="en-US" sz="1200" dirty="0"/>
              <a:t>IoT Core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446094B-12A0-8149-8D3F-37634473B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737639" y="2520705"/>
            <a:ext cx="711200" cy="7112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7F19BC11-E1FE-D342-94BF-9CB9471D1D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401883" y="2520705"/>
            <a:ext cx="711200" cy="711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869FFA4-5BE8-ED49-88EC-3AF2EE2BEBCB}"/>
              </a:ext>
            </a:extLst>
          </p:cNvPr>
          <p:cNvSpPr txBox="1"/>
          <p:nvPr/>
        </p:nvSpPr>
        <p:spPr>
          <a:xfrm>
            <a:off x="7203972" y="3209993"/>
            <a:ext cx="1199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AMC Incoming S3 bucket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16EE8B73-8D98-7441-AD55-0C8F5CD77E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8876563" y="2521926"/>
            <a:ext cx="711200" cy="7112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1CAF55E-9BE7-D148-93EA-D62E42247F3F}"/>
              </a:ext>
            </a:extLst>
          </p:cNvPr>
          <p:cNvSpPr txBox="1"/>
          <p:nvPr/>
        </p:nvSpPr>
        <p:spPr>
          <a:xfrm>
            <a:off x="7783512" y="1545263"/>
            <a:ext cx="1241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Amazon DynamoDB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C1941768-810B-6245-AFD9-807F4D91EC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8018617" y="878514"/>
            <a:ext cx="711200" cy="7112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EF72283-73AC-5E48-A5A6-D90D6FA6CFDF}"/>
              </a:ext>
            </a:extLst>
          </p:cNvPr>
          <p:cNvSpPr txBox="1"/>
          <p:nvPr/>
        </p:nvSpPr>
        <p:spPr>
          <a:xfrm>
            <a:off x="8775075" y="1396902"/>
            <a:ext cx="10743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Asset Model Table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0358622-2C6E-7B4A-AB53-0E0BA3FDD5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9077312" y="990031"/>
            <a:ext cx="469900" cy="4699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9A60903-EADD-8647-94DC-FD6FB9DC3A96}"/>
              </a:ext>
            </a:extLst>
          </p:cNvPr>
          <p:cNvSpPr/>
          <p:nvPr/>
        </p:nvSpPr>
        <p:spPr>
          <a:xfrm>
            <a:off x="8018616" y="878514"/>
            <a:ext cx="2416785" cy="10948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E8277-6675-174D-9A75-A54AA091A152}"/>
              </a:ext>
            </a:extLst>
          </p:cNvPr>
          <p:cNvSpPr txBox="1"/>
          <p:nvPr/>
        </p:nvSpPr>
        <p:spPr>
          <a:xfrm>
            <a:off x="9745466" y="1396902"/>
            <a:ext cx="7351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Asset</a:t>
            </a:r>
          </a:p>
          <a:p>
            <a:pPr algn="ctr"/>
            <a:r>
              <a:rPr lang="en-US" sz="1100" dirty="0"/>
              <a:t>Table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6B199483-E072-014D-940D-4FCC592088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9849449" y="990960"/>
            <a:ext cx="469900" cy="4699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28AEFF5-46D0-4243-9604-5979A642ABB8}"/>
              </a:ext>
            </a:extLst>
          </p:cNvPr>
          <p:cNvSpPr txBox="1"/>
          <p:nvPr/>
        </p:nvSpPr>
        <p:spPr>
          <a:xfrm>
            <a:off x="10559072" y="3218556"/>
            <a:ext cx="925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IoT SiteWise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BAD46F45-BB7F-534A-8215-77E4A30370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10666219" y="2521926"/>
            <a:ext cx="711200" cy="711200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CF58538-9010-D84F-8877-52D75B82A333}"/>
              </a:ext>
            </a:extLst>
          </p:cNvPr>
          <p:cNvCxnSpPr>
            <a:cxnSpLocks/>
            <a:stCxn id="66" idx="3"/>
            <a:endCxn id="15" idx="1"/>
          </p:cNvCxnSpPr>
          <p:nvPr/>
        </p:nvCxnSpPr>
        <p:spPr>
          <a:xfrm flipV="1">
            <a:off x="3465339" y="2876305"/>
            <a:ext cx="1272300" cy="4009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C5F7CDC-8784-914C-B0E7-D6089BC48DA2}"/>
              </a:ext>
            </a:extLst>
          </p:cNvPr>
          <p:cNvCxnSpPr>
            <a:cxnSpLocks/>
            <a:stCxn id="15" idx="3"/>
            <a:endCxn id="84" idx="1"/>
          </p:cNvCxnSpPr>
          <p:nvPr/>
        </p:nvCxnSpPr>
        <p:spPr>
          <a:xfrm flipV="1">
            <a:off x="5448839" y="2876304"/>
            <a:ext cx="615342" cy="1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3EB6542-B33D-FB4F-9308-20BF2A1821AD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8113083" y="2876305"/>
            <a:ext cx="763480" cy="1221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463EE45-5D09-CF4F-9293-63AABD6BE20F}"/>
              </a:ext>
            </a:extLst>
          </p:cNvPr>
          <p:cNvCxnSpPr>
            <a:cxnSpLocks/>
            <a:stCxn id="19" idx="3"/>
            <a:endCxn id="29" idx="1"/>
          </p:cNvCxnSpPr>
          <p:nvPr/>
        </p:nvCxnSpPr>
        <p:spPr>
          <a:xfrm>
            <a:off x="9587763" y="2877526"/>
            <a:ext cx="1078456" cy="0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DE770E6E-89AB-574D-BF60-6D6110D10710}"/>
              </a:ext>
            </a:extLst>
          </p:cNvPr>
          <p:cNvSpPr/>
          <p:nvPr/>
        </p:nvSpPr>
        <p:spPr>
          <a:xfrm>
            <a:off x="1804806" y="2498364"/>
            <a:ext cx="1660533" cy="763900"/>
          </a:xfrm>
          <a:prstGeom prst="rect">
            <a:avLst/>
          </a:prstGeom>
          <a:noFill/>
          <a:ln w="127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Edge application asset tag definition export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(i.e. Ignition/KEPServerEX tag definition)</a:t>
            </a:r>
          </a:p>
        </p:txBody>
      </p: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47D2BBBC-47F8-A94B-BE28-97EAD62DFE10}"/>
              </a:ext>
            </a:extLst>
          </p:cNvPr>
          <p:cNvCxnSpPr>
            <a:cxnSpLocks/>
            <a:stCxn id="16" idx="0"/>
            <a:endCxn id="66" idx="0"/>
          </p:cNvCxnSpPr>
          <p:nvPr/>
        </p:nvCxnSpPr>
        <p:spPr>
          <a:xfrm rot="16200000" flipV="1">
            <a:off x="5185108" y="-51670"/>
            <a:ext cx="22341" cy="5122410"/>
          </a:xfrm>
          <a:prstGeom prst="bentConnector3">
            <a:avLst>
              <a:gd name="adj1" fmla="val 1123231"/>
            </a:avLst>
          </a:prstGeom>
          <a:ln w="1905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10751A5-0377-9545-BF3D-88AC84CC5242}"/>
              </a:ext>
            </a:extLst>
          </p:cNvPr>
          <p:cNvSpPr txBox="1"/>
          <p:nvPr/>
        </p:nvSpPr>
        <p:spPr>
          <a:xfrm>
            <a:off x="5910528" y="3218556"/>
            <a:ext cx="1018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Ingest Lambda</a:t>
            </a:r>
          </a:p>
        </p:txBody>
      </p:sp>
      <p:pic>
        <p:nvPicPr>
          <p:cNvPr id="84" name="Graphic 83">
            <a:extLst>
              <a:ext uri="{FF2B5EF4-FFF2-40B4-BE49-F238E27FC236}">
                <a16:creationId xmlns:a16="http://schemas.microsoft.com/office/drawing/2014/main" id="{B0307BC2-1BF9-374D-B7B3-9032383C15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6064181" y="2520704"/>
            <a:ext cx="711200" cy="711200"/>
          </a:xfrm>
          <a:prstGeom prst="rect">
            <a:avLst/>
          </a:prstGeom>
        </p:spPr>
      </p:pic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A7C7416-27DF-7448-9BDD-76F827B8A88F}"/>
              </a:ext>
            </a:extLst>
          </p:cNvPr>
          <p:cNvCxnSpPr>
            <a:cxnSpLocks/>
            <a:stCxn id="84" idx="3"/>
            <a:endCxn id="16" idx="1"/>
          </p:cNvCxnSpPr>
          <p:nvPr/>
        </p:nvCxnSpPr>
        <p:spPr>
          <a:xfrm>
            <a:off x="6775381" y="2876304"/>
            <a:ext cx="626502" cy="1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DCF3956-8C5A-1943-8B93-5B4190649290}"/>
              </a:ext>
            </a:extLst>
          </p:cNvPr>
          <p:cNvSpPr txBox="1"/>
          <p:nvPr/>
        </p:nvSpPr>
        <p:spPr>
          <a:xfrm>
            <a:off x="8402189" y="3227955"/>
            <a:ext cx="1750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Conversion/ Provisioning</a:t>
            </a:r>
          </a:p>
          <a:p>
            <a:pPr algn="ctr"/>
            <a:r>
              <a:rPr lang="en-US" sz="1200" dirty="0"/>
              <a:t>Lambda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2C70865-4944-D943-922F-1348BF7BABC6}"/>
              </a:ext>
            </a:extLst>
          </p:cNvPr>
          <p:cNvSpPr/>
          <p:nvPr/>
        </p:nvSpPr>
        <p:spPr>
          <a:xfrm>
            <a:off x="3713710" y="739842"/>
            <a:ext cx="8364273" cy="33938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25" name="Graphic 124">
            <a:extLst>
              <a:ext uri="{FF2B5EF4-FFF2-40B4-BE49-F238E27FC236}">
                <a16:creationId xmlns:a16="http://schemas.microsoft.com/office/drawing/2014/main" id="{88C8C9C7-20A1-A845-86DE-DA062069D7A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3719491" y="745235"/>
            <a:ext cx="336172" cy="330200"/>
          </a:xfrm>
          <a:prstGeom prst="rect">
            <a:avLst/>
          </a:prstGeom>
        </p:spPr>
      </p:pic>
      <p:grpSp>
        <p:nvGrpSpPr>
          <p:cNvPr id="126" name="Group 125">
            <a:extLst>
              <a:ext uri="{FF2B5EF4-FFF2-40B4-BE49-F238E27FC236}">
                <a16:creationId xmlns:a16="http://schemas.microsoft.com/office/drawing/2014/main" id="{43373F58-2904-2A4F-869C-FE330CB9A612}"/>
              </a:ext>
            </a:extLst>
          </p:cNvPr>
          <p:cNvGrpSpPr>
            <a:grpSpLocks noChangeAspect="1"/>
          </p:cNvGrpSpPr>
          <p:nvPr/>
        </p:nvGrpSpPr>
        <p:grpSpPr>
          <a:xfrm>
            <a:off x="1752694" y="737012"/>
            <a:ext cx="288000" cy="288000"/>
            <a:chOff x="323087" y="833524"/>
            <a:chExt cx="324000" cy="324000"/>
          </a:xfrm>
          <a:solidFill>
            <a:schemeClr val="tx1"/>
          </a:solidFill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86A95B2-F701-3740-9598-F5E46BDF5746}"/>
                </a:ext>
              </a:extLst>
            </p:cNvPr>
            <p:cNvSpPr>
              <a:spLocks/>
            </p:cNvSpPr>
            <p:nvPr/>
          </p:nvSpPr>
          <p:spPr>
            <a:xfrm>
              <a:off x="323087" y="833524"/>
              <a:ext cx="324000" cy="3240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31502"/>
              <a:endParaRPr lang="en-US" sz="4608" dirty="0">
                <a:solidFill>
                  <a:srgbClr val="FFFFFF"/>
                </a:solidFill>
                <a:latin typeface="Arial"/>
              </a:endParaRPr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FD4786FA-494E-C64F-B004-EF6AFB8D0DE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3478" y="877470"/>
              <a:ext cx="289496" cy="216000"/>
              <a:chOff x="1409669" y="3652628"/>
              <a:chExt cx="1238862" cy="924344"/>
            </a:xfrm>
            <a:grpFill/>
          </p:grpSpPr>
          <p:sp>
            <p:nvSpPr>
              <p:cNvPr id="129" name="Freeform 96">
                <a:extLst>
                  <a:ext uri="{FF2B5EF4-FFF2-40B4-BE49-F238E27FC236}">
                    <a16:creationId xmlns:a16="http://schemas.microsoft.com/office/drawing/2014/main" id="{11D3DDE4-069F-3341-A060-BA75A8C599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202" y="4112399"/>
                <a:ext cx="810303" cy="464573"/>
              </a:xfrm>
              <a:custGeom>
                <a:avLst/>
                <a:gdLst>
                  <a:gd name="T0" fmla="*/ 250 w 675"/>
                  <a:gd name="T1" fmla="*/ 0 h 387"/>
                  <a:gd name="T2" fmla="*/ 560 w 675"/>
                  <a:gd name="T3" fmla="*/ 0 h 387"/>
                  <a:gd name="T4" fmla="*/ 675 w 675"/>
                  <a:gd name="T5" fmla="*/ 116 h 387"/>
                  <a:gd name="T6" fmla="*/ 675 w 675"/>
                  <a:gd name="T7" fmla="*/ 387 h 387"/>
                  <a:gd name="T8" fmla="*/ 0 w 675"/>
                  <a:gd name="T9" fmla="*/ 387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5" h="387">
                    <a:moveTo>
                      <a:pt x="250" y="0"/>
                    </a:moveTo>
                    <a:lnTo>
                      <a:pt x="560" y="0"/>
                    </a:lnTo>
                    <a:lnTo>
                      <a:pt x="675" y="116"/>
                    </a:lnTo>
                    <a:lnTo>
                      <a:pt x="675" y="387"/>
                    </a:lnTo>
                    <a:lnTo>
                      <a:pt x="0" y="387"/>
                    </a:lnTo>
                  </a:path>
                </a:pathLst>
              </a:cu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0" name="Line 97">
                <a:extLst>
                  <a:ext uri="{FF2B5EF4-FFF2-40B4-BE49-F238E27FC236}">
                    <a16:creationId xmlns:a16="http://schemas.microsoft.com/office/drawing/2014/main" id="{8B1FE182-EBF4-5449-8B47-7A40298979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6995" y="4112399"/>
                <a:ext cx="130849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1" name="Rectangle 98">
                <a:extLst>
                  <a:ext uri="{FF2B5EF4-FFF2-40B4-BE49-F238E27FC236}">
                    <a16:creationId xmlns:a16="http://schemas.microsoft.com/office/drawing/2014/main" id="{6293EEDC-926B-7144-BFB0-3EB9D8BC28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258853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2" name="Rectangle 99">
                <a:extLst>
                  <a:ext uri="{FF2B5EF4-FFF2-40B4-BE49-F238E27FC236}">
                    <a16:creationId xmlns:a16="http://schemas.microsoft.com/office/drawing/2014/main" id="{17006E3B-DA44-4C48-B5ED-276B667995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368095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3" name="Rectangle 100">
                <a:extLst>
                  <a:ext uri="{FF2B5EF4-FFF2-40B4-BE49-F238E27FC236}">
                    <a16:creationId xmlns:a16="http://schemas.microsoft.com/office/drawing/2014/main" id="{AB832F3A-3B22-DD42-BC65-253EF4945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261254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4" name="Rectangle 101">
                <a:extLst>
                  <a:ext uri="{FF2B5EF4-FFF2-40B4-BE49-F238E27FC236}">
                    <a16:creationId xmlns:a16="http://schemas.microsoft.com/office/drawing/2014/main" id="{71D9B4DB-923A-E140-AF17-22BA993921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370495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5" name="Line 102">
                <a:extLst>
                  <a:ext uri="{FF2B5EF4-FFF2-40B4-BE49-F238E27FC236}">
                    <a16:creationId xmlns:a16="http://schemas.microsoft.com/office/drawing/2014/main" id="{2BF98093-3B9C-6547-B8D0-5531569315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9669" y="4576972"/>
                <a:ext cx="1238862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6" name="Line 103">
                <a:extLst>
                  <a:ext uri="{FF2B5EF4-FFF2-40B4-BE49-F238E27FC236}">
                    <a16:creationId xmlns:a16="http://schemas.microsoft.com/office/drawing/2014/main" id="{836D769A-D810-4749-A72A-3DF2E39F64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7654" y="3916726"/>
                <a:ext cx="145034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7" name="Line 104">
                <a:extLst>
                  <a:ext uri="{FF2B5EF4-FFF2-40B4-BE49-F238E27FC236}">
                    <a16:creationId xmlns:a16="http://schemas.microsoft.com/office/drawing/2014/main" id="{C97EE76C-F466-B04D-AAAA-FBF417B6BA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16508" y="3729457"/>
                <a:ext cx="214881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8" name="Line 105">
                <a:extLst>
                  <a:ext uri="{FF2B5EF4-FFF2-40B4-BE49-F238E27FC236}">
                    <a16:creationId xmlns:a16="http://schemas.microsoft.com/office/drawing/2014/main" id="{E5E20EB0-E0D7-514D-BA81-C9A174981F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0831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9" name="Line 106">
                <a:extLst>
                  <a:ext uri="{FF2B5EF4-FFF2-40B4-BE49-F238E27FC236}">
                    <a16:creationId xmlns:a16="http://schemas.microsoft.com/office/drawing/2014/main" id="{AF3EE256-89E8-DF4C-BDCA-8B0C11F575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769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40" name="Freeform 94">
                <a:extLst>
                  <a:ext uri="{FF2B5EF4-FFF2-40B4-BE49-F238E27FC236}">
                    <a16:creationId xmlns:a16="http://schemas.microsoft.com/office/drawing/2014/main" id="{3F231546-83A2-E84B-A118-0F89FB1F0A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9295" y="3652628"/>
                <a:ext cx="286907" cy="924344"/>
              </a:xfrm>
              <a:custGeom>
                <a:avLst/>
                <a:gdLst>
                  <a:gd name="T0" fmla="*/ 239 w 239"/>
                  <a:gd name="T1" fmla="*/ 770 h 770"/>
                  <a:gd name="T2" fmla="*/ 0 w 239"/>
                  <a:gd name="T3" fmla="*/ 770 h 770"/>
                  <a:gd name="T4" fmla="*/ 33 w 239"/>
                  <a:gd name="T5" fmla="*/ 0 h 770"/>
                  <a:gd name="T6" fmla="*/ 206 w 239"/>
                  <a:gd name="T7" fmla="*/ 0 h 770"/>
                  <a:gd name="T8" fmla="*/ 239 w 239"/>
                  <a:gd name="T9" fmla="*/ 77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9" h="770">
                    <a:moveTo>
                      <a:pt x="239" y="770"/>
                    </a:moveTo>
                    <a:lnTo>
                      <a:pt x="0" y="770"/>
                    </a:lnTo>
                    <a:lnTo>
                      <a:pt x="33" y="0"/>
                    </a:lnTo>
                    <a:lnTo>
                      <a:pt x="206" y="0"/>
                    </a:lnTo>
                    <a:lnTo>
                      <a:pt x="239" y="770"/>
                    </a:lnTo>
                    <a:close/>
                  </a:path>
                </a:pathLst>
              </a:cu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41" name="Freeform 95">
                <a:extLst>
                  <a:ext uri="{FF2B5EF4-FFF2-40B4-BE49-F238E27FC236}">
                    <a16:creationId xmlns:a16="http://schemas.microsoft.com/office/drawing/2014/main" id="{FA235656-3E03-8049-A8BB-D1AE30C4D3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636" y="3847101"/>
                <a:ext cx="226885" cy="729871"/>
              </a:xfrm>
              <a:custGeom>
                <a:avLst/>
                <a:gdLst>
                  <a:gd name="T0" fmla="*/ 189 w 189"/>
                  <a:gd name="T1" fmla="*/ 608 h 608"/>
                  <a:gd name="T2" fmla="*/ 0 w 189"/>
                  <a:gd name="T3" fmla="*/ 608 h 608"/>
                  <a:gd name="T4" fmla="*/ 16 w 189"/>
                  <a:gd name="T5" fmla="*/ 223 h 608"/>
                  <a:gd name="T6" fmla="*/ 26 w 189"/>
                  <a:gd name="T7" fmla="*/ 0 h 608"/>
                  <a:gd name="T8" fmla="*/ 163 w 189"/>
                  <a:gd name="T9" fmla="*/ 0 h 608"/>
                  <a:gd name="T10" fmla="*/ 173 w 189"/>
                  <a:gd name="T11" fmla="*/ 221 h 608"/>
                  <a:gd name="T12" fmla="*/ 189 w 189"/>
                  <a:gd name="T13" fmla="*/ 608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608">
                    <a:moveTo>
                      <a:pt x="189" y="608"/>
                    </a:moveTo>
                    <a:lnTo>
                      <a:pt x="0" y="608"/>
                    </a:lnTo>
                    <a:lnTo>
                      <a:pt x="16" y="223"/>
                    </a:lnTo>
                    <a:lnTo>
                      <a:pt x="26" y="0"/>
                    </a:lnTo>
                    <a:lnTo>
                      <a:pt x="163" y="0"/>
                    </a:lnTo>
                    <a:lnTo>
                      <a:pt x="173" y="221"/>
                    </a:lnTo>
                    <a:lnTo>
                      <a:pt x="189" y="608"/>
                    </a:lnTo>
                    <a:close/>
                  </a:path>
                </a:pathLst>
              </a:cu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</p:grpSp>
      </p:grp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896B7C9-23C2-8B49-905B-C79123FBF5A3}"/>
              </a:ext>
            </a:extLst>
          </p:cNvPr>
          <p:cNvSpPr/>
          <p:nvPr/>
        </p:nvSpPr>
        <p:spPr>
          <a:xfrm>
            <a:off x="1738344" y="739347"/>
            <a:ext cx="1836646" cy="33938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Plant Facility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674FFDF-5AD6-9F48-BE3F-822559DF8D82}"/>
              </a:ext>
            </a:extLst>
          </p:cNvPr>
          <p:cNvSpPr txBox="1"/>
          <p:nvPr/>
        </p:nvSpPr>
        <p:spPr>
          <a:xfrm>
            <a:off x="3954430" y="224982"/>
            <a:ext cx="5791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Asset Model Converter (AMC) Architecture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E556C475-18F5-CA4D-907C-455030786783}"/>
              </a:ext>
            </a:extLst>
          </p:cNvPr>
          <p:cNvCxnSpPr>
            <a:cxnSpLocks/>
            <a:stCxn id="19" idx="0"/>
            <a:endCxn id="4" idx="2"/>
          </p:cNvCxnSpPr>
          <p:nvPr/>
        </p:nvCxnSpPr>
        <p:spPr>
          <a:xfrm flipH="1" flipV="1">
            <a:off x="9227009" y="1973343"/>
            <a:ext cx="5154" cy="548583"/>
          </a:xfrm>
          <a:prstGeom prst="straightConnector1">
            <a:avLst/>
          </a:prstGeom>
          <a:ln w="1905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26E84D07-4C21-2946-8EA4-01F41873035C}"/>
              </a:ext>
            </a:extLst>
          </p:cNvPr>
          <p:cNvSpPr/>
          <p:nvPr/>
        </p:nvSpPr>
        <p:spPr>
          <a:xfrm>
            <a:off x="6286312" y="3641083"/>
            <a:ext cx="30169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B218242-8E73-0149-B2C5-5D3C8CDB4CF0}"/>
              </a:ext>
            </a:extLst>
          </p:cNvPr>
          <p:cNvSpPr txBox="1"/>
          <p:nvPr/>
        </p:nvSpPr>
        <p:spPr>
          <a:xfrm>
            <a:off x="6261668" y="3594916"/>
            <a:ext cx="35098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792CC31-54A6-A44D-8A21-5303827983CB}"/>
              </a:ext>
            </a:extLst>
          </p:cNvPr>
          <p:cNvSpPr/>
          <p:nvPr/>
        </p:nvSpPr>
        <p:spPr>
          <a:xfrm>
            <a:off x="7695773" y="3641048"/>
            <a:ext cx="30169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B757228-EE2F-2E41-874A-22A9118B01C3}"/>
              </a:ext>
            </a:extLst>
          </p:cNvPr>
          <p:cNvSpPr txBox="1"/>
          <p:nvPr/>
        </p:nvSpPr>
        <p:spPr>
          <a:xfrm>
            <a:off x="7671129" y="3594881"/>
            <a:ext cx="35098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DC7A1C4-0EDB-5447-94AC-DEBD619D6C4A}"/>
              </a:ext>
            </a:extLst>
          </p:cNvPr>
          <p:cNvSpPr/>
          <p:nvPr/>
        </p:nvSpPr>
        <p:spPr>
          <a:xfrm>
            <a:off x="9083486" y="2107047"/>
            <a:ext cx="30169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98C0D28-F5A4-D84F-B31B-6013536D6329}"/>
              </a:ext>
            </a:extLst>
          </p:cNvPr>
          <p:cNvSpPr txBox="1"/>
          <p:nvPr/>
        </p:nvSpPr>
        <p:spPr>
          <a:xfrm>
            <a:off x="9058842" y="2060880"/>
            <a:ext cx="35098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E0FAD5C-C1E3-9B46-B7B2-C07FD84C045C}"/>
              </a:ext>
            </a:extLst>
          </p:cNvPr>
          <p:cNvSpPr/>
          <p:nvPr/>
        </p:nvSpPr>
        <p:spPr>
          <a:xfrm>
            <a:off x="9911290" y="2748158"/>
            <a:ext cx="30169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D5E6D21-AA2A-A94D-9B5D-AB5B11AE8FC1}"/>
              </a:ext>
            </a:extLst>
          </p:cNvPr>
          <p:cNvSpPr txBox="1"/>
          <p:nvPr/>
        </p:nvSpPr>
        <p:spPr>
          <a:xfrm>
            <a:off x="9886646" y="2701991"/>
            <a:ext cx="350982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942D510-DBDC-8D40-A322-BA9217B369A0}"/>
              </a:ext>
            </a:extLst>
          </p:cNvPr>
          <p:cNvSpPr/>
          <p:nvPr/>
        </p:nvSpPr>
        <p:spPr>
          <a:xfrm>
            <a:off x="3831902" y="2742916"/>
            <a:ext cx="50036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1402F97-B7F5-3A42-9BEC-A935748A7102}"/>
              </a:ext>
            </a:extLst>
          </p:cNvPr>
          <p:cNvSpPr txBox="1"/>
          <p:nvPr/>
        </p:nvSpPr>
        <p:spPr>
          <a:xfrm>
            <a:off x="3814491" y="2691638"/>
            <a:ext cx="554699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1(a)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6E7D10C-0C4E-8E43-A55E-3B86ACC4AC2E}"/>
              </a:ext>
            </a:extLst>
          </p:cNvPr>
          <p:cNvSpPr/>
          <p:nvPr/>
        </p:nvSpPr>
        <p:spPr>
          <a:xfrm>
            <a:off x="5274634" y="2131034"/>
            <a:ext cx="500364" cy="27699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49BD1B1-0C8B-114E-B731-244EFBEE0E08}"/>
              </a:ext>
            </a:extLst>
          </p:cNvPr>
          <p:cNvSpPr txBox="1"/>
          <p:nvPr/>
        </p:nvSpPr>
        <p:spPr>
          <a:xfrm>
            <a:off x="5248006" y="2079882"/>
            <a:ext cx="581327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1(b)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3379C31-6CD2-2645-89F8-5534D7607163}"/>
              </a:ext>
            </a:extLst>
          </p:cNvPr>
          <p:cNvGraphicFramePr>
            <a:graphicFrameLocks noGrp="1"/>
          </p:cNvGraphicFramePr>
          <p:nvPr/>
        </p:nvGraphicFramePr>
        <p:xfrm>
          <a:off x="4101683" y="4302790"/>
          <a:ext cx="6772717" cy="216408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735106">
                  <a:extLst>
                    <a:ext uri="{9D8B030D-6E8A-4147-A177-3AD203B41FA5}">
                      <a16:colId xmlns:a16="http://schemas.microsoft.com/office/drawing/2014/main" val="2049516638"/>
                    </a:ext>
                  </a:extLst>
                </a:gridCol>
                <a:gridCol w="1477684">
                  <a:extLst>
                    <a:ext uri="{9D8B030D-6E8A-4147-A177-3AD203B41FA5}">
                      <a16:colId xmlns:a16="http://schemas.microsoft.com/office/drawing/2014/main" val="1359172950"/>
                    </a:ext>
                  </a:extLst>
                </a:gridCol>
                <a:gridCol w="4559927">
                  <a:extLst>
                    <a:ext uri="{9D8B030D-6E8A-4147-A177-3AD203B41FA5}">
                      <a16:colId xmlns:a16="http://schemas.microsoft.com/office/drawing/2014/main" val="40441328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239517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1(a)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Upload Path 1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Automated AMC asset hierarchy ingest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476242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1(b)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Upload Path 2</a:t>
                      </a:r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Manual AMC file definition upload to S3 upload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77482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Ingest Lambda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Ingest Lambda routes tag definition payloads into S3 bucket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Source: functions/source/AssetModelIngestion/assetModelIngestion.py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265655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Object upload event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Object upload event triggers Conversion/Provisioning lambda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839976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Asset hierarchy conversion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Convert input asset hierarchy definition to DynamoDB table items (conforming to SiteWise asset model and asset definition structure)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180316"/>
                  </a:ext>
                </a:extLst>
              </a:tr>
              <a:tr h="141640"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SiteWise resource provisioning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1000" dirty="0"/>
                        <a:t>Provision resources in SiteWise based on updated DynamoDB table items</a:t>
                      </a:r>
                    </a:p>
                    <a:p>
                      <a:r>
                        <a:rPr lang="en-US" sz="1000" dirty="0"/>
                        <a:t>Source: functions/source/AssetModelConverter/createSitewiseResources.py</a:t>
                      </a:r>
                      <a:endParaRPr 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219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3489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598C8-A730-1248-808B-D9CFE63E0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322E3-D282-E946-9160-DF36BA3B5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02BFDE-2420-8D46-8AC0-341A9FA43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67" y="365125"/>
            <a:ext cx="11243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728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4C73F1DB-985F-F349-802F-5D4D9AB06545}"/>
              </a:ext>
            </a:extLst>
          </p:cNvPr>
          <p:cNvSpPr/>
          <p:nvPr/>
        </p:nvSpPr>
        <p:spPr>
          <a:xfrm>
            <a:off x="361082" y="673663"/>
            <a:ext cx="6114182" cy="576679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31502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621749D-8ECA-AD44-9B38-E8C10DF97723}"/>
              </a:ext>
            </a:extLst>
          </p:cNvPr>
          <p:cNvSpPr/>
          <p:nvPr/>
        </p:nvSpPr>
        <p:spPr>
          <a:xfrm>
            <a:off x="6647741" y="680460"/>
            <a:ext cx="5132450" cy="576000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31502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Freeform 124">
            <a:extLst>
              <a:ext uri="{FF2B5EF4-FFF2-40B4-BE49-F238E27FC236}">
                <a16:creationId xmlns:a16="http://schemas.microsoft.com/office/drawing/2014/main" id="{D14877CD-418B-544A-A31C-BBE70BCF6776}"/>
              </a:ext>
            </a:extLst>
          </p:cNvPr>
          <p:cNvSpPr/>
          <p:nvPr/>
        </p:nvSpPr>
        <p:spPr>
          <a:xfrm>
            <a:off x="1452161" y="856104"/>
            <a:ext cx="10251882" cy="5474773"/>
          </a:xfrm>
          <a:custGeom>
            <a:avLst/>
            <a:gdLst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62861 w 10962861"/>
              <a:gd name="connsiteY3" fmla="*/ 2286000 h 5068956"/>
              <a:gd name="connsiteX4" fmla="*/ 5874026 w 10962861"/>
              <a:gd name="connsiteY4" fmla="*/ 2286000 h 5068956"/>
              <a:gd name="connsiteX5" fmla="*/ 5874026 w 10962861"/>
              <a:gd name="connsiteY5" fmla="*/ 9939 h 5068956"/>
              <a:gd name="connsiteX6" fmla="*/ 0 w 10962861"/>
              <a:gd name="connsiteY6" fmla="*/ 0 h 5068956"/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62861 w 10962861"/>
              <a:gd name="connsiteY3" fmla="*/ 2286000 h 5068956"/>
              <a:gd name="connsiteX4" fmla="*/ 5874026 w 10962861"/>
              <a:gd name="connsiteY4" fmla="*/ 2286000 h 5068956"/>
              <a:gd name="connsiteX5" fmla="*/ 5691688 w 10962861"/>
              <a:gd name="connsiteY5" fmla="*/ 9939 h 5068956"/>
              <a:gd name="connsiteX6" fmla="*/ 0 w 10962861"/>
              <a:gd name="connsiteY6" fmla="*/ 0 h 5068956"/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62861 w 10962861"/>
              <a:gd name="connsiteY3" fmla="*/ 2286000 h 5068956"/>
              <a:gd name="connsiteX4" fmla="*/ 5691687 w 10962861"/>
              <a:gd name="connsiteY4" fmla="*/ 2331321 h 5068956"/>
              <a:gd name="connsiteX5" fmla="*/ 5691688 w 10962861"/>
              <a:gd name="connsiteY5" fmla="*/ 9939 h 5068956"/>
              <a:gd name="connsiteX6" fmla="*/ 0 w 10962861"/>
              <a:gd name="connsiteY6" fmla="*/ 0 h 5068956"/>
              <a:gd name="connsiteX0" fmla="*/ 636158 w 10952922"/>
              <a:gd name="connsiteY0" fmla="*/ 0 h 5068956"/>
              <a:gd name="connsiteX1" fmla="*/ 0 w 10952922"/>
              <a:gd name="connsiteY1" fmla="*/ 5068956 h 5068956"/>
              <a:gd name="connsiteX2" fmla="*/ 10952922 w 10952922"/>
              <a:gd name="connsiteY2" fmla="*/ 5059017 h 5068956"/>
              <a:gd name="connsiteX3" fmla="*/ 10952922 w 10952922"/>
              <a:gd name="connsiteY3" fmla="*/ 2286000 h 5068956"/>
              <a:gd name="connsiteX4" fmla="*/ 5681748 w 10952922"/>
              <a:gd name="connsiteY4" fmla="*/ 2331321 h 5068956"/>
              <a:gd name="connsiteX5" fmla="*/ 5681749 w 10952922"/>
              <a:gd name="connsiteY5" fmla="*/ 9939 h 5068956"/>
              <a:gd name="connsiteX6" fmla="*/ 636158 w 10952922"/>
              <a:gd name="connsiteY6" fmla="*/ 0 h 5068956"/>
              <a:gd name="connsiteX0" fmla="*/ 21836 w 10338600"/>
              <a:gd name="connsiteY0" fmla="*/ 0 h 5068956"/>
              <a:gd name="connsiteX1" fmla="*/ 0 w 10338600"/>
              <a:gd name="connsiteY1" fmla="*/ 5068956 h 5068956"/>
              <a:gd name="connsiteX2" fmla="*/ 10338600 w 10338600"/>
              <a:gd name="connsiteY2" fmla="*/ 5059017 h 5068956"/>
              <a:gd name="connsiteX3" fmla="*/ 10338600 w 10338600"/>
              <a:gd name="connsiteY3" fmla="*/ 2286000 h 5068956"/>
              <a:gd name="connsiteX4" fmla="*/ 5067426 w 10338600"/>
              <a:gd name="connsiteY4" fmla="*/ 2331321 h 5068956"/>
              <a:gd name="connsiteX5" fmla="*/ 5067427 w 10338600"/>
              <a:gd name="connsiteY5" fmla="*/ 9939 h 5068956"/>
              <a:gd name="connsiteX6" fmla="*/ 21836 w 10338600"/>
              <a:gd name="connsiteY6" fmla="*/ 0 h 5068956"/>
              <a:gd name="connsiteX0" fmla="*/ 21836 w 10450044"/>
              <a:gd name="connsiteY0" fmla="*/ 0 h 5068956"/>
              <a:gd name="connsiteX1" fmla="*/ 0 w 10450044"/>
              <a:gd name="connsiteY1" fmla="*/ 5068956 h 5068956"/>
              <a:gd name="connsiteX2" fmla="*/ 10338600 w 10450044"/>
              <a:gd name="connsiteY2" fmla="*/ 5059017 h 5068956"/>
              <a:gd name="connsiteX3" fmla="*/ 10450044 w 10450044"/>
              <a:gd name="connsiteY3" fmla="*/ 2341215 h 5068956"/>
              <a:gd name="connsiteX4" fmla="*/ 5067426 w 10450044"/>
              <a:gd name="connsiteY4" fmla="*/ 2331321 h 5068956"/>
              <a:gd name="connsiteX5" fmla="*/ 5067427 w 10450044"/>
              <a:gd name="connsiteY5" fmla="*/ 9939 h 5068956"/>
              <a:gd name="connsiteX6" fmla="*/ 21836 w 10450044"/>
              <a:gd name="connsiteY6" fmla="*/ 0 h 5068956"/>
              <a:gd name="connsiteX0" fmla="*/ 21836 w 10460175"/>
              <a:gd name="connsiteY0" fmla="*/ 0 h 5068956"/>
              <a:gd name="connsiteX1" fmla="*/ 0 w 10460175"/>
              <a:gd name="connsiteY1" fmla="*/ 5068956 h 5068956"/>
              <a:gd name="connsiteX2" fmla="*/ 10460175 w 10460175"/>
              <a:gd name="connsiteY2" fmla="*/ 5049815 h 5068956"/>
              <a:gd name="connsiteX3" fmla="*/ 10450044 w 10460175"/>
              <a:gd name="connsiteY3" fmla="*/ 2341215 h 5068956"/>
              <a:gd name="connsiteX4" fmla="*/ 5067426 w 10460175"/>
              <a:gd name="connsiteY4" fmla="*/ 2331321 h 5068956"/>
              <a:gd name="connsiteX5" fmla="*/ 5067427 w 10460175"/>
              <a:gd name="connsiteY5" fmla="*/ 9939 h 5068956"/>
              <a:gd name="connsiteX6" fmla="*/ 21836 w 10460175"/>
              <a:gd name="connsiteY6" fmla="*/ 0 h 5068956"/>
              <a:gd name="connsiteX0" fmla="*/ 21836 w 10450044"/>
              <a:gd name="connsiteY0" fmla="*/ 0 h 5068956"/>
              <a:gd name="connsiteX1" fmla="*/ 0 w 10450044"/>
              <a:gd name="connsiteY1" fmla="*/ 5068956 h 5068956"/>
              <a:gd name="connsiteX2" fmla="*/ 10450044 w 10450044"/>
              <a:gd name="connsiteY2" fmla="*/ 5049815 h 5068956"/>
              <a:gd name="connsiteX3" fmla="*/ 10450044 w 10450044"/>
              <a:gd name="connsiteY3" fmla="*/ 2341215 h 5068956"/>
              <a:gd name="connsiteX4" fmla="*/ 5067426 w 10450044"/>
              <a:gd name="connsiteY4" fmla="*/ 2331321 h 5068956"/>
              <a:gd name="connsiteX5" fmla="*/ 5067427 w 10450044"/>
              <a:gd name="connsiteY5" fmla="*/ 9939 h 5068956"/>
              <a:gd name="connsiteX6" fmla="*/ 21836 w 10450044"/>
              <a:gd name="connsiteY6" fmla="*/ 0 h 5068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50044" h="5068956">
                <a:moveTo>
                  <a:pt x="21836" y="0"/>
                </a:moveTo>
                <a:cubicBezTo>
                  <a:pt x="14557" y="1689652"/>
                  <a:pt x="7279" y="3379304"/>
                  <a:pt x="0" y="5068956"/>
                </a:cubicBezTo>
                <a:lnTo>
                  <a:pt x="10450044" y="5049815"/>
                </a:lnTo>
                <a:lnTo>
                  <a:pt x="10450044" y="2341215"/>
                </a:lnTo>
                <a:lnTo>
                  <a:pt x="5067426" y="2331321"/>
                </a:lnTo>
                <a:cubicBezTo>
                  <a:pt x="5067426" y="1557527"/>
                  <a:pt x="5067427" y="783733"/>
                  <a:pt x="5067427" y="9939"/>
                </a:cubicBezTo>
                <a:lnTo>
                  <a:pt x="21836" y="0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rgbClr val="FFC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32BEFA7-83DB-8A4C-A1BE-CBEC056B3325}"/>
              </a:ext>
            </a:extLst>
          </p:cNvPr>
          <p:cNvSpPr/>
          <p:nvPr/>
        </p:nvSpPr>
        <p:spPr>
          <a:xfrm>
            <a:off x="6841676" y="4029884"/>
            <a:ext cx="114192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IoT </a:t>
            </a:r>
            <a:b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Core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EA990E1-017B-664B-9E17-E5A384FFDE02}"/>
              </a:ext>
            </a:extLst>
          </p:cNvPr>
          <p:cNvSpPr/>
          <p:nvPr/>
        </p:nvSpPr>
        <p:spPr>
          <a:xfrm>
            <a:off x="7513790" y="2864737"/>
            <a:ext cx="1672948" cy="400110"/>
          </a:xfrm>
          <a:prstGeom prst="rect">
            <a:avLst/>
          </a:prstGeom>
        </p:spPr>
        <p:txBody>
          <a:bodyPr wrap="square" tIns="0">
            <a:spAutoFit/>
          </a:bodyPr>
          <a:lstStyle/>
          <a:p>
            <a:pPr algn="ctr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SageMaker</a:t>
            </a:r>
            <a:b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(machine learning)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9184D92F-63B9-BD4D-8BE9-EA11E49C5894}"/>
              </a:ext>
            </a:extLst>
          </p:cNvPr>
          <p:cNvGrpSpPr>
            <a:grpSpLocks noChangeAspect="1"/>
          </p:cNvGrpSpPr>
          <p:nvPr/>
        </p:nvGrpSpPr>
        <p:grpSpPr>
          <a:xfrm>
            <a:off x="360601" y="673863"/>
            <a:ext cx="288000" cy="288000"/>
            <a:chOff x="323087" y="833524"/>
            <a:chExt cx="324000" cy="324000"/>
          </a:xfrm>
          <a:solidFill>
            <a:schemeClr val="bg1"/>
          </a:solidFill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422A25A9-7595-9A43-B014-BE9925B1106D}"/>
                </a:ext>
              </a:extLst>
            </p:cNvPr>
            <p:cNvSpPr>
              <a:spLocks/>
            </p:cNvSpPr>
            <p:nvPr/>
          </p:nvSpPr>
          <p:spPr>
            <a:xfrm>
              <a:off x="323087" y="833524"/>
              <a:ext cx="324000" cy="324000"/>
            </a:xfrm>
            <a:prstGeom prst="rect">
              <a:avLst/>
            </a:prstGeom>
            <a:grpFill/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31502"/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2599DDC7-C43A-1842-9A0B-2E3456DEE43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3478" y="877470"/>
              <a:ext cx="289496" cy="216000"/>
              <a:chOff x="1409669" y="3652628"/>
              <a:chExt cx="1238862" cy="924344"/>
            </a:xfrm>
            <a:grpFill/>
          </p:grpSpPr>
          <p:sp>
            <p:nvSpPr>
              <p:cNvPr id="98" name="Freeform 96">
                <a:extLst>
                  <a:ext uri="{FF2B5EF4-FFF2-40B4-BE49-F238E27FC236}">
                    <a16:creationId xmlns:a16="http://schemas.microsoft.com/office/drawing/2014/main" id="{790137D8-D422-2344-A5AC-AB196D87E5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202" y="4112399"/>
                <a:ext cx="810303" cy="464573"/>
              </a:xfrm>
              <a:custGeom>
                <a:avLst/>
                <a:gdLst>
                  <a:gd name="T0" fmla="*/ 250 w 675"/>
                  <a:gd name="T1" fmla="*/ 0 h 387"/>
                  <a:gd name="T2" fmla="*/ 560 w 675"/>
                  <a:gd name="T3" fmla="*/ 0 h 387"/>
                  <a:gd name="T4" fmla="*/ 675 w 675"/>
                  <a:gd name="T5" fmla="*/ 116 h 387"/>
                  <a:gd name="T6" fmla="*/ 675 w 675"/>
                  <a:gd name="T7" fmla="*/ 387 h 387"/>
                  <a:gd name="T8" fmla="*/ 0 w 675"/>
                  <a:gd name="T9" fmla="*/ 387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5" h="387">
                    <a:moveTo>
                      <a:pt x="250" y="0"/>
                    </a:moveTo>
                    <a:lnTo>
                      <a:pt x="560" y="0"/>
                    </a:lnTo>
                    <a:lnTo>
                      <a:pt x="675" y="116"/>
                    </a:lnTo>
                    <a:lnTo>
                      <a:pt x="675" y="387"/>
                    </a:lnTo>
                    <a:lnTo>
                      <a:pt x="0" y="387"/>
                    </a:lnTo>
                  </a:path>
                </a:pathLst>
              </a:cu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Line 97">
                <a:extLst>
                  <a:ext uri="{FF2B5EF4-FFF2-40B4-BE49-F238E27FC236}">
                    <a16:creationId xmlns:a16="http://schemas.microsoft.com/office/drawing/2014/main" id="{0F4DD292-E626-4845-BA48-B292D3FB78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6995" y="4112399"/>
                <a:ext cx="130849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Rectangle 98">
                <a:extLst>
                  <a:ext uri="{FF2B5EF4-FFF2-40B4-BE49-F238E27FC236}">
                    <a16:creationId xmlns:a16="http://schemas.microsoft.com/office/drawing/2014/main" id="{E93488B3-75B4-3540-A87D-B01BEAD593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258853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" name="Rectangle 99">
                <a:extLst>
                  <a:ext uri="{FF2B5EF4-FFF2-40B4-BE49-F238E27FC236}">
                    <a16:creationId xmlns:a16="http://schemas.microsoft.com/office/drawing/2014/main" id="{DB1AF0FA-B06B-414C-825D-DF13C61E0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368095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Rectangle 100">
                <a:extLst>
                  <a:ext uri="{FF2B5EF4-FFF2-40B4-BE49-F238E27FC236}">
                    <a16:creationId xmlns:a16="http://schemas.microsoft.com/office/drawing/2014/main" id="{3C697CF7-B02F-9C47-AF69-8F5DCF7948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261254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" name="Rectangle 101">
                <a:extLst>
                  <a:ext uri="{FF2B5EF4-FFF2-40B4-BE49-F238E27FC236}">
                    <a16:creationId xmlns:a16="http://schemas.microsoft.com/office/drawing/2014/main" id="{9CEB5878-4A7B-6C4F-84AA-BA7C1B103B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370495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Line 102">
                <a:extLst>
                  <a:ext uri="{FF2B5EF4-FFF2-40B4-BE49-F238E27FC236}">
                    <a16:creationId xmlns:a16="http://schemas.microsoft.com/office/drawing/2014/main" id="{0D3CA78E-4B60-0A42-876E-A327F50966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9669" y="4576972"/>
                <a:ext cx="1238862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" name="Line 103">
                <a:extLst>
                  <a:ext uri="{FF2B5EF4-FFF2-40B4-BE49-F238E27FC236}">
                    <a16:creationId xmlns:a16="http://schemas.microsoft.com/office/drawing/2014/main" id="{1629BD9A-91A5-4D45-A4FA-775CC7F47B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7654" y="3916726"/>
                <a:ext cx="145034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" name="Line 104">
                <a:extLst>
                  <a:ext uri="{FF2B5EF4-FFF2-40B4-BE49-F238E27FC236}">
                    <a16:creationId xmlns:a16="http://schemas.microsoft.com/office/drawing/2014/main" id="{25C80DAE-BCE7-594E-930D-2726C3107B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16508" y="3729457"/>
                <a:ext cx="214881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7" name="Line 105">
                <a:extLst>
                  <a:ext uri="{FF2B5EF4-FFF2-40B4-BE49-F238E27FC236}">
                    <a16:creationId xmlns:a16="http://schemas.microsoft.com/office/drawing/2014/main" id="{E4D8F83F-F47F-444E-93B5-9D9F22B127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0831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" name="Line 106">
                <a:extLst>
                  <a:ext uri="{FF2B5EF4-FFF2-40B4-BE49-F238E27FC236}">
                    <a16:creationId xmlns:a16="http://schemas.microsoft.com/office/drawing/2014/main" id="{FC69014D-E95B-6249-8864-E1FF86B916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769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" name="Freeform 94">
                <a:extLst>
                  <a:ext uri="{FF2B5EF4-FFF2-40B4-BE49-F238E27FC236}">
                    <a16:creationId xmlns:a16="http://schemas.microsoft.com/office/drawing/2014/main" id="{B11EE529-A159-5E47-9D9C-B31C4E564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9295" y="3652628"/>
                <a:ext cx="286907" cy="924344"/>
              </a:xfrm>
              <a:custGeom>
                <a:avLst/>
                <a:gdLst>
                  <a:gd name="T0" fmla="*/ 239 w 239"/>
                  <a:gd name="T1" fmla="*/ 770 h 770"/>
                  <a:gd name="T2" fmla="*/ 0 w 239"/>
                  <a:gd name="T3" fmla="*/ 770 h 770"/>
                  <a:gd name="T4" fmla="*/ 33 w 239"/>
                  <a:gd name="T5" fmla="*/ 0 h 770"/>
                  <a:gd name="T6" fmla="*/ 206 w 239"/>
                  <a:gd name="T7" fmla="*/ 0 h 770"/>
                  <a:gd name="T8" fmla="*/ 239 w 239"/>
                  <a:gd name="T9" fmla="*/ 77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9" h="770">
                    <a:moveTo>
                      <a:pt x="239" y="770"/>
                    </a:moveTo>
                    <a:lnTo>
                      <a:pt x="0" y="770"/>
                    </a:lnTo>
                    <a:lnTo>
                      <a:pt x="33" y="0"/>
                    </a:lnTo>
                    <a:lnTo>
                      <a:pt x="206" y="0"/>
                    </a:lnTo>
                    <a:lnTo>
                      <a:pt x="239" y="770"/>
                    </a:lnTo>
                    <a:close/>
                  </a:path>
                </a:pathLst>
              </a:cu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Freeform 95">
                <a:extLst>
                  <a:ext uri="{FF2B5EF4-FFF2-40B4-BE49-F238E27FC236}">
                    <a16:creationId xmlns:a16="http://schemas.microsoft.com/office/drawing/2014/main" id="{0A3574F5-7DE8-2840-BA52-3CA69BA0EE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636" y="3847101"/>
                <a:ext cx="226885" cy="729871"/>
              </a:xfrm>
              <a:custGeom>
                <a:avLst/>
                <a:gdLst>
                  <a:gd name="T0" fmla="*/ 189 w 189"/>
                  <a:gd name="T1" fmla="*/ 608 h 608"/>
                  <a:gd name="T2" fmla="*/ 0 w 189"/>
                  <a:gd name="T3" fmla="*/ 608 h 608"/>
                  <a:gd name="T4" fmla="*/ 16 w 189"/>
                  <a:gd name="T5" fmla="*/ 223 h 608"/>
                  <a:gd name="T6" fmla="*/ 26 w 189"/>
                  <a:gd name="T7" fmla="*/ 0 h 608"/>
                  <a:gd name="T8" fmla="*/ 163 w 189"/>
                  <a:gd name="T9" fmla="*/ 0 h 608"/>
                  <a:gd name="T10" fmla="*/ 173 w 189"/>
                  <a:gd name="T11" fmla="*/ 221 h 608"/>
                  <a:gd name="T12" fmla="*/ 189 w 189"/>
                  <a:gd name="T13" fmla="*/ 608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608">
                    <a:moveTo>
                      <a:pt x="189" y="608"/>
                    </a:moveTo>
                    <a:lnTo>
                      <a:pt x="0" y="608"/>
                    </a:lnTo>
                    <a:lnTo>
                      <a:pt x="16" y="223"/>
                    </a:lnTo>
                    <a:lnTo>
                      <a:pt x="26" y="0"/>
                    </a:lnTo>
                    <a:lnTo>
                      <a:pt x="163" y="0"/>
                    </a:lnTo>
                    <a:lnTo>
                      <a:pt x="173" y="221"/>
                    </a:lnTo>
                    <a:lnTo>
                      <a:pt x="189" y="608"/>
                    </a:lnTo>
                    <a:close/>
                  </a:path>
                </a:pathLst>
              </a:cu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CBE19ADC-F895-1F4C-A908-4FD15B0E0E15}"/>
              </a:ext>
            </a:extLst>
          </p:cNvPr>
          <p:cNvSpPr txBox="1"/>
          <p:nvPr/>
        </p:nvSpPr>
        <p:spPr>
          <a:xfrm>
            <a:off x="666534" y="704604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31502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Factory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CE6B05C-BB6F-4948-AB66-1BC59220D94C}"/>
              </a:ext>
            </a:extLst>
          </p:cNvPr>
          <p:cNvSpPr txBox="1"/>
          <p:nvPr/>
        </p:nvSpPr>
        <p:spPr>
          <a:xfrm>
            <a:off x="6969073" y="716941"/>
            <a:ext cx="972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31502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691BB1A-7952-9141-A5B0-1124AD9FF89C}"/>
              </a:ext>
            </a:extLst>
          </p:cNvPr>
          <p:cNvSpPr/>
          <p:nvPr/>
        </p:nvSpPr>
        <p:spPr>
          <a:xfrm>
            <a:off x="1626772" y="1302783"/>
            <a:ext cx="4570542" cy="4877037"/>
          </a:xfrm>
          <a:prstGeom prst="rect">
            <a:avLst/>
          </a:prstGeom>
          <a:noFill/>
          <a:ln w="34925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31502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5115E1B-1FAE-DD42-B1B3-B687A0A06FFC}"/>
              </a:ext>
            </a:extLst>
          </p:cNvPr>
          <p:cNvSpPr/>
          <p:nvPr/>
        </p:nvSpPr>
        <p:spPr>
          <a:xfrm>
            <a:off x="6698068" y="5647732"/>
            <a:ext cx="147881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IoT </a:t>
            </a: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619E4F0E-EB51-C044-83E3-9B5302AC3079}"/>
              </a:ext>
            </a:extLst>
          </p:cNvPr>
          <p:cNvSpPr/>
          <p:nvPr/>
        </p:nvSpPr>
        <p:spPr>
          <a:xfrm>
            <a:off x="8361554" y="3988758"/>
            <a:ext cx="14613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9208D4A-3455-1041-9C65-BDD02AAC3046}"/>
              </a:ext>
            </a:extLst>
          </p:cNvPr>
          <p:cNvSpPr txBox="1"/>
          <p:nvPr/>
        </p:nvSpPr>
        <p:spPr>
          <a:xfrm>
            <a:off x="7670499" y="4038124"/>
            <a:ext cx="1149096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 defTabSz="68560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cs typeface="Arial" charset="0"/>
              </a:defRPr>
            </a:lvl1pPr>
          </a:lstStyle>
          <a:p>
            <a:pPr defTabSz="1096933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Kinesis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192696A-EEE0-A44A-80D5-8E1E6B912497}"/>
              </a:ext>
            </a:extLst>
          </p:cNvPr>
          <p:cNvSpPr/>
          <p:nvPr/>
        </p:nvSpPr>
        <p:spPr>
          <a:xfrm>
            <a:off x="10119989" y="3975810"/>
            <a:ext cx="1546297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QuickSight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</a:t>
            </a: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business-intelligence</a:t>
            </a:r>
            <a:b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dashboard)</a:t>
            </a:r>
            <a:endParaRPr 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F35AEA1D-F6C1-4940-8E43-54E12B670585}"/>
              </a:ext>
            </a:extLst>
          </p:cNvPr>
          <p:cNvSpPr/>
          <p:nvPr/>
        </p:nvSpPr>
        <p:spPr>
          <a:xfrm>
            <a:off x="3064824" y="1738020"/>
            <a:ext cx="3006691" cy="4293928"/>
          </a:xfrm>
          <a:prstGeom prst="rect">
            <a:avLst/>
          </a:prstGeom>
          <a:noFill/>
          <a:ln w="12700">
            <a:solidFill>
              <a:srgbClr val="5A6B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31502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59723856-8942-CC42-AA6C-0CDB4FDA6D20}"/>
              </a:ext>
            </a:extLst>
          </p:cNvPr>
          <p:cNvSpPr/>
          <p:nvPr/>
        </p:nvSpPr>
        <p:spPr>
          <a:xfrm>
            <a:off x="3442859" y="1729413"/>
            <a:ext cx="23974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Greengrass core </a:t>
            </a:r>
            <a:endParaRPr 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4967F2E9-2AE1-FD48-BD79-107F413CC5FA}"/>
              </a:ext>
            </a:extLst>
          </p:cNvPr>
          <p:cNvSpPr/>
          <p:nvPr/>
        </p:nvSpPr>
        <p:spPr>
          <a:xfrm>
            <a:off x="6784068" y="2246394"/>
            <a:ext cx="1128200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ML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models </a:t>
            </a: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and </a:t>
            </a:r>
          </a:p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ML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inference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4B178965-66C8-3B44-8B9C-1DAFE395C806}"/>
              </a:ext>
            </a:extLst>
          </p:cNvPr>
          <p:cNvSpPr/>
          <p:nvPr/>
        </p:nvSpPr>
        <p:spPr>
          <a:xfrm>
            <a:off x="3877008" y="5509804"/>
            <a:ext cx="15295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/>
            </a:r>
            <a:b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connector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B0A0CBCA-12FD-FD44-8DAA-5114831E7BBB}"/>
              </a:ext>
            </a:extLst>
          </p:cNvPr>
          <p:cNvSpPr/>
          <p:nvPr/>
        </p:nvSpPr>
        <p:spPr>
          <a:xfrm>
            <a:off x="4042423" y="3505938"/>
            <a:ext cx="1145320" cy="5979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Greengrass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core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MQTT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broker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5D50A94-6E07-E846-AE9A-BF0E0F1E0078}"/>
              </a:ext>
            </a:extLst>
          </p:cNvPr>
          <p:cNvSpPr/>
          <p:nvPr/>
        </p:nvSpPr>
        <p:spPr>
          <a:xfrm>
            <a:off x="3588681" y="2161361"/>
            <a:ext cx="2047284" cy="1007384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6304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1B7A6206-C5E7-3249-837A-1E4777DCD5A9}"/>
              </a:ext>
            </a:extLst>
          </p:cNvPr>
          <p:cNvSpPr txBox="1"/>
          <p:nvPr/>
        </p:nvSpPr>
        <p:spPr>
          <a:xfrm>
            <a:off x="1702920" y="2422413"/>
            <a:ext cx="1399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31502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Custom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customer </a:t>
            </a:r>
          </a:p>
          <a:p>
            <a:pPr defTabSz="731502"/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protocol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46271A34-7F3B-D34F-A06D-0C55BF34D314}"/>
              </a:ext>
            </a:extLst>
          </p:cNvPr>
          <p:cNvSpPr/>
          <p:nvPr/>
        </p:nvSpPr>
        <p:spPr>
          <a:xfrm>
            <a:off x="7586688" y="4541565"/>
            <a:ext cx="599819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Asset property update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6663678" y="4541565"/>
            <a:ext cx="631255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 </a:t>
            </a:r>
          </a:p>
          <a:p>
            <a:pPr algn="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</a:t>
            </a: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ule </a:t>
            </a: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</a:t>
            </a: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ction</a:t>
            </a:r>
            <a:endParaRPr 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BB391BD-CCB5-7444-9FA8-A58C35143450}"/>
              </a:ext>
            </a:extLst>
          </p:cNvPr>
          <p:cNvSpPr txBox="1"/>
          <p:nvPr/>
        </p:nvSpPr>
        <p:spPr>
          <a:xfrm>
            <a:off x="3345705" y="5204847"/>
            <a:ext cx="8696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31502"/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OPC </a:t>
            </a: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UA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229B58B-BD1C-CE4A-AF18-F38841829072}"/>
              </a:ext>
            </a:extLst>
          </p:cNvPr>
          <p:cNvSpPr txBox="1"/>
          <p:nvPr/>
        </p:nvSpPr>
        <p:spPr>
          <a:xfrm>
            <a:off x="3345705" y="3576108"/>
            <a:ext cx="7410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31502"/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MQTT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  <a:stCxn id="138" idx="1"/>
          </p:cNvCxnSpPr>
          <p:nvPr/>
        </p:nvCxnSpPr>
        <p:spPr>
          <a:xfrm flipH="1">
            <a:off x="967036" y="2665053"/>
            <a:ext cx="2621645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id="{86F8368B-2459-384E-8265-C4E75C364041}"/>
              </a:ext>
            </a:extLst>
          </p:cNvPr>
          <p:cNvSpPr/>
          <p:nvPr/>
        </p:nvSpPr>
        <p:spPr>
          <a:xfrm>
            <a:off x="1776201" y="4387162"/>
            <a:ext cx="1143454" cy="46687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Third-party </a:t>
            </a:r>
            <a:b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edge software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E1776FFF-60F4-BC42-9FC4-C81C09D1E9EE}"/>
              </a:ext>
            </a:extLst>
          </p:cNvPr>
          <p:cNvCxnSpPr>
            <a:cxnSpLocks/>
            <a:stCxn id="135" idx="0"/>
            <a:endCxn id="138" idx="2"/>
          </p:cNvCxnSpPr>
          <p:nvPr/>
        </p:nvCxnSpPr>
        <p:spPr>
          <a:xfrm flipH="1" flipV="1">
            <a:off x="4612323" y="3168745"/>
            <a:ext cx="2760" cy="337193"/>
          </a:xfrm>
          <a:prstGeom prst="straightConnector1">
            <a:avLst/>
          </a:prstGeom>
          <a:ln w="12700">
            <a:solidFill>
              <a:srgbClr val="404040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B3F37044-8599-E244-818A-D0C1D21C5CE9}"/>
              </a:ext>
            </a:extLst>
          </p:cNvPr>
          <p:cNvCxnSpPr>
            <a:cxnSpLocks/>
            <a:stCxn id="198" idx="1"/>
            <a:endCxn id="135" idx="3"/>
          </p:cNvCxnSpPr>
          <p:nvPr/>
        </p:nvCxnSpPr>
        <p:spPr>
          <a:xfrm flipH="1" flipV="1">
            <a:off x="5187743" y="3804901"/>
            <a:ext cx="2016641" cy="357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DE4CF0C8-1161-404C-A7C6-A67172C2CC1C}"/>
              </a:ext>
            </a:extLst>
          </p:cNvPr>
          <p:cNvCxnSpPr>
            <a:cxnSpLocks/>
            <a:endCxn id="214" idx="3"/>
          </p:cNvCxnSpPr>
          <p:nvPr/>
        </p:nvCxnSpPr>
        <p:spPr>
          <a:xfrm flipH="1" flipV="1">
            <a:off x="4868125" y="5425226"/>
            <a:ext cx="2351291" cy="3292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C3CA12E4-EB8E-0248-9ABE-B8E4F8F380C5}"/>
              </a:ext>
            </a:extLst>
          </p:cNvPr>
          <p:cNvCxnSpPr>
            <a:cxnSpLocks/>
          </p:cNvCxnSpPr>
          <p:nvPr/>
        </p:nvCxnSpPr>
        <p:spPr>
          <a:xfrm flipV="1">
            <a:off x="7365842" y="4454879"/>
            <a:ext cx="0" cy="774573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8DF23E94-EE15-974A-BC62-7478B993394B}"/>
              </a:ext>
            </a:extLst>
          </p:cNvPr>
          <p:cNvCxnSpPr>
            <a:cxnSpLocks/>
          </p:cNvCxnSpPr>
          <p:nvPr/>
        </p:nvCxnSpPr>
        <p:spPr>
          <a:xfrm>
            <a:off x="7521241" y="4429445"/>
            <a:ext cx="0" cy="801391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E62180BD-1532-2148-A018-178E6FE603BA}"/>
              </a:ext>
            </a:extLst>
          </p:cNvPr>
          <p:cNvCxnSpPr>
            <a:cxnSpLocks/>
            <a:stCxn id="199" idx="1"/>
            <a:endCxn id="198" idx="3"/>
          </p:cNvCxnSpPr>
          <p:nvPr/>
        </p:nvCxnSpPr>
        <p:spPr>
          <a:xfrm flipH="1">
            <a:off x="7625919" y="3807230"/>
            <a:ext cx="408928" cy="1241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25424E27-0700-5846-A9AD-D163F8C68D34}"/>
              </a:ext>
            </a:extLst>
          </p:cNvPr>
          <p:cNvCxnSpPr>
            <a:cxnSpLocks/>
            <a:stCxn id="200" idx="1"/>
            <a:endCxn id="199" idx="3"/>
          </p:cNvCxnSpPr>
          <p:nvPr/>
        </p:nvCxnSpPr>
        <p:spPr>
          <a:xfrm flipH="1" flipV="1">
            <a:off x="8455246" y="3807230"/>
            <a:ext cx="421372" cy="1058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C6DE6F29-79C1-8B47-95F8-884261F6E1A9}"/>
              </a:ext>
            </a:extLst>
          </p:cNvPr>
          <p:cNvCxnSpPr>
            <a:cxnSpLocks/>
            <a:stCxn id="206" idx="2"/>
          </p:cNvCxnSpPr>
          <p:nvPr/>
        </p:nvCxnSpPr>
        <p:spPr>
          <a:xfrm>
            <a:off x="9936489" y="3049403"/>
            <a:ext cx="0" cy="759068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C97B18A8-9F94-AC40-A251-7D9F2B6D4239}"/>
              </a:ext>
            </a:extLst>
          </p:cNvPr>
          <p:cNvCxnSpPr>
            <a:cxnSpLocks/>
            <a:stCxn id="202" idx="1"/>
            <a:endCxn id="200" idx="3"/>
          </p:cNvCxnSpPr>
          <p:nvPr/>
        </p:nvCxnSpPr>
        <p:spPr>
          <a:xfrm flipH="1">
            <a:off x="9308618" y="3804901"/>
            <a:ext cx="1378016" cy="3387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BBF7CC61-94A3-BA44-ABF1-030302B2BC29}"/>
              </a:ext>
            </a:extLst>
          </p:cNvPr>
          <p:cNvCxnSpPr>
            <a:cxnSpLocks/>
            <a:stCxn id="138" idx="3"/>
            <a:endCxn id="203" idx="1"/>
          </p:cNvCxnSpPr>
          <p:nvPr/>
        </p:nvCxnSpPr>
        <p:spPr>
          <a:xfrm flipV="1">
            <a:off x="5635965" y="2649328"/>
            <a:ext cx="2496400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363D7314-B5C8-6043-A905-21C8C5B0EE6E}"/>
              </a:ext>
            </a:extLst>
          </p:cNvPr>
          <p:cNvSpPr/>
          <p:nvPr/>
        </p:nvSpPr>
        <p:spPr>
          <a:xfrm>
            <a:off x="6338980" y="5823492"/>
            <a:ext cx="210102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(asset time-series </a:t>
            </a:r>
            <a:b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database)</a:t>
            </a:r>
          </a:p>
        </p:txBody>
      </p:sp>
      <p:pic>
        <p:nvPicPr>
          <p:cNvPr id="198" name="Graphic 197">
            <a:extLst>
              <a:ext uri="{FF2B5EF4-FFF2-40B4-BE49-F238E27FC236}">
                <a16:creationId xmlns:a16="http://schemas.microsoft.com/office/drawing/2014/main" id="{95C23503-0D7C-094F-A147-D62D0FC34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7204384" y="3597703"/>
            <a:ext cx="421535" cy="421535"/>
          </a:xfrm>
          <a:prstGeom prst="rect">
            <a:avLst/>
          </a:prstGeom>
        </p:spPr>
      </p:pic>
      <p:pic>
        <p:nvPicPr>
          <p:cNvPr id="199" name="Graphic 198">
            <a:extLst>
              <a:ext uri="{FF2B5EF4-FFF2-40B4-BE49-F238E27FC236}">
                <a16:creationId xmlns:a16="http://schemas.microsoft.com/office/drawing/2014/main" id="{A15FFF23-7B39-A245-AEFC-81B9547CFF2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8034847" y="3597030"/>
            <a:ext cx="420399" cy="420399"/>
          </a:xfrm>
          <a:prstGeom prst="rect">
            <a:avLst/>
          </a:prstGeom>
        </p:spPr>
      </p:pic>
      <p:pic>
        <p:nvPicPr>
          <p:cNvPr id="200" name="Graphic 199">
            <a:extLst>
              <a:ext uri="{FF2B5EF4-FFF2-40B4-BE49-F238E27FC236}">
                <a16:creationId xmlns:a16="http://schemas.microsoft.com/office/drawing/2014/main" id="{B4D2FF7E-D5C1-0F49-B9F6-4DFBFF26918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8876618" y="3592288"/>
            <a:ext cx="432000" cy="432000"/>
          </a:xfrm>
          <a:prstGeom prst="rect">
            <a:avLst/>
          </a:prstGeom>
        </p:spPr>
      </p:pic>
      <p:pic>
        <p:nvPicPr>
          <p:cNvPr id="202" name="Graphic 201">
            <a:extLst>
              <a:ext uri="{FF2B5EF4-FFF2-40B4-BE49-F238E27FC236}">
                <a16:creationId xmlns:a16="http://schemas.microsoft.com/office/drawing/2014/main" id="{98ECBC30-AF5E-964C-A281-458266A3646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>
            <a:off x="10686634" y="3597155"/>
            <a:ext cx="415491" cy="415491"/>
          </a:xfrm>
          <a:prstGeom prst="rect">
            <a:avLst/>
          </a:prstGeom>
        </p:spPr>
      </p:pic>
      <p:pic>
        <p:nvPicPr>
          <p:cNvPr id="203" name="Graphic 202">
            <a:extLst>
              <a:ext uri="{FF2B5EF4-FFF2-40B4-BE49-F238E27FC236}">
                <a16:creationId xmlns:a16="http://schemas.microsoft.com/office/drawing/2014/main" id="{B1ED8F58-945A-3143-8EBD-E24B4B49D07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tretch>
            <a:fillRect/>
          </a:stretch>
        </p:blipFill>
        <p:spPr>
          <a:xfrm>
            <a:off x="8132365" y="2433327"/>
            <a:ext cx="432001" cy="432001"/>
          </a:xfrm>
          <a:prstGeom prst="rect">
            <a:avLst/>
          </a:prstGeom>
        </p:spPr>
      </p:pic>
      <p:pic>
        <p:nvPicPr>
          <p:cNvPr id="204" name="Graphic 203">
            <a:extLst>
              <a:ext uri="{FF2B5EF4-FFF2-40B4-BE49-F238E27FC236}">
                <a16:creationId xmlns:a16="http://schemas.microsoft.com/office/drawing/2014/main" id="{48B389E1-611F-5545-B2A0-ECC906D4C60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xmlns="" r:embed="rId24"/>
              </a:ext>
            </a:extLst>
          </a:blip>
          <a:stretch>
            <a:fillRect/>
          </a:stretch>
        </p:blipFill>
        <p:spPr>
          <a:xfrm>
            <a:off x="7230585" y="5229352"/>
            <a:ext cx="426864" cy="426864"/>
          </a:xfrm>
          <a:prstGeom prst="rect">
            <a:avLst/>
          </a:prstGeom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2417F458-E12F-2E4C-B231-030558CC9595}"/>
              </a:ext>
            </a:extLst>
          </p:cNvPr>
          <p:cNvSpPr/>
          <p:nvPr/>
        </p:nvSpPr>
        <p:spPr>
          <a:xfrm>
            <a:off x="1689117" y="911986"/>
            <a:ext cx="4570543" cy="28121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IMC Quick </a:t>
            </a:r>
            <a:r>
              <a:rPr lang="en-US" sz="18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Start</a:t>
            </a:r>
            <a:r>
              <a:rPr 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—</a:t>
            </a:r>
            <a:r>
              <a:rPr lang="en-US" sz="18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physical </a:t>
            </a:r>
            <a:r>
              <a:rPr lang="en-US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</a:t>
            </a:r>
            <a:r>
              <a:rPr lang="en-US" sz="18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eployment</a:t>
            </a:r>
            <a:endParaRPr lang="en-US" sz="18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24" name="Graphic 123">
            <a:extLst>
              <a:ext uri="{FF2B5EF4-FFF2-40B4-BE49-F238E27FC236}">
                <a16:creationId xmlns:a16="http://schemas.microsoft.com/office/drawing/2014/main" id="{5F64C9AC-EC20-5046-92BE-BDC25CF4DDD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xmlns="" r:embed="rId28"/>
              </a:ext>
            </a:extLst>
          </a:blip>
          <a:stretch>
            <a:fillRect/>
          </a:stretch>
        </p:blipFill>
        <p:spPr>
          <a:xfrm>
            <a:off x="6647741" y="680691"/>
            <a:ext cx="330200" cy="330200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3612782" y="2170194"/>
            <a:ext cx="19564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 Lambda functions </a:t>
            </a:r>
            <a:b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(ML inference, ETL, etc.)</a:t>
            </a:r>
          </a:p>
        </p:txBody>
      </p:sp>
      <p:sp>
        <p:nvSpPr>
          <p:cNvPr id="77" name="Freeform 76"/>
          <p:cNvSpPr/>
          <p:nvPr/>
        </p:nvSpPr>
        <p:spPr>
          <a:xfrm>
            <a:off x="1158299" y="4038123"/>
            <a:ext cx="170294" cy="1158503"/>
          </a:xfrm>
          <a:custGeom>
            <a:avLst/>
            <a:gdLst>
              <a:gd name="connsiteX0" fmla="*/ 0 w 332509"/>
              <a:gd name="connsiteY0" fmla="*/ 0 h 840509"/>
              <a:gd name="connsiteX1" fmla="*/ 332509 w 332509"/>
              <a:gd name="connsiteY1" fmla="*/ 0 h 840509"/>
              <a:gd name="connsiteX2" fmla="*/ 332509 w 332509"/>
              <a:gd name="connsiteY2" fmla="*/ 840509 h 840509"/>
              <a:gd name="connsiteX3" fmla="*/ 46182 w 332509"/>
              <a:gd name="connsiteY3" fmla="*/ 840509 h 840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509" h="840509">
                <a:moveTo>
                  <a:pt x="0" y="0"/>
                </a:moveTo>
                <a:lnTo>
                  <a:pt x="332509" y="0"/>
                </a:lnTo>
                <a:lnTo>
                  <a:pt x="332509" y="840509"/>
                </a:lnTo>
                <a:lnTo>
                  <a:pt x="46182" y="840509"/>
                </a:lnTo>
              </a:path>
            </a:pathLst>
          </a:cu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  <a:stCxn id="168" idx="1"/>
          </p:cNvCxnSpPr>
          <p:nvPr/>
        </p:nvCxnSpPr>
        <p:spPr>
          <a:xfrm flipH="1">
            <a:off x="1328593" y="4620598"/>
            <a:ext cx="447608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6647741" y="3292534"/>
            <a:ext cx="0" cy="3147926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6475264" y="3269674"/>
            <a:ext cx="0" cy="3147926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1" name="Graphic 75">
            <a:extLst>
              <a:ext uri="{FF2B5EF4-FFF2-40B4-BE49-F238E27FC236}">
                <a16:creationId xmlns:a16="http://schemas.microsoft.com/office/drawing/2014/main" id="{96A6F3D3-EABA-7844-852C-035A11B34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431" y="265007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2" name="Graphic 75">
            <a:extLst>
              <a:ext uri="{FF2B5EF4-FFF2-40B4-BE49-F238E27FC236}">
                <a16:creationId xmlns:a16="http://schemas.microsoft.com/office/drawing/2014/main" id="{96A6F3D3-EABA-7844-852C-035A11B34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2088" y="265007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3" name="Graphic 75">
            <a:extLst>
              <a:ext uri="{FF2B5EF4-FFF2-40B4-BE49-F238E27FC236}">
                <a16:creationId xmlns:a16="http://schemas.microsoft.com/office/drawing/2014/main" id="{96A6F3D3-EABA-7844-852C-035A11B34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775" y="265007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4" name="Graphic 6">
            <a:extLst>
              <a:ext uri="{FF2B5EF4-FFF2-40B4-BE49-F238E27FC236}">
                <a16:creationId xmlns:a16="http://schemas.microsoft.com/office/drawing/2014/main" id="{A2F37D9A-1C72-1D47-B4DC-278AA39FA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925" y="519662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6" name="Freeform 1035"/>
          <p:cNvSpPr/>
          <p:nvPr/>
        </p:nvSpPr>
        <p:spPr>
          <a:xfrm>
            <a:off x="3290835" y="3799840"/>
            <a:ext cx="1120090" cy="1625386"/>
          </a:xfrm>
          <a:custGeom>
            <a:avLst/>
            <a:gdLst>
              <a:gd name="connsiteX0" fmla="*/ 751840 w 1127760"/>
              <a:gd name="connsiteY0" fmla="*/ 0 h 1661160"/>
              <a:gd name="connsiteX1" fmla="*/ 0 w 1127760"/>
              <a:gd name="connsiteY1" fmla="*/ 0 h 1661160"/>
              <a:gd name="connsiteX2" fmla="*/ 0 w 1127760"/>
              <a:gd name="connsiteY2" fmla="*/ 1661160 h 1661160"/>
              <a:gd name="connsiteX3" fmla="*/ 1127760 w 1127760"/>
              <a:gd name="connsiteY3" fmla="*/ 1661160 h 1661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7760" h="1661160">
                <a:moveTo>
                  <a:pt x="751840" y="0"/>
                </a:moveTo>
                <a:lnTo>
                  <a:pt x="0" y="0"/>
                </a:lnTo>
                <a:lnTo>
                  <a:pt x="0" y="1661160"/>
                </a:lnTo>
                <a:lnTo>
                  <a:pt x="1127760" y="1661160"/>
                </a:lnTo>
              </a:path>
            </a:pathLst>
          </a:custGeom>
          <a:noFill/>
          <a:ln>
            <a:solidFill>
              <a:srgbClr val="404040"/>
            </a:solidFill>
            <a:miter lim="800000"/>
            <a:headEnd type="arrow" w="med" len="sm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  <a:endCxn id="168" idx="3"/>
          </p:cNvCxnSpPr>
          <p:nvPr/>
        </p:nvCxnSpPr>
        <p:spPr>
          <a:xfrm flipH="1">
            <a:off x="2919655" y="4620598"/>
            <a:ext cx="3406943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2" name="Graphic 271">
            <a:extLst>
              <a:ext uri="{FF2B5EF4-FFF2-40B4-BE49-F238E27FC236}">
                <a16:creationId xmlns:a16="http://schemas.microsoft.com/office/drawing/2014/main" id="{76C78749-B460-AC40-BE92-25A5FB933B89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xmlns="" r:embed="rId33"/>
              </a:ext>
            </a:extLst>
          </a:blip>
          <a:stretch>
            <a:fillRect/>
          </a:stretch>
        </p:blipFill>
        <p:spPr>
          <a:xfrm>
            <a:off x="3064825" y="1738020"/>
            <a:ext cx="317409" cy="317409"/>
          </a:xfrm>
          <a:prstGeom prst="rect">
            <a:avLst/>
          </a:prstGeom>
        </p:spPr>
      </p:pic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0A59238E-FEEB-C84D-82B4-5FAFE96CFDD5}"/>
              </a:ext>
            </a:extLst>
          </p:cNvPr>
          <p:cNvCxnSpPr>
            <a:cxnSpLocks/>
          </p:cNvCxnSpPr>
          <p:nvPr/>
        </p:nvCxnSpPr>
        <p:spPr>
          <a:xfrm>
            <a:off x="7647208" y="5425712"/>
            <a:ext cx="568557" cy="3325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prstDash val="sysDot"/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C885C74-9C58-7A41-A997-93D658A1C9A3}"/>
              </a:ext>
            </a:extLst>
          </p:cNvPr>
          <p:cNvSpPr/>
          <p:nvPr/>
        </p:nvSpPr>
        <p:spPr>
          <a:xfrm>
            <a:off x="8182301" y="4756277"/>
            <a:ext cx="3442545" cy="1341920"/>
          </a:xfrm>
          <a:prstGeom prst="rect">
            <a:avLst/>
          </a:prstGeom>
          <a:solidFill>
            <a:schemeClr val="bg1"/>
          </a:solidFill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6304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547AD1BB-2848-A343-81F7-C0220B4EC2BA}"/>
              </a:ext>
            </a:extLst>
          </p:cNvPr>
          <p:cNvSpPr/>
          <p:nvPr/>
        </p:nvSpPr>
        <p:spPr>
          <a:xfrm>
            <a:off x="8261319" y="5309934"/>
            <a:ext cx="1188720" cy="587805"/>
          </a:xfrm>
          <a:prstGeom prst="rect">
            <a:avLst/>
          </a:prstGeom>
          <a:noFill/>
          <a:ln>
            <a:solidFill>
              <a:srgbClr val="4040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Edge-software</a:t>
            </a:r>
            <a:b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tag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hierar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chy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A2476832-C43B-D041-92DB-71A2FF779890}"/>
              </a:ext>
            </a:extLst>
          </p:cNvPr>
          <p:cNvSpPr/>
          <p:nvPr/>
        </p:nvSpPr>
        <p:spPr>
          <a:xfrm>
            <a:off x="9575140" y="5309935"/>
            <a:ext cx="1188720" cy="58780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/>
            </a:r>
            <a:b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asset hierarchy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0FFCEBE0-98EB-EF40-AEFF-0819513AEDAD}"/>
              </a:ext>
            </a:extLst>
          </p:cNvPr>
          <p:cNvCxnSpPr>
            <a:cxnSpLocks/>
            <a:stCxn id="159" idx="1"/>
            <a:endCxn id="158" idx="3"/>
          </p:cNvCxnSpPr>
          <p:nvPr/>
        </p:nvCxnSpPr>
        <p:spPr>
          <a:xfrm flipH="1">
            <a:off x="9450039" y="5603837"/>
            <a:ext cx="125101" cy="0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" name="Graphic 185">
            <a:extLst>
              <a:ext uri="{FF2B5EF4-FFF2-40B4-BE49-F238E27FC236}">
                <a16:creationId xmlns:a16="http://schemas.microsoft.com/office/drawing/2014/main" id="{D897B21E-6937-904D-9DAB-2E95DBBC75FF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11015773" y="5475136"/>
            <a:ext cx="429744" cy="429744"/>
          </a:xfrm>
          <a:prstGeom prst="rect">
            <a:avLst/>
          </a:prstGeom>
        </p:spPr>
      </p:pic>
      <p:sp>
        <p:nvSpPr>
          <p:cNvPr id="167" name="Rectangle 166">
            <a:extLst>
              <a:ext uri="{FF2B5EF4-FFF2-40B4-BE49-F238E27FC236}">
                <a16:creationId xmlns:a16="http://schemas.microsoft.com/office/drawing/2014/main" id="{8B4912DE-30E4-9342-BCA3-E457ED3BE1FB}"/>
              </a:ext>
            </a:extLst>
          </p:cNvPr>
          <p:cNvSpPr/>
          <p:nvPr/>
        </p:nvSpPr>
        <p:spPr>
          <a:xfrm>
            <a:off x="10745838" y="5205641"/>
            <a:ext cx="94556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DynamoDB</a:t>
            </a:r>
            <a:endParaRPr 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8726857" y="4773884"/>
            <a:ext cx="21666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 </a:t>
            </a:r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Converter</a:t>
            </a:r>
            <a:b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dirty="0" smtClean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asset-hierarchy </a:t>
            </a:r>
            <a:r>
              <a:rPr lang="en-US" sz="11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modeling)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8B4912DE-30E4-9342-BCA3-E457ED3BE1FB}"/>
              </a:ext>
            </a:extLst>
          </p:cNvPr>
          <p:cNvSpPr/>
          <p:nvPr/>
        </p:nvSpPr>
        <p:spPr>
          <a:xfrm>
            <a:off x="10876555" y="5863211"/>
            <a:ext cx="70071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</a:t>
            </a:r>
            <a:endParaRPr 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5249495" y="5238514"/>
            <a:ext cx="731535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i="1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Dataflow 1</a:t>
            </a:r>
            <a:endParaRPr lang="en-US" sz="1100" i="1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5246614" y="4434791"/>
            <a:ext cx="824901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i="1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Dataflow 2a</a:t>
            </a:r>
            <a:endParaRPr lang="en-US" sz="1100" i="1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CE720A56-E69C-D34F-B482-78B32F9DBC86}"/>
              </a:ext>
            </a:extLst>
          </p:cNvPr>
          <p:cNvSpPr/>
          <p:nvPr/>
        </p:nvSpPr>
        <p:spPr>
          <a:xfrm>
            <a:off x="5249494" y="3619833"/>
            <a:ext cx="783453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i="1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Dataflow 2b</a:t>
            </a:r>
            <a:endParaRPr lang="en-US" sz="1100" i="1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5E7E3E5E-B36F-2142-986D-E32EDFE2194E}"/>
              </a:ext>
            </a:extLst>
          </p:cNvPr>
          <p:cNvSpPr txBox="1"/>
          <p:nvPr/>
        </p:nvSpPr>
        <p:spPr>
          <a:xfrm>
            <a:off x="330264" y="5210139"/>
            <a:ext cx="1183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Customer assets</a:t>
            </a: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: </a:t>
            </a:r>
            <a:r>
              <a:rPr lang="en-US" sz="1200" dirty="0" smtClean="0">
                <a:latin typeface="Arial" panose="020B0604020202020204" pitchFamily="34" charset="0"/>
                <a:ea typeface="Amazon Ember Light" panose="020B0403020204020204" pitchFamily="34" charset="0"/>
                <a:cs typeface="Arial" panose="020B0604020202020204" pitchFamily="34" charset="0"/>
              </a:rPr>
              <a:t>PLCs, equipment</a:t>
            </a:r>
            <a:r>
              <a:rPr lang="en-US" sz="1200" dirty="0">
                <a:latin typeface="Arial" panose="020B0604020202020204" pitchFamily="34" charset="0"/>
                <a:ea typeface="Amazon Ember Light" panose="020B0403020204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smtClean="0">
                <a:latin typeface="Arial" panose="020B0604020202020204" pitchFamily="34" charset="0"/>
                <a:ea typeface="Amazon Ember Light" panose="020B0403020204020204" pitchFamily="34" charset="0"/>
                <a:cs typeface="Arial" panose="020B0604020202020204" pitchFamily="34" charset="0"/>
              </a:rPr>
              <a:t>data stores (SCADA or historian</a:t>
            </a:r>
            <a:r>
              <a:rPr lang="en-US" sz="1200" dirty="0">
                <a:latin typeface="Arial" panose="020B0604020202020204" pitchFamily="34" charset="0"/>
                <a:ea typeface="Amazon Ember Light" panose="020B0403020204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184" name="Graphic 53">
            <a:extLst>
              <a:ext uri="{FF2B5EF4-FFF2-40B4-BE49-F238E27FC236}">
                <a16:creationId xmlns:a16="http://schemas.microsoft.com/office/drawing/2014/main" id="{8A501947-453F-7E4F-8F17-0EF8ADB45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436" y="409344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5" name="Graphic 30">
            <a:extLst>
              <a:ext uri="{FF2B5EF4-FFF2-40B4-BE49-F238E27FC236}">
                <a16:creationId xmlns:a16="http://schemas.microsoft.com/office/drawing/2014/main" id="{CC714B59-2D01-C84D-8162-0A0C53CAA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86" y="469475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  <a:stCxn id="184" idx="0"/>
          </p:cNvCxnSpPr>
          <p:nvPr/>
        </p:nvCxnSpPr>
        <p:spPr>
          <a:xfrm flipV="1">
            <a:off x="967036" y="2665053"/>
            <a:ext cx="0" cy="1428395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610230F7-2F7E-FF48-9E51-0499AEEAB6D6}"/>
              </a:ext>
            </a:extLst>
          </p:cNvPr>
          <p:cNvSpPr/>
          <p:nvPr/>
        </p:nvSpPr>
        <p:spPr>
          <a:xfrm>
            <a:off x="1626772" y="1318065"/>
            <a:ext cx="14809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731520"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Industrial PC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/>
            </a:r>
            <a:b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AWS-qualified</a:t>
            </a:r>
            <a:b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edge-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gateway </a:t>
            </a: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device)</a:t>
            </a:r>
            <a:endParaRPr kumimoji="0" lang="en-US" sz="14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</p:cNvCxnSpPr>
          <p:nvPr/>
        </p:nvCxnSpPr>
        <p:spPr>
          <a:xfrm flipV="1">
            <a:off x="6330271" y="3807589"/>
            <a:ext cx="0" cy="812516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3229B58B-BD1C-CE4A-AF18-F38841829072}"/>
              </a:ext>
            </a:extLst>
          </p:cNvPr>
          <p:cNvSpPr txBox="1"/>
          <p:nvPr/>
        </p:nvSpPr>
        <p:spPr>
          <a:xfrm>
            <a:off x="3345705" y="4408295"/>
            <a:ext cx="7410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31502"/>
            <a:r>
              <a:rPr 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MQTT</a:t>
            </a:r>
          </a:p>
        </p:txBody>
      </p:sp>
      <p:pic>
        <p:nvPicPr>
          <p:cNvPr id="196" name="Graphic 20">
            <a:extLst>
              <a:ext uri="{FF2B5EF4-FFF2-40B4-BE49-F238E27FC236}">
                <a16:creationId xmlns:a16="http://schemas.microsoft.com/office/drawing/2014/main" id="{C1941768-810B-6245-AFD9-807F4D91ECD8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xmlns="" r:embed="rId38"/>
              </a:ext>
            </a:extLst>
          </a:blip>
          <a:stretch>
            <a:fillRect/>
          </a:stretch>
        </p:blipFill>
        <p:spPr>
          <a:xfrm>
            <a:off x="11021306" y="4811438"/>
            <a:ext cx="429294" cy="429294"/>
          </a:xfrm>
          <a:prstGeom prst="rect">
            <a:avLst/>
          </a:prstGeom>
        </p:spPr>
      </p:pic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BBF7CC61-94A3-BA44-ABF1-030302B2BC29}"/>
              </a:ext>
            </a:extLst>
          </p:cNvPr>
          <p:cNvCxnSpPr>
            <a:cxnSpLocks/>
            <a:stCxn id="203" idx="3"/>
            <a:endCxn id="207" idx="1"/>
          </p:cNvCxnSpPr>
          <p:nvPr/>
        </p:nvCxnSpPr>
        <p:spPr>
          <a:xfrm>
            <a:off x="8564366" y="2649328"/>
            <a:ext cx="1169414" cy="1684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89953626-B516-C845-85B5-8DB18F633735}"/>
              </a:ext>
            </a:extLst>
          </p:cNvPr>
          <p:cNvSpPr txBox="1"/>
          <p:nvPr/>
        </p:nvSpPr>
        <p:spPr>
          <a:xfrm>
            <a:off x="9363265" y="2864737"/>
            <a:ext cx="1146447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ctr" defTabSz="685600" fontAlgn="base">
              <a:spcBef>
                <a:spcPct val="0"/>
              </a:spcBef>
              <a:spcAft>
                <a:spcPct val="0"/>
              </a:spcAft>
              <a:defRPr sz="800">
                <a:solidFill>
                  <a:schemeClr val="bg1"/>
                </a:solidFill>
                <a:cs typeface="Arial" charset="0"/>
              </a:defRPr>
            </a:lvl1pPr>
          </a:lstStyle>
          <a:p>
            <a:pPr defTabSz="1096933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Athena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07" name="Graphic 200">
            <a:extLst>
              <a:ext uri="{FF2B5EF4-FFF2-40B4-BE49-F238E27FC236}">
                <a16:creationId xmlns:a16="http://schemas.microsoft.com/office/drawing/2014/main" id="{56CE6C75-08B2-3745-80E4-81FD2DA3F019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9733780" y="2443266"/>
            <a:ext cx="415491" cy="41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87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Box 96">
            <a:extLst>
              <a:ext uri="{FF2B5EF4-FFF2-40B4-BE49-F238E27FC236}">
                <a16:creationId xmlns:a16="http://schemas.microsoft.com/office/drawing/2014/main" id="{B10751A5-0377-9545-BF3D-88AC84CC5242}"/>
              </a:ext>
            </a:extLst>
          </p:cNvPr>
          <p:cNvSpPr txBox="1"/>
          <p:nvPr/>
        </p:nvSpPr>
        <p:spPr>
          <a:xfrm>
            <a:off x="3647463" y="2525773"/>
            <a:ext cx="9479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Automatic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896B7C9-23C2-8B49-905B-C79123FBF5A3}"/>
              </a:ext>
            </a:extLst>
          </p:cNvPr>
          <p:cNvSpPr/>
          <p:nvPr/>
        </p:nvSpPr>
        <p:spPr>
          <a:xfrm>
            <a:off x="1506284" y="367071"/>
            <a:ext cx="1622822" cy="36607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 smtClean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Factory</a:t>
            </a:r>
            <a:endParaRPr lang="en-US" sz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6850D8-6B2F-0741-A3DF-FC9853729D21}"/>
              </a:ext>
            </a:extLst>
          </p:cNvPr>
          <p:cNvSpPr txBox="1"/>
          <p:nvPr/>
        </p:nvSpPr>
        <p:spPr>
          <a:xfrm>
            <a:off x="4434056" y="3112379"/>
            <a:ext cx="910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IoT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Core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446094B-12A0-8149-8D3F-37634473B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548361" y="2400231"/>
            <a:ext cx="711200" cy="7112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7F19BC11-E1FE-D342-94BF-9CB9471D1D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945639" y="2400231"/>
            <a:ext cx="711200" cy="711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869FFA4-5BE8-ED49-88EC-3AF2EE2BEBCB}"/>
              </a:ext>
            </a:extLst>
          </p:cNvPr>
          <p:cNvSpPr txBox="1"/>
          <p:nvPr/>
        </p:nvSpPr>
        <p:spPr>
          <a:xfrm>
            <a:off x="6698399" y="3112379"/>
            <a:ext cx="1199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Amazon S3: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AMC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16EE8B73-8D98-7441-AD55-0C8F5CD77E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8420319" y="2401452"/>
            <a:ext cx="711200" cy="7112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1CAF55E-9BE7-D148-93EA-D62E42247F3F}"/>
              </a:ext>
            </a:extLst>
          </p:cNvPr>
          <p:cNvSpPr txBox="1"/>
          <p:nvPr/>
        </p:nvSpPr>
        <p:spPr>
          <a:xfrm>
            <a:off x="7667230" y="1215605"/>
            <a:ext cx="1242800" cy="280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DynamoDB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C1941768-810B-6245-AFD9-807F4D91EC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7934501" y="511126"/>
            <a:ext cx="711200" cy="7112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EF72283-73AC-5E48-A5A6-D90D6FA6CFDF}"/>
              </a:ext>
            </a:extLst>
          </p:cNvPr>
          <p:cNvSpPr txBox="1"/>
          <p:nvPr/>
        </p:nvSpPr>
        <p:spPr>
          <a:xfrm>
            <a:off x="8743140" y="1216552"/>
            <a:ext cx="1074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Asset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model table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0358622-2C6E-7B4A-AB53-0E0BA3FDD5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9045377" y="664207"/>
            <a:ext cx="469900" cy="4699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74E8277-6675-174D-9A75-A54AA091A152}"/>
              </a:ext>
            </a:extLst>
          </p:cNvPr>
          <p:cNvSpPr txBox="1"/>
          <p:nvPr/>
        </p:nvSpPr>
        <p:spPr>
          <a:xfrm>
            <a:off x="9796659" y="1216552"/>
            <a:ext cx="735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Asset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able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6B199483-E072-014D-940D-4FCC592088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9900642" y="665136"/>
            <a:ext cx="469900" cy="4699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28AEFF5-46D0-4243-9604-5979A642ABB8}"/>
              </a:ext>
            </a:extLst>
          </p:cNvPr>
          <p:cNvSpPr txBox="1"/>
          <p:nvPr/>
        </p:nvSpPr>
        <p:spPr>
          <a:xfrm>
            <a:off x="10102828" y="3112379"/>
            <a:ext cx="925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IoT SiteWise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BAD46F45-BB7F-534A-8215-77E4A30370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10209975" y="2401452"/>
            <a:ext cx="711200" cy="711200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CF58538-9010-D84F-8877-52D75B82A333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968283" y="2755830"/>
            <a:ext cx="1580078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C5F7CDC-8784-914C-B0E7-D6089BC48DA2}"/>
              </a:ext>
            </a:extLst>
          </p:cNvPr>
          <p:cNvCxnSpPr>
            <a:cxnSpLocks/>
            <a:stCxn id="15" idx="3"/>
            <a:endCxn id="84" idx="1"/>
          </p:cNvCxnSpPr>
          <p:nvPr/>
        </p:nvCxnSpPr>
        <p:spPr>
          <a:xfrm flipV="1">
            <a:off x="5259561" y="2755830"/>
            <a:ext cx="472790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3EB6542-B33D-FB4F-9308-20BF2A1821AD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7656839" y="2755831"/>
            <a:ext cx="763480" cy="122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463EE45-5D09-CF4F-9293-63AABD6BE20F}"/>
              </a:ext>
            </a:extLst>
          </p:cNvPr>
          <p:cNvCxnSpPr>
            <a:cxnSpLocks/>
            <a:stCxn id="19" idx="3"/>
            <a:endCxn id="29" idx="1"/>
          </p:cNvCxnSpPr>
          <p:nvPr/>
        </p:nvCxnSpPr>
        <p:spPr>
          <a:xfrm>
            <a:off x="9131519" y="2757052"/>
            <a:ext cx="1078456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DE770E6E-89AB-574D-BF60-6D6110D10710}"/>
              </a:ext>
            </a:extLst>
          </p:cNvPr>
          <p:cNvSpPr/>
          <p:nvPr/>
        </p:nvSpPr>
        <p:spPr>
          <a:xfrm>
            <a:off x="1538314" y="2035672"/>
            <a:ext cx="1547323" cy="884916"/>
          </a:xfrm>
          <a:prstGeom prst="rect">
            <a:avLst/>
          </a:prstGeom>
          <a:noFill/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Assets’ </a:t>
            </a:r>
            <a:b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tag 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definitions </a:t>
            </a: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exported from 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 software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47D2BBBC-47F8-A94B-BE28-97EAD62DFE10}"/>
              </a:ext>
            </a:extLst>
          </p:cNvPr>
          <p:cNvCxnSpPr>
            <a:cxnSpLocks/>
            <a:stCxn id="16" idx="0"/>
          </p:cNvCxnSpPr>
          <p:nvPr/>
        </p:nvCxnSpPr>
        <p:spPr>
          <a:xfrm rot="16200000" flipV="1">
            <a:off x="5061956" y="160948"/>
            <a:ext cx="145610" cy="4332956"/>
          </a:xfrm>
          <a:prstGeom prst="bentConnector2">
            <a:avLst/>
          </a:prstGeom>
          <a:ln w="1270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10751A5-0377-9545-BF3D-88AC84CC5242}"/>
              </a:ext>
            </a:extLst>
          </p:cNvPr>
          <p:cNvSpPr txBox="1"/>
          <p:nvPr/>
        </p:nvSpPr>
        <p:spPr>
          <a:xfrm>
            <a:off x="5450430" y="3112379"/>
            <a:ext cx="1266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 Lambda: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Ingesting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4" name="Graphic 83">
            <a:extLst>
              <a:ext uri="{FF2B5EF4-FFF2-40B4-BE49-F238E27FC236}">
                <a16:creationId xmlns:a16="http://schemas.microsoft.com/office/drawing/2014/main" id="{B0307BC2-1BF9-374D-B7B3-9032383C15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732351" y="2400230"/>
            <a:ext cx="711200" cy="711200"/>
          </a:xfrm>
          <a:prstGeom prst="rect">
            <a:avLst/>
          </a:prstGeom>
        </p:spPr>
      </p:pic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A7C7416-27DF-7448-9BDD-76F827B8A88F}"/>
              </a:ext>
            </a:extLst>
          </p:cNvPr>
          <p:cNvCxnSpPr>
            <a:cxnSpLocks/>
            <a:stCxn id="84" idx="3"/>
            <a:endCxn id="16" idx="1"/>
          </p:cNvCxnSpPr>
          <p:nvPr/>
        </p:nvCxnSpPr>
        <p:spPr>
          <a:xfrm>
            <a:off x="6443551" y="2755830"/>
            <a:ext cx="502088" cy="1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DCF3956-8C5A-1943-8B93-5B4190649290}"/>
              </a:ext>
            </a:extLst>
          </p:cNvPr>
          <p:cNvSpPr txBox="1"/>
          <p:nvPr/>
        </p:nvSpPr>
        <p:spPr>
          <a:xfrm>
            <a:off x="7945945" y="3112379"/>
            <a:ext cx="1750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AWS Lambda: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Converting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and provisioning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2C70865-4944-D943-922F-1348BF7BABC6}"/>
              </a:ext>
            </a:extLst>
          </p:cNvPr>
          <p:cNvSpPr/>
          <p:nvPr/>
        </p:nvSpPr>
        <p:spPr>
          <a:xfrm>
            <a:off x="3257466" y="376904"/>
            <a:ext cx="7770855" cy="3657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125" name="Graphic 124">
            <a:extLst>
              <a:ext uri="{FF2B5EF4-FFF2-40B4-BE49-F238E27FC236}">
                <a16:creationId xmlns:a16="http://schemas.microsoft.com/office/drawing/2014/main" id="{88C8C9C7-20A1-A845-86DE-DA062069D7A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3256320" y="372152"/>
            <a:ext cx="336172" cy="330200"/>
          </a:xfrm>
          <a:prstGeom prst="rect">
            <a:avLst/>
          </a:prstGeom>
        </p:spPr>
      </p:pic>
      <p:grpSp>
        <p:nvGrpSpPr>
          <p:cNvPr id="126" name="Group 125">
            <a:extLst>
              <a:ext uri="{FF2B5EF4-FFF2-40B4-BE49-F238E27FC236}">
                <a16:creationId xmlns:a16="http://schemas.microsoft.com/office/drawing/2014/main" id="{43373F58-2904-2A4F-869C-FE330CB9A612}"/>
              </a:ext>
            </a:extLst>
          </p:cNvPr>
          <p:cNvGrpSpPr>
            <a:grpSpLocks noChangeAspect="1"/>
          </p:cNvGrpSpPr>
          <p:nvPr/>
        </p:nvGrpSpPr>
        <p:grpSpPr>
          <a:xfrm>
            <a:off x="1502534" y="365775"/>
            <a:ext cx="288000" cy="288000"/>
            <a:chOff x="323087" y="833524"/>
            <a:chExt cx="324000" cy="324000"/>
          </a:xfrm>
          <a:noFill/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86A95B2-F701-3740-9598-F5E46BDF5746}"/>
                </a:ext>
              </a:extLst>
            </p:cNvPr>
            <p:cNvSpPr>
              <a:spLocks/>
            </p:cNvSpPr>
            <p:nvPr/>
          </p:nvSpPr>
          <p:spPr>
            <a:xfrm>
              <a:off x="323087" y="833524"/>
              <a:ext cx="324000" cy="324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31502"/>
              <a:endParaRPr lang="en-US" sz="4608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FD4786FA-494E-C64F-B004-EF6AFB8D0DE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3478" y="877470"/>
              <a:ext cx="289496" cy="216000"/>
              <a:chOff x="1409669" y="3652628"/>
              <a:chExt cx="1238862" cy="924344"/>
            </a:xfrm>
            <a:grpFill/>
          </p:grpSpPr>
          <p:sp>
            <p:nvSpPr>
              <p:cNvPr id="129" name="Freeform 96">
                <a:extLst>
                  <a:ext uri="{FF2B5EF4-FFF2-40B4-BE49-F238E27FC236}">
                    <a16:creationId xmlns:a16="http://schemas.microsoft.com/office/drawing/2014/main" id="{11D3DDE4-069F-3341-A060-BA75A8C599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202" y="4112399"/>
                <a:ext cx="810303" cy="464573"/>
              </a:xfrm>
              <a:custGeom>
                <a:avLst/>
                <a:gdLst>
                  <a:gd name="T0" fmla="*/ 250 w 675"/>
                  <a:gd name="T1" fmla="*/ 0 h 387"/>
                  <a:gd name="T2" fmla="*/ 560 w 675"/>
                  <a:gd name="T3" fmla="*/ 0 h 387"/>
                  <a:gd name="T4" fmla="*/ 675 w 675"/>
                  <a:gd name="T5" fmla="*/ 116 h 387"/>
                  <a:gd name="T6" fmla="*/ 675 w 675"/>
                  <a:gd name="T7" fmla="*/ 387 h 387"/>
                  <a:gd name="T8" fmla="*/ 0 w 675"/>
                  <a:gd name="T9" fmla="*/ 387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5" h="387">
                    <a:moveTo>
                      <a:pt x="250" y="0"/>
                    </a:moveTo>
                    <a:lnTo>
                      <a:pt x="560" y="0"/>
                    </a:lnTo>
                    <a:lnTo>
                      <a:pt x="675" y="116"/>
                    </a:lnTo>
                    <a:lnTo>
                      <a:pt x="675" y="387"/>
                    </a:lnTo>
                    <a:lnTo>
                      <a:pt x="0" y="387"/>
                    </a:lnTo>
                  </a:path>
                </a:pathLst>
              </a:cu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0" name="Line 97">
                <a:extLst>
                  <a:ext uri="{FF2B5EF4-FFF2-40B4-BE49-F238E27FC236}">
                    <a16:creationId xmlns:a16="http://schemas.microsoft.com/office/drawing/2014/main" id="{8B1FE182-EBF4-5449-8B47-7A40298979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6995" y="4112399"/>
                <a:ext cx="130849" cy="0"/>
              </a:xfrm>
              <a:prstGeom prst="line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1" name="Rectangle 98">
                <a:extLst>
                  <a:ext uri="{FF2B5EF4-FFF2-40B4-BE49-F238E27FC236}">
                    <a16:creationId xmlns:a16="http://schemas.microsoft.com/office/drawing/2014/main" id="{6293EEDC-926B-7144-BFB0-3EB9D8BC28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258853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2" name="Rectangle 99">
                <a:extLst>
                  <a:ext uri="{FF2B5EF4-FFF2-40B4-BE49-F238E27FC236}">
                    <a16:creationId xmlns:a16="http://schemas.microsoft.com/office/drawing/2014/main" id="{17006E3B-DA44-4C48-B5ED-276B667995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368095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3" name="Rectangle 100">
                <a:extLst>
                  <a:ext uri="{FF2B5EF4-FFF2-40B4-BE49-F238E27FC236}">
                    <a16:creationId xmlns:a16="http://schemas.microsoft.com/office/drawing/2014/main" id="{AB832F3A-3B22-DD42-BC65-253EF4945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261254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4" name="Rectangle 101">
                <a:extLst>
                  <a:ext uri="{FF2B5EF4-FFF2-40B4-BE49-F238E27FC236}">
                    <a16:creationId xmlns:a16="http://schemas.microsoft.com/office/drawing/2014/main" id="{71D9B4DB-923A-E140-AF17-22BA993921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370495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5" name="Line 102">
                <a:extLst>
                  <a:ext uri="{FF2B5EF4-FFF2-40B4-BE49-F238E27FC236}">
                    <a16:creationId xmlns:a16="http://schemas.microsoft.com/office/drawing/2014/main" id="{2BF98093-3B9C-6547-B8D0-5531569315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9669" y="4576972"/>
                <a:ext cx="1238862" cy="0"/>
              </a:xfrm>
              <a:prstGeom prst="line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6" name="Line 103">
                <a:extLst>
                  <a:ext uri="{FF2B5EF4-FFF2-40B4-BE49-F238E27FC236}">
                    <a16:creationId xmlns:a16="http://schemas.microsoft.com/office/drawing/2014/main" id="{836D769A-D810-4749-A72A-3DF2E39F64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7654" y="3916726"/>
                <a:ext cx="145034" cy="0"/>
              </a:xfrm>
              <a:prstGeom prst="line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7" name="Line 104">
                <a:extLst>
                  <a:ext uri="{FF2B5EF4-FFF2-40B4-BE49-F238E27FC236}">
                    <a16:creationId xmlns:a16="http://schemas.microsoft.com/office/drawing/2014/main" id="{C97EE76C-F466-B04D-AAAA-FBF417B6BA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16508" y="3729457"/>
                <a:ext cx="214881" cy="0"/>
              </a:xfrm>
              <a:prstGeom prst="line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8" name="Line 105">
                <a:extLst>
                  <a:ext uri="{FF2B5EF4-FFF2-40B4-BE49-F238E27FC236}">
                    <a16:creationId xmlns:a16="http://schemas.microsoft.com/office/drawing/2014/main" id="{E5E20EB0-E0D7-514D-BA81-C9A174981F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0831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9" name="Line 106">
                <a:extLst>
                  <a:ext uri="{FF2B5EF4-FFF2-40B4-BE49-F238E27FC236}">
                    <a16:creationId xmlns:a16="http://schemas.microsoft.com/office/drawing/2014/main" id="{AF3EE256-89E8-DF4C-BDCA-8B0C11F575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769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0" name="Freeform 94">
                <a:extLst>
                  <a:ext uri="{FF2B5EF4-FFF2-40B4-BE49-F238E27FC236}">
                    <a16:creationId xmlns:a16="http://schemas.microsoft.com/office/drawing/2014/main" id="{3F231546-83A2-E84B-A118-0F89FB1F0A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9295" y="3652628"/>
                <a:ext cx="286907" cy="924344"/>
              </a:xfrm>
              <a:custGeom>
                <a:avLst/>
                <a:gdLst>
                  <a:gd name="T0" fmla="*/ 239 w 239"/>
                  <a:gd name="T1" fmla="*/ 770 h 770"/>
                  <a:gd name="T2" fmla="*/ 0 w 239"/>
                  <a:gd name="T3" fmla="*/ 770 h 770"/>
                  <a:gd name="T4" fmla="*/ 33 w 239"/>
                  <a:gd name="T5" fmla="*/ 0 h 770"/>
                  <a:gd name="T6" fmla="*/ 206 w 239"/>
                  <a:gd name="T7" fmla="*/ 0 h 770"/>
                  <a:gd name="T8" fmla="*/ 239 w 239"/>
                  <a:gd name="T9" fmla="*/ 77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9" h="770">
                    <a:moveTo>
                      <a:pt x="239" y="770"/>
                    </a:moveTo>
                    <a:lnTo>
                      <a:pt x="0" y="770"/>
                    </a:lnTo>
                    <a:lnTo>
                      <a:pt x="33" y="0"/>
                    </a:lnTo>
                    <a:lnTo>
                      <a:pt x="206" y="0"/>
                    </a:lnTo>
                    <a:lnTo>
                      <a:pt x="239" y="770"/>
                    </a:lnTo>
                    <a:close/>
                  </a:path>
                </a:pathLst>
              </a:cu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" name="Freeform 95">
                <a:extLst>
                  <a:ext uri="{FF2B5EF4-FFF2-40B4-BE49-F238E27FC236}">
                    <a16:creationId xmlns:a16="http://schemas.microsoft.com/office/drawing/2014/main" id="{FA235656-3E03-8049-A8BB-D1AE30C4D3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636" y="3847101"/>
                <a:ext cx="226885" cy="729871"/>
              </a:xfrm>
              <a:custGeom>
                <a:avLst/>
                <a:gdLst>
                  <a:gd name="T0" fmla="*/ 189 w 189"/>
                  <a:gd name="T1" fmla="*/ 608 h 608"/>
                  <a:gd name="T2" fmla="*/ 0 w 189"/>
                  <a:gd name="T3" fmla="*/ 608 h 608"/>
                  <a:gd name="T4" fmla="*/ 16 w 189"/>
                  <a:gd name="T5" fmla="*/ 223 h 608"/>
                  <a:gd name="T6" fmla="*/ 26 w 189"/>
                  <a:gd name="T7" fmla="*/ 0 h 608"/>
                  <a:gd name="T8" fmla="*/ 163 w 189"/>
                  <a:gd name="T9" fmla="*/ 0 h 608"/>
                  <a:gd name="T10" fmla="*/ 173 w 189"/>
                  <a:gd name="T11" fmla="*/ 221 h 608"/>
                  <a:gd name="T12" fmla="*/ 189 w 189"/>
                  <a:gd name="T13" fmla="*/ 608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608">
                    <a:moveTo>
                      <a:pt x="189" y="608"/>
                    </a:moveTo>
                    <a:lnTo>
                      <a:pt x="0" y="608"/>
                    </a:lnTo>
                    <a:lnTo>
                      <a:pt x="16" y="223"/>
                    </a:lnTo>
                    <a:lnTo>
                      <a:pt x="26" y="0"/>
                    </a:lnTo>
                    <a:lnTo>
                      <a:pt x="163" y="0"/>
                    </a:lnTo>
                    <a:lnTo>
                      <a:pt x="173" y="221"/>
                    </a:lnTo>
                    <a:lnTo>
                      <a:pt x="189" y="608"/>
                    </a:lnTo>
                    <a:close/>
                  </a:path>
                </a:pathLst>
              </a:custGeom>
              <a:grpFill/>
              <a:ln w="9525" cap="rnd">
                <a:solidFill>
                  <a:schemeClr val="tx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E556C475-18F5-CA4D-907C-455030786783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8775919" y="1668491"/>
            <a:ext cx="0" cy="732961"/>
          </a:xfrm>
          <a:prstGeom prst="straightConnector1">
            <a:avLst/>
          </a:prstGeom>
          <a:ln w="1270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FFA89DF7-D079-0947-8E29-4EEA4975DBBD}"/>
              </a:ext>
            </a:extLst>
          </p:cNvPr>
          <p:cNvSpPr/>
          <p:nvPr/>
        </p:nvSpPr>
        <p:spPr>
          <a:xfrm>
            <a:off x="7820649" y="432323"/>
            <a:ext cx="2622219" cy="1236168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5A6B8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814973" y="883660"/>
            <a:ext cx="2949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Asset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 Converter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asset-hierarchy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modeling)</a:t>
            </a:r>
          </a:p>
        </p:txBody>
      </p:sp>
      <p:grpSp>
        <p:nvGrpSpPr>
          <p:cNvPr id="59" name="Group 29">
            <a:extLst>
              <a:ext uri="{FF2B5EF4-FFF2-40B4-BE49-F238E27FC236}">
                <a16:creationId xmlns:a16="http://schemas.microsoft.com/office/drawing/2014/main" id="{1390D20A-B256-FC4F-85A4-DDC3115D5502}"/>
              </a:ext>
            </a:extLst>
          </p:cNvPr>
          <p:cNvGrpSpPr>
            <a:grpSpLocks/>
          </p:cNvGrpSpPr>
          <p:nvPr/>
        </p:nvGrpSpPr>
        <p:grpSpPr bwMode="auto">
          <a:xfrm>
            <a:off x="3272170" y="2585765"/>
            <a:ext cx="392113" cy="333375"/>
            <a:chOff x="7089948" y="4360739"/>
            <a:chExt cx="391016" cy="333597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78B8604-7BF4-0B4D-AF7A-08443480D22F}"/>
                </a:ext>
              </a:extLst>
            </p:cNvPr>
            <p:cNvSpPr/>
            <p:nvPr/>
          </p:nvSpPr>
          <p:spPr>
            <a:xfrm>
              <a:off x="7118443" y="4360739"/>
              <a:ext cx="334026" cy="33359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61" name="TextBox 31">
              <a:extLst>
                <a:ext uri="{FF2B5EF4-FFF2-40B4-BE49-F238E27FC236}">
                  <a16:creationId xmlns:a16="http://schemas.microsoft.com/office/drawing/2014/main" id="{2225979B-F6C9-944A-AF25-71F25478C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9948" y="4364855"/>
              <a:ext cx="3910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 smtClean="0">
                  <a:solidFill>
                    <a:schemeClr val="bg1"/>
                  </a:solidFill>
                </a:rPr>
                <a:t>1a</a:t>
              </a:r>
              <a:endParaRPr lang="en-US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2" name="Group 29">
            <a:extLst>
              <a:ext uri="{FF2B5EF4-FFF2-40B4-BE49-F238E27FC236}">
                <a16:creationId xmlns:a16="http://schemas.microsoft.com/office/drawing/2014/main" id="{1390D20A-B256-FC4F-85A4-DDC3115D5502}"/>
              </a:ext>
            </a:extLst>
          </p:cNvPr>
          <p:cNvGrpSpPr>
            <a:grpSpLocks/>
          </p:cNvGrpSpPr>
          <p:nvPr/>
        </p:nvGrpSpPr>
        <p:grpSpPr bwMode="auto">
          <a:xfrm>
            <a:off x="3272169" y="2090785"/>
            <a:ext cx="392113" cy="333375"/>
            <a:chOff x="7089944" y="4360739"/>
            <a:chExt cx="391016" cy="333597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178B8604-7BF4-0B4D-AF7A-08443480D22F}"/>
                </a:ext>
              </a:extLst>
            </p:cNvPr>
            <p:cNvSpPr/>
            <p:nvPr/>
          </p:nvSpPr>
          <p:spPr>
            <a:xfrm>
              <a:off x="7118443" y="4360739"/>
              <a:ext cx="334026" cy="33359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64" name="TextBox 31">
              <a:extLst>
                <a:ext uri="{FF2B5EF4-FFF2-40B4-BE49-F238E27FC236}">
                  <a16:creationId xmlns:a16="http://schemas.microsoft.com/office/drawing/2014/main" id="{2225979B-F6C9-944A-AF25-71F25478C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9944" y="4364855"/>
              <a:ext cx="3910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 smtClean="0">
                  <a:solidFill>
                    <a:schemeClr val="bg1"/>
                  </a:solidFill>
                </a:rPr>
                <a:t>1b</a:t>
              </a:r>
              <a:endParaRPr lang="en-US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Group 29">
            <a:extLst>
              <a:ext uri="{FF2B5EF4-FFF2-40B4-BE49-F238E27FC236}">
                <a16:creationId xmlns:a16="http://schemas.microsoft.com/office/drawing/2014/main" id="{1390D20A-B256-FC4F-85A4-DDC3115D5502}"/>
              </a:ext>
            </a:extLst>
          </p:cNvPr>
          <p:cNvGrpSpPr>
            <a:grpSpLocks/>
          </p:cNvGrpSpPr>
          <p:nvPr/>
        </p:nvGrpSpPr>
        <p:grpSpPr bwMode="auto">
          <a:xfrm>
            <a:off x="5886373" y="3578796"/>
            <a:ext cx="392113" cy="333375"/>
            <a:chOff x="7089948" y="4360739"/>
            <a:chExt cx="391016" cy="333597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178B8604-7BF4-0B4D-AF7A-08443480D22F}"/>
                </a:ext>
              </a:extLst>
            </p:cNvPr>
            <p:cNvSpPr/>
            <p:nvPr/>
          </p:nvSpPr>
          <p:spPr>
            <a:xfrm>
              <a:off x="7118443" y="4360739"/>
              <a:ext cx="334026" cy="33359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70" name="TextBox 31">
              <a:extLst>
                <a:ext uri="{FF2B5EF4-FFF2-40B4-BE49-F238E27FC236}">
                  <a16:creationId xmlns:a16="http://schemas.microsoft.com/office/drawing/2014/main" id="{2225979B-F6C9-944A-AF25-71F25478C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9948" y="4364855"/>
              <a:ext cx="3910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 smtClean="0">
                  <a:solidFill>
                    <a:schemeClr val="bg1"/>
                  </a:solidFill>
                </a:rPr>
                <a:t>2</a:t>
              </a:r>
              <a:endParaRPr lang="en-US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1" name="Group 29">
            <a:extLst>
              <a:ext uri="{FF2B5EF4-FFF2-40B4-BE49-F238E27FC236}">
                <a16:creationId xmlns:a16="http://schemas.microsoft.com/office/drawing/2014/main" id="{1390D20A-B256-FC4F-85A4-DDC3115D5502}"/>
              </a:ext>
            </a:extLst>
          </p:cNvPr>
          <p:cNvGrpSpPr>
            <a:grpSpLocks/>
          </p:cNvGrpSpPr>
          <p:nvPr/>
        </p:nvGrpSpPr>
        <p:grpSpPr bwMode="auto">
          <a:xfrm>
            <a:off x="7105183" y="3582909"/>
            <a:ext cx="392113" cy="333375"/>
            <a:chOff x="7089948" y="4360739"/>
            <a:chExt cx="391016" cy="333597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178B8604-7BF4-0B4D-AF7A-08443480D22F}"/>
                </a:ext>
              </a:extLst>
            </p:cNvPr>
            <p:cNvSpPr/>
            <p:nvPr/>
          </p:nvSpPr>
          <p:spPr>
            <a:xfrm>
              <a:off x="7118443" y="4360739"/>
              <a:ext cx="334026" cy="33359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77" name="TextBox 31">
              <a:extLst>
                <a:ext uri="{FF2B5EF4-FFF2-40B4-BE49-F238E27FC236}">
                  <a16:creationId xmlns:a16="http://schemas.microsoft.com/office/drawing/2014/main" id="{2225979B-F6C9-944A-AF25-71F25478C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9948" y="4364855"/>
              <a:ext cx="3910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78" name="Group 29">
            <a:extLst>
              <a:ext uri="{FF2B5EF4-FFF2-40B4-BE49-F238E27FC236}">
                <a16:creationId xmlns:a16="http://schemas.microsoft.com/office/drawing/2014/main" id="{1390D20A-B256-FC4F-85A4-DDC3115D5502}"/>
              </a:ext>
            </a:extLst>
          </p:cNvPr>
          <p:cNvGrpSpPr>
            <a:grpSpLocks/>
          </p:cNvGrpSpPr>
          <p:nvPr/>
        </p:nvGrpSpPr>
        <p:grpSpPr bwMode="auto">
          <a:xfrm>
            <a:off x="8580263" y="1878064"/>
            <a:ext cx="392113" cy="333375"/>
            <a:chOff x="7089948" y="4360739"/>
            <a:chExt cx="391016" cy="333597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178B8604-7BF4-0B4D-AF7A-08443480D22F}"/>
                </a:ext>
              </a:extLst>
            </p:cNvPr>
            <p:cNvSpPr/>
            <p:nvPr/>
          </p:nvSpPr>
          <p:spPr>
            <a:xfrm>
              <a:off x="7118443" y="4360739"/>
              <a:ext cx="334026" cy="33359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80" name="TextBox 31">
              <a:extLst>
                <a:ext uri="{FF2B5EF4-FFF2-40B4-BE49-F238E27FC236}">
                  <a16:creationId xmlns:a16="http://schemas.microsoft.com/office/drawing/2014/main" id="{2225979B-F6C9-944A-AF25-71F25478C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9948" y="4364855"/>
              <a:ext cx="3910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 smtClean="0">
                  <a:solidFill>
                    <a:schemeClr val="bg1"/>
                  </a:solidFill>
                </a:rPr>
                <a:t>4</a:t>
              </a:r>
              <a:endParaRPr lang="en-US" alt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2" name="Group 29">
            <a:extLst>
              <a:ext uri="{FF2B5EF4-FFF2-40B4-BE49-F238E27FC236}">
                <a16:creationId xmlns:a16="http://schemas.microsoft.com/office/drawing/2014/main" id="{1390D20A-B256-FC4F-85A4-DDC3115D5502}"/>
              </a:ext>
            </a:extLst>
          </p:cNvPr>
          <p:cNvGrpSpPr>
            <a:grpSpLocks/>
          </p:cNvGrpSpPr>
          <p:nvPr/>
        </p:nvGrpSpPr>
        <p:grpSpPr bwMode="auto">
          <a:xfrm>
            <a:off x="9477209" y="2585765"/>
            <a:ext cx="392113" cy="333375"/>
            <a:chOff x="7089948" y="4360739"/>
            <a:chExt cx="391016" cy="333597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178B8604-7BF4-0B4D-AF7A-08443480D22F}"/>
                </a:ext>
              </a:extLst>
            </p:cNvPr>
            <p:cNvSpPr/>
            <p:nvPr/>
          </p:nvSpPr>
          <p:spPr>
            <a:xfrm>
              <a:off x="7118443" y="4360739"/>
              <a:ext cx="334026" cy="333597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chemeClr val="tx2"/>
                </a:solidFill>
              </a:endParaRPr>
            </a:p>
          </p:txBody>
        </p:sp>
        <p:sp>
          <p:nvSpPr>
            <p:cNvPr id="90" name="TextBox 31">
              <a:extLst>
                <a:ext uri="{FF2B5EF4-FFF2-40B4-BE49-F238E27FC236}">
                  <a16:creationId xmlns:a16="http://schemas.microsoft.com/office/drawing/2014/main" id="{2225979B-F6C9-944A-AF25-71F25478C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9948" y="4364855"/>
              <a:ext cx="39101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 smtClean="0">
                  <a:solidFill>
                    <a:schemeClr val="bg1"/>
                  </a:solidFill>
                </a:rPr>
                <a:t>5</a:t>
              </a:r>
              <a:endParaRPr lang="en-US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95" name="Rectangle 5">
            <a:extLst>
              <a:ext uri="{FF2B5EF4-FFF2-40B4-BE49-F238E27FC236}">
                <a16:creationId xmlns:a16="http://schemas.microsoft.com/office/drawing/2014/main" id="{A8071E2F-D473-144B-9B66-446B72E3E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0111" y="4174368"/>
            <a:ext cx="8018421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342900" indent="-168275">
              <a:spcAft>
                <a:spcPts val="600"/>
              </a:spcAft>
              <a:buFont typeface="+mj-lt"/>
              <a:buAutoNum type="arabicPeriod"/>
            </a:pPr>
            <a:r>
              <a:rPr lang="en-US" sz="1150" b="1" dirty="0" smtClean="0">
                <a:latin typeface="Arial" panose="020B0604020202020204" pitchFamily="34" charset="0"/>
                <a:cs typeface="Arial" panose="020B0604020202020204" pitchFamily="34" charset="0"/>
              </a:rPr>
              <a:t>Upload. </a:t>
            </a:r>
            <a:r>
              <a:rPr lang="en-US" sz="1150" dirty="0">
                <a:latin typeface="Arial" panose="020B0604020202020204" pitchFamily="34" charset="0"/>
                <a:cs typeface="Arial" panose="020B0604020202020204" pitchFamily="34" charset="0"/>
              </a:rPr>
              <a:t>The asset hierarchy and tag definitions </a:t>
            </a:r>
            <a:r>
              <a:rPr lang="en-US" sz="1150" dirty="0" smtClean="0">
                <a:latin typeface="Arial" panose="020B0604020202020204" pitchFamily="34" charset="0"/>
                <a:cs typeface="Arial" panose="020B0604020202020204" pitchFamily="34" charset="0"/>
              </a:rPr>
              <a:t>are uploaded (a) automatically or (b) manually. </a:t>
            </a:r>
          </a:p>
          <a:p>
            <a:pPr marL="342900" indent="-168275">
              <a:spcAft>
                <a:spcPts val="600"/>
              </a:spcAft>
              <a:buFont typeface="+mj-lt"/>
              <a:buAutoNum type="arabicPeriod"/>
            </a:pPr>
            <a:r>
              <a:rPr lang="en-US" sz="1150" b="1" dirty="0" smtClean="0">
                <a:latin typeface="Arial" panose="020B0604020202020204" pitchFamily="34" charset="0"/>
                <a:cs typeface="Arial" panose="020B0604020202020204" pitchFamily="34" charset="0"/>
              </a:rPr>
              <a:t>Lambda ingestion</a:t>
            </a:r>
            <a:r>
              <a:rPr lang="en-US" sz="115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50" dirty="0" smtClean="0">
                <a:latin typeface="Arial" panose="020B0604020202020204" pitchFamily="34" charset="0"/>
                <a:cs typeface="Arial" panose="020B0604020202020204" pitchFamily="34" charset="0"/>
              </a:rPr>
              <a:t>(only </a:t>
            </a:r>
            <a:r>
              <a:rPr lang="en-US" sz="1150" dirty="0">
                <a:latin typeface="Arial" panose="020B0604020202020204" pitchFamily="34" charset="0"/>
                <a:cs typeface="Arial" panose="020B0604020202020204" pitchFamily="34" charset="0"/>
              </a:rPr>
              <a:t>with 1a)</a:t>
            </a:r>
            <a:r>
              <a:rPr lang="en-US" sz="115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150" dirty="0">
                <a:latin typeface="Arial" panose="020B0604020202020204" pitchFamily="34" charset="0"/>
                <a:cs typeface="Arial" panose="020B0604020202020204" pitchFamily="34" charset="0"/>
              </a:rPr>
              <a:t>The asset hierarchy and tag definitions are ingested into </a:t>
            </a:r>
            <a:r>
              <a:rPr lang="en-US" sz="1150" dirty="0" smtClean="0">
                <a:latin typeface="Arial" panose="020B0604020202020204" pitchFamily="34" charset="0"/>
                <a:cs typeface="Arial" panose="020B0604020202020204" pitchFamily="34" charset="0"/>
              </a:rPr>
              <a:t>Lambda through AWS IoT Core </a:t>
            </a:r>
            <a:r>
              <a:rPr lang="en-US" sz="1150" dirty="0">
                <a:latin typeface="Arial" panose="020B0604020202020204" pitchFamily="34" charset="0"/>
                <a:cs typeface="Arial" panose="020B0604020202020204" pitchFamily="34" charset="0"/>
              </a:rPr>
              <a:t>and then routed into an S3 bucket. Source: functions/source/AssetModelIngestion/assetModelIngestion.py</a:t>
            </a:r>
            <a:endParaRPr lang="en-US" sz="115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168275">
              <a:spcAft>
                <a:spcPts val="600"/>
              </a:spcAft>
              <a:buFont typeface="+mj-lt"/>
              <a:buAutoNum type="arabicPeriod"/>
            </a:pPr>
            <a:r>
              <a:rPr lang="en-US" sz="1150" b="1" dirty="0" smtClean="0">
                <a:latin typeface="Arial" panose="020B0604020202020204" pitchFamily="34" charset="0"/>
                <a:cs typeface="Arial" panose="020B0604020202020204" pitchFamily="34" charset="0"/>
              </a:rPr>
              <a:t>Object-upload event.</a:t>
            </a:r>
            <a:r>
              <a:rPr lang="en-US" sz="1150" dirty="0">
                <a:latin typeface="Arial" panose="020B0604020202020204" pitchFamily="34" charset="0"/>
                <a:cs typeface="Arial" panose="020B0604020202020204" pitchFamily="34" charset="0"/>
              </a:rPr>
              <a:t> An object-upload event initiates Lambda conversion and provisioning.</a:t>
            </a:r>
            <a:endParaRPr lang="en-US" sz="115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168275">
              <a:spcAft>
                <a:spcPts val="600"/>
              </a:spcAft>
              <a:buFont typeface="+mj-lt"/>
              <a:buAutoNum type="arabicPeriod"/>
            </a:pPr>
            <a:r>
              <a:rPr lang="en-US" sz="1150" b="1" dirty="0" smtClean="0">
                <a:latin typeface="Arial" panose="020B0604020202020204" pitchFamily="34" charset="0"/>
                <a:cs typeface="Arial" panose="020B0604020202020204" pitchFamily="34" charset="0"/>
              </a:rPr>
              <a:t>Asset-hierarchy conversion. </a:t>
            </a:r>
            <a:r>
              <a:rPr lang="en-US" sz="1150" dirty="0">
                <a:latin typeface="Arial" panose="020B0604020202020204" pitchFamily="34" charset="0"/>
                <a:cs typeface="Arial" panose="020B0604020202020204" pitchFamily="34" charset="0"/>
              </a:rPr>
              <a:t>The input hierarchy and definitions are converted to </a:t>
            </a:r>
            <a:r>
              <a:rPr lang="en-US" sz="1150" dirty="0" smtClean="0">
                <a:latin typeface="Arial" panose="020B0604020202020204" pitchFamily="34" charset="0"/>
                <a:cs typeface="Arial" panose="020B0604020202020204" pitchFamily="34" charset="0"/>
              </a:rPr>
              <a:t>Amazon DynamoDB </a:t>
            </a:r>
            <a:r>
              <a:rPr lang="en-US" sz="1150" dirty="0">
                <a:latin typeface="Arial" panose="020B0604020202020204" pitchFamily="34" charset="0"/>
                <a:cs typeface="Arial" panose="020B0604020202020204" pitchFamily="34" charset="0"/>
              </a:rPr>
              <a:t>table items, conforming to the AWS IoT SiteWise asset model and asset-definition structure.</a:t>
            </a:r>
            <a:endParaRPr lang="en-US" sz="115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168275">
              <a:buFont typeface="+mj-lt"/>
              <a:buAutoNum type="arabicPeriod"/>
            </a:pPr>
            <a:r>
              <a:rPr lang="en-US" sz="1150" b="1" dirty="0" smtClean="0">
                <a:latin typeface="Arial" panose="020B0604020202020204" pitchFamily="34" charset="0"/>
                <a:cs typeface="Arial" panose="020B0604020202020204" pitchFamily="34" charset="0"/>
              </a:rPr>
              <a:t>AWS IoT SiteWise resource provisioning. </a:t>
            </a:r>
            <a:r>
              <a:rPr lang="en-US" sz="1150" dirty="0">
                <a:latin typeface="Arial" panose="020B0604020202020204" pitchFamily="34" charset="0"/>
                <a:cs typeface="Arial" panose="020B0604020202020204" pitchFamily="34" charset="0"/>
              </a:rPr>
              <a:t>Resources in AWS IoT SiteWise are provisioned based on updated DynamoDB table items. Source: functions/source/AssetModelConverter/createSitewiseResources.py </a:t>
            </a:r>
            <a:endParaRPr lang="en-US" sz="115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10751A5-0377-9545-BF3D-88AC84CC5242}"/>
              </a:ext>
            </a:extLst>
          </p:cNvPr>
          <p:cNvSpPr txBox="1"/>
          <p:nvPr/>
        </p:nvSpPr>
        <p:spPr>
          <a:xfrm>
            <a:off x="3647463" y="2030533"/>
            <a:ext cx="12667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Manual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497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4C73F1DB-985F-F349-802F-5D4D9AB06545}"/>
              </a:ext>
            </a:extLst>
          </p:cNvPr>
          <p:cNvSpPr/>
          <p:nvPr/>
        </p:nvSpPr>
        <p:spPr>
          <a:xfrm>
            <a:off x="3310663" y="3840639"/>
            <a:ext cx="4501686" cy="265807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31502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621749D-8ECA-AD44-9B38-E8C10DF97723}"/>
              </a:ext>
            </a:extLst>
          </p:cNvPr>
          <p:cNvSpPr/>
          <p:nvPr/>
        </p:nvSpPr>
        <p:spPr>
          <a:xfrm>
            <a:off x="3312876" y="654724"/>
            <a:ext cx="4499473" cy="306275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0" tIns="146304" rIns="146304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731502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D14877CD-418B-544A-A31C-BBE70BCF6776}"/>
              </a:ext>
            </a:extLst>
          </p:cNvPr>
          <p:cNvSpPr/>
          <p:nvPr/>
        </p:nvSpPr>
        <p:spPr>
          <a:xfrm>
            <a:off x="3903464" y="945681"/>
            <a:ext cx="3422639" cy="4597218"/>
          </a:xfrm>
          <a:custGeom>
            <a:avLst/>
            <a:gdLst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62861 w 10962861"/>
              <a:gd name="connsiteY3" fmla="*/ 2286000 h 5068956"/>
              <a:gd name="connsiteX4" fmla="*/ 5874026 w 10962861"/>
              <a:gd name="connsiteY4" fmla="*/ 2286000 h 5068956"/>
              <a:gd name="connsiteX5" fmla="*/ 5874026 w 10962861"/>
              <a:gd name="connsiteY5" fmla="*/ 9939 h 5068956"/>
              <a:gd name="connsiteX6" fmla="*/ 0 w 10962861"/>
              <a:gd name="connsiteY6" fmla="*/ 0 h 5068956"/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62861 w 10962861"/>
              <a:gd name="connsiteY3" fmla="*/ 2286000 h 5068956"/>
              <a:gd name="connsiteX4" fmla="*/ 5874026 w 10962861"/>
              <a:gd name="connsiteY4" fmla="*/ 2286000 h 5068956"/>
              <a:gd name="connsiteX5" fmla="*/ 5691688 w 10962861"/>
              <a:gd name="connsiteY5" fmla="*/ 9939 h 5068956"/>
              <a:gd name="connsiteX6" fmla="*/ 0 w 10962861"/>
              <a:gd name="connsiteY6" fmla="*/ 0 h 5068956"/>
              <a:gd name="connsiteX0" fmla="*/ 0 w 10962861"/>
              <a:gd name="connsiteY0" fmla="*/ 0 h 5068956"/>
              <a:gd name="connsiteX1" fmla="*/ 9939 w 10962861"/>
              <a:gd name="connsiteY1" fmla="*/ 5068956 h 5068956"/>
              <a:gd name="connsiteX2" fmla="*/ 10962861 w 10962861"/>
              <a:gd name="connsiteY2" fmla="*/ 5059017 h 5068956"/>
              <a:gd name="connsiteX3" fmla="*/ 10962861 w 10962861"/>
              <a:gd name="connsiteY3" fmla="*/ 2286000 h 5068956"/>
              <a:gd name="connsiteX4" fmla="*/ 5691687 w 10962861"/>
              <a:gd name="connsiteY4" fmla="*/ 2331321 h 5068956"/>
              <a:gd name="connsiteX5" fmla="*/ 5691688 w 10962861"/>
              <a:gd name="connsiteY5" fmla="*/ 9939 h 5068956"/>
              <a:gd name="connsiteX6" fmla="*/ 0 w 10962861"/>
              <a:gd name="connsiteY6" fmla="*/ 0 h 5068956"/>
              <a:gd name="connsiteX0" fmla="*/ 0 w 10962861"/>
              <a:gd name="connsiteY0" fmla="*/ 57306 h 5126262"/>
              <a:gd name="connsiteX1" fmla="*/ 9939 w 10962861"/>
              <a:gd name="connsiteY1" fmla="*/ 5126262 h 5126262"/>
              <a:gd name="connsiteX2" fmla="*/ 10962861 w 10962861"/>
              <a:gd name="connsiteY2" fmla="*/ 5116323 h 5126262"/>
              <a:gd name="connsiteX3" fmla="*/ 10962861 w 10962861"/>
              <a:gd name="connsiteY3" fmla="*/ 2343306 h 5126262"/>
              <a:gd name="connsiteX4" fmla="*/ 5691687 w 10962861"/>
              <a:gd name="connsiteY4" fmla="*/ 2388627 h 5126262"/>
              <a:gd name="connsiteX5" fmla="*/ 0 w 10962861"/>
              <a:gd name="connsiteY5" fmla="*/ 57306 h 5126262"/>
              <a:gd name="connsiteX0" fmla="*/ 1448 w 10952922"/>
              <a:gd name="connsiteY0" fmla="*/ 339946 h 3025823"/>
              <a:gd name="connsiteX1" fmla="*/ 0 w 10952922"/>
              <a:gd name="connsiteY1" fmla="*/ 3025823 h 3025823"/>
              <a:gd name="connsiteX2" fmla="*/ 10952922 w 10952922"/>
              <a:gd name="connsiteY2" fmla="*/ 3015884 h 3025823"/>
              <a:gd name="connsiteX3" fmla="*/ 10952922 w 10952922"/>
              <a:gd name="connsiteY3" fmla="*/ 242867 h 3025823"/>
              <a:gd name="connsiteX4" fmla="*/ 5681748 w 10952922"/>
              <a:gd name="connsiteY4" fmla="*/ 288188 h 3025823"/>
              <a:gd name="connsiteX5" fmla="*/ 1448 w 10952922"/>
              <a:gd name="connsiteY5" fmla="*/ 339946 h 3025823"/>
              <a:gd name="connsiteX0" fmla="*/ 1448 w 10952922"/>
              <a:gd name="connsiteY0" fmla="*/ 207939 h 2893816"/>
              <a:gd name="connsiteX1" fmla="*/ 0 w 10952922"/>
              <a:gd name="connsiteY1" fmla="*/ 2893816 h 2893816"/>
              <a:gd name="connsiteX2" fmla="*/ 10952922 w 10952922"/>
              <a:gd name="connsiteY2" fmla="*/ 2883877 h 2893816"/>
              <a:gd name="connsiteX3" fmla="*/ 10952922 w 10952922"/>
              <a:gd name="connsiteY3" fmla="*/ 110860 h 2893816"/>
              <a:gd name="connsiteX4" fmla="*/ 5681748 w 10952922"/>
              <a:gd name="connsiteY4" fmla="*/ 156181 h 2893816"/>
              <a:gd name="connsiteX5" fmla="*/ 1448 w 10952922"/>
              <a:gd name="connsiteY5" fmla="*/ 207939 h 2893816"/>
              <a:gd name="connsiteX0" fmla="*/ 1448 w 10952922"/>
              <a:gd name="connsiteY0" fmla="*/ 97079 h 2782956"/>
              <a:gd name="connsiteX1" fmla="*/ 0 w 10952922"/>
              <a:gd name="connsiteY1" fmla="*/ 2782956 h 2782956"/>
              <a:gd name="connsiteX2" fmla="*/ 10952922 w 10952922"/>
              <a:gd name="connsiteY2" fmla="*/ 2773017 h 2782956"/>
              <a:gd name="connsiteX3" fmla="*/ 10952922 w 10952922"/>
              <a:gd name="connsiteY3" fmla="*/ 0 h 2782956"/>
              <a:gd name="connsiteX4" fmla="*/ 5681748 w 10952922"/>
              <a:gd name="connsiteY4" fmla="*/ 45321 h 2782956"/>
              <a:gd name="connsiteX5" fmla="*/ 1448 w 10952922"/>
              <a:gd name="connsiteY5" fmla="*/ 97079 h 2782956"/>
              <a:gd name="connsiteX0" fmla="*/ 1448 w 10952922"/>
              <a:gd name="connsiteY0" fmla="*/ 97079 h 2782956"/>
              <a:gd name="connsiteX1" fmla="*/ 0 w 10952922"/>
              <a:gd name="connsiteY1" fmla="*/ 2782956 h 2782956"/>
              <a:gd name="connsiteX2" fmla="*/ 10952922 w 10952922"/>
              <a:gd name="connsiteY2" fmla="*/ 2773017 h 2782956"/>
              <a:gd name="connsiteX3" fmla="*/ 10952922 w 10952922"/>
              <a:gd name="connsiteY3" fmla="*/ 0 h 2782956"/>
              <a:gd name="connsiteX4" fmla="*/ 1448 w 10952922"/>
              <a:gd name="connsiteY4" fmla="*/ 97079 h 2782956"/>
              <a:gd name="connsiteX0" fmla="*/ 1448 w 10964310"/>
              <a:gd name="connsiteY0" fmla="*/ 0 h 2685877"/>
              <a:gd name="connsiteX1" fmla="*/ 0 w 10964310"/>
              <a:gd name="connsiteY1" fmla="*/ 2685877 h 2685877"/>
              <a:gd name="connsiteX2" fmla="*/ 10952922 w 10964310"/>
              <a:gd name="connsiteY2" fmla="*/ 2675938 h 2685877"/>
              <a:gd name="connsiteX3" fmla="*/ 10964310 w 10964310"/>
              <a:gd name="connsiteY3" fmla="*/ 17894 h 2685877"/>
              <a:gd name="connsiteX4" fmla="*/ 1448 w 10964310"/>
              <a:gd name="connsiteY4" fmla="*/ 0 h 2685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64310" h="2685877">
                <a:moveTo>
                  <a:pt x="1448" y="0"/>
                </a:moveTo>
                <a:cubicBezTo>
                  <a:pt x="965" y="895292"/>
                  <a:pt x="483" y="1790585"/>
                  <a:pt x="0" y="2685877"/>
                </a:cubicBezTo>
                <a:lnTo>
                  <a:pt x="10952922" y="2675938"/>
                </a:lnTo>
                <a:lnTo>
                  <a:pt x="10964310" y="17894"/>
                </a:lnTo>
                <a:lnTo>
                  <a:pt x="1448" y="0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rgbClr val="FFC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32BEFA7-83DB-8A4C-A1BE-CBEC056B3325}"/>
              </a:ext>
            </a:extLst>
          </p:cNvPr>
          <p:cNvSpPr/>
          <p:nvPr/>
        </p:nvSpPr>
        <p:spPr>
          <a:xfrm>
            <a:off x="3963831" y="3213797"/>
            <a:ext cx="1141929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IoT </a:t>
            </a:r>
            <a:b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Core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184D92F-63B9-BD4D-8BE9-EA11E49C5894}"/>
              </a:ext>
            </a:extLst>
          </p:cNvPr>
          <p:cNvGrpSpPr>
            <a:grpSpLocks noChangeAspect="1"/>
          </p:cNvGrpSpPr>
          <p:nvPr/>
        </p:nvGrpSpPr>
        <p:grpSpPr>
          <a:xfrm>
            <a:off x="3306515" y="3840708"/>
            <a:ext cx="288000" cy="288000"/>
            <a:chOff x="323087" y="833524"/>
            <a:chExt cx="324000" cy="324000"/>
          </a:xfrm>
          <a:solidFill>
            <a:schemeClr val="bg1"/>
          </a:solidFill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22A25A9-7595-9A43-B014-BE9925B1106D}"/>
                </a:ext>
              </a:extLst>
            </p:cNvPr>
            <p:cNvSpPr>
              <a:spLocks/>
            </p:cNvSpPr>
            <p:nvPr/>
          </p:nvSpPr>
          <p:spPr>
            <a:xfrm>
              <a:off x="323087" y="833524"/>
              <a:ext cx="324000" cy="324000"/>
            </a:xfrm>
            <a:prstGeom prst="rect">
              <a:avLst/>
            </a:prstGeom>
            <a:grpFill/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31502"/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2599DDC7-C43A-1842-9A0B-2E3456DEE43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3478" y="877470"/>
              <a:ext cx="289496" cy="216000"/>
              <a:chOff x="1409669" y="3652628"/>
              <a:chExt cx="1238862" cy="924344"/>
            </a:xfrm>
            <a:grpFill/>
          </p:grpSpPr>
          <p:sp>
            <p:nvSpPr>
              <p:cNvPr id="86" name="Freeform 96">
                <a:extLst>
                  <a:ext uri="{FF2B5EF4-FFF2-40B4-BE49-F238E27FC236}">
                    <a16:creationId xmlns:a16="http://schemas.microsoft.com/office/drawing/2014/main" id="{790137D8-D422-2344-A5AC-AB196D87E5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202" y="4112399"/>
                <a:ext cx="810303" cy="464573"/>
              </a:xfrm>
              <a:custGeom>
                <a:avLst/>
                <a:gdLst>
                  <a:gd name="T0" fmla="*/ 250 w 675"/>
                  <a:gd name="T1" fmla="*/ 0 h 387"/>
                  <a:gd name="T2" fmla="*/ 560 w 675"/>
                  <a:gd name="T3" fmla="*/ 0 h 387"/>
                  <a:gd name="T4" fmla="*/ 675 w 675"/>
                  <a:gd name="T5" fmla="*/ 116 h 387"/>
                  <a:gd name="T6" fmla="*/ 675 w 675"/>
                  <a:gd name="T7" fmla="*/ 387 h 387"/>
                  <a:gd name="T8" fmla="*/ 0 w 675"/>
                  <a:gd name="T9" fmla="*/ 387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5" h="387">
                    <a:moveTo>
                      <a:pt x="250" y="0"/>
                    </a:moveTo>
                    <a:lnTo>
                      <a:pt x="560" y="0"/>
                    </a:lnTo>
                    <a:lnTo>
                      <a:pt x="675" y="116"/>
                    </a:lnTo>
                    <a:lnTo>
                      <a:pt x="675" y="387"/>
                    </a:lnTo>
                    <a:lnTo>
                      <a:pt x="0" y="387"/>
                    </a:lnTo>
                  </a:path>
                </a:pathLst>
              </a:cu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Line 97">
                <a:extLst>
                  <a:ext uri="{FF2B5EF4-FFF2-40B4-BE49-F238E27FC236}">
                    <a16:creationId xmlns:a16="http://schemas.microsoft.com/office/drawing/2014/main" id="{0F4DD292-E626-4845-BA48-B292D3FB78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6995" y="4112399"/>
                <a:ext cx="130849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Rectangle 98">
                <a:extLst>
                  <a:ext uri="{FF2B5EF4-FFF2-40B4-BE49-F238E27FC236}">
                    <a16:creationId xmlns:a16="http://schemas.microsoft.com/office/drawing/2014/main" id="{E93488B3-75B4-3540-A87D-B01BEAD593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258853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Rectangle 99">
                <a:extLst>
                  <a:ext uri="{FF2B5EF4-FFF2-40B4-BE49-F238E27FC236}">
                    <a16:creationId xmlns:a16="http://schemas.microsoft.com/office/drawing/2014/main" id="{DB1AF0FA-B06B-414C-825D-DF13C61E0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368095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Rectangle 100">
                <a:extLst>
                  <a:ext uri="{FF2B5EF4-FFF2-40B4-BE49-F238E27FC236}">
                    <a16:creationId xmlns:a16="http://schemas.microsoft.com/office/drawing/2014/main" id="{3C697CF7-B02F-9C47-AF69-8F5DCF7948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261254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" name="Rectangle 101">
                <a:extLst>
                  <a:ext uri="{FF2B5EF4-FFF2-40B4-BE49-F238E27FC236}">
                    <a16:creationId xmlns:a16="http://schemas.microsoft.com/office/drawing/2014/main" id="{9CEB5878-4A7B-6C4F-84AA-BA7C1B103B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370495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" name="Line 102">
                <a:extLst>
                  <a:ext uri="{FF2B5EF4-FFF2-40B4-BE49-F238E27FC236}">
                    <a16:creationId xmlns:a16="http://schemas.microsoft.com/office/drawing/2014/main" id="{0D3CA78E-4B60-0A42-876E-A327F50966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9669" y="4576972"/>
                <a:ext cx="1238862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Line 103">
                <a:extLst>
                  <a:ext uri="{FF2B5EF4-FFF2-40B4-BE49-F238E27FC236}">
                    <a16:creationId xmlns:a16="http://schemas.microsoft.com/office/drawing/2014/main" id="{1629BD9A-91A5-4D45-A4FA-775CC7F47B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7654" y="3916726"/>
                <a:ext cx="145034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" name="Line 104">
                <a:extLst>
                  <a:ext uri="{FF2B5EF4-FFF2-40B4-BE49-F238E27FC236}">
                    <a16:creationId xmlns:a16="http://schemas.microsoft.com/office/drawing/2014/main" id="{25C80DAE-BCE7-594E-930D-2726C3107B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16508" y="3729457"/>
                <a:ext cx="214881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Line 105">
                <a:extLst>
                  <a:ext uri="{FF2B5EF4-FFF2-40B4-BE49-F238E27FC236}">
                    <a16:creationId xmlns:a16="http://schemas.microsoft.com/office/drawing/2014/main" id="{E4D8F83F-F47F-444E-93B5-9D9F22B127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0831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" name="Line 106">
                <a:extLst>
                  <a:ext uri="{FF2B5EF4-FFF2-40B4-BE49-F238E27FC236}">
                    <a16:creationId xmlns:a16="http://schemas.microsoft.com/office/drawing/2014/main" id="{FC69014D-E95B-6249-8864-E1FF86B916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769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" name="Freeform 94">
                <a:extLst>
                  <a:ext uri="{FF2B5EF4-FFF2-40B4-BE49-F238E27FC236}">
                    <a16:creationId xmlns:a16="http://schemas.microsoft.com/office/drawing/2014/main" id="{B11EE529-A159-5E47-9D9C-B31C4E564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9295" y="3652628"/>
                <a:ext cx="286907" cy="924344"/>
              </a:xfrm>
              <a:custGeom>
                <a:avLst/>
                <a:gdLst>
                  <a:gd name="T0" fmla="*/ 239 w 239"/>
                  <a:gd name="T1" fmla="*/ 770 h 770"/>
                  <a:gd name="T2" fmla="*/ 0 w 239"/>
                  <a:gd name="T3" fmla="*/ 770 h 770"/>
                  <a:gd name="T4" fmla="*/ 33 w 239"/>
                  <a:gd name="T5" fmla="*/ 0 h 770"/>
                  <a:gd name="T6" fmla="*/ 206 w 239"/>
                  <a:gd name="T7" fmla="*/ 0 h 770"/>
                  <a:gd name="T8" fmla="*/ 239 w 239"/>
                  <a:gd name="T9" fmla="*/ 77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9" h="770">
                    <a:moveTo>
                      <a:pt x="239" y="770"/>
                    </a:moveTo>
                    <a:lnTo>
                      <a:pt x="0" y="770"/>
                    </a:lnTo>
                    <a:lnTo>
                      <a:pt x="33" y="0"/>
                    </a:lnTo>
                    <a:lnTo>
                      <a:pt x="206" y="0"/>
                    </a:lnTo>
                    <a:lnTo>
                      <a:pt x="239" y="770"/>
                    </a:lnTo>
                    <a:close/>
                  </a:path>
                </a:pathLst>
              </a:cu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Freeform 95">
                <a:extLst>
                  <a:ext uri="{FF2B5EF4-FFF2-40B4-BE49-F238E27FC236}">
                    <a16:creationId xmlns:a16="http://schemas.microsoft.com/office/drawing/2014/main" id="{0A3574F5-7DE8-2840-BA52-3CA69BA0EE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636" y="3847101"/>
                <a:ext cx="226885" cy="729871"/>
              </a:xfrm>
              <a:custGeom>
                <a:avLst/>
                <a:gdLst>
                  <a:gd name="T0" fmla="*/ 189 w 189"/>
                  <a:gd name="T1" fmla="*/ 608 h 608"/>
                  <a:gd name="T2" fmla="*/ 0 w 189"/>
                  <a:gd name="T3" fmla="*/ 608 h 608"/>
                  <a:gd name="T4" fmla="*/ 16 w 189"/>
                  <a:gd name="T5" fmla="*/ 223 h 608"/>
                  <a:gd name="T6" fmla="*/ 26 w 189"/>
                  <a:gd name="T7" fmla="*/ 0 h 608"/>
                  <a:gd name="T8" fmla="*/ 163 w 189"/>
                  <a:gd name="T9" fmla="*/ 0 h 608"/>
                  <a:gd name="T10" fmla="*/ 173 w 189"/>
                  <a:gd name="T11" fmla="*/ 221 h 608"/>
                  <a:gd name="T12" fmla="*/ 189 w 189"/>
                  <a:gd name="T13" fmla="*/ 608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608">
                    <a:moveTo>
                      <a:pt x="189" y="608"/>
                    </a:moveTo>
                    <a:lnTo>
                      <a:pt x="0" y="608"/>
                    </a:lnTo>
                    <a:lnTo>
                      <a:pt x="16" y="223"/>
                    </a:lnTo>
                    <a:lnTo>
                      <a:pt x="26" y="0"/>
                    </a:lnTo>
                    <a:lnTo>
                      <a:pt x="163" y="0"/>
                    </a:lnTo>
                    <a:lnTo>
                      <a:pt x="173" y="221"/>
                    </a:lnTo>
                    <a:lnTo>
                      <a:pt x="189" y="608"/>
                    </a:lnTo>
                    <a:close/>
                  </a:path>
                </a:pathLst>
              </a:cu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CBE19ADC-F895-1F4C-A908-4FD15B0E0E15}"/>
              </a:ext>
            </a:extLst>
          </p:cNvPr>
          <p:cNvSpPr txBox="1"/>
          <p:nvPr/>
        </p:nvSpPr>
        <p:spPr>
          <a:xfrm>
            <a:off x="3248288" y="4124319"/>
            <a:ext cx="697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31502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Factory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CE6B05C-BB6F-4948-AB66-1BC59220D94C}"/>
              </a:ext>
            </a:extLst>
          </p:cNvPr>
          <p:cNvSpPr txBox="1"/>
          <p:nvPr/>
        </p:nvSpPr>
        <p:spPr>
          <a:xfrm>
            <a:off x="3634213" y="668682"/>
            <a:ext cx="972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31502"/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5115E1B-1FAE-DD42-B1B3-B687A0A06FFC}"/>
              </a:ext>
            </a:extLst>
          </p:cNvPr>
          <p:cNvSpPr/>
          <p:nvPr/>
        </p:nvSpPr>
        <p:spPr>
          <a:xfrm>
            <a:off x="4887232" y="3181059"/>
            <a:ext cx="14788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IoT </a:t>
            </a:r>
            <a:b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SiteWise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19E4F0E-EB51-C044-83E3-9B5302AC3079}"/>
              </a:ext>
            </a:extLst>
          </p:cNvPr>
          <p:cNvSpPr/>
          <p:nvPr/>
        </p:nvSpPr>
        <p:spPr>
          <a:xfrm>
            <a:off x="5960312" y="3213797"/>
            <a:ext cx="1461349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192696A-EEE0-A44A-80D5-8E1E6B912497}"/>
              </a:ext>
            </a:extLst>
          </p:cNvPr>
          <p:cNvSpPr/>
          <p:nvPr/>
        </p:nvSpPr>
        <p:spPr>
          <a:xfrm>
            <a:off x="4343401" y="2203795"/>
            <a:ext cx="256309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mazon Ember"/>
              </a:rPr>
              <a:t>Amazon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QuickSight</a:t>
            </a:r>
            <a:b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(business-intelligence dashboard)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9723856-8942-CC42-AA6C-0CDB4FDA6D20}"/>
              </a:ext>
            </a:extLst>
          </p:cNvPr>
          <p:cNvSpPr/>
          <p:nvPr/>
        </p:nvSpPr>
        <p:spPr>
          <a:xfrm>
            <a:off x="5994699" y="4641576"/>
            <a:ext cx="1392575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IoT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Greengrass </a:t>
            </a:r>
            <a:b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(on the PC)</a:t>
            </a:r>
            <a:endParaRPr 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50" name="Graphic 197">
            <a:extLst>
              <a:ext uri="{FF2B5EF4-FFF2-40B4-BE49-F238E27FC236}">
                <a16:creationId xmlns:a16="http://schemas.microsoft.com/office/drawing/2014/main" id="{95C23503-0D7C-094F-A147-D62D0FC34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4326539" y="2762679"/>
            <a:ext cx="421535" cy="421535"/>
          </a:xfrm>
          <a:prstGeom prst="rect">
            <a:avLst/>
          </a:prstGeom>
        </p:spPr>
      </p:pic>
      <p:pic>
        <p:nvPicPr>
          <p:cNvPr id="152" name="Graphic 199">
            <a:extLst>
              <a:ext uri="{FF2B5EF4-FFF2-40B4-BE49-F238E27FC236}">
                <a16:creationId xmlns:a16="http://schemas.microsoft.com/office/drawing/2014/main" id="{B4D2FF7E-D5C1-0F49-B9F6-4DFBFF26918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6474986" y="2762679"/>
            <a:ext cx="432000" cy="432000"/>
          </a:xfrm>
          <a:prstGeom prst="rect">
            <a:avLst/>
          </a:prstGeom>
        </p:spPr>
      </p:pic>
      <p:pic>
        <p:nvPicPr>
          <p:cNvPr id="154" name="Graphic 201">
            <a:extLst>
              <a:ext uri="{FF2B5EF4-FFF2-40B4-BE49-F238E27FC236}">
                <a16:creationId xmlns:a16="http://schemas.microsoft.com/office/drawing/2014/main" id="{98ECBC30-AF5E-964C-A281-458266A3646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>
            <a:off x="5418895" y="1780615"/>
            <a:ext cx="415491" cy="415491"/>
          </a:xfrm>
          <a:prstGeom prst="rect">
            <a:avLst/>
          </a:prstGeom>
        </p:spPr>
      </p:pic>
      <p:pic>
        <p:nvPicPr>
          <p:cNvPr id="156" name="Graphic 203">
            <a:extLst>
              <a:ext uri="{FF2B5EF4-FFF2-40B4-BE49-F238E27FC236}">
                <a16:creationId xmlns:a16="http://schemas.microsoft.com/office/drawing/2014/main" id="{48B389E1-611F-5545-B2A0-ECC906D4C60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xmlns="" r:embed="rId24"/>
              </a:ext>
            </a:extLst>
          </a:blip>
          <a:stretch>
            <a:fillRect/>
          </a:stretch>
        </p:blipFill>
        <p:spPr>
          <a:xfrm>
            <a:off x="5413208" y="2762679"/>
            <a:ext cx="426864" cy="426864"/>
          </a:xfrm>
          <a:prstGeom prst="rect">
            <a:avLst/>
          </a:prstGeom>
        </p:spPr>
      </p:pic>
      <p:sp>
        <p:nvSpPr>
          <p:cNvPr id="158" name="Rectangle 157">
            <a:extLst>
              <a:ext uri="{FF2B5EF4-FFF2-40B4-BE49-F238E27FC236}">
                <a16:creationId xmlns:a16="http://schemas.microsoft.com/office/drawing/2014/main" id="{2417F458-E12F-2E4C-B231-030558CC9595}"/>
              </a:ext>
            </a:extLst>
          </p:cNvPr>
          <p:cNvSpPr/>
          <p:nvPr/>
        </p:nvSpPr>
        <p:spPr>
          <a:xfrm>
            <a:off x="3987626" y="1066067"/>
            <a:ext cx="3263395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 anchorCtr="0">
            <a:spAutoFit/>
          </a:bodyPr>
          <a:lstStyle/>
          <a:p>
            <a:pPr algn="ctr" defTabSz="109693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Industrial Machine Connectivity </a:t>
            </a:r>
            <a:br>
              <a:rPr lang="en-US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8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Quick Start</a:t>
            </a:r>
            <a:endParaRPr lang="en-US" sz="18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59" name="Graphic 123">
            <a:extLst>
              <a:ext uri="{FF2B5EF4-FFF2-40B4-BE49-F238E27FC236}">
                <a16:creationId xmlns:a16="http://schemas.microsoft.com/office/drawing/2014/main" id="{5F64C9AC-EC20-5046-92BE-BDC25CF4DDD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xmlns="" r:embed="rId28"/>
              </a:ext>
            </a:extLst>
          </a:blip>
          <a:stretch>
            <a:fillRect/>
          </a:stretch>
        </p:blipFill>
        <p:spPr>
          <a:xfrm>
            <a:off x="3304013" y="658148"/>
            <a:ext cx="330200" cy="330200"/>
          </a:xfrm>
          <a:prstGeom prst="rect">
            <a:avLst/>
          </a:prstGeom>
        </p:spPr>
      </p:pic>
      <p:pic>
        <p:nvPicPr>
          <p:cNvPr id="202" name="Graphic 53">
            <a:extLst>
              <a:ext uri="{FF2B5EF4-FFF2-40B4-BE49-F238E27FC236}">
                <a16:creationId xmlns:a16="http://schemas.microsoft.com/office/drawing/2014/main" id="{6B0D0695-EB60-AC4C-AA21-644C5ED25FDD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xmlns="" r:embed="rId32"/>
              </a:ext>
            </a:extLst>
          </a:blip>
          <a:stretch>
            <a:fillRect/>
          </a:stretch>
        </p:blipFill>
        <p:spPr>
          <a:xfrm>
            <a:off x="6480674" y="4175218"/>
            <a:ext cx="420624" cy="420624"/>
          </a:xfrm>
          <a:prstGeom prst="rect">
            <a:avLst/>
          </a:prstGeom>
        </p:spPr>
      </p:pic>
      <p:sp>
        <p:nvSpPr>
          <p:cNvPr id="213" name="TextBox 212">
            <a:extLst>
              <a:ext uri="{FF2B5EF4-FFF2-40B4-BE49-F238E27FC236}">
                <a16:creationId xmlns:a16="http://schemas.microsoft.com/office/drawing/2014/main" id="{5E7E3E5E-B36F-2142-986D-E32EDFE2194E}"/>
              </a:ext>
            </a:extLst>
          </p:cNvPr>
          <p:cNvSpPr txBox="1"/>
          <p:nvPr/>
        </p:nvSpPr>
        <p:spPr>
          <a:xfrm>
            <a:off x="5891196" y="5720983"/>
            <a:ext cx="1903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Customer 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assets: </a:t>
            </a:r>
            <a:r>
              <a:rPr lang="en-US" sz="1200" dirty="0" smtClean="0">
                <a:latin typeface="Arial" panose="020B0604020202020204" pitchFamily="34" charset="0"/>
                <a:ea typeface="Amazon Ember Light" panose="020B0403020204020204" pitchFamily="34" charset="0"/>
                <a:cs typeface="Arial" panose="020B0604020202020204" pitchFamily="34" charset="0"/>
              </a:rPr>
              <a:t>PLCs</a:t>
            </a:r>
            <a:r>
              <a:rPr lang="en-US" sz="1200" dirty="0">
                <a:latin typeface="Arial" panose="020B0604020202020204" pitchFamily="34" charset="0"/>
                <a:ea typeface="Amazon Ember Light" panose="020B0403020204020204" pitchFamily="34" charset="0"/>
                <a:cs typeface="Arial" panose="020B0604020202020204" pitchFamily="34" charset="0"/>
              </a:rPr>
              <a:t>, equipment, </a:t>
            </a:r>
            <a:r>
              <a:rPr lang="en-US" sz="1200" dirty="0" smtClean="0">
                <a:latin typeface="Arial" panose="020B0604020202020204" pitchFamily="34" charset="0"/>
                <a:ea typeface="Amazon Ember Light" panose="020B0403020204020204" pitchFamily="34" charset="0"/>
                <a:cs typeface="Arial" panose="020B0604020202020204" pitchFamily="34" charset="0"/>
              </a:rPr>
              <a:t>data stores (SCADA </a:t>
            </a:r>
            <a:r>
              <a:rPr lang="en-US" sz="1200" dirty="0">
                <a:latin typeface="Arial" panose="020B0604020202020204" pitchFamily="34" charset="0"/>
                <a:ea typeface="Amazon Ember Light" panose="020B0403020204020204" pitchFamily="34" charset="0"/>
                <a:cs typeface="Arial" panose="020B0604020202020204" pitchFamily="34" charset="0"/>
              </a:rPr>
              <a:t>or historian)</a:t>
            </a:r>
          </a:p>
        </p:txBody>
      </p:sp>
      <p:sp>
        <p:nvSpPr>
          <p:cNvPr id="66" name="Freeform 65"/>
          <p:cNvSpPr/>
          <p:nvPr/>
        </p:nvSpPr>
        <p:spPr>
          <a:xfrm rot="16200000">
            <a:off x="5273094" y="5250052"/>
            <a:ext cx="96482" cy="1101515"/>
          </a:xfrm>
          <a:custGeom>
            <a:avLst/>
            <a:gdLst>
              <a:gd name="connsiteX0" fmla="*/ 0 w 332509"/>
              <a:gd name="connsiteY0" fmla="*/ 0 h 840509"/>
              <a:gd name="connsiteX1" fmla="*/ 332509 w 332509"/>
              <a:gd name="connsiteY1" fmla="*/ 0 h 840509"/>
              <a:gd name="connsiteX2" fmla="*/ 332509 w 332509"/>
              <a:gd name="connsiteY2" fmla="*/ 840509 h 840509"/>
              <a:gd name="connsiteX3" fmla="*/ 46182 w 332509"/>
              <a:gd name="connsiteY3" fmla="*/ 840509 h 840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509" h="840509">
                <a:moveTo>
                  <a:pt x="0" y="0"/>
                </a:moveTo>
                <a:lnTo>
                  <a:pt x="332509" y="0"/>
                </a:lnTo>
                <a:lnTo>
                  <a:pt x="332509" y="840509"/>
                </a:lnTo>
                <a:lnTo>
                  <a:pt x="46182" y="840509"/>
                </a:lnTo>
              </a:path>
            </a:pathLst>
          </a:cu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</p:cNvCxnSpPr>
          <p:nvPr/>
        </p:nvCxnSpPr>
        <p:spPr>
          <a:xfrm>
            <a:off x="5346619" y="5542898"/>
            <a:ext cx="0" cy="205289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Graphic 53">
            <a:extLst>
              <a:ext uri="{FF2B5EF4-FFF2-40B4-BE49-F238E27FC236}">
                <a16:creationId xmlns:a16="http://schemas.microsoft.com/office/drawing/2014/main" id="{8A501947-453F-7E4F-8F17-0EF8ADB45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555" y="583608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Graphic 30">
            <a:extLst>
              <a:ext uri="{FF2B5EF4-FFF2-40B4-BE49-F238E27FC236}">
                <a16:creationId xmlns:a16="http://schemas.microsoft.com/office/drawing/2014/main" id="{CC714B59-2D01-C84D-8162-0A0C53CAA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230" y="584845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610230F7-2F7E-FF48-9E51-0499AEEAB6D6}"/>
              </a:ext>
            </a:extLst>
          </p:cNvPr>
          <p:cNvSpPr/>
          <p:nvPr/>
        </p:nvSpPr>
        <p:spPr>
          <a:xfrm>
            <a:off x="3961190" y="4591683"/>
            <a:ext cx="22465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731520">
              <a:defRPr/>
            </a:pPr>
            <a:r>
              <a:rPr 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ndustrial PC (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AWS-qualified 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edge-</a:t>
            </a: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gateway device) running </a:t>
            </a:r>
            <a:b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third-party edge software</a:t>
            </a:r>
            <a:endParaRPr 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71" name="Graphic 79">
            <a:extLst>
              <a:ext uri="{FF2B5EF4-FFF2-40B4-BE49-F238E27FC236}">
                <a16:creationId xmlns:a16="http://schemas.microsoft.com/office/drawing/2014/main" id="{F2CF9CD7-DACC-2A46-A3E0-068AC0600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527" y="4078907"/>
            <a:ext cx="561708" cy="561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1" name="Straight Connector 80"/>
          <p:cNvCxnSpPr/>
          <p:nvPr/>
        </p:nvCxnSpPr>
        <p:spPr>
          <a:xfrm>
            <a:off x="3774776" y="3717477"/>
            <a:ext cx="3594714" cy="0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3760838" y="3840754"/>
            <a:ext cx="3594714" cy="0"/>
          </a:xfrm>
          <a:prstGeom prst="line">
            <a:avLst/>
          </a:prstGeom>
          <a:ln w="127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265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FB33C-5B57-2446-B184-673A1F27E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Previous </a:t>
            </a:r>
            <a:r>
              <a:rPr lang="en-US" dirty="0" smtClean="0"/>
              <a:t>versions (for reference only)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125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200324-87F3-4F45-AFB1-70450E9B2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509" y="632141"/>
            <a:ext cx="1702179" cy="468788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C09DD83-E5FB-1041-9EBD-6ABA03F8D9C7}"/>
              </a:ext>
            </a:extLst>
          </p:cNvPr>
          <p:cNvSpPr/>
          <p:nvPr/>
        </p:nvSpPr>
        <p:spPr>
          <a:xfrm>
            <a:off x="7312511" y="3817736"/>
            <a:ext cx="4565265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srgbClr val="FF9900"/>
                </a:solidFill>
                <a:latin typeface="Amazon Ember Regular"/>
                <a:ea typeface="Amazon Ember" charset="0"/>
                <a:cs typeface="Amazon Ember" charset="0"/>
              </a:rPr>
              <a:t>Extract, convert, </a:t>
            </a:r>
            <a:r>
              <a:rPr lang="en-US" sz="1400" dirty="0" smtClean="0">
                <a:solidFill>
                  <a:srgbClr val="FF9900"/>
                </a:solidFill>
                <a:latin typeface="Amazon Ember Regular"/>
                <a:ea typeface="Amazon Ember" charset="0"/>
                <a:cs typeface="Amazon Ember" charset="0"/>
              </a:rPr>
              <a:t>filter, and </a:t>
            </a:r>
            <a:r>
              <a:rPr lang="en-US" sz="1400" dirty="0">
                <a:solidFill>
                  <a:srgbClr val="FF9900"/>
                </a:solidFill>
                <a:latin typeface="Amazon Ember Regular"/>
                <a:ea typeface="Amazon Ember" charset="0"/>
                <a:cs typeface="Amazon Ember" charset="0"/>
              </a:rPr>
              <a:t>send data to AWS C</a:t>
            </a:r>
            <a:r>
              <a:rPr lang="en-US" sz="1400" dirty="0" smtClean="0">
                <a:solidFill>
                  <a:srgbClr val="FF9900"/>
                </a:solidFill>
                <a:latin typeface="Amazon Ember Regular"/>
                <a:ea typeface="Amazon Ember" charset="0"/>
                <a:cs typeface="Amazon Ember" charset="0"/>
              </a:rPr>
              <a:t>loud</a:t>
            </a:r>
            <a:endParaRPr lang="en-US" sz="1400" dirty="0">
              <a:solidFill>
                <a:srgbClr val="FF9900"/>
              </a:solidFill>
              <a:latin typeface="Amazon Ember Regular"/>
              <a:ea typeface="Amazon Ember" charset="0"/>
              <a:cs typeface="Amazon Ember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Protocol conversion to MQTT, OPC-UA, </a:t>
            </a:r>
            <a:r>
              <a:rPr lang="en-US" sz="1200" dirty="0" smtClean="0">
                <a:latin typeface="Amazon Ember Regular"/>
                <a:ea typeface="Amazon Ember" charset="0"/>
                <a:cs typeface="Amazon Ember" charset="0"/>
              </a:rPr>
              <a:t>HTTPS.</a:t>
            </a:r>
            <a:endParaRPr lang="en-US" sz="1200" dirty="0">
              <a:latin typeface="Amazon Ember Regular"/>
              <a:ea typeface="Amazon Ember" charset="0"/>
              <a:cs typeface="Amazon Ember" charset="0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Support for wide range of PLCs and </a:t>
            </a:r>
            <a:r>
              <a:rPr lang="en-US" sz="1200" dirty="0" smtClean="0">
                <a:latin typeface="Amazon Ember Regular"/>
                <a:ea typeface="Amazon Ember" charset="0"/>
                <a:cs typeface="Amazon Ember" charset="0"/>
              </a:rPr>
              <a:t>protocols.</a:t>
            </a:r>
            <a:endParaRPr lang="en-US" sz="1200" dirty="0">
              <a:latin typeface="Amazon Ember Regular"/>
              <a:ea typeface="Amazon Ember" charset="0"/>
              <a:cs typeface="Amazon Ember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AWS managed IoT edge </a:t>
            </a:r>
            <a:r>
              <a:rPr lang="en-US" sz="1200" dirty="0" smtClean="0">
                <a:latin typeface="Amazon Ember Regular"/>
                <a:ea typeface="Amazon Ember" charset="0"/>
                <a:cs typeface="Amazon Ember" charset="0"/>
              </a:rPr>
              <a:t>services.</a:t>
            </a:r>
            <a:endParaRPr lang="en-US" sz="1200" dirty="0">
              <a:latin typeface="Amazon Ember Regular"/>
              <a:ea typeface="Amazon Ember" charset="0"/>
              <a:cs typeface="Amazon Ember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AWS qualified edge </a:t>
            </a:r>
            <a:r>
              <a:rPr lang="en-US" sz="1200" dirty="0" smtClean="0">
                <a:latin typeface="Amazon Ember Regular"/>
                <a:ea typeface="Amazon Ember" charset="0"/>
                <a:cs typeface="Amazon Ember" charset="0"/>
              </a:rPr>
              <a:t>hardware.</a:t>
            </a:r>
            <a:endParaRPr lang="en-US" sz="1200" dirty="0">
              <a:latin typeface="Amazon Ember Regular"/>
              <a:ea typeface="Amazon Ember" charset="0"/>
              <a:cs typeface="Amazon Ember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999B06-94A1-EA4F-A4BF-28C62D419F52}"/>
              </a:ext>
            </a:extLst>
          </p:cNvPr>
          <p:cNvSpPr/>
          <p:nvPr/>
        </p:nvSpPr>
        <p:spPr>
          <a:xfrm>
            <a:off x="7312511" y="1626641"/>
            <a:ext cx="386387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srgbClr val="FF9900"/>
                </a:solidFill>
                <a:latin typeface="Amazon Ember Regular"/>
                <a:ea typeface="Amazon Ember" charset="0"/>
                <a:cs typeface="Amazon Ember" charset="0"/>
              </a:rPr>
              <a:t>Generate immediate business value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Visualize </a:t>
            </a:r>
            <a:r>
              <a:rPr lang="en-US" sz="1200" dirty="0" smtClean="0">
                <a:latin typeface="Amazon Ember Regular"/>
                <a:ea typeface="Amazon Ember" charset="0"/>
                <a:cs typeface="Amazon Ember" charset="0"/>
              </a:rPr>
              <a:t>near-real-time </a:t>
            </a: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operational </a:t>
            </a:r>
            <a:r>
              <a:rPr lang="en-US" sz="1200" dirty="0" smtClean="0">
                <a:latin typeface="Amazon Ember Regular"/>
                <a:ea typeface="Amazon Ember" charset="0"/>
                <a:cs typeface="Amazon Ember" charset="0"/>
              </a:rPr>
              <a:t>metrics. </a:t>
            </a:r>
            <a:endParaRPr lang="en-US" sz="1200" dirty="0">
              <a:latin typeface="Amazon Ember Regular"/>
              <a:ea typeface="Amazon Ember" charset="0"/>
              <a:cs typeface="Amazon Ember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080FBD-682C-4F43-BEA1-5213FE0668FE}"/>
              </a:ext>
            </a:extLst>
          </p:cNvPr>
          <p:cNvSpPr/>
          <p:nvPr/>
        </p:nvSpPr>
        <p:spPr>
          <a:xfrm>
            <a:off x="7313495" y="2321454"/>
            <a:ext cx="464800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srgbClr val="FF9900"/>
                </a:solidFill>
                <a:latin typeface="Amazon Ember Regular"/>
                <a:ea typeface="Amazon Ember" charset="0"/>
                <a:cs typeface="Amazon Ember" charset="0"/>
              </a:rPr>
              <a:t>Organize, </a:t>
            </a:r>
            <a:r>
              <a:rPr lang="en-US" sz="1400" dirty="0" smtClean="0">
                <a:solidFill>
                  <a:srgbClr val="FF9900"/>
                </a:solidFill>
                <a:latin typeface="Amazon Ember Regular"/>
                <a:ea typeface="Amazon Ember" charset="0"/>
                <a:cs typeface="Amazon Ember" charset="0"/>
              </a:rPr>
              <a:t>store, and </a:t>
            </a:r>
            <a:r>
              <a:rPr lang="en-US" sz="1400" dirty="0">
                <a:solidFill>
                  <a:srgbClr val="FF9900"/>
                </a:solidFill>
                <a:latin typeface="Amazon Ember Regular"/>
                <a:ea typeface="Amazon Ember" charset="0"/>
                <a:cs typeface="Amazon Ember" charset="0"/>
              </a:rPr>
              <a:t>manage data in AWS cloud</a:t>
            </a:r>
            <a:endParaRPr lang="en-US" sz="1400" dirty="0">
              <a:solidFill>
                <a:srgbClr val="FFFFFF"/>
              </a:solidFill>
              <a:latin typeface="Amazon Ember Regular"/>
              <a:ea typeface="Amazon Ember" charset="0"/>
              <a:cs typeface="Amazon Ember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Create or transfer virtual </a:t>
            </a:r>
            <a:r>
              <a:rPr lang="en-US" sz="1200" dirty="0" smtClean="0">
                <a:latin typeface="Amazon Ember Regular"/>
                <a:ea typeface="Amazon Ember" charset="0"/>
                <a:cs typeface="Amazon Ember" charset="0"/>
              </a:rPr>
              <a:t>assets.</a:t>
            </a:r>
            <a:endParaRPr lang="en-US" sz="1200" dirty="0">
              <a:latin typeface="Amazon Ember Regular"/>
              <a:ea typeface="Amazon Ember" charset="0"/>
              <a:cs typeface="Amazon Ember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Create or transfer asset </a:t>
            </a:r>
            <a:r>
              <a:rPr lang="en-US" sz="1200" dirty="0" smtClean="0">
                <a:latin typeface="Amazon Ember Regular"/>
                <a:ea typeface="Amazon Ember" charset="0"/>
                <a:cs typeface="Amazon Ember" charset="0"/>
              </a:rPr>
              <a:t>hierarchies.</a:t>
            </a:r>
            <a:endParaRPr lang="en-US" sz="1200" dirty="0">
              <a:latin typeface="Amazon Ember Regular"/>
              <a:ea typeface="Amazon Ember" charset="0"/>
              <a:cs typeface="Amazon Ember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Timeseries hot data </a:t>
            </a:r>
            <a:r>
              <a:rPr lang="en-US" sz="1200" dirty="0" smtClean="0">
                <a:latin typeface="Amazon Ember Regular"/>
                <a:ea typeface="Amazon Ember" charset="0"/>
                <a:cs typeface="Amazon Ember" charset="0"/>
              </a:rPr>
              <a:t>store.</a:t>
            </a:r>
            <a:endParaRPr lang="en-US" sz="1200" dirty="0">
              <a:latin typeface="Amazon Ember Regular"/>
              <a:ea typeface="Amazon Ember" charset="0"/>
              <a:cs typeface="Amazon Ember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Transfer data from </a:t>
            </a:r>
            <a:r>
              <a:rPr lang="en-US" sz="1200" dirty="0" smtClean="0">
                <a:latin typeface="Amazon Ember Regular"/>
                <a:ea typeface="Amazon Ember" charset="0"/>
                <a:cs typeface="Amazon Ember" charset="0"/>
              </a:rPr>
              <a:t>SCADA or historian.</a:t>
            </a:r>
            <a:endParaRPr lang="en-US" sz="1200" dirty="0">
              <a:latin typeface="Amazon Ember Regular"/>
              <a:ea typeface="Amazon Ember" charset="0"/>
              <a:cs typeface="Amazon Ember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Cold and </a:t>
            </a:r>
            <a:r>
              <a:rPr lang="en-US" sz="1200" dirty="0">
                <a:solidFill>
                  <a:srgbClr val="1D1C1D"/>
                </a:solidFill>
                <a:latin typeface="Slack-Lato"/>
              </a:rPr>
              <a:t>Amazon S3 Glacier</a:t>
            </a:r>
            <a:r>
              <a:rPr lang="en-US" sz="1200" dirty="0" smtClean="0">
                <a:latin typeface="Amazon Ember Regular"/>
                <a:ea typeface="Amazon Ember" charset="0"/>
                <a:cs typeface="Amazon Ember" charset="0"/>
              </a:rPr>
              <a:t> </a:t>
            </a: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archival </a:t>
            </a:r>
            <a:r>
              <a:rPr lang="en-US" sz="1200" dirty="0" smtClean="0">
                <a:latin typeface="Amazon Ember Regular"/>
                <a:ea typeface="Amazon Ember" charset="0"/>
                <a:cs typeface="Amazon Ember" charset="0"/>
              </a:rPr>
              <a:t>stores are available.</a:t>
            </a:r>
            <a:endParaRPr lang="en-US" sz="1200" dirty="0">
              <a:latin typeface="Amazon Ember Regular"/>
              <a:ea typeface="Amazon Ember" charset="0"/>
              <a:cs typeface="Amazon Ember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5281F0-601B-F24B-9023-9D7F48299B98}"/>
              </a:ext>
            </a:extLst>
          </p:cNvPr>
          <p:cNvSpPr/>
          <p:nvPr/>
        </p:nvSpPr>
        <p:spPr>
          <a:xfrm>
            <a:off x="7312511" y="553039"/>
            <a:ext cx="446496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rgbClr val="FF9900"/>
                </a:solidFill>
                <a:latin typeface="Amazon Ember" charset="0"/>
                <a:ea typeface="Amazon Ember" charset="0"/>
                <a:cs typeface="Amazon Ember" charset="0"/>
              </a:rPr>
              <a:t>Create </a:t>
            </a:r>
            <a:r>
              <a:rPr lang="en-US" sz="1400" dirty="0" smtClean="0">
                <a:solidFill>
                  <a:srgbClr val="FF9900"/>
                </a:solidFill>
                <a:latin typeface="Amazon Ember" charset="0"/>
                <a:ea typeface="Amazon Ember" charset="0"/>
                <a:cs typeface="Amazon Ember" charset="0"/>
              </a:rPr>
              <a:t>industrial </a:t>
            </a:r>
            <a:r>
              <a:rPr lang="en-US" sz="1400" dirty="0">
                <a:solidFill>
                  <a:srgbClr val="FF9900"/>
                </a:solidFill>
                <a:latin typeface="Amazon Ember" charset="0"/>
                <a:ea typeface="Amazon Ember" charset="0"/>
                <a:cs typeface="Amazon Ember" charset="0"/>
              </a:rPr>
              <a:t>solutions for business outcomes</a:t>
            </a:r>
            <a:endParaRPr lang="en-US" sz="1400" dirty="0">
              <a:solidFill>
                <a:srgbClr val="FFFFFF"/>
              </a:solidFill>
              <a:latin typeface="Amazon Ember" charset="0"/>
              <a:ea typeface="Amazon Ember" charset="0"/>
              <a:cs typeface="Amazon Ember" charset="0"/>
            </a:endParaRPr>
          </a:p>
          <a:p>
            <a:pPr>
              <a:defRPr/>
            </a:pPr>
            <a:r>
              <a:rPr lang="en-US" sz="1200" dirty="0">
                <a:latin typeface="Amazon Ember Regular"/>
                <a:ea typeface="Amazon Ember Display" panose="020F0603020204020204" pitchFamily="34" charset="0"/>
                <a:cs typeface="Amazon Ember Display" panose="020F0603020204020204" pitchFamily="34" charset="0"/>
              </a:rPr>
              <a:t>Solutions from AWS </a:t>
            </a:r>
            <a:r>
              <a:rPr lang="en-US" sz="1200" dirty="0" smtClean="0">
                <a:latin typeface="Amazon Ember Regular"/>
                <a:ea typeface="Amazon Ember Display" panose="020F0603020204020204" pitchFamily="34" charset="0"/>
                <a:cs typeface="Amazon Ember Display" panose="020F0603020204020204" pitchFamily="34" charset="0"/>
              </a:rPr>
              <a:t>Partners use data in the </a:t>
            </a:r>
            <a:r>
              <a:rPr lang="en-US" sz="1200" dirty="0">
                <a:latin typeface="Amazon Ember Regular"/>
                <a:ea typeface="Amazon Ember Display" panose="020F0603020204020204" pitchFamily="34" charset="0"/>
                <a:cs typeface="Amazon Ember Display" panose="020F0603020204020204" pitchFamily="34" charset="0"/>
              </a:rPr>
              <a:t>AWS </a:t>
            </a:r>
            <a:r>
              <a:rPr lang="en-US" sz="1200" dirty="0" smtClean="0">
                <a:latin typeface="Amazon Ember Regular"/>
                <a:ea typeface="Amazon Ember Display" panose="020F0603020204020204" pitchFamily="34" charset="0"/>
                <a:cs typeface="Amazon Ember Display" panose="020F0603020204020204" pitchFamily="34" charset="0"/>
              </a:rPr>
              <a:t>Cloud:</a:t>
            </a:r>
            <a:endParaRPr lang="en-US" sz="1200" dirty="0">
              <a:latin typeface="Amazon Ember Regular"/>
              <a:ea typeface="Amazon Ember Display" panose="020F0603020204020204" pitchFamily="34" charset="0"/>
              <a:cs typeface="Amazon Ember Display" panose="020F0603020204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latin typeface="Amazon Ember Regular"/>
                <a:ea typeface="Amazon Ember" charset="0"/>
                <a:cs typeface="Amazon Ember" charset="0"/>
              </a:rPr>
              <a:t>Automate </a:t>
            </a: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production rollout across </a:t>
            </a:r>
            <a:r>
              <a:rPr lang="en-US" sz="1200" dirty="0" smtClean="0">
                <a:latin typeface="Amazon Ember Regular"/>
                <a:ea typeface="Amazon Ember" charset="0"/>
                <a:cs typeface="Amazon Ember" charset="0"/>
              </a:rPr>
              <a:t>sites.</a:t>
            </a:r>
            <a:endParaRPr lang="en-US" sz="1200" dirty="0">
              <a:latin typeface="Amazon Ember Regular"/>
              <a:ea typeface="Amazon Ember" charset="0"/>
              <a:cs typeface="Amazon Ember" charset="0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latin typeface="Amazon Ember Regular"/>
                <a:ea typeface="Amazon Ember" charset="0"/>
                <a:cs typeface="Amazon Ember" charset="0"/>
              </a:rPr>
              <a:t>Use </a:t>
            </a: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AI/ML in the cloud or at the </a:t>
            </a:r>
            <a:r>
              <a:rPr lang="en-US" sz="1200" dirty="0" smtClean="0">
                <a:latin typeface="Amazon Ember Regular"/>
                <a:ea typeface="Amazon Ember" charset="0"/>
                <a:cs typeface="Amazon Ember" charset="0"/>
              </a:rPr>
              <a:t>edge.</a:t>
            </a:r>
            <a:endParaRPr lang="en-US" sz="1200" dirty="0">
              <a:latin typeface="Amazon Ember Regular"/>
              <a:ea typeface="Amazon Ember" charset="0"/>
              <a:cs typeface="Amazon Ember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9EDB8C-16E5-5944-99A7-848B057CA00A}"/>
              </a:ext>
            </a:extLst>
          </p:cNvPr>
          <p:cNvCxnSpPr>
            <a:cxnSpLocks/>
          </p:cNvCxnSpPr>
          <p:nvPr/>
        </p:nvCxnSpPr>
        <p:spPr>
          <a:xfrm>
            <a:off x="7397216" y="1569048"/>
            <a:ext cx="4480560" cy="0"/>
          </a:xfrm>
          <a:prstGeom prst="line">
            <a:avLst/>
          </a:prstGeom>
          <a:ln w="31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4E8912A-D2A4-0C48-93EA-4903AA2D19B0}"/>
              </a:ext>
            </a:extLst>
          </p:cNvPr>
          <p:cNvSpPr txBox="1"/>
          <p:nvPr/>
        </p:nvSpPr>
        <p:spPr>
          <a:xfrm>
            <a:off x="763191" y="373142"/>
            <a:ext cx="960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</a:t>
            </a:r>
            <a:r>
              <a:rPr lang="en-US" sz="1200" dirty="0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Cloud</a:t>
            </a:r>
            <a:endParaRPr lang="en-US" sz="12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FCF85B-EACD-1C4F-8B88-4161DB7F0FA3}"/>
              </a:ext>
            </a:extLst>
          </p:cNvPr>
          <p:cNvSpPr txBox="1"/>
          <p:nvPr/>
        </p:nvSpPr>
        <p:spPr>
          <a:xfrm>
            <a:off x="763191" y="3180441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Factory</a:t>
            </a:r>
            <a:endParaRPr lang="en-US" sz="12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7E3E5E-B36F-2142-986D-E32EDFE2194E}"/>
              </a:ext>
            </a:extLst>
          </p:cNvPr>
          <p:cNvSpPr txBox="1"/>
          <p:nvPr/>
        </p:nvSpPr>
        <p:spPr>
          <a:xfrm>
            <a:off x="2838742" y="5448730"/>
            <a:ext cx="1455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Customer </a:t>
            </a:r>
            <a:r>
              <a:rPr lang="en-US" sz="1200" dirty="0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factory</a:t>
            </a:r>
          </a:p>
          <a:p>
            <a:pPr algn="l"/>
            <a:r>
              <a:rPr lang="en-US" sz="1200" dirty="0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assets and devices</a:t>
            </a:r>
            <a:endParaRPr lang="en-US" sz="12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C6CE02-0728-AA4C-98C7-8AE062E1838B}"/>
              </a:ext>
            </a:extLst>
          </p:cNvPr>
          <p:cNvSpPr/>
          <p:nvPr/>
        </p:nvSpPr>
        <p:spPr>
          <a:xfrm>
            <a:off x="7312511" y="5470194"/>
            <a:ext cx="312673" cy="306335"/>
          </a:xfrm>
          <a:prstGeom prst="rect">
            <a:avLst/>
          </a:prstGeom>
          <a:noFill/>
          <a:ln w="19050">
            <a:solidFill>
              <a:srgbClr val="FFC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D50772-8FE8-4E45-AD6D-1C4931443246}"/>
              </a:ext>
            </a:extLst>
          </p:cNvPr>
          <p:cNvSpPr txBox="1"/>
          <p:nvPr/>
        </p:nvSpPr>
        <p:spPr>
          <a:xfrm>
            <a:off x="7625184" y="5461486"/>
            <a:ext cx="42098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Industrial Machine Connectivity </a:t>
            </a:r>
            <a:r>
              <a:rPr lang="en-US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Quick </a:t>
            </a:r>
            <a:r>
              <a:rPr lang="en-US" sz="1600" dirty="0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Start</a:t>
            </a:r>
            <a:endParaRPr lang="en-US" sz="16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512E50B-4AFB-CD42-B281-FEC864ECC28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74236" y="2016746"/>
            <a:ext cx="636949" cy="64008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7482C12C-D108-CC47-A9F7-D828AFF42F6D}"/>
              </a:ext>
            </a:extLst>
          </p:cNvPr>
          <p:cNvGrpSpPr>
            <a:grpSpLocks noChangeAspect="1"/>
          </p:cNvGrpSpPr>
          <p:nvPr/>
        </p:nvGrpSpPr>
        <p:grpSpPr>
          <a:xfrm>
            <a:off x="2581182" y="3449560"/>
            <a:ext cx="551907" cy="554619"/>
            <a:chOff x="7710488" y="1573485"/>
            <a:chExt cx="2491831" cy="2491831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5C637980-B2FB-3743-884E-E81F8222B0F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710488" y="1573485"/>
              <a:ext cx="2491831" cy="2491831"/>
            </a:xfrm>
            <a:prstGeom prst="ellipse">
              <a:avLst/>
            </a:prstGeom>
            <a:noFill/>
            <a:ln w="12700" cap="flat" cmpd="sng" algn="ctr">
              <a:solidFill>
                <a:srgbClr val="6DAF3E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292608" tIns="234086" rIns="292608" bIns="23408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491955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6313BF0F-8D69-5541-A8CA-4B71BD897AE6}"/>
                </a:ext>
              </a:extLst>
            </p:cNvPr>
            <p:cNvGrpSpPr/>
            <p:nvPr/>
          </p:nvGrpSpPr>
          <p:grpSpPr>
            <a:xfrm>
              <a:off x="8117254" y="1975380"/>
              <a:ext cx="1678299" cy="1688040"/>
              <a:chOff x="8117254" y="1975380"/>
              <a:chExt cx="1678299" cy="1688040"/>
            </a:xfrm>
          </p:grpSpPr>
          <p:sp>
            <p:nvSpPr>
              <p:cNvPr id="115" name="Freeform: Shape 9">
                <a:extLst>
                  <a:ext uri="{FF2B5EF4-FFF2-40B4-BE49-F238E27FC236}">
                    <a16:creationId xmlns:a16="http://schemas.microsoft.com/office/drawing/2014/main" id="{0463A5BF-AD20-364B-8498-5A73DC1D3A2A}"/>
                  </a:ext>
                </a:extLst>
              </p:cNvPr>
              <p:cNvSpPr/>
              <p:nvPr/>
            </p:nvSpPr>
            <p:spPr>
              <a:xfrm>
                <a:off x="8455925" y="2300580"/>
                <a:ext cx="285283" cy="285283"/>
              </a:xfrm>
              <a:custGeom>
                <a:avLst/>
                <a:gdLst>
                  <a:gd name="connsiteX0" fmla="*/ 200514 w 390525"/>
                  <a:gd name="connsiteY0" fmla="*/ 16024 h 390525"/>
                  <a:gd name="connsiteX1" fmla="*/ 381784 w 390525"/>
                  <a:gd name="connsiteY1" fmla="*/ 200514 h 390525"/>
                  <a:gd name="connsiteX2" fmla="*/ 197293 w 390525"/>
                  <a:gd name="connsiteY2" fmla="*/ 381784 h 390525"/>
                  <a:gd name="connsiteX3" fmla="*/ 16024 w 390525"/>
                  <a:gd name="connsiteY3" fmla="*/ 197293 h 390525"/>
                  <a:gd name="connsiteX4" fmla="*/ 200514 w 390525"/>
                  <a:gd name="connsiteY4" fmla="*/ 16024 h 390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0525" h="390525">
                    <a:moveTo>
                      <a:pt x="200514" y="16024"/>
                    </a:moveTo>
                    <a:cubicBezTo>
                      <a:pt x="301516" y="16913"/>
                      <a:pt x="382673" y="99513"/>
                      <a:pt x="381784" y="200514"/>
                    </a:cubicBezTo>
                    <a:cubicBezTo>
                      <a:pt x="380894" y="301516"/>
                      <a:pt x="298295" y="382673"/>
                      <a:pt x="197293" y="381784"/>
                    </a:cubicBezTo>
                    <a:cubicBezTo>
                      <a:pt x="96291" y="380894"/>
                      <a:pt x="15134" y="298295"/>
                      <a:pt x="16024" y="197293"/>
                    </a:cubicBezTo>
                    <a:cubicBezTo>
                      <a:pt x="16913" y="96291"/>
                      <a:pt x="99513" y="15134"/>
                      <a:pt x="200514" y="16024"/>
                    </a:cubicBezTo>
                    <a:close/>
                  </a:path>
                </a:pathLst>
              </a:custGeom>
              <a:noFill/>
              <a:ln w="9525" cap="rnd">
                <a:solidFill>
                  <a:srgbClr val="6DAF3E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17555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16" name="Freeform: Shape 11">
                <a:extLst>
                  <a:ext uri="{FF2B5EF4-FFF2-40B4-BE49-F238E27FC236}">
                    <a16:creationId xmlns:a16="http://schemas.microsoft.com/office/drawing/2014/main" id="{DA7176A8-2AFC-E649-95D2-78C78833D15E}"/>
                  </a:ext>
                </a:extLst>
              </p:cNvPr>
              <p:cNvSpPr/>
              <p:nvPr/>
            </p:nvSpPr>
            <p:spPr>
              <a:xfrm>
                <a:off x="9023201" y="2816617"/>
                <a:ext cx="20874" cy="20874"/>
              </a:xfrm>
              <a:custGeom>
                <a:avLst/>
                <a:gdLst>
                  <a:gd name="connsiteX0" fmla="*/ 16192 w 28575"/>
                  <a:gd name="connsiteY0" fmla="*/ 14288 h 28575"/>
                  <a:gd name="connsiteX1" fmla="*/ 14288 w 28575"/>
                  <a:gd name="connsiteY1" fmla="*/ 17145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75" h="28575">
                    <a:moveTo>
                      <a:pt x="16192" y="14288"/>
                    </a:moveTo>
                    <a:cubicBezTo>
                      <a:pt x="15240" y="15240"/>
                      <a:pt x="14288" y="16192"/>
                      <a:pt x="14288" y="17145"/>
                    </a:cubicBezTo>
                  </a:path>
                </a:pathLst>
              </a:custGeom>
              <a:noFill/>
              <a:ln w="9525" cap="flat">
                <a:solidFill>
                  <a:srgbClr val="6DAF3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7555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17" name="Freeform: Shape 12">
                <a:extLst>
                  <a:ext uri="{FF2B5EF4-FFF2-40B4-BE49-F238E27FC236}">
                    <a16:creationId xmlns:a16="http://schemas.microsoft.com/office/drawing/2014/main" id="{794A1D27-8818-D345-9027-F48CA7A913A3}"/>
                  </a:ext>
                </a:extLst>
              </p:cNvPr>
              <p:cNvSpPr/>
              <p:nvPr/>
            </p:nvSpPr>
            <p:spPr>
              <a:xfrm>
                <a:off x="9024592" y="2045657"/>
                <a:ext cx="97414" cy="786268"/>
              </a:xfrm>
              <a:custGeom>
                <a:avLst/>
                <a:gdLst>
                  <a:gd name="connsiteX0" fmla="*/ 14288 w 133350"/>
                  <a:gd name="connsiteY0" fmla="*/ 14288 h 1076325"/>
                  <a:gd name="connsiteX1" fmla="*/ 122873 w 133350"/>
                  <a:gd name="connsiteY1" fmla="*/ 14288 h 1076325"/>
                  <a:gd name="connsiteX2" fmla="*/ 122873 w 133350"/>
                  <a:gd name="connsiteY2" fmla="*/ 761048 h 1076325"/>
                  <a:gd name="connsiteX3" fmla="*/ 14288 w 133350"/>
                  <a:gd name="connsiteY3" fmla="*/ 1069658 h 1076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3350" h="1076325">
                    <a:moveTo>
                      <a:pt x="14288" y="14288"/>
                    </a:moveTo>
                    <a:lnTo>
                      <a:pt x="122873" y="14288"/>
                    </a:lnTo>
                    <a:lnTo>
                      <a:pt x="122873" y="761048"/>
                    </a:lnTo>
                    <a:cubicBezTo>
                      <a:pt x="122873" y="878205"/>
                      <a:pt x="81915" y="984885"/>
                      <a:pt x="14288" y="1069658"/>
                    </a:cubicBezTo>
                  </a:path>
                </a:pathLst>
              </a:custGeom>
              <a:noFill/>
              <a:ln w="9525" cap="flat">
                <a:solidFill>
                  <a:srgbClr val="6DAF3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7555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18" name="Freeform: Shape 343">
                <a:extLst>
                  <a:ext uri="{FF2B5EF4-FFF2-40B4-BE49-F238E27FC236}">
                    <a16:creationId xmlns:a16="http://schemas.microsoft.com/office/drawing/2014/main" id="{8A38E756-8B24-A44E-9CB9-5299EE71D313}"/>
                  </a:ext>
                </a:extLst>
              </p:cNvPr>
              <p:cNvSpPr/>
              <p:nvPr/>
            </p:nvSpPr>
            <p:spPr>
              <a:xfrm>
                <a:off x="8196576" y="2818704"/>
                <a:ext cx="841933" cy="153079"/>
              </a:xfrm>
              <a:custGeom>
                <a:avLst/>
                <a:gdLst>
                  <a:gd name="connsiteX0" fmla="*/ 14288 w 1152525"/>
                  <a:gd name="connsiteY0" fmla="*/ 89535 h 209550"/>
                  <a:gd name="connsiteX1" fmla="*/ 14288 w 1152525"/>
                  <a:gd name="connsiteY1" fmla="*/ 198120 h 209550"/>
                  <a:gd name="connsiteX2" fmla="*/ 761048 w 1152525"/>
                  <a:gd name="connsiteY2" fmla="*/ 198120 h 209550"/>
                  <a:gd name="connsiteX3" fmla="*/ 1145858 w 1152525"/>
                  <a:gd name="connsiteY3" fmla="*/ 14288 h 209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2525" h="209550">
                    <a:moveTo>
                      <a:pt x="14288" y="89535"/>
                    </a:moveTo>
                    <a:lnTo>
                      <a:pt x="14288" y="198120"/>
                    </a:lnTo>
                    <a:lnTo>
                      <a:pt x="761048" y="198120"/>
                    </a:lnTo>
                    <a:cubicBezTo>
                      <a:pt x="916305" y="198120"/>
                      <a:pt x="1054418" y="126683"/>
                      <a:pt x="1145858" y="14288"/>
                    </a:cubicBezTo>
                  </a:path>
                </a:pathLst>
              </a:custGeom>
              <a:noFill/>
              <a:ln w="9525" cap="flat">
                <a:solidFill>
                  <a:srgbClr val="6DAF3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7555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19" name="Freeform: Shape 344">
                <a:extLst>
                  <a:ext uri="{FF2B5EF4-FFF2-40B4-BE49-F238E27FC236}">
                    <a16:creationId xmlns:a16="http://schemas.microsoft.com/office/drawing/2014/main" id="{FED52512-ACC7-B54C-AD98-B802C078E382}"/>
                  </a:ext>
                </a:extLst>
              </p:cNvPr>
              <p:cNvSpPr/>
              <p:nvPr/>
            </p:nvSpPr>
            <p:spPr>
              <a:xfrm>
                <a:off x="8851106" y="2696463"/>
                <a:ext cx="478600" cy="467956"/>
              </a:xfrm>
              <a:custGeom>
                <a:avLst/>
                <a:gdLst>
                  <a:gd name="connsiteX0" fmla="*/ 14288 w 952500"/>
                  <a:gd name="connsiteY0" fmla="*/ 14287 h 914400"/>
                  <a:gd name="connsiteX1" fmla="*/ 942975 w 952500"/>
                  <a:gd name="connsiteY1" fmla="*/ 908685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00" h="914400">
                    <a:moveTo>
                      <a:pt x="14288" y="14287"/>
                    </a:moveTo>
                    <a:lnTo>
                      <a:pt x="942975" y="908685"/>
                    </a:lnTo>
                  </a:path>
                </a:pathLst>
              </a:custGeom>
              <a:ln w="9525" cap="flat">
                <a:solidFill>
                  <a:srgbClr val="6DAF3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7555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20" name="Freeform: Shape 345">
                <a:extLst>
                  <a:ext uri="{FF2B5EF4-FFF2-40B4-BE49-F238E27FC236}">
                    <a16:creationId xmlns:a16="http://schemas.microsoft.com/office/drawing/2014/main" id="{7E82A53C-173B-6344-B132-DA6663F4E6AA}"/>
                  </a:ext>
                </a:extLst>
              </p:cNvPr>
              <p:cNvSpPr/>
              <p:nvPr/>
            </p:nvSpPr>
            <p:spPr>
              <a:xfrm>
                <a:off x="8117254" y="2724074"/>
                <a:ext cx="166995" cy="166995"/>
              </a:xfrm>
              <a:custGeom>
                <a:avLst/>
                <a:gdLst>
                  <a:gd name="connsiteX0" fmla="*/ 221933 w 228600"/>
                  <a:gd name="connsiteY0" fmla="*/ 118110 h 228600"/>
                  <a:gd name="connsiteX1" fmla="*/ 118110 w 228600"/>
                  <a:gd name="connsiteY1" fmla="*/ 221932 h 228600"/>
                  <a:gd name="connsiteX2" fmla="*/ 14287 w 228600"/>
                  <a:gd name="connsiteY2" fmla="*/ 118110 h 228600"/>
                  <a:gd name="connsiteX3" fmla="*/ 118110 w 228600"/>
                  <a:gd name="connsiteY3" fmla="*/ 14287 h 228600"/>
                  <a:gd name="connsiteX4" fmla="*/ 221933 w 228600"/>
                  <a:gd name="connsiteY4" fmla="*/ 11811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0" h="228600">
                    <a:moveTo>
                      <a:pt x="221933" y="118110"/>
                    </a:moveTo>
                    <a:cubicBezTo>
                      <a:pt x="221933" y="175450"/>
                      <a:pt x="175450" y="221932"/>
                      <a:pt x="118110" y="221932"/>
                    </a:cubicBezTo>
                    <a:cubicBezTo>
                      <a:pt x="60770" y="221932"/>
                      <a:pt x="14287" y="175450"/>
                      <a:pt x="14287" y="118110"/>
                    </a:cubicBezTo>
                    <a:cubicBezTo>
                      <a:pt x="14287" y="60770"/>
                      <a:pt x="60770" y="14287"/>
                      <a:pt x="118110" y="14287"/>
                    </a:cubicBezTo>
                    <a:cubicBezTo>
                      <a:pt x="175450" y="14287"/>
                      <a:pt x="221933" y="60770"/>
                      <a:pt x="221933" y="118110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6DAF3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7555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21" name="Freeform: Shape 346">
                <a:extLst>
                  <a:ext uri="{FF2B5EF4-FFF2-40B4-BE49-F238E27FC236}">
                    <a16:creationId xmlns:a16="http://schemas.microsoft.com/office/drawing/2014/main" id="{B6A48847-7A24-D74C-B9AD-DE4ADAB5282F}"/>
                  </a:ext>
                </a:extLst>
              </p:cNvPr>
              <p:cNvSpPr/>
              <p:nvPr/>
            </p:nvSpPr>
            <p:spPr>
              <a:xfrm>
                <a:off x="8874298" y="1975380"/>
                <a:ext cx="166995" cy="166995"/>
              </a:xfrm>
              <a:custGeom>
                <a:avLst/>
                <a:gdLst>
                  <a:gd name="connsiteX0" fmla="*/ 221933 w 228600"/>
                  <a:gd name="connsiteY0" fmla="*/ 118110 h 228600"/>
                  <a:gd name="connsiteX1" fmla="*/ 118110 w 228600"/>
                  <a:gd name="connsiteY1" fmla="*/ 221933 h 228600"/>
                  <a:gd name="connsiteX2" fmla="*/ 14288 w 228600"/>
                  <a:gd name="connsiteY2" fmla="*/ 118110 h 228600"/>
                  <a:gd name="connsiteX3" fmla="*/ 118110 w 228600"/>
                  <a:gd name="connsiteY3" fmla="*/ 14287 h 228600"/>
                  <a:gd name="connsiteX4" fmla="*/ 221933 w 228600"/>
                  <a:gd name="connsiteY4" fmla="*/ 11811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0" h="228600">
                    <a:moveTo>
                      <a:pt x="221933" y="118110"/>
                    </a:moveTo>
                    <a:cubicBezTo>
                      <a:pt x="221933" y="175450"/>
                      <a:pt x="175450" y="221933"/>
                      <a:pt x="118110" y="221933"/>
                    </a:cubicBezTo>
                    <a:cubicBezTo>
                      <a:pt x="60770" y="221933"/>
                      <a:pt x="14288" y="175450"/>
                      <a:pt x="14288" y="118110"/>
                    </a:cubicBezTo>
                    <a:cubicBezTo>
                      <a:pt x="14288" y="60770"/>
                      <a:pt x="60770" y="14287"/>
                      <a:pt x="118110" y="14287"/>
                    </a:cubicBezTo>
                    <a:cubicBezTo>
                      <a:pt x="175450" y="14287"/>
                      <a:pt x="221933" y="60770"/>
                      <a:pt x="221933" y="118110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6DAF3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7555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22" name="Freeform: Shape 347">
                <a:extLst>
                  <a:ext uri="{FF2B5EF4-FFF2-40B4-BE49-F238E27FC236}">
                    <a16:creationId xmlns:a16="http://schemas.microsoft.com/office/drawing/2014/main" id="{6AA48B6B-3558-3649-86CB-CF030029B357}"/>
                  </a:ext>
                </a:extLst>
              </p:cNvPr>
              <p:cNvSpPr/>
              <p:nvPr/>
            </p:nvSpPr>
            <p:spPr>
              <a:xfrm>
                <a:off x="9016939" y="2860453"/>
                <a:ext cx="166995" cy="166995"/>
              </a:xfrm>
              <a:custGeom>
                <a:avLst/>
                <a:gdLst>
                  <a:gd name="connsiteX0" fmla="*/ 221933 w 228600"/>
                  <a:gd name="connsiteY0" fmla="*/ 118110 h 228600"/>
                  <a:gd name="connsiteX1" fmla="*/ 118110 w 228600"/>
                  <a:gd name="connsiteY1" fmla="*/ 221933 h 228600"/>
                  <a:gd name="connsiteX2" fmla="*/ 14288 w 228600"/>
                  <a:gd name="connsiteY2" fmla="*/ 118110 h 228600"/>
                  <a:gd name="connsiteX3" fmla="*/ 118110 w 228600"/>
                  <a:gd name="connsiteY3" fmla="*/ 14288 h 228600"/>
                  <a:gd name="connsiteX4" fmla="*/ 221933 w 228600"/>
                  <a:gd name="connsiteY4" fmla="*/ 11811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600" h="228600">
                    <a:moveTo>
                      <a:pt x="221933" y="118110"/>
                    </a:moveTo>
                    <a:cubicBezTo>
                      <a:pt x="221933" y="175450"/>
                      <a:pt x="175450" y="221933"/>
                      <a:pt x="118110" y="221933"/>
                    </a:cubicBezTo>
                    <a:cubicBezTo>
                      <a:pt x="60771" y="221933"/>
                      <a:pt x="14288" y="175450"/>
                      <a:pt x="14288" y="118110"/>
                    </a:cubicBezTo>
                    <a:cubicBezTo>
                      <a:pt x="14288" y="60771"/>
                      <a:pt x="60771" y="14288"/>
                      <a:pt x="118110" y="14288"/>
                    </a:cubicBezTo>
                    <a:cubicBezTo>
                      <a:pt x="175450" y="14288"/>
                      <a:pt x="221933" y="60771"/>
                      <a:pt x="221933" y="118110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6DAF3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7555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23" name="Freeform: Shape 348">
                <a:extLst>
                  <a:ext uri="{FF2B5EF4-FFF2-40B4-BE49-F238E27FC236}">
                    <a16:creationId xmlns:a16="http://schemas.microsoft.com/office/drawing/2014/main" id="{E5250161-11CF-FB4A-B533-28F0CFEC013D}"/>
                  </a:ext>
                </a:extLst>
              </p:cNvPr>
              <p:cNvSpPr/>
              <p:nvPr/>
            </p:nvSpPr>
            <p:spPr>
              <a:xfrm>
                <a:off x="9374485" y="3242348"/>
                <a:ext cx="194827" cy="194827"/>
              </a:xfrm>
              <a:custGeom>
                <a:avLst/>
                <a:gdLst>
                  <a:gd name="connsiteX0" fmla="*/ 251674 w 266700"/>
                  <a:gd name="connsiteY0" fmla="*/ 132523 h 266700"/>
                  <a:gd name="connsiteX1" fmla="*/ 134604 w 266700"/>
                  <a:gd name="connsiteY1" fmla="*/ 251673 h 266700"/>
                  <a:gd name="connsiteX2" fmla="*/ 15454 w 266700"/>
                  <a:gd name="connsiteY2" fmla="*/ 134604 h 266700"/>
                  <a:gd name="connsiteX3" fmla="*/ 132523 w 266700"/>
                  <a:gd name="connsiteY3" fmla="*/ 15454 h 266700"/>
                  <a:gd name="connsiteX4" fmla="*/ 251674 w 266700"/>
                  <a:gd name="connsiteY4" fmla="*/ 132523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6700" h="266700">
                    <a:moveTo>
                      <a:pt x="251674" y="132523"/>
                    </a:moveTo>
                    <a:cubicBezTo>
                      <a:pt x="252248" y="197754"/>
                      <a:pt x="199834" y="251099"/>
                      <a:pt x="134604" y="251673"/>
                    </a:cubicBezTo>
                    <a:cubicBezTo>
                      <a:pt x="69373" y="252248"/>
                      <a:pt x="16028" y="199834"/>
                      <a:pt x="15454" y="134604"/>
                    </a:cubicBezTo>
                    <a:cubicBezTo>
                      <a:pt x="14879" y="69373"/>
                      <a:pt x="67293" y="16028"/>
                      <a:pt x="132523" y="15454"/>
                    </a:cubicBezTo>
                    <a:cubicBezTo>
                      <a:pt x="197754" y="14879"/>
                      <a:pt x="251099" y="67293"/>
                      <a:pt x="251674" y="132523"/>
                    </a:cubicBezTo>
                    <a:close/>
                  </a:path>
                </a:pathLst>
              </a:custGeom>
              <a:noFill/>
              <a:ln w="9525" cap="rnd">
                <a:solidFill>
                  <a:srgbClr val="6DAF3E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17555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24" name="Freeform: Shape 349">
                <a:extLst>
                  <a:ext uri="{FF2B5EF4-FFF2-40B4-BE49-F238E27FC236}">
                    <a16:creationId xmlns:a16="http://schemas.microsoft.com/office/drawing/2014/main" id="{0C5F7008-0634-8F4E-B1D6-7AA9F9CA12A4}"/>
                  </a:ext>
                </a:extLst>
              </p:cNvPr>
              <p:cNvSpPr/>
              <p:nvPr/>
            </p:nvSpPr>
            <p:spPr>
              <a:xfrm rot="339686">
                <a:off x="9223595" y="3091463"/>
                <a:ext cx="494027" cy="494027"/>
              </a:xfrm>
              <a:custGeom>
                <a:avLst/>
                <a:gdLst>
                  <a:gd name="connsiteX0" fmla="*/ 282892 w 676275"/>
                  <a:gd name="connsiteY0" fmla="*/ 101918 h 676275"/>
                  <a:gd name="connsiteX1" fmla="*/ 293370 w 676275"/>
                  <a:gd name="connsiteY1" fmla="*/ 15240 h 676275"/>
                  <a:gd name="connsiteX2" fmla="*/ 380047 w 676275"/>
                  <a:gd name="connsiteY2" fmla="*/ 14288 h 676275"/>
                  <a:gd name="connsiteX3" fmla="*/ 392430 w 676275"/>
                  <a:gd name="connsiteY3" fmla="*/ 100965 h 676275"/>
                  <a:gd name="connsiteX4" fmla="*/ 468630 w 676275"/>
                  <a:gd name="connsiteY4" fmla="*/ 132398 h 676275"/>
                  <a:gd name="connsiteX5" fmla="*/ 538163 w 676275"/>
                  <a:gd name="connsiteY5" fmla="*/ 79058 h 676275"/>
                  <a:gd name="connsiteX6" fmla="*/ 598170 w 676275"/>
                  <a:gd name="connsiteY6" fmla="*/ 139065 h 676275"/>
                  <a:gd name="connsiteX7" fmla="*/ 544830 w 676275"/>
                  <a:gd name="connsiteY7" fmla="*/ 209550 h 676275"/>
                  <a:gd name="connsiteX8" fmla="*/ 576263 w 676275"/>
                  <a:gd name="connsiteY8" fmla="*/ 283845 h 676275"/>
                  <a:gd name="connsiteX9" fmla="*/ 663893 w 676275"/>
                  <a:gd name="connsiteY9" fmla="*/ 293370 h 676275"/>
                  <a:gd name="connsiteX10" fmla="*/ 664845 w 676275"/>
                  <a:gd name="connsiteY10" fmla="*/ 380048 h 676275"/>
                  <a:gd name="connsiteX11" fmla="*/ 577215 w 676275"/>
                  <a:gd name="connsiteY11" fmla="*/ 392430 h 676275"/>
                  <a:gd name="connsiteX12" fmla="*/ 546735 w 676275"/>
                  <a:gd name="connsiteY12" fmla="*/ 468630 h 676275"/>
                  <a:gd name="connsiteX13" fmla="*/ 601028 w 676275"/>
                  <a:gd name="connsiteY13" fmla="*/ 538163 h 676275"/>
                  <a:gd name="connsiteX14" fmla="*/ 541020 w 676275"/>
                  <a:gd name="connsiteY14" fmla="*/ 598170 h 676275"/>
                  <a:gd name="connsiteX15" fmla="*/ 471488 w 676275"/>
                  <a:gd name="connsiteY15" fmla="*/ 544830 h 676275"/>
                  <a:gd name="connsiteX16" fmla="*/ 396240 w 676275"/>
                  <a:gd name="connsiteY16" fmla="*/ 577215 h 676275"/>
                  <a:gd name="connsiteX17" fmla="*/ 385763 w 676275"/>
                  <a:gd name="connsiteY17" fmla="*/ 663893 h 676275"/>
                  <a:gd name="connsiteX18" fmla="*/ 299085 w 676275"/>
                  <a:gd name="connsiteY18" fmla="*/ 664845 h 676275"/>
                  <a:gd name="connsiteX19" fmla="*/ 287655 w 676275"/>
                  <a:gd name="connsiteY19" fmla="*/ 579120 h 676275"/>
                  <a:gd name="connsiteX20" fmla="*/ 211455 w 676275"/>
                  <a:gd name="connsiteY20" fmla="*/ 548640 h 676275"/>
                  <a:gd name="connsiteX21" fmla="*/ 140970 w 676275"/>
                  <a:gd name="connsiteY21" fmla="*/ 601028 h 676275"/>
                  <a:gd name="connsiteX22" fmla="*/ 80963 w 676275"/>
                  <a:gd name="connsiteY22" fmla="*/ 541020 h 676275"/>
                  <a:gd name="connsiteX23" fmla="*/ 133350 w 676275"/>
                  <a:gd name="connsiteY23" fmla="*/ 470535 h 676275"/>
                  <a:gd name="connsiteX24" fmla="*/ 101917 w 676275"/>
                  <a:gd name="connsiteY24" fmla="*/ 396240 h 676275"/>
                  <a:gd name="connsiteX25" fmla="*/ 15240 w 676275"/>
                  <a:gd name="connsiteY25" fmla="*/ 385763 h 676275"/>
                  <a:gd name="connsiteX26" fmla="*/ 14288 w 676275"/>
                  <a:gd name="connsiteY26" fmla="*/ 299085 h 676275"/>
                  <a:gd name="connsiteX27" fmla="*/ 100965 w 676275"/>
                  <a:gd name="connsiteY27" fmla="*/ 286703 h 676275"/>
                  <a:gd name="connsiteX28" fmla="*/ 131445 w 676275"/>
                  <a:gd name="connsiteY28" fmla="*/ 211455 h 676275"/>
                  <a:gd name="connsiteX29" fmla="*/ 79058 w 676275"/>
                  <a:gd name="connsiteY29" fmla="*/ 140970 h 676275"/>
                  <a:gd name="connsiteX30" fmla="*/ 139065 w 676275"/>
                  <a:gd name="connsiteY30" fmla="*/ 80963 h 676275"/>
                  <a:gd name="connsiteX31" fmla="*/ 208597 w 676275"/>
                  <a:gd name="connsiteY31" fmla="*/ 133350 h 676275"/>
                  <a:gd name="connsiteX32" fmla="*/ 282892 w 676275"/>
                  <a:gd name="connsiteY32" fmla="*/ 101918 h 676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676275" h="676275">
                    <a:moveTo>
                      <a:pt x="282892" y="101918"/>
                    </a:moveTo>
                    <a:lnTo>
                      <a:pt x="293370" y="15240"/>
                    </a:lnTo>
                    <a:lnTo>
                      <a:pt x="380047" y="14288"/>
                    </a:lnTo>
                    <a:lnTo>
                      <a:pt x="392430" y="100965"/>
                    </a:lnTo>
                    <a:cubicBezTo>
                      <a:pt x="420053" y="106680"/>
                      <a:pt x="445770" y="118110"/>
                      <a:pt x="468630" y="132398"/>
                    </a:cubicBezTo>
                    <a:lnTo>
                      <a:pt x="538163" y="79058"/>
                    </a:lnTo>
                    <a:lnTo>
                      <a:pt x="598170" y="139065"/>
                    </a:lnTo>
                    <a:lnTo>
                      <a:pt x="544830" y="209550"/>
                    </a:lnTo>
                    <a:cubicBezTo>
                      <a:pt x="559118" y="232410"/>
                      <a:pt x="569595" y="257175"/>
                      <a:pt x="576263" y="283845"/>
                    </a:cubicBezTo>
                    <a:lnTo>
                      <a:pt x="663893" y="293370"/>
                    </a:lnTo>
                    <a:lnTo>
                      <a:pt x="664845" y="380048"/>
                    </a:lnTo>
                    <a:lnTo>
                      <a:pt x="577215" y="392430"/>
                    </a:lnTo>
                    <a:cubicBezTo>
                      <a:pt x="571500" y="420053"/>
                      <a:pt x="561022" y="445770"/>
                      <a:pt x="546735" y="468630"/>
                    </a:cubicBezTo>
                    <a:lnTo>
                      <a:pt x="601028" y="538163"/>
                    </a:lnTo>
                    <a:lnTo>
                      <a:pt x="541020" y="598170"/>
                    </a:lnTo>
                    <a:lnTo>
                      <a:pt x="471488" y="544830"/>
                    </a:lnTo>
                    <a:cubicBezTo>
                      <a:pt x="448628" y="560070"/>
                      <a:pt x="422910" y="570548"/>
                      <a:pt x="396240" y="577215"/>
                    </a:cubicBezTo>
                    <a:lnTo>
                      <a:pt x="385763" y="663893"/>
                    </a:lnTo>
                    <a:lnTo>
                      <a:pt x="299085" y="664845"/>
                    </a:lnTo>
                    <a:lnTo>
                      <a:pt x="287655" y="579120"/>
                    </a:lnTo>
                    <a:cubicBezTo>
                      <a:pt x="260033" y="573405"/>
                      <a:pt x="234315" y="562928"/>
                      <a:pt x="211455" y="548640"/>
                    </a:cubicBezTo>
                    <a:lnTo>
                      <a:pt x="140970" y="601028"/>
                    </a:lnTo>
                    <a:lnTo>
                      <a:pt x="80963" y="541020"/>
                    </a:lnTo>
                    <a:lnTo>
                      <a:pt x="133350" y="470535"/>
                    </a:lnTo>
                    <a:cubicBezTo>
                      <a:pt x="119063" y="447675"/>
                      <a:pt x="108585" y="422910"/>
                      <a:pt x="101917" y="396240"/>
                    </a:cubicBezTo>
                    <a:lnTo>
                      <a:pt x="15240" y="385763"/>
                    </a:lnTo>
                    <a:lnTo>
                      <a:pt x="14288" y="299085"/>
                    </a:lnTo>
                    <a:lnTo>
                      <a:pt x="100965" y="286703"/>
                    </a:lnTo>
                    <a:cubicBezTo>
                      <a:pt x="106680" y="260033"/>
                      <a:pt x="117158" y="234315"/>
                      <a:pt x="131445" y="211455"/>
                    </a:cubicBezTo>
                    <a:lnTo>
                      <a:pt x="79058" y="140970"/>
                    </a:lnTo>
                    <a:lnTo>
                      <a:pt x="139065" y="80963"/>
                    </a:lnTo>
                    <a:lnTo>
                      <a:pt x="208597" y="133350"/>
                    </a:lnTo>
                    <a:cubicBezTo>
                      <a:pt x="231458" y="119063"/>
                      <a:pt x="256222" y="107633"/>
                      <a:pt x="282892" y="101918"/>
                    </a:cubicBezTo>
                    <a:close/>
                  </a:path>
                </a:pathLst>
              </a:custGeom>
              <a:noFill/>
              <a:ln w="9525" cap="rnd">
                <a:solidFill>
                  <a:srgbClr val="6DAF3E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17555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25" name="Freeform: Shape 350">
                <a:extLst>
                  <a:ext uri="{FF2B5EF4-FFF2-40B4-BE49-F238E27FC236}">
                    <a16:creationId xmlns:a16="http://schemas.microsoft.com/office/drawing/2014/main" id="{AC4B63AA-0CE0-1D45-93AB-B256CCDBE065}"/>
                  </a:ext>
                </a:extLst>
              </p:cNvPr>
              <p:cNvSpPr/>
              <p:nvPr/>
            </p:nvSpPr>
            <p:spPr>
              <a:xfrm>
                <a:off x="9212462" y="3048322"/>
                <a:ext cx="20874" cy="20874"/>
              </a:xfrm>
              <a:custGeom>
                <a:avLst/>
                <a:gdLst>
                  <a:gd name="connsiteX0" fmla="*/ 16193 w 28575"/>
                  <a:gd name="connsiteY0" fmla="*/ 14288 h 28575"/>
                  <a:gd name="connsiteX1" fmla="*/ 14288 w 28575"/>
                  <a:gd name="connsiteY1" fmla="*/ 16192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75" h="28575">
                    <a:moveTo>
                      <a:pt x="16193" y="14288"/>
                    </a:moveTo>
                    <a:cubicBezTo>
                      <a:pt x="15240" y="15240"/>
                      <a:pt x="15240" y="15240"/>
                      <a:pt x="14288" y="16192"/>
                    </a:cubicBezTo>
                  </a:path>
                </a:pathLst>
              </a:custGeom>
              <a:noFill/>
              <a:ln w="9525" cap="flat">
                <a:solidFill>
                  <a:srgbClr val="6DAF3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7555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26" name="Freeform: Shape 351">
                <a:extLst>
                  <a:ext uri="{FF2B5EF4-FFF2-40B4-BE49-F238E27FC236}">
                    <a16:creationId xmlns:a16="http://schemas.microsoft.com/office/drawing/2014/main" id="{F937E41E-045D-3543-842B-E8B4EE8A34B8}"/>
                  </a:ext>
                </a:extLst>
              </p:cNvPr>
              <p:cNvSpPr/>
              <p:nvPr/>
            </p:nvSpPr>
            <p:spPr>
              <a:xfrm>
                <a:off x="9214549" y="2996833"/>
                <a:ext cx="514901" cy="69581"/>
              </a:xfrm>
              <a:custGeom>
                <a:avLst/>
                <a:gdLst>
                  <a:gd name="connsiteX0" fmla="*/ 698183 w 704850"/>
                  <a:gd name="connsiteY0" fmla="*/ 84772 h 95250"/>
                  <a:gd name="connsiteX1" fmla="*/ 698183 w 704850"/>
                  <a:gd name="connsiteY1" fmla="*/ 14288 h 95250"/>
                  <a:gd name="connsiteX2" fmla="*/ 214313 w 704850"/>
                  <a:gd name="connsiteY2" fmla="*/ 14288 h 95250"/>
                  <a:gd name="connsiteX3" fmla="*/ 14288 w 704850"/>
                  <a:gd name="connsiteY3" fmla="*/ 84772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4850" h="95250">
                    <a:moveTo>
                      <a:pt x="698183" y="84772"/>
                    </a:moveTo>
                    <a:lnTo>
                      <a:pt x="698183" y="14288"/>
                    </a:lnTo>
                    <a:lnTo>
                      <a:pt x="214313" y="14288"/>
                    </a:lnTo>
                    <a:cubicBezTo>
                      <a:pt x="138113" y="14288"/>
                      <a:pt x="68580" y="40958"/>
                      <a:pt x="14288" y="84772"/>
                    </a:cubicBezTo>
                  </a:path>
                </a:pathLst>
              </a:custGeom>
              <a:noFill/>
              <a:ln w="9525" cap="flat">
                <a:solidFill>
                  <a:srgbClr val="6DAF3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7555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27" name="Freeform: Shape 352">
                <a:extLst>
                  <a:ext uri="{FF2B5EF4-FFF2-40B4-BE49-F238E27FC236}">
                    <a16:creationId xmlns:a16="http://schemas.microsoft.com/office/drawing/2014/main" id="{9CAD65F8-47E8-B04B-B082-DD1998F87BC7}"/>
                  </a:ext>
                </a:extLst>
              </p:cNvPr>
              <p:cNvSpPr/>
              <p:nvPr/>
            </p:nvSpPr>
            <p:spPr>
              <a:xfrm>
                <a:off x="9126182" y="3049018"/>
                <a:ext cx="104372" cy="556650"/>
              </a:xfrm>
              <a:custGeom>
                <a:avLst/>
                <a:gdLst>
                  <a:gd name="connsiteX0" fmla="*/ 83820 w 142875"/>
                  <a:gd name="connsiteY0" fmla="*/ 747713 h 762000"/>
                  <a:gd name="connsiteX1" fmla="*/ 14288 w 142875"/>
                  <a:gd name="connsiteY1" fmla="*/ 747713 h 762000"/>
                  <a:gd name="connsiteX2" fmla="*/ 14288 w 142875"/>
                  <a:gd name="connsiteY2" fmla="*/ 263842 h 762000"/>
                  <a:gd name="connsiteX3" fmla="*/ 133350 w 142875"/>
                  <a:gd name="connsiteY3" fmla="*/ 14288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875" h="762000">
                    <a:moveTo>
                      <a:pt x="83820" y="747713"/>
                    </a:moveTo>
                    <a:lnTo>
                      <a:pt x="14288" y="747713"/>
                    </a:lnTo>
                    <a:lnTo>
                      <a:pt x="14288" y="263842"/>
                    </a:lnTo>
                    <a:cubicBezTo>
                      <a:pt x="14288" y="162877"/>
                      <a:pt x="60960" y="73342"/>
                      <a:pt x="133350" y="14288"/>
                    </a:cubicBezTo>
                  </a:path>
                </a:pathLst>
              </a:custGeom>
              <a:noFill/>
              <a:ln w="9525" cap="flat">
                <a:solidFill>
                  <a:srgbClr val="6DAF3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7555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28" name="Freeform: Shape 353">
                <a:extLst>
                  <a:ext uri="{FF2B5EF4-FFF2-40B4-BE49-F238E27FC236}">
                    <a16:creationId xmlns:a16="http://schemas.microsoft.com/office/drawing/2014/main" id="{F2F42D40-C940-C845-B1E9-82DD8C78F709}"/>
                  </a:ext>
                </a:extLst>
              </p:cNvPr>
              <p:cNvSpPr/>
              <p:nvPr/>
            </p:nvSpPr>
            <p:spPr>
              <a:xfrm>
                <a:off x="9175584" y="3524258"/>
                <a:ext cx="139162" cy="139162"/>
              </a:xfrm>
              <a:custGeom>
                <a:avLst/>
                <a:gdLst>
                  <a:gd name="connsiteX0" fmla="*/ 181927 w 190500"/>
                  <a:gd name="connsiteY0" fmla="*/ 98107 h 190500"/>
                  <a:gd name="connsiteX1" fmla="*/ 98107 w 190500"/>
                  <a:gd name="connsiteY1" fmla="*/ 181927 h 190500"/>
                  <a:gd name="connsiteX2" fmla="*/ 14287 w 190500"/>
                  <a:gd name="connsiteY2" fmla="*/ 98107 h 190500"/>
                  <a:gd name="connsiteX3" fmla="*/ 98107 w 190500"/>
                  <a:gd name="connsiteY3" fmla="*/ 14287 h 190500"/>
                  <a:gd name="connsiteX4" fmla="*/ 181927 w 190500"/>
                  <a:gd name="connsiteY4" fmla="*/ 98107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0" h="190500">
                    <a:moveTo>
                      <a:pt x="181927" y="98107"/>
                    </a:moveTo>
                    <a:cubicBezTo>
                      <a:pt x="181927" y="144400"/>
                      <a:pt x="144400" y="181927"/>
                      <a:pt x="98107" y="181927"/>
                    </a:cubicBezTo>
                    <a:cubicBezTo>
                      <a:pt x="51815" y="181927"/>
                      <a:pt x="14287" y="144400"/>
                      <a:pt x="14287" y="98107"/>
                    </a:cubicBezTo>
                    <a:cubicBezTo>
                      <a:pt x="14287" y="51815"/>
                      <a:pt x="51815" y="14287"/>
                      <a:pt x="98107" y="14287"/>
                    </a:cubicBezTo>
                    <a:cubicBezTo>
                      <a:pt x="144400" y="14287"/>
                      <a:pt x="181927" y="51815"/>
                      <a:pt x="181927" y="98107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6DAF3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7555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29" name="Freeform: Shape 354">
                <a:extLst>
                  <a:ext uri="{FF2B5EF4-FFF2-40B4-BE49-F238E27FC236}">
                    <a16:creationId xmlns:a16="http://schemas.microsoft.com/office/drawing/2014/main" id="{544A7944-4DAD-6B4D-BC7C-DDB7F9461278}"/>
                  </a:ext>
                </a:extLst>
              </p:cNvPr>
              <p:cNvSpPr/>
              <p:nvPr/>
            </p:nvSpPr>
            <p:spPr>
              <a:xfrm>
                <a:off x="9656391" y="3045539"/>
                <a:ext cx="139162" cy="139162"/>
              </a:xfrm>
              <a:custGeom>
                <a:avLst/>
                <a:gdLst>
                  <a:gd name="connsiteX0" fmla="*/ 181928 w 190500"/>
                  <a:gd name="connsiteY0" fmla="*/ 98108 h 190500"/>
                  <a:gd name="connsiteX1" fmla="*/ 98108 w 190500"/>
                  <a:gd name="connsiteY1" fmla="*/ 181928 h 190500"/>
                  <a:gd name="connsiteX2" fmla="*/ 14287 w 190500"/>
                  <a:gd name="connsiteY2" fmla="*/ 98108 h 190500"/>
                  <a:gd name="connsiteX3" fmla="*/ 98108 w 190500"/>
                  <a:gd name="connsiteY3" fmla="*/ 14288 h 190500"/>
                  <a:gd name="connsiteX4" fmla="*/ 181928 w 190500"/>
                  <a:gd name="connsiteY4" fmla="*/ 98108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0" h="190500">
                    <a:moveTo>
                      <a:pt x="181928" y="98108"/>
                    </a:moveTo>
                    <a:cubicBezTo>
                      <a:pt x="181928" y="144400"/>
                      <a:pt x="144400" y="181928"/>
                      <a:pt x="98108" y="181928"/>
                    </a:cubicBezTo>
                    <a:cubicBezTo>
                      <a:pt x="51815" y="181928"/>
                      <a:pt x="14287" y="144400"/>
                      <a:pt x="14287" y="98108"/>
                    </a:cubicBezTo>
                    <a:cubicBezTo>
                      <a:pt x="14287" y="51815"/>
                      <a:pt x="51815" y="14288"/>
                      <a:pt x="98108" y="14288"/>
                    </a:cubicBezTo>
                    <a:cubicBezTo>
                      <a:pt x="144400" y="14288"/>
                      <a:pt x="181928" y="51815"/>
                      <a:pt x="181928" y="98108"/>
                    </a:cubicBezTo>
                    <a:close/>
                  </a:path>
                </a:pathLst>
              </a:custGeom>
              <a:noFill/>
              <a:ln w="9525" cap="flat">
                <a:solidFill>
                  <a:srgbClr val="6DAF3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7555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30" name="Freeform: Shape 10">
                <a:extLst>
                  <a:ext uri="{FF2B5EF4-FFF2-40B4-BE49-F238E27FC236}">
                    <a16:creationId xmlns:a16="http://schemas.microsoft.com/office/drawing/2014/main" id="{8B5E581A-7AAC-3046-910A-A738BE2031C3}"/>
                  </a:ext>
                </a:extLst>
              </p:cNvPr>
              <p:cNvSpPr/>
              <p:nvPr/>
            </p:nvSpPr>
            <p:spPr>
              <a:xfrm>
                <a:off x="8223017" y="2067923"/>
                <a:ext cx="751477" cy="751477"/>
              </a:xfrm>
              <a:custGeom>
                <a:avLst/>
                <a:gdLst>
                  <a:gd name="connsiteX0" fmla="*/ 884873 w 1028700"/>
                  <a:gd name="connsiteY0" fmla="*/ 603885 h 1028700"/>
                  <a:gd name="connsiteX1" fmla="*/ 1018223 w 1028700"/>
                  <a:gd name="connsiteY1" fmla="*/ 587693 h 1028700"/>
                  <a:gd name="connsiteX2" fmla="*/ 1019175 w 1028700"/>
                  <a:gd name="connsiteY2" fmla="*/ 454343 h 1028700"/>
                  <a:gd name="connsiteX3" fmla="*/ 884873 w 1028700"/>
                  <a:gd name="connsiteY3" fmla="*/ 435293 h 1028700"/>
                  <a:gd name="connsiteX4" fmla="*/ 836295 w 1028700"/>
                  <a:gd name="connsiteY4" fmla="*/ 318135 h 1028700"/>
                  <a:gd name="connsiteX5" fmla="*/ 919162 w 1028700"/>
                  <a:gd name="connsiteY5" fmla="*/ 210503 h 1028700"/>
                  <a:gd name="connsiteX6" fmla="*/ 826770 w 1028700"/>
                  <a:gd name="connsiteY6" fmla="*/ 117158 h 1028700"/>
                  <a:gd name="connsiteX7" fmla="*/ 717233 w 1028700"/>
                  <a:gd name="connsiteY7" fmla="*/ 199073 h 1028700"/>
                  <a:gd name="connsiteX8" fmla="*/ 602933 w 1028700"/>
                  <a:gd name="connsiteY8" fmla="*/ 150495 h 1028700"/>
                  <a:gd name="connsiteX9" fmla="*/ 587693 w 1028700"/>
                  <a:gd name="connsiteY9" fmla="*/ 15240 h 1028700"/>
                  <a:gd name="connsiteX10" fmla="*/ 454343 w 1028700"/>
                  <a:gd name="connsiteY10" fmla="*/ 14288 h 1028700"/>
                  <a:gd name="connsiteX11" fmla="*/ 435293 w 1028700"/>
                  <a:gd name="connsiteY11" fmla="*/ 149543 h 1028700"/>
                  <a:gd name="connsiteX12" fmla="*/ 318135 w 1028700"/>
                  <a:gd name="connsiteY12" fmla="*/ 197168 h 1028700"/>
                  <a:gd name="connsiteX13" fmla="*/ 210502 w 1028700"/>
                  <a:gd name="connsiteY13" fmla="*/ 114300 h 1028700"/>
                  <a:gd name="connsiteX14" fmla="*/ 117157 w 1028700"/>
                  <a:gd name="connsiteY14" fmla="*/ 206693 h 1028700"/>
                  <a:gd name="connsiteX15" fmla="*/ 199072 w 1028700"/>
                  <a:gd name="connsiteY15" fmla="*/ 313373 h 1028700"/>
                  <a:gd name="connsiteX16" fmla="*/ 148590 w 1028700"/>
                  <a:gd name="connsiteY16" fmla="*/ 430530 h 1028700"/>
                  <a:gd name="connsiteX17" fmla="*/ 15240 w 1028700"/>
                  <a:gd name="connsiteY17" fmla="*/ 446723 h 1028700"/>
                  <a:gd name="connsiteX18" fmla="*/ 14288 w 1028700"/>
                  <a:gd name="connsiteY18" fmla="*/ 580073 h 1028700"/>
                  <a:gd name="connsiteX19" fmla="*/ 146685 w 1028700"/>
                  <a:gd name="connsiteY19" fmla="*/ 598170 h 1028700"/>
                  <a:gd name="connsiteX20" fmla="*/ 194310 w 1028700"/>
                  <a:gd name="connsiteY20" fmla="*/ 716280 h 1028700"/>
                  <a:gd name="connsiteX21" fmla="*/ 113348 w 1028700"/>
                  <a:gd name="connsiteY21" fmla="*/ 824865 h 1028700"/>
                  <a:gd name="connsiteX22" fmla="*/ 205740 w 1028700"/>
                  <a:gd name="connsiteY22" fmla="*/ 918210 h 1028700"/>
                  <a:gd name="connsiteX23" fmla="*/ 314325 w 1028700"/>
                  <a:gd name="connsiteY23" fmla="*/ 838200 h 1028700"/>
                  <a:gd name="connsiteX24" fmla="*/ 429578 w 1028700"/>
                  <a:gd name="connsiteY24" fmla="*/ 886778 h 1028700"/>
                  <a:gd name="connsiteX25" fmla="*/ 445770 w 1028700"/>
                  <a:gd name="connsiteY25" fmla="*/ 1020128 h 1028700"/>
                  <a:gd name="connsiteX26" fmla="*/ 579120 w 1028700"/>
                  <a:gd name="connsiteY26" fmla="*/ 1021080 h 1028700"/>
                  <a:gd name="connsiteX27" fmla="*/ 598170 w 1028700"/>
                  <a:gd name="connsiteY27" fmla="*/ 887730 h 1028700"/>
                  <a:gd name="connsiteX28" fmla="*/ 714375 w 1028700"/>
                  <a:gd name="connsiteY28" fmla="*/ 840105 h 1028700"/>
                  <a:gd name="connsiteX29" fmla="*/ 822960 w 1028700"/>
                  <a:gd name="connsiteY29" fmla="*/ 921068 h 1028700"/>
                  <a:gd name="connsiteX30" fmla="*/ 916305 w 1028700"/>
                  <a:gd name="connsiteY30" fmla="*/ 828675 h 1028700"/>
                  <a:gd name="connsiteX31" fmla="*/ 835343 w 1028700"/>
                  <a:gd name="connsiteY31" fmla="*/ 721043 h 1028700"/>
                  <a:gd name="connsiteX32" fmla="*/ 884873 w 1028700"/>
                  <a:gd name="connsiteY32" fmla="*/ 603885 h 1028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028700" h="1028700">
                    <a:moveTo>
                      <a:pt x="884873" y="603885"/>
                    </a:moveTo>
                    <a:lnTo>
                      <a:pt x="1018223" y="587693"/>
                    </a:lnTo>
                    <a:lnTo>
                      <a:pt x="1019175" y="454343"/>
                    </a:lnTo>
                    <a:lnTo>
                      <a:pt x="884873" y="435293"/>
                    </a:lnTo>
                    <a:cubicBezTo>
                      <a:pt x="875348" y="393382"/>
                      <a:pt x="859155" y="353378"/>
                      <a:pt x="836295" y="318135"/>
                    </a:cubicBezTo>
                    <a:lnTo>
                      <a:pt x="919162" y="210503"/>
                    </a:lnTo>
                    <a:lnTo>
                      <a:pt x="826770" y="117158"/>
                    </a:lnTo>
                    <a:lnTo>
                      <a:pt x="717233" y="199073"/>
                    </a:lnTo>
                    <a:cubicBezTo>
                      <a:pt x="681990" y="177165"/>
                      <a:pt x="643890" y="160973"/>
                      <a:pt x="602933" y="150495"/>
                    </a:cubicBezTo>
                    <a:lnTo>
                      <a:pt x="587693" y="15240"/>
                    </a:lnTo>
                    <a:lnTo>
                      <a:pt x="454343" y="14288"/>
                    </a:lnTo>
                    <a:lnTo>
                      <a:pt x="435293" y="149543"/>
                    </a:lnTo>
                    <a:cubicBezTo>
                      <a:pt x="393383" y="159068"/>
                      <a:pt x="353378" y="175260"/>
                      <a:pt x="318135" y="197168"/>
                    </a:cubicBezTo>
                    <a:lnTo>
                      <a:pt x="210502" y="114300"/>
                    </a:lnTo>
                    <a:lnTo>
                      <a:pt x="117157" y="206693"/>
                    </a:lnTo>
                    <a:lnTo>
                      <a:pt x="199072" y="313373"/>
                    </a:lnTo>
                    <a:cubicBezTo>
                      <a:pt x="176213" y="348615"/>
                      <a:pt x="159067" y="387668"/>
                      <a:pt x="148590" y="430530"/>
                    </a:cubicBezTo>
                    <a:lnTo>
                      <a:pt x="15240" y="446723"/>
                    </a:lnTo>
                    <a:lnTo>
                      <a:pt x="14288" y="580073"/>
                    </a:lnTo>
                    <a:lnTo>
                      <a:pt x="146685" y="598170"/>
                    </a:lnTo>
                    <a:cubicBezTo>
                      <a:pt x="156210" y="640080"/>
                      <a:pt x="172402" y="680085"/>
                      <a:pt x="194310" y="716280"/>
                    </a:cubicBezTo>
                    <a:lnTo>
                      <a:pt x="113348" y="824865"/>
                    </a:lnTo>
                    <a:lnTo>
                      <a:pt x="205740" y="918210"/>
                    </a:lnTo>
                    <a:lnTo>
                      <a:pt x="314325" y="838200"/>
                    </a:lnTo>
                    <a:cubicBezTo>
                      <a:pt x="349568" y="860108"/>
                      <a:pt x="387668" y="877253"/>
                      <a:pt x="429578" y="886778"/>
                    </a:cubicBezTo>
                    <a:lnTo>
                      <a:pt x="445770" y="1020128"/>
                    </a:lnTo>
                    <a:lnTo>
                      <a:pt x="579120" y="1021080"/>
                    </a:lnTo>
                    <a:lnTo>
                      <a:pt x="598170" y="887730"/>
                    </a:lnTo>
                    <a:cubicBezTo>
                      <a:pt x="640080" y="878205"/>
                      <a:pt x="679133" y="862013"/>
                      <a:pt x="714375" y="840105"/>
                    </a:cubicBezTo>
                    <a:lnTo>
                      <a:pt x="822960" y="921068"/>
                    </a:lnTo>
                    <a:lnTo>
                      <a:pt x="916305" y="828675"/>
                    </a:lnTo>
                    <a:lnTo>
                      <a:pt x="835343" y="721043"/>
                    </a:lnTo>
                    <a:cubicBezTo>
                      <a:pt x="858203" y="684848"/>
                      <a:pt x="875348" y="645795"/>
                      <a:pt x="884873" y="603885"/>
                    </a:cubicBezTo>
                    <a:close/>
                  </a:path>
                </a:pathLst>
              </a:custGeom>
              <a:noFill/>
              <a:ln w="9525" cap="rnd">
                <a:solidFill>
                  <a:srgbClr val="6DAF3E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pPr marL="0" marR="0" lvl="0" indent="0" algn="l" defTabSz="175553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</p:grp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F44D8AED-635D-C44E-AB18-75BE58C1378A}"/>
              </a:ext>
            </a:extLst>
          </p:cNvPr>
          <p:cNvSpPr/>
          <p:nvPr/>
        </p:nvSpPr>
        <p:spPr>
          <a:xfrm>
            <a:off x="2002938" y="3370807"/>
            <a:ext cx="51488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mazon Ember"/>
                <a:ea typeface="+mn-ea"/>
                <a:cs typeface="+mn-cs"/>
              </a:rPr>
              <a:t>+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EF5E41F-F48E-6E4E-8CBF-8F5EA5AA1290}"/>
              </a:ext>
            </a:extLst>
          </p:cNvPr>
          <p:cNvSpPr/>
          <p:nvPr/>
        </p:nvSpPr>
        <p:spPr>
          <a:xfrm>
            <a:off x="3307915" y="3357763"/>
            <a:ext cx="51488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Amazon Ember"/>
                <a:ea typeface="+mn-ea"/>
                <a:cs typeface="+mn-cs"/>
              </a:rPr>
              <a:t>+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0230F7-2F7E-FF48-9E51-0499AEEAB6D6}"/>
              </a:ext>
            </a:extLst>
          </p:cNvPr>
          <p:cNvSpPr/>
          <p:nvPr/>
        </p:nvSpPr>
        <p:spPr>
          <a:xfrm>
            <a:off x="909337" y="4052954"/>
            <a:ext cx="10237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Qualified hardware</a:t>
            </a:r>
            <a:endParaRPr kumimoji="0" lang="en-US" sz="14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5105AC4-ED47-AC40-BC10-73701006C2C8}"/>
              </a:ext>
            </a:extLst>
          </p:cNvPr>
          <p:cNvSpPr/>
          <p:nvPr/>
        </p:nvSpPr>
        <p:spPr>
          <a:xfrm>
            <a:off x="2196305" y="4047521"/>
            <a:ext cx="13216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Edge software </a:t>
            </a:r>
            <a:r>
              <a:rPr kumimoji="0" lang="en-US" sz="1200" b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(third-party</a:t>
            </a: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)</a:t>
            </a:r>
            <a:endParaRPr kumimoji="0" lang="en-US" sz="14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8F5E7C7-D1B3-EB46-9C6F-C1288ADAEE77}"/>
              </a:ext>
            </a:extLst>
          </p:cNvPr>
          <p:cNvSpPr/>
          <p:nvPr/>
        </p:nvSpPr>
        <p:spPr>
          <a:xfrm>
            <a:off x="3292121" y="4078959"/>
            <a:ext cx="21515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AWS IoT Greeng</a:t>
            </a:r>
            <a:r>
              <a:rPr kumimoji="0" lang="en-US" sz="12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r</a:t>
            </a: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ass</a:t>
            </a:r>
          </a:p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+ </a:t>
            </a:r>
          </a:p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AWS IoT SiteWise connector</a:t>
            </a:r>
            <a:endParaRPr kumimoji="0" lang="en-US" sz="14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pic>
        <p:nvPicPr>
          <p:cNvPr id="28" name="Content Placeholder 10">
            <a:extLst>
              <a:ext uri="{FF2B5EF4-FFF2-40B4-BE49-F238E27FC236}">
                <a16:creationId xmlns:a16="http://schemas.microsoft.com/office/drawing/2014/main" id="{C1763CD0-6BB9-3049-BBB8-AB73CE23810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674" y="703510"/>
            <a:ext cx="1458367" cy="716838"/>
          </a:xfrm>
          <a:prstGeom prst="rect">
            <a:avLst/>
          </a:prstGeom>
        </p:spPr>
      </p:pic>
      <p:pic>
        <p:nvPicPr>
          <p:cNvPr id="29" name="Graphic 150">
            <a:extLst>
              <a:ext uri="{FF2B5EF4-FFF2-40B4-BE49-F238E27FC236}">
                <a16:creationId xmlns:a16="http://schemas.microsoft.com/office/drawing/2014/main" id="{B66242F2-380A-E34B-B76C-824C804A8B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1076352" y="2016746"/>
            <a:ext cx="636951" cy="640080"/>
          </a:xfrm>
          <a:prstGeom prst="rect">
            <a:avLst/>
          </a:prstGeom>
        </p:spPr>
      </p:pic>
      <p:pic>
        <p:nvPicPr>
          <p:cNvPr id="31" name="Graphic 153">
            <a:extLst>
              <a:ext uri="{FF2B5EF4-FFF2-40B4-BE49-F238E27FC236}">
                <a16:creationId xmlns:a16="http://schemas.microsoft.com/office/drawing/2014/main" id="{050FFCFC-F4DF-7F4B-9C06-54F8AF51EA4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2574235" y="731937"/>
            <a:ext cx="636950" cy="64008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B5575C7-FBDF-1241-9746-8F6E9AFBEE29}"/>
              </a:ext>
            </a:extLst>
          </p:cNvPr>
          <p:cNvCxnSpPr>
            <a:cxnSpLocks/>
          </p:cNvCxnSpPr>
          <p:nvPr/>
        </p:nvCxnSpPr>
        <p:spPr>
          <a:xfrm>
            <a:off x="350392" y="366609"/>
            <a:ext cx="0" cy="4336682"/>
          </a:xfrm>
          <a:prstGeom prst="line">
            <a:avLst/>
          </a:prstGeom>
          <a:ln w="25400">
            <a:solidFill>
              <a:srgbClr val="FFC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64BB0ED-B318-CA44-A701-B783513463EC}"/>
              </a:ext>
            </a:extLst>
          </p:cNvPr>
          <p:cNvCxnSpPr>
            <a:cxnSpLocks/>
          </p:cNvCxnSpPr>
          <p:nvPr/>
        </p:nvCxnSpPr>
        <p:spPr>
          <a:xfrm>
            <a:off x="339200" y="4767299"/>
            <a:ext cx="5032384" cy="0"/>
          </a:xfrm>
          <a:prstGeom prst="line">
            <a:avLst/>
          </a:prstGeom>
          <a:ln w="25400">
            <a:solidFill>
              <a:srgbClr val="FFC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9005FA8-D598-C044-A7A8-7212223A38E8}"/>
              </a:ext>
            </a:extLst>
          </p:cNvPr>
          <p:cNvCxnSpPr/>
          <p:nvPr/>
        </p:nvCxnSpPr>
        <p:spPr>
          <a:xfrm>
            <a:off x="339200" y="367719"/>
            <a:ext cx="3486097" cy="0"/>
          </a:xfrm>
          <a:prstGeom prst="line">
            <a:avLst/>
          </a:prstGeom>
          <a:ln w="25400">
            <a:solidFill>
              <a:srgbClr val="FFC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B3541E4-260F-2847-B4E0-75C208E905CA}"/>
              </a:ext>
            </a:extLst>
          </p:cNvPr>
          <p:cNvCxnSpPr>
            <a:cxnSpLocks/>
          </p:cNvCxnSpPr>
          <p:nvPr/>
        </p:nvCxnSpPr>
        <p:spPr>
          <a:xfrm>
            <a:off x="3825297" y="366609"/>
            <a:ext cx="0" cy="1111931"/>
          </a:xfrm>
          <a:prstGeom prst="line">
            <a:avLst/>
          </a:prstGeom>
          <a:ln w="25400">
            <a:solidFill>
              <a:srgbClr val="FFC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386445E-0669-1341-8FD0-C53C8CDCFE55}"/>
              </a:ext>
            </a:extLst>
          </p:cNvPr>
          <p:cNvCxnSpPr>
            <a:cxnSpLocks/>
          </p:cNvCxnSpPr>
          <p:nvPr/>
        </p:nvCxnSpPr>
        <p:spPr>
          <a:xfrm>
            <a:off x="3886108" y="1478540"/>
            <a:ext cx="1443674" cy="0"/>
          </a:xfrm>
          <a:prstGeom prst="line">
            <a:avLst/>
          </a:prstGeom>
          <a:ln w="25400">
            <a:solidFill>
              <a:srgbClr val="FFC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C4A24010-9ACD-0245-8E2E-9BBFCF7C1543}"/>
              </a:ext>
            </a:extLst>
          </p:cNvPr>
          <p:cNvSpPr/>
          <p:nvPr/>
        </p:nvSpPr>
        <p:spPr>
          <a:xfrm>
            <a:off x="757360" y="2690749"/>
            <a:ext cx="12322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AWS IoT Core</a:t>
            </a:r>
            <a:endParaRPr kumimoji="0" lang="en-US" sz="14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4DD702B-7AD4-2B45-98B9-44062129D536}"/>
              </a:ext>
            </a:extLst>
          </p:cNvPr>
          <p:cNvSpPr/>
          <p:nvPr/>
        </p:nvSpPr>
        <p:spPr>
          <a:xfrm>
            <a:off x="2159545" y="2695271"/>
            <a:ext cx="14550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AWS IoT SiteWise</a:t>
            </a:r>
            <a:endParaRPr kumimoji="0" lang="en-US" sz="14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8F3F2BC-7CCD-0845-B2A2-15943B5A0072}"/>
              </a:ext>
            </a:extLst>
          </p:cNvPr>
          <p:cNvSpPr/>
          <p:nvPr/>
        </p:nvSpPr>
        <p:spPr>
          <a:xfrm>
            <a:off x="3847409" y="2702552"/>
            <a:ext cx="10409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Amazon S3</a:t>
            </a:r>
            <a:endParaRPr kumimoji="0" lang="en-US" sz="14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2767CD-7C36-1B4E-8350-5FF2F7EB3158}"/>
              </a:ext>
            </a:extLst>
          </p:cNvPr>
          <p:cNvSpPr txBox="1"/>
          <p:nvPr/>
        </p:nvSpPr>
        <p:spPr>
          <a:xfrm>
            <a:off x="723455" y="4971255"/>
            <a:ext cx="1397348" cy="2585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097275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Amazon Ember Light" panose="020B0403020204020204" pitchFamily="34" charset="0"/>
                <a:cs typeface="+mn-cs"/>
              </a:rPr>
              <a:t>PLCs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3032D3F-07E2-A842-A0CF-D9243A2A49F4}"/>
              </a:ext>
            </a:extLst>
          </p:cNvPr>
          <p:cNvGrpSpPr/>
          <p:nvPr/>
        </p:nvGrpSpPr>
        <p:grpSpPr>
          <a:xfrm>
            <a:off x="946966" y="5190363"/>
            <a:ext cx="986383" cy="593313"/>
            <a:chOff x="1787145" y="2689312"/>
            <a:chExt cx="475205" cy="257024"/>
          </a:xfrm>
        </p:grpSpPr>
        <p:sp>
          <p:nvSpPr>
            <p:cNvPr id="63" name="Rectangle 13">
              <a:extLst>
                <a:ext uri="{FF2B5EF4-FFF2-40B4-BE49-F238E27FC236}">
                  <a16:creationId xmlns:a16="http://schemas.microsoft.com/office/drawing/2014/main" id="{E063C510-2A78-2F42-8720-3A0AC76CC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6198" y="2872364"/>
              <a:ext cx="8689" cy="70876"/>
            </a:xfrm>
            <a:prstGeom prst="rect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64" name="Rectangle 14">
              <a:extLst>
                <a:ext uri="{FF2B5EF4-FFF2-40B4-BE49-F238E27FC236}">
                  <a16:creationId xmlns:a16="http://schemas.microsoft.com/office/drawing/2014/main" id="{12F53510-1433-B446-991A-D5FD20F7F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1657" y="2872364"/>
              <a:ext cx="8689" cy="70876"/>
            </a:xfrm>
            <a:prstGeom prst="rect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65" name="Rectangle 15">
              <a:extLst>
                <a:ext uri="{FF2B5EF4-FFF2-40B4-BE49-F238E27FC236}">
                  <a16:creationId xmlns:a16="http://schemas.microsoft.com/office/drawing/2014/main" id="{9B7BAADB-E48F-934C-8DAB-4C3A6796F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7798" y="2872364"/>
              <a:ext cx="8689" cy="70876"/>
            </a:xfrm>
            <a:prstGeom prst="rect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66" name="Rectangle 16">
              <a:extLst>
                <a:ext uri="{FF2B5EF4-FFF2-40B4-BE49-F238E27FC236}">
                  <a16:creationId xmlns:a16="http://schemas.microsoft.com/office/drawing/2014/main" id="{9804164D-43CB-B84A-A2C3-4BCF7E42D1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560" y="2872364"/>
              <a:ext cx="8689" cy="70876"/>
            </a:xfrm>
            <a:prstGeom prst="rect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67" name="Freeform: Shape 718">
              <a:extLst>
                <a:ext uri="{FF2B5EF4-FFF2-40B4-BE49-F238E27FC236}">
                  <a16:creationId xmlns:a16="http://schemas.microsoft.com/office/drawing/2014/main" id="{2D7D0748-70FC-214A-98CA-B1131F15E0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9749" y="2739505"/>
              <a:ext cx="162601" cy="177574"/>
            </a:xfrm>
            <a:custGeom>
              <a:avLst/>
              <a:gdLst>
                <a:gd name="connsiteX0" fmla="*/ 0 w 1110292"/>
                <a:gd name="connsiteY0" fmla="*/ 0 h 1142426"/>
                <a:gd name="connsiteX1" fmla="*/ 1110292 w 1110292"/>
                <a:gd name="connsiteY1" fmla="*/ 0 h 1142426"/>
                <a:gd name="connsiteX2" fmla="*/ 1110292 w 1110292"/>
                <a:gd name="connsiteY2" fmla="*/ 379471 h 1142426"/>
                <a:gd name="connsiteX3" fmla="*/ 0 w 1110292"/>
                <a:gd name="connsiteY3" fmla="*/ 1142426 h 114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0292" h="1142426">
                  <a:moveTo>
                    <a:pt x="0" y="0"/>
                  </a:moveTo>
                  <a:lnTo>
                    <a:pt x="1110292" y="0"/>
                  </a:lnTo>
                  <a:lnTo>
                    <a:pt x="1110292" y="379471"/>
                  </a:lnTo>
                  <a:lnTo>
                    <a:pt x="0" y="1142426"/>
                  </a:lnTo>
                  <a:close/>
                </a:path>
              </a:pathLst>
            </a:custGeom>
            <a:solidFill>
              <a:srgbClr val="F18606"/>
            </a:solidFill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68" name="Freeform 5">
              <a:extLst>
                <a:ext uri="{FF2B5EF4-FFF2-40B4-BE49-F238E27FC236}">
                  <a16:creationId xmlns:a16="http://schemas.microsoft.com/office/drawing/2014/main" id="{ED08B35D-BFBD-D045-B4D2-6D804DF11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7145" y="2844962"/>
              <a:ext cx="308384" cy="51049"/>
            </a:xfrm>
            <a:custGeom>
              <a:avLst/>
              <a:gdLst>
                <a:gd name="T0" fmla="*/ 3526 w 3824"/>
                <a:gd name="T1" fmla="*/ 596 h 596"/>
                <a:gd name="T2" fmla="*/ 298 w 3824"/>
                <a:gd name="T3" fmla="*/ 596 h 596"/>
                <a:gd name="T4" fmla="*/ 0 w 3824"/>
                <a:gd name="T5" fmla="*/ 298 h 596"/>
                <a:gd name="T6" fmla="*/ 0 w 3824"/>
                <a:gd name="T7" fmla="*/ 298 h 596"/>
                <a:gd name="T8" fmla="*/ 298 w 3824"/>
                <a:gd name="T9" fmla="*/ 0 h 596"/>
                <a:gd name="T10" fmla="*/ 3526 w 3824"/>
                <a:gd name="T11" fmla="*/ 0 h 596"/>
                <a:gd name="T12" fmla="*/ 3824 w 3824"/>
                <a:gd name="T13" fmla="*/ 298 h 596"/>
                <a:gd name="T14" fmla="*/ 3824 w 3824"/>
                <a:gd name="T15" fmla="*/ 298 h 596"/>
                <a:gd name="T16" fmla="*/ 3526 w 3824"/>
                <a:gd name="T17" fmla="*/ 596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24" h="596">
                  <a:moveTo>
                    <a:pt x="3526" y="596"/>
                  </a:moveTo>
                  <a:cubicBezTo>
                    <a:pt x="298" y="596"/>
                    <a:pt x="298" y="596"/>
                    <a:pt x="298" y="596"/>
                  </a:cubicBezTo>
                  <a:cubicBezTo>
                    <a:pt x="134" y="596"/>
                    <a:pt x="0" y="462"/>
                    <a:pt x="0" y="298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134"/>
                    <a:pt x="134" y="0"/>
                    <a:pt x="298" y="0"/>
                  </a:cubicBezTo>
                  <a:cubicBezTo>
                    <a:pt x="3526" y="0"/>
                    <a:pt x="3526" y="0"/>
                    <a:pt x="3526" y="0"/>
                  </a:cubicBezTo>
                  <a:cubicBezTo>
                    <a:pt x="3690" y="0"/>
                    <a:pt x="3824" y="134"/>
                    <a:pt x="3824" y="298"/>
                  </a:cubicBezTo>
                  <a:cubicBezTo>
                    <a:pt x="3824" y="298"/>
                    <a:pt x="3824" y="298"/>
                    <a:pt x="3824" y="298"/>
                  </a:cubicBezTo>
                  <a:cubicBezTo>
                    <a:pt x="3824" y="462"/>
                    <a:pt x="3690" y="596"/>
                    <a:pt x="3526" y="596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F5B778EF-C732-ED40-B987-F1C695C1E1C3}"/>
                </a:ext>
              </a:extLst>
            </p:cNvPr>
            <p:cNvGrpSpPr/>
            <p:nvPr/>
          </p:nvGrpSpPr>
          <p:grpSpPr>
            <a:xfrm>
              <a:off x="1796257" y="2854198"/>
              <a:ext cx="285507" cy="30750"/>
              <a:chOff x="6753354" y="7983556"/>
              <a:chExt cx="1949534" cy="197832"/>
            </a:xfrm>
          </p:grpSpPr>
          <p:sp>
            <p:nvSpPr>
              <p:cNvPr id="106" name="Freeform 16">
                <a:extLst>
                  <a:ext uri="{FF2B5EF4-FFF2-40B4-BE49-F238E27FC236}">
                    <a16:creationId xmlns:a16="http://schemas.microsoft.com/office/drawing/2014/main" id="{F62FE1E5-DEF8-004F-8648-7FF9AA4F97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53354" y="7983556"/>
                <a:ext cx="182272" cy="197832"/>
              </a:xfrm>
              <a:custGeom>
                <a:avLst/>
                <a:gdLst>
                  <a:gd name="T0" fmla="*/ 32 w 32"/>
                  <a:gd name="T1" fmla="*/ 7 h 35"/>
                  <a:gd name="T2" fmla="*/ 18 w 32"/>
                  <a:gd name="T3" fmla="*/ 0 h 35"/>
                  <a:gd name="T4" fmla="*/ 0 w 32"/>
                  <a:gd name="T5" fmla="*/ 18 h 35"/>
                  <a:gd name="T6" fmla="*/ 11 w 32"/>
                  <a:gd name="T7" fmla="*/ 35 h 35"/>
                  <a:gd name="T8" fmla="*/ 32 w 32"/>
                  <a:gd name="T9" fmla="*/ 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5">
                    <a:moveTo>
                      <a:pt x="32" y="7"/>
                    </a:moveTo>
                    <a:cubicBezTo>
                      <a:pt x="28" y="3"/>
                      <a:pt x="23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6"/>
                      <a:pt x="4" y="32"/>
                      <a:pt x="11" y="35"/>
                    </a:cubicBezTo>
                    <a:cubicBezTo>
                      <a:pt x="12" y="22"/>
                      <a:pt x="20" y="11"/>
                      <a:pt x="32" y="7"/>
                    </a:cubicBezTo>
                    <a:close/>
                  </a:path>
                </a:pathLst>
              </a:custGeom>
              <a:solidFill>
                <a:srgbClr val="FCE7CD"/>
              </a:solidFill>
              <a:ln>
                <a:solidFill>
                  <a:srgbClr val="00B0F0"/>
                </a:solidFill>
              </a:ln>
            </p:spPr>
            <p:txBody>
              <a:bodyPr vert="horz" wrap="square" lIns="61787" tIns="30893" rIns="61787" bIns="3089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1785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16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07" name="Freeform 16">
                <a:extLst>
                  <a:ext uri="{FF2B5EF4-FFF2-40B4-BE49-F238E27FC236}">
                    <a16:creationId xmlns:a16="http://schemas.microsoft.com/office/drawing/2014/main" id="{79C44356-7105-C045-8A35-6368BDCE68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50534" y="7983556"/>
                <a:ext cx="182272" cy="197832"/>
              </a:xfrm>
              <a:custGeom>
                <a:avLst/>
                <a:gdLst>
                  <a:gd name="T0" fmla="*/ 32 w 32"/>
                  <a:gd name="T1" fmla="*/ 7 h 35"/>
                  <a:gd name="T2" fmla="*/ 18 w 32"/>
                  <a:gd name="T3" fmla="*/ 0 h 35"/>
                  <a:gd name="T4" fmla="*/ 0 w 32"/>
                  <a:gd name="T5" fmla="*/ 18 h 35"/>
                  <a:gd name="T6" fmla="*/ 11 w 32"/>
                  <a:gd name="T7" fmla="*/ 35 h 35"/>
                  <a:gd name="T8" fmla="*/ 32 w 32"/>
                  <a:gd name="T9" fmla="*/ 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5">
                    <a:moveTo>
                      <a:pt x="32" y="7"/>
                    </a:moveTo>
                    <a:cubicBezTo>
                      <a:pt x="28" y="3"/>
                      <a:pt x="23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6"/>
                      <a:pt x="4" y="32"/>
                      <a:pt x="11" y="35"/>
                    </a:cubicBezTo>
                    <a:cubicBezTo>
                      <a:pt x="12" y="22"/>
                      <a:pt x="20" y="11"/>
                      <a:pt x="32" y="7"/>
                    </a:cubicBezTo>
                    <a:close/>
                  </a:path>
                </a:pathLst>
              </a:custGeom>
              <a:solidFill>
                <a:srgbClr val="FCE7CD"/>
              </a:solidFill>
              <a:ln>
                <a:solidFill>
                  <a:srgbClr val="00B0F0"/>
                </a:solidFill>
              </a:ln>
            </p:spPr>
            <p:txBody>
              <a:bodyPr vert="horz" wrap="square" lIns="61787" tIns="30893" rIns="61787" bIns="3089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1785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16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08" name="Freeform 16">
                <a:extLst>
                  <a:ext uri="{FF2B5EF4-FFF2-40B4-BE49-F238E27FC236}">
                    <a16:creationId xmlns:a16="http://schemas.microsoft.com/office/drawing/2014/main" id="{6B055CB9-0EBE-1344-B05C-C0757308E3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43904" y="7983556"/>
                <a:ext cx="182272" cy="197832"/>
              </a:xfrm>
              <a:custGeom>
                <a:avLst/>
                <a:gdLst>
                  <a:gd name="T0" fmla="*/ 32 w 32"/>
                  <a:gd name="T1" fmla="*/ 7 h 35"/>
                  <a:gd name="T2" fmla="*/ 18 w 32"/>
                  <a:gd name="T3" fmla="*/ 0 h 35"/>
                  <a:gd name="T4" fmla="*/ 0 w 32"/>
                  <a:gd name="T5" fmla="*/ 18 h 35"/>
                  <a:gd name="T6" fmla="*/ 11 w 32"/>
                  <a:gd name="T7" fmla="*/ 35 h 35"/>
                  <a:gd name="T8" fmla="*/ 32 w 32"/>
                  <a:gd name="T9" fmla="*/ 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5">
                    <a:moveTo>
                      <a:pt x="32" y="7"/>
                    </a:moveTo>
                    <a:cubicBezTo>
                      <a:pt x="28" y="3"/>
                      <a:pt x="23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6"/>
                      <a:pt x="4" y="32"/>
                      <a:pt x="11" y="35"/>
                    </a:cubicBezTo>
                    <a:cubicBezTo>
                      <a:pt x="12" y="22"/>
                      <a:pt x="20" y="11"/>
                      <a:pt x="32" y="7"/>
                    </a:cubicBezTo>
                    <a:close/>
                  </a:path>
                </a:pathLst>
              </a:custGeom>
              <a:solidFill>
                <a:srgbClr val="FCE7CD"/>
              </a:solidFill>
              <a:ln>
                <a:solidFill>
                  <a:srgbClr val="00B0F0"/>
                </a:solidFill>
              </a:ln>
            </p:spPr>
            <p:txBody>
              <a:bodyPr vert="horz" wrap="square" lIns="61787" tIns="30893" rIns="61787" bIns="3089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1785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16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09" name="Freeform 16">
                <a:extLst>
                  <a:ext uri="{FF2B5EF4-FFF2-40B4-BE49-F238E27FC236}">
                    <a16:creationId xmlns:a16="http://schemas.microsoft.com/office/drawing/2014/main" id="{A1F5919A-C542-8441-98A5-24CD165DC0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34156" y="7983556"/>
                <a:ext cx="182272" cy="197832"/>
              </a:xfrm>
              <a:custGeom>
                <a:avLst/>
                <a:gdLst>
                  <a:gd name="T0" fmla="*/ 32 w 32"/>
                  <a:gd name="T1" fmla="*/ 7 h 35"/>
                  <a:gd name="T2" fmla="*/ 18 w 32"/>
                  <a:gd name="T3" fmla="*/ 0 h 35"/>
                  <a:gd name="T4" fmla="*/ 0 w 32"/>
                  <a:gd name="T5" fmla="*/ 18 h 35"/>
                  <a:gd name="T6" fmla="*/ 11 w 32"/>
                  <a:gd name="T7" fmla="*/ 35 h 35"/>
                  <a:gd name="T8" fmla="*/ 32 w 32"/>
                  <a:gd name="T9" fmla="*/ 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5">
                    <a:moveTo>
                      <a:pt x="32" y="7"/>
                    </a:moveTo>
                    <a:cubicBezTo>
                      <a:pt x="28" y="3"/>
                      <a:pt x="23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6"/>
                      <a:pt x="4" y="32"/>
                      <a:pt x="11" y="35"/>
                    </a:cubicBezTo>
                    <a:cubicBezTo>
                      <a:pt x="12" y="22"/>
                      <a:pt x="20" y="11"/>
                      <a:pt x="32" y="7"/>
                    </a:cubicBezTo>
                    <a:close/>
                  </a:path>
                </a:pathLst>
              </a:custGeom>
              <a:solidFill>
                <a:srgbClr val="FCE7CD"/>
              </a:solidFill>
              <a:ln>
                <a:solidFill>
                  <a:srgbClr val="00B0F0"/>
                </a:solidFill>
              </a:ln>
            </p:spPr>
            <p:txBody>
              <a:bodyPr vert="horz" wrap="square" lIns="61787" tIns="30893" rIns="61787" bIns="3089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1785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16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10" name="Freeform 16">
                <a:extLst>
                  <a:ext uri="{FF2B5EF4-FFF2-40B4-BE49-F238E27FC236}">
                    <a16:creationId xmlns:a16="http://schemas.microsoft.com/office/drawing/2014/main" id="{83291242-25BE-2943-B642-57DE1EFF9E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18636" y="7983556"/>
                <a:ext cx="182272" cy="197832"/>
              </a:xfrm>
              <a:custGeom>
                <a:avLst/>
                <a:gdLst>
                  <a:gd name="T0" fmla="*/ 32 w 32"/>
                  <a:gd name="T1" fmla="*/ 7 h 35"/>
                  <a:gd name="T2" fmla="*/ 18 w 32"/>
                  <a:gd name="T3" fmla="*/ 0 h 35"/>
                  <a:gd name="T4" fmla="*/ 0 w 32"/>
                  <a:gd name="T5" fmla="*/ 18 h 35"/>
                  <a:gd name="T6" fmla="*/ 11 w 32"/>
                  <a:gd name="T7" fmla="*/ 35 h 35"/>
                  <a:gd name="T8" fmla="*/ 32 w 32"/>
                  <a:gd name="T9" fmla="*/ 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5">
                    <a:moveTo>
                      <a:pt x="32" y="7"/>
                    </a:moveTo>
                    <a:cubicBezTo>
                      <a:pt x="28" y="3"/>
                      <a:pt x="23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6"/>
                      <a:pt x="4" y="32"/>
                      <a:pt x="11" y="35"/>
                    </a:cubicBezTo>
                    <a:cubicBezTo>
                      <a:pt x="12" y="22"/>
                      <a:pt x="20" y="11"/>
                      <a:pt x="32" y="7"/>
                    </a:cubicBezTo>
                    <a:close/>
                  </a:path>
                </a:pathLst>
              </a:custGeom>
              <a:solidFill>
                <a:srgbClr val="FCE7CD"/>
              </a:solidFill>
              <a:ln>
                <a:solidFill>
                  <a:srgbClr val="00B0F0"/>
                </a:solidFill>
              </a:ln>
            </p:spPr>
            <p:txBody>
              <a:bodyPr vert="horz" wrap="square" lIns="61787" tIns="30893" rIns="61787" bIns="3089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1785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16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11" name="Freeform 16">
                <a:extLst>
                  <a:ext uri="{FF2B5EF4-FFF2-40B4-BE49-F238E27FC236}">
                    <a16:creationId xmlns:a16="http://schemas.microsoft.com/office/drawing/2014/main" id="{2FB16C42-1445-214A-946A-4ED830AA68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15816" y="7983556"/>
                <a:ext cx="182272" cy="197832"/>
              </a:xfrm>
              <a:custGeom>
                <a:avLst/>
                <a:gdLst>
                  <a:gd name="T0" fmla="*/ 32 w 32"/>
                  <a:gd name="T1" fmla="*/ 7 h 35"/>
                  <a:gd name="T2" fmla="*/ 18 w 32"/>
                  <a:gd name="T3" fmla="*/ 0 h 35"/>
                  <a:gd name="T4" fmla="*/ 0 w 32"/>
                  <a:gd name="T5" fmla="*/ 18 h 35"/>
                  <a:gd name="T6" fmla="*/ 11 w 32"/>
                  <a:gd name="T7" fmla="*/ 35 h 35"/>
                  <a:gd name="T8" fmla="*/ 32 w 32"/>
                  <a:gd name="T9" fmla="*/ 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5">
                    <a:moveTo>
                      <a:pt x="32" y="7"/>
                    </a:moveTo>
                    <a:cubicBezTo>
                      <a:pt x="28" y="3"/>
                      <a:pt x="23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6"/>
                      <a:pt x="4" y="32"/>
                      <a:pt x="11" y="35"/>
                    </a:cubicBezTo>
                    <a:cubicBezTo>
                      <a:pt x="12" y="22"/>
                      <a:pt x="20" y="11"/>
                      <a:pt x="32" y="7"/>
                    </a:cubicBezTo>
                    <a:close/>
                  </a:path>
                </a:pathLst>
              </a:custGeom>
              <a:solidFill>
                <a:srgbClr val="FCE7CD"/>
              </a:solidFill>
              <a:ln>
                <a:solidFill>
                  <a:srgbClr val="00B0F0"/>
                </a:solidFill>
              </a:ln>
            </p:spPr>
            <p:txBody>
              <a:bodyPr vert="horz" wrap="square" lIns="61787" tIns="30893" rIns="61787" bIns="3089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1785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16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  <p:sp>
            <p:nvSpPr>
              <p:cNvPr id="112" name="Freeform 16">
                <a:extLst>
                  <a:ext uri="{FF2B5EF4-FFF2-40B4-BE49-F238E27FC236}">
                    <a16:creationId xmlns:a16="http://schemas.microsoft.com/office/drawing/2014/main" id="{8A45D9F9-701C-E74C-8192-EDB2C4F00E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20616" y="7983556"/>
                <a:ext cx="182272" cy="197832"/>
              </a:xfrm>
              <a:custGeom>
                <a:avLst/>
                <a:gdLst>
                  <a:gd name="T0" fmla="*/ 32 w 32"/>
                  <a:gd name="T1" fmla="*/ 7 h 35"/>
                  <a:gd name="T2" fmla="*/ 18 w 32"/>
                  <a:gd name="T3" fmla="*/ 0 h 35"/>
                  <a:gd name="T4" fmla="*/ 0 w 32"/>
                  <a:gd name="T5" fmla="*/ 18 h 35"/>
                  <a:gd name="T6" fmla="*/ 11 w 32"/>
                  <a:gd name="T7" fmla="*/ 35 h 35"/>
                  <a:gd name="T8" fmla="*/ 32 w 32"/>
                  <a:gd name="T9" fmla="*/ 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5">
                    <a:moveTo>
                      <a:pt x="32" y="7"/>
                    </a:moveTo>
                    <a:cubicBezTo>
                      <a:pt x="28" y="3"/>
                      <a:pt x="23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6"/>
                      <a:pt x="4" y="32"/>
                      <a:pt x="11" y="35"/>
                    </a:cubicBezTo>
                    <a:cubicBezTo>
                      <a:pt x="12" y="22"/>
                      <a:pt x="20" y="11"/>
                      <a:pt x="32" y="7"/>
                    </a:cubicBezTo>
                    <a:close/>
                  </a:path>
                </a:pathLst>
              </a:custGeom>
              <a:solidFill>
                <a:srgbClr val="FCE7CD"/>
              </a:solidFill>
              <a:ln>
                <a:solidFill>
                  <a:srgbClr val="00B0F0"/>
                </a:solidFill>
              </a:ln>
            </p:spPr>
            <p:txBody>
              <a:bodyPr vert="horz" wrap="square" lIns="61787" tIns="30893" rIns="61787" bIns="30893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1785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16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mazon Ember"/>
                  <a:ea typeface="+mn-ea"/>
                  <a:cs typeface="+mn-cs"/>
                </a:endParaRPr>
              </a:p>
            </p:txBody>
          </p:sp>
        </p:grp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9B67C8C5-397F-AF46-824B-A743F60E4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5523" y="2853525"/>
              <a:ext cx="31589" cy="33594"/>
            </a:xfrm>
            <a:prstGeom prst="ellips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A22DF34-EF6E-3347-A8F7-81AE2587D9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408" y="2853525"/>
              <a:ext cx="31651" cy="33594"/>
            </a:xfrm>
            <a:prstGeom prst="ellips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72" name="Oval 8">
              <a:extLst>
                <a:ext uri="{FF2B5EF4-FFF2-40B4-BE49-F238E27FC236}">
                  <a16:creationId xmlns:a16="http://schemas.microsoft.com/office/drawing/2014/main" id="{66BC4F11-9931-A94F-87AC-ACD7CD27B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665" y="2853525"/>
              <a:ext cx="31589" cy="33594"/>
            </a:xfrm>
            <a:prstGeom prst="ellips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73" name="Oval 9">
              <a:extLst>
                <a:ext uri="{FF2B5EF4-FFF2-40B4-BE49-F238E27FC236}">
                  <a16:creationId xmlns:a16="http://schemas.microsoft.com/office/drawing/2014/main" id="{086A5D34-680E-1B4C-B317-C115F4999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549" y="2853525"/>
              <a:ext cx="31651" cy="33594"/>
            </a:xfrm>
            <a:prstGeom prst="ellips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74" name="Oval 10">
              <a:extLst>
                <a:ext uri="{FF2B5EF4-FFF2-40B4-BE49-F238E27FC236}">
                  <a16:creationId xmlns:a16="http://schemas.microsoft.com/office/drawing/2014/main" id="{D55FDB85-21B6-3245-B114-E3FC8E4F3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6813" y="2853525"/>
              <a:ext cx="31651" cy="33594"/>
            </a:xfrm>
            <a:prstGeom prst="ellips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75" name="Oval 11">
              <a:extLst>
                <a:ext uri="{FF2B5EF4-FFF2-40B4-BE49-F238E27FC236}">
                  <a16:creationId xmlns:a16="http://schemas.microsoft.com/office/drawing/2014/main" id="{63EBB336-3980-5E4C-996A-BAEFC39EB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9698" y="2853525"/>
              <a:ext cx="31651" cy="33594"/>
            </a:xfrm>
            <a:prstGeom prst="ellips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76" name="Oval 12">
              <a:extLst>
                <a:ext uri="{FF2B5EF4-FFF2-40B4-BE49-F238E27FC236}">
                  <a16:creationId xmlns:a16="http://schemas.microsoft.com/office/drawing/2014/main" id="{4CFC0AA9-8AAC-484F-ABED-0D908D346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4258" y="2853525"/>
              <a:ext cx="31589" cy="33594"/>
            </a:xfrm>
            <a:prstGeom prst="ellips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77" name="Rectangle 17">
              <a:extLst>
                <a:ext uri="{FF2B5EF4-FFF2-40B4-BE49-F238E27FC236}">
                  <a16:creationId xmlns:a16="http://schemas.microsoft.com/office/drawing/2014/main" id="{0AE11115-40C1-8E4A-BAB4-3F5E3C4D6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9698" y="2790554"/>
              <a:ext cx="47105" cy="54408"/>
            </a:xfrm>
            <a:prstGeom prst="rect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78" name="Rectangle 18">
              <a:extLst>
                <a:ext uri="{FF2B5EF4-FFF2-40B4-BE49-F238E27FC236}">
                  <a16:creationId xmlns:a16="http://schemas.microsoft.com/office/drawing/2014/main" id="{C0A70A9C-3076-6E47-B6BC-C07FDB107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0027" y="2790554"/>
              <a:ext cx="47105" cy="54408"/>
            </a:xfrm>
            <a:prstGeom prst="rect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79" name="Rectangle 19">
              <a:extLst>
                <a:ext uri="{FF2B5EF4-FFF2-40B4-BE49-F238E27FC236}">
                  <a16:creationId xmlns:a16="http://schemas.microsoft.com/office/drawing/2014/main" id="{10CF6C43-CB60-7D4D-94D7-AC476DF7CC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0356" y="2790554"/>
              <a:ext cx="47105" cy="54408"/>
            </a:xfrm>
            <a:prstGeom prst="rect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80" name="Rectangle 20">
              <a:extLst>
                <a:ext uri="{FF2B5EF4-FFF2-40B4-BE49-F238E27FC236}">
                  <a16:creationId xmlns:a16="http://schemas.microsoft.com/office/drawing/2014/main" id="{6911C867-D677-D547-991F-381633009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9749" y="2739505"/>
              <a:ext cx="162601" cy="206502"/>
            </a:xfrm>
            <a:prstGeom prst="rect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81" name="Rectangle 21">
              <a:extLst>
                <a:ext uri="{FF2B5EF4-FFF2-40B4-BE49-F238E27FC236}">
                  <a16:creationId xmlns:a16="http://schemas.microsoft.com/office/drawing/2014/main" id="{0F204C1D-0315-DC4C-BC4B-F404CF738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1028" y="2840878"/>
              <a:ext cx="99360" cy="10545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82" name="Line 22">
              <a:extLst>
                <a:ext uri="{FF2B5EF4-FFF2-40B4-BE49-F238E27FC236}">
                  <a16:creationId xmlns:a16="http://schemas.microsoft.com/office/drawing/2014/main" id="{A5235857-6784-4F4F-A2D5-D10BA3F949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2633" y="2853525"/>
              <a:ext cx="0" cy="75684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83" name="Line 23">
              <a:extLst>
                <a:ext uri="{FF2B5EF4-FFF2-40B4-BE49-F238E27FC236}">
                  <a16:creationId xmlns:a16="http://schemas.microsoft.com/office/drawing/2014/main" id="{AA26E3A8-7B4E-7743-A3D4-D1649BA241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8343" y="2853525"/>
              <a:ext cx="0" cy="75684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84" name="Line 24">
              <a:extLst>
                <a:ext uri="{FF2B5EF4-FFF2-40B4-BE49-F238E27FC236}">
                  <a16:creationId xmlns:a16="http://schemas.microsoft.com/office/drawing/2014/main" id="{0F30D43B-1CA5-6B43-84E4-7DF82C7EEF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177" y="2853525"/>
              <a:ext cx="0" cy="75684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85" name="Line 25">
              <a:extLst>
                <a:ext uri="{FF2B5EF4-FFF2-40B4-BE49-F238E27FC236}">
                  <a16:creationId xmlns:a16="http://schemas.microsoft.com/office/drawing/2014/main" id="{C4448523-AD97-D149-9E9A-84A16BF7D8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9886" y="2853525"/>
              <a:ext cx="0" cy="75684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86" name="Line 26">
              <a:extLst>
                <a:ext uri="{FF2B5EF4-FFF2-40B4-BE49-F238E27FC236}">
                  <a16:creationId xmlns:a16="http://schemas.microsoft.com/office/drawing/2014/main" id="{5797444A-3AE8-D44A-906B-DED348AC0C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5720" y="2853525"/>
              <a:ext cx="0" cy="75684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87" name="Line 27">
              <a:extLst>
                <a:ext uri="{FF2B5EF4-FFF2-40B4-BE49-F238E27FC236}">
                  <a16:creationId xmlns:a16="http://schemas.microsoft.com/office/drawing/2014/main" id="{687E32AE-DF19-664C-8CB8-C8F6ECEA65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1430" y="2853525"/>
              <a:ext cx="0" cy="75684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88" name="Line 28">
              <a:extLst>
                <a:ext uri="{FF2B5EF4-FFF2-40B4-BE49-F238E27FC236}">
                  <a16:creationId xmlns:a16="http://schemas.microsoft.com/office/drawing/2014/main" id="{B6DFCC8D-CE27-BA44-B14D-A2280A0163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7140" y="2853525"/>
              <a:ext cx="0" cy="75684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89" name="Line 29">
              <a:extLst>
                <a:ext uri="{FF2B5EF4-FFF2-40B4-BE49-F238E27FC236}">
                  <a16:creationId xmlns:a16="http://schemas.microsoft.com/office/drawing/2014/main" id="{E64E0A20-842B-8642-947C-433A350A64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2973" y="2853525"/>
              <a:ext cx="0" cy="75684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90" name="Line 30">
              <a:extLst>
                <a:ext uri="{FF2B5EF4-FFF2-40B4-BE49-F238E27FC236}">
                  <a16:creationId xmlns:a16="http://schemas.microsoft.com/office/drawing/2014/main" id="{F9E72893-A807-524E-A47A-31924D802B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8683" y="2853525"/>
              <a:ext cx="0" cy="75684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91" name="Line 31">
              <a:extLst>
                <a:ext uri="{FF2B5EF4-FFF2-40B4-BE49-F238E27FC236}">
                  <a16:creationId xmlns:a16="http://schemas.microsoft.com/office/drawing/2014/main" id="{EA7B36C5-95A8-7047-94D5-B85E359DCC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4393" y="2853525"/>
              <a:ext cx="0" cy="75684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92" name="Line 32">
              <a:extLst>
                <a:ext uri="{FF2B5EF4-FFF2-40B4-BE49-F238E27FC236}">
                  <a16:creationId xmlns:a16="http://schemas.microsoft.com/office/drawing/2014/main" id="{8E15120E-923B-7C40-BB96-CE5E3E90A5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226" y="2853525"/>
              <a:ext cx="0" cy="75684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93" name="Line 33">
              <a:extLst>
                <a:ext uri="{FF2B5EF4-FFF2-40B4-BE49-F238E27FC236}">
                  <a16:creationId xmlns:a16="http://schemas.microsoft.com/office/drawing/2014/main" id="{BB376F67-9A6A-2E49-BD83-4C49E1C6CE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5936" y="2853525"/>
              <a:ext cx="0" cy="75684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94" name="Line 34">
              <a:extLst>
                <a:ext uri="{FF2B5EF4-FFF2-40B4-BE49-F238E27FC236}">
                  <a16:creationId xmlns:a16="http://schemas.microsoft.com/office/drawing/2014/main" id="{E1B23B60-4FB3-B24B-8E54-5598157E98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1770" y="2853525"/>
              <a:ext cx="0" cy="75684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95" name="Line 35">
              <a:extLst>
                <a:ext uri="{FF2B5EF4-FFF2-40B4-BE49-F238E27FC236}">
                  <a16:creationId xmlns:a16="http://schemas.microsoft.com/office/drawing/2014/main" id="{769EBDA4-2D84-194A-A5A5-368435BBB0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7480" y="2853525"/>
              <a:ext cx="0" cy="75684"/>
            </a:xfrm>
            <a:prstGeom prst="line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96" name="Rectangle 36">
              <a:extLst>
                <a:ext uri="{FF2B5EF4-FFF2-40B4-BE49-F238E27FC236}">
                  <a16:creationId xmlns:a16="http://schemas.microsoft.com/office/drawing/2014/main" id="{AFEBC37D-EE2A-F04D-90EA-3BBF4772CA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1338" y="2755972"/>
              <a:ext cx="11295" cy="69493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97" name="Rectangle 37">
              <a:extLst>
                <a:ext uri="{FF2B5EF4-FFF2-40B4-BE49-F238E27FC236}">
                  <a16:creationId xmlns:a16="http://schemas.microsoft.com/office/drawing/2014/main" id="{C1BF0C23-1C2F-FF48-9604-28CB504D1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383" y="2755972"/>
              <a:ext cx="11295" cy="69493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98" name="Rectangle 38">
              <a:extLst>
                <a:ext uri="{FF2B5EF4-FFF2-40B4-BE49-F238E27FC236}">
                  <a16:creationId xmlns:a16="http://schemas.microsoft.com/office/drawing/2014/main" id="{73005796-EA13-774F-8810-44F41273D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9428" y="2755972"/>
              <a:ext cx="11295" cy="69493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99" name="Rectangle 39">
              <a:extLst>
                <a:ext uri="{FF2B5EF4-FFF2-40B4-BE49-F238E27FC236}">
                  <a16:creationId xmlns:a16="http://schemas.microsoft.com/office/drawing/2014/main" id="{06E05414-552F-2C4F-924F-E492502A4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8783" y="2755972"/>
              <a:ext cx="11295" cy="69493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100" name="Rectangle 40">
              <a:extLst>
                <a:ext uri="{FF2B5EF4-FFF2-40B4-BE49-F238E27FC236}">
                  <a16:creationId xmlns:a16="http://schemas.microsoft.com/office/drawing/2014/main" id="{6D6D6A6C-B5C2-1F4D-A84F-073FFB1E11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1967" y="2793979"/>
              <a:ext cx="30038" cy="14360"/>
            </a:xfrm>
            <a:prstGeom prst="rect">
              <a:avLst/>
            </a:prstGeom>
            <a:solidFill>
              <a:srgbClr val="FCE7CD"/>
            </a:solidFill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101" name="Rectangle 41">
              <a:extLst>
                <a:ext uri="{FF2B5EF4-FFF2-40B4-BE49-F238E27FC236}">
                  <a16:creationId xmlns:a16="http://schemas.microsoft.com/office/drawing/2014/main" id="{98A98C04-05B0-CA4B-BEF3-A36DEABF7D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1012" y="2769607"/>
              <a:ext cx="30038" cy="14426"/>
            </a:xfrm>
            <a:prstGeom prst="rect">
              <a:avLst/>
            </a:prstGeom>
            <a:solidFill>
              <a:srgbClr val="FCE7CD"/>
            </a:solidFill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102" name="Rectangle 42">
              <a:extLst>
                <a:ext uri="{FF2B5EF4-FFF2-40B4-BE49-F238E27FC236}">
                  <a16:creationId xmlns:a16="http://schemas.microsoft.com/office/drawing/2014/main" id="{B3905A53-2F69-7643-8178-8313F634BD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1732" y="2803399"/>
              <a:ext cx="30038" cy="14360"/>
            </a:xfrm>
            <a:prstGeom prst="rect">
              <a:avLst/>
            </a:prstGeom>
            <a:solidFill>
              <a:srgbClr val="FCE7CD"/>
            </a:solidFill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103" name="Rectangle 43">
              <a:extLst>
                <a:ext uri="{FF2B5EF4-FFF2-40B4-BE49-F238E27FC236}">
                  <a16:creationId xmlns:a16="http://schemas.microsoft.com/office/drawing/2014/main" id="{C3DFC6AB-9B46-7A49-A828-A51018F4C7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9411" y="2783506"/>
              <a:ext cx="29976" cy="14360"/>
            </a:xfrm>
            <a:prstGeom prst="rect">
              <a:avLst/>
            </a:prstGeom>
            <a:solidFill>
              <a:srgbClr val="FCE7CD"/>
            </a:solidFill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104" name="Rectangle 44">
              <a:extLst>
                <a:ext uri="{FF2B5EF4-FFF2-40B4-BE49-F238E27FC236}">
                  <a16:creationId xmlns:a16="http://schemas.microsoft.com/office/drawing/2014/main" id="{0FFDA882-4BF1-4A43-9396-54BFB11B3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383" y="2718097"/>
              <a:ext cx="40340" cy="21408"/>
            </a:xfrm>
            <a:prstGeom prst="rect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105" name="Rectangle 45">
              <a:extLst>
                <a:ext uri="{FF2B5EF4-FFF2-40B4-BE49-F238E27FC236}">
                  <a16:creationId xmlns:a16="http://schemas.microsoft.com/office/drawing/2014/main" id="{8963034D-5E8B-D343-B980-8AACF80A55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1338" y="2689312"/>
              <a:ext cx="98740" cy="28785"/>
            </a:xfrm>
            <a:prstGeom prst="rect">
              <a:avLst/>
            </a:prstGeom>
            <a:noFill/>
            <a:ln w="12700" cap="flat">
              <a:solidFill>
                <a:srgbClr val="00B0F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1787" tIns="30893" rIns="61787" bIns="30893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61785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16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D6B02BCF-2B02-F140-9EE1-162FF22D921B}"/>
              </a:ext>
            </a:extLst>
          </p:cNvPr>
          <p:cNvSpPr txBox="1"/>
          <p:nvPr/>
        </p:nvSpPr>
        <p:spPr>
          <a:xfrm>
            <a:off x="378026" y="6003467"/>
            <a:ext cx="2045709" cy="36576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algn="ctr" defTabSz="1219166" hangingPunct="1">
              <a:defRPr sz="2000" kern="120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pPr marL="0" marR="0" lvl="0" indent="0" algn="ctr" defTabSz="12191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mazon Ember"/>
              <a:ea typeface="Amazon Ember Light" panose="020B0403020204020204" pitchFamily="34" charset="0"/>
              <a:cs typeface="Amazon Ember Light" panose="020B0403020204020204" pitchFamily="34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8E266C2-47F2-ED4B-8FF2-CE79096BBADD}"/>
              </a:ext>
            </a:extLst>
          </p:cNvPr>
          <p:cNvGrpSpPr/>
          <p:nvPr/>
        </p:nvGrpSpPr>
        <p:grpSpPr>
          <a:xfrm>
            <a:off x="5329782" y="3333737"/>
            <a:ext cx="1903924" cy="1238856"/>
            <a:chOff x="8512839" y="2988178"/>
            <a:chExt cx="1713406" cy="129105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B54BC24-1B23-3244-B967-109FA5A9BA66}"/>
                </a:ext>
              </a:extLst>
            </p:cNvPr>
            <p:cNvSpPr txBox="1"/>
            <p:nvPr/>
          </p:nvSpPr>
          <p:spPr>
            <a:xfrm>
              <a:off x="8512839" y="3784936"/>
              <a:ext cx="1713406" cy="269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1097275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mazon Ember"/>
                  <a:ea typeface="Amazon Ember Light" panose="020B0403020204020204" pitchFamily="34" charset="0"/>
                  <a:cs typeface="+mn-cs"/>
                </a:rPr>
                <a:t>SCADA</a:t>
              </a:r>
              <a:r>
                <a:rPr kumimoji="0" lang="en-US" sz="1200" b="0" i="0" u="none" strike="noStrike" kern="1200" cap="none" spc="0" normalizeH="0" noProof="0" dirty="0" smtClean="0">
                  <a:ln>
                    <a:noFill/>
                  </a:ln>
                  <a:effectLst/>
                  <a:uLnTx/>
                  <a:uFillTx/>
                  <a:latin typeface="Amazon Ember"/>
                  <a:ea typeface="Amazon Ember Light" panose="020B0403020204020204" pitchFamily="34" charset="0"/>
                  <a:cs typeface="+mn-cs"/>
                </a:rPr>
                <a:t> or </a:t>
              </a:r>
              <a:r>
                <a:rPr kumimoji="0" lang="en-US" sz="1200" b="0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Amazon Ember"/>
                  <a:ea typeface="Amazon Ember Light" panose="020B0403020204020204" pitchFamily="34" charset="0"/>
                  <a:cs typeface="+mn-cs"/>
                </a:rPr>
                <a:t>historian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Amazon Ember Light" panose="020B0403020204020204" pitchFamily="34" charset="0"/>
                <a:cs typeface="+mn-cs"/>
              </a:endParaRPr>
            </a:p>
          </p:txBody>
        </p:sp>
        <p:pic>
          <p:nvPicPr>
            <p:cNvPr id="59" name="Graphic 180">
              <a:extLst>
                <a:ext uri="{FF2B5EF4-FFF2-40B4-BE49-F238E27FC236}">
                  <a16:creationId xmlns:a16="http://schemas.microsoft.com/office/drawing/2014/main" id="{EB9EF721-AEAE-2349-B596-E65CF3CE7E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p:blipFill>
          <p:spPr>
            <a:xfrm>
              <a:off x="9081226" y="3194599"/>
              <a:ext cx="572738" cy="544383"/>
            </a:xfrm>
            <a:prstGeom prst="rect">
              <a:avLst/>
            </a:prstGeom>
          </p:spPr>
        </p:pic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4DC98B0-4761-694C-9B9E-8928DDCF3DEB}"/>
                </a:ext>
              </a:extLst>
            </p:cNvPr>
            <p:cNvSpPr/>
            <p:nvPr/>
          </p:nvSpPr>
          <p:spPr>
            <a:xfrm>
              <a:off x="8706564" y="2988178"/>
              <a:ext cx="1336279" cy="1285758"/>
            </a:xfrm>
            <a:prstGeom prst="rect">
              <a:avLst/>
            </a:prstGeom>
            <a:noFill/>
            <a:ln w="9525" cap="flat" cmpd="sng" algn="ctr">
              <a:solidFill>
                <a:srgbClr val="00B0F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09730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16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22A8092-8CB8-4742-B274-55BA4F942442}"/>
                </a:ext>
              </a:extLst>
            </p:cNvPr>
            <p:cNvSpPr txBox="1"/>
            <p:nvPr/>
          </p:nvSpPr>
          <p:spPr>
            <a:xfrm>
              <a:off x="8618539" y="3990564"/>
              <a:ext cx="1486438" cy="2886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7315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uLnTx/>
                  <a:uFillTx/>
                  <a:latin typeface="Amazon Ember"/>
                  <a:ea typeface="Amazon Ember Light" panose="020B0403020204020204" pitchFamily="34" charset="0"/>
                  <a:cs typeface="Amazon Ember Light" panose="020B0403020204020204" pitchFamily="34" charset="0"/>
                </a:rPr>
                <a:t>data </a:t>
              </a:r>
              <a:r>
                <a:rPr lang="en-US" sz="1200" dirty="0">
                  <a:latin typeface="Amazon Ember"/>
                  <a:ea typeface="Amazon Ember Light" panose="020B0403020204020204" pitchFamily="34" charset="0"/>
                  <a:cs typeface="Amazon Ember Light" panose="020B0403020204020204" pitchFamily="34" charset="0"/>
                </a:rPr>
                <a:t>assets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uLnTx/>
                <a:uFillTx/>
                <a:latin typeface="Amazon Ember"/>
                <a:ea typeface="Amazon Ember Light" panose="020B0403020204020204" pitchFamily="34" charset="0"/>
                <a:cs typeface="Amazon Ember Light" panose="020B0403020204020204" pitchFamily="34" charset="0"/>
              </a:endParaRPr>
            </a:p>
          </p:txBody>
        </p:sp>
        <p:pic>
          <p:nvPicPr>
            <p:cNvPr id="62" name="Graphic 92">
              <a:extLst>
                <a:ext uri="{FF2B5EF4-FFF2-40B4-BE49-F238E27FC236}">
                  <a16:creationId xmlns:a16="http://schemas.microsoft.com/office/drawing/2014/main" id="{27BAF66C-B04B-6A43-94D6-E02DB67E0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tretch>
              <a:fillRect/>
            </a:stretch>
          </p:blipFill>
          <p:spPr>
            <a:xfrm>
              <a:off x="8716935" y="2994905"/>
              <a:ext cx="391898" cy="411853"/>
            </a:xfrm>
            <a:prstGeom prst="rect">
              <a:avLst/>
            </a:prstGeom>
            <a:noFill/>
          </p:spPr>
        </p:pic>
      </p:grpSp>
      <p:pic>
        <p:nvPicPr>
          <p:cNvPr id="45" name="Graphic 92">
            <a:extLst>
              <a:ext uri="{FF2B5EF4-FFF2-40B4-BE49-F238E27FC236}">
                <a16:creationId xmlns:a16="http://schemas.microsoft.com/office/drawing/2014/main" id="{336D32B1-1479-E34C-B27C-71B369300C7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401979" y="3245585"/>
            <a:ext cx="365601" cy="386105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642C4A03-BF39-5040-877D-6386051C6EF6}"/>
              </a:ext>
            </a:extLst>
          </p:cNvPr>
          <p:cNvSpPr/>
          <p:nvPr/>
        </p:nvSpPr>
        <p:spPr>
          <a:xfrm>
            <a:off x="370527" y="4917868"/>
            <a:ext cx="2037896" cy="955690"/>
          </a:xfrm>
          <a:prstGeom prst="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8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07747AB-DBC6-814B-AD83-01A7D5A5DDE8}"/>
              </a:ext>
            </a:extLst>
          </p:cNvPr>
          <p:cNvCxnSpPr/>
          <p:nvPr/>
        </p:nvCxnSpPr>
        <p:spPr>
          <a:xfrm flipV="1">
            <a:off x="2689541" y="5119282"/>
            <a:ext cx="0" cy="114065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B9BD438-728D-0E49-B5D5-E939E2EC8B8A}"/>
              </a:ext>
            </a:extLst>
          </p:cNvPr>
          <p:cNvCxnSpPr>
            <a:cxnSpLocks/>
          </p:cNvCxnSpPr>
          <p:nvPr/>
        </p:nvCxnSpPr>
        <p:spPr>
          <a:xfrm flipH="1" flipV="1">
            <a:off x="5719133" y="4703934"/>
            <a:ext cx="1013211" cy="23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9093B3E-BA9C-DB44-9691-F45CE94E78A0}"/>
              </a:ext>
            </a:extLst>
          </p:cNvPr>
          <p:cNvCxnSpPr>
            <a:cxnSpLocks/>
          </p:cNvCxnSpPr>
          <p:nvPr/>
        </p:nvCxnSpPr>
        <p:spPr>
          <a:xfrm>
            <a:off x="5389872" y="1478540"/>
            <a:ext cx="0" cy="3224751"/>
          </a:xfrm>
          <a:prstGeom prst="line">
            <a:avLst/>
          </a:prstGeom>
          <a:ln w="25400">
            <a:solidFill>
              <a:srgbClr val="FFC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0" name="Picture 49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21E84A4B-5BA9-6B40-9009-5876DB28A5F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13634" y="3522930"/>
            <a:ext cx="1256130" cy="483882"/>
          </a:xfrm>
          <a:prstGeom prst="rect">
            <a:avLst/>
          </a:prstGeom>
          <a:noFill/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B6F983B2-2999-3A47-BC6A-9AEA30BCF55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tretch>
            <a:fillRect/>
          </a:stretch>
        </p:blipFill>
        <p:spPr>
          <a:xfrm>
            <a:off x="389856" y="417668"/>
            <a:ext cx="393403" cy="393403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21EC0A36-1D51-AF46-83F9-436BFF75CB7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392554" y="4933877"/>
            <a:ext cx="307250" cy="307250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4F048579-3021-AD4F-8584-86369A4805B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392554" y="6024790"/>
            <a:ext cx="307250" cy="307250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6B0D0695-EB60-AC4C-AA21-644C5ED25FD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4047856" y="3414687"/>
            <a:ext cx="640080" cy="64008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3CBC5EBE-2A07-824F-8893-B78CC28B5B31}"/>
              </a:ext>
            </a:extLst>
          </p:cNvPr>
          <p:cNvSpPr/>
          <p:nvPr/>
        </p:nvSpPr>
        <p:spPr>
          <a:xfrm>
            <a:off x="535069" y="1394136"/>
            <a:ext cx="17130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AWS IoT SiteWise </a:t>
            </a:r>
            <a:r>
              <a:rPr kumimoji="0" lang="en-US" sz="1200" b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Monitor (dashboard)</a:t>
            </a:r>
            <a:endParaRPr kumimoji="0" lang="en-US" sz="14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3629DDB-8B1A-6A40-AA4E-3B6A464FA907}"/>
              </a:ext>
            </a:extLst>
          </p:cNvPr>
          <p:cNvSpPr/>
          <p:nvPr/>
        </p:nvSpPr>
        <p:spPr>
          <a:xfrm>
            <a:off x="1933268" y="1395427"/>
            <a:ext cx="19218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Amazon </a:t>
            </a:r>
            <a:r>
              <a:rPr kumimoji="0" lang="en-US" sz="1200" b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QuickSight</a:t>
            </a:r>
            <a:br>
              <a:rPr kumimoji="0" lang="en-US" sz="1200" b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</a:br>
            <a:r>
              <a:rPr kumimoji="0" lang="en-US" sz="1200" b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(dashboard)</a:t>
            </a:r>
            <a:endParaRPr kumimoji="0" lang="en-US" sz="14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E95C87F-D12E-A345-ACC6-235743EC65F2}"/>
              </a:ext>
            </a:extLst>
          </p:cNvPr>
          <p:cNvCxnSpPr>
            <a:cxnSpLocks/>
          </p:cNvCxnSpPr>
          <p:nvPr/>
        </p:nvCxnSpPr>
        <p:spPr>
          <a:xfrm>
            <a:off x="417940" y="3184912"/>
            <a:ext cx="4802242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B37E7C58-EAE0-B44C-9FFC-FE559AC94369}"/>
              </a:ext>
            </a:extLst>
          </p:cNvPr>
          <p:cNvCxnSpPr>
            <a:cxnSpLocks/>
          </p:cNvCxnSpPr>
          <p:nvPr/>
        </p:nvCxnSpPr>
        <p:spPr>
          <a:xfrm>
            <a:off x="7397216" y="2216370"/>
            <a:ext cx="4480560" cy="0"/>
          </a:xfrm>
          <a:prstGeom prst="line">
            <a:avLst/>
          </a:prstGeom>
          <a:ln w="31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6077C371-7AF0-FF47-BE13-6655F67EF88A}"/>
              </a:ext>
            </a:extLst>
          </p:cNvPr>
          <p:cNvCxnSpPr>
            <a:cxnSpLocks/>
          </p:cNvCxnSpPr>
          <p:nvPr/>
        </p:nvCxnSpPr>
        <p:spPr>
          <a:xfrm>
            <a:off x="7397216" y="3690352"/>
            <a:ext cx="4480560" cy="0"/>
          </a:xfrm>
          <a:prstGeom prst="line">
            <a:avLst/>
          </a:prstGeom>
          <a:ln w="31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4" name="Graphic 8">
            <a:extLst>
              <a:ext uri="{FF2B5EF4-FFF2-40B4-BE49-F238E27FC236}">
                <a16:creationId xmlns:a16="http://schemas.microsoft.com/office/drawing/2014/main" id="{0D4A9B47-8231-EF4D-B9AB-A3D9E4B81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856" y="2016746"/>
            <a:ext cx="64008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" name="TextBox 134">
            <a:extLst>
              <a:ext uri="{FF2B5EF4-FFF2-40B4-BE49-F238E27FC236}">
                <a16:creationId xmlns:a16="http://schemas.microsoft.com/office/drawing/2014/main" id="{E12767CD-7C36-1B4E-8350-5FF2F7EB3158}"/>
              </a:ext>
            </a:extLst>
          </p:cNvPr>
          <p:cNvSpPr txBox="1"/>
          <p:nvPr/>
        </p:nvSpPr>
        <p:spPr>
          <a:xfrm>
            <a:off x="735401" y="6060536"/>
            <a:ext cx="1397348" cy="2585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1097275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mazon Ember"/>
                <a:ea typeface="Amazon Ember Light" panose="020B0403020204020204" pitchFamily="34" charset="0"/>
                <a:cs typeface="+mn-cs"/>
              </a:rPr>
              <a:t>Equipment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mazon Ember"/>
              <a:ea typeface="Amazon Ember Light" panose="020B0403020204020204" pitchFamily="34" charset="0"/>
              <a:cs typeface="+mn-cs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BD50772-8FE8-4E45-AD6D-1C4931443246}"/>
              </a:ext>
            </a:extLst>
          </p:cNvPr>
          <p:cNvSpPr txBox="1"/>
          <p:nvPr/>
        </p:nvSpPr>
        <p:spPr>
          <a:xfrm>
            <a:off x="5524607" y="1784556"/>
            <a:ext cx="1908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 smtClean="0">
                <a:solidFill>
                  <a:srgbClr val="FF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Slightly edited from the original; do not use.</a:t>
            </a:r>
            <a:endParaRPr lang="en-US" sz="1600" dirty="0">
              <a:solidFill>
                <a:srgbClr val="FF0000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</p:cNvCxnSpPr>
          <p:nvPr/>
        </p:nvCxnSpPr>
        <p:spPr>
          <a:xfrm flipH="1" flipV="1">
            <a:off x="339200" y="311727"/>
            <a:ext cx="5237255" cy="6116782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</p:cNvCxnSpPr>
          <p:nvPr/>
        </p:nvCxnSpPr>
        <p:spPr>
          <a:xfrm flipH="1">
            <a:off x="187036" y="207818"/>
            <a:ext cx="5313219" cy="6373091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223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C09DD83-E5FB-1041-9EBD-6ABA03F8D9C7}"/>
              </a:ext>
            </a:extLst>
          </p:cNvPr>
          <p:cNvSpPr/>
          <p:nvPr/>
        </p:nvSpPr>
        <p:spPr>
          <a:xfrm>
            <a:off x="7312511" y="3817736"/>
            <a:ext cx="4565265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srgbClr val="FF9900"/>
                </a:solidFill>
                <a:latin typeface="Amazon Ember Regular"/>
                <a:ea typeface="Amazon Ember" charset="0"/>
                <a:cs typeface="Amazon Ember" charset="0"/>
              </a:rPr>
              <a:t>Extract, convert, </a:t>
            </a:r>
            <a:r>
              <a:rPr lang="en-US" sz="1400" dirty="0" smtClean="0">
                <a:solidFill>
                  <a:srgbClr val="FF9900"/>
                </a:solidFill>
                <a:latin typeface="Amazon Ember Regular"/>
                <a:ea typeface="Amazon Ember" charset="0"/>
                <a:cs typeface="Amazon Ember" charset="0"/>
              </a:rPr>
              <a:t>filter, and </a:t>
            </a:r>
            <a:r>
              <a:rPr lang="en-US" sz="1400" dirty="0">
                <a:solidFill>
                  <a:srgbClr val="FF9900"/>
                </a:solidFill>
                <a:latin typeface="Amazon Ember Regular"/>
                <a:ea typeface="Amazon Ember" charset="0"/>
                <a:cs typeface="Amazon Ember" charset="0"/>
              </a:rPr>
              <a:t>send data to AWS C</a:t>
            </a:r>
            <a:r>
              <a:rPr lang="en-US" sz="1400" dirty="0" smtClean="0">
                <a:solidFill>
                  <a:srgbClr val="FF9900"/>
                </a:solidFill>
                <a:latin typeface="Amazon Ember Regular"/>
                <a:ea typeface="Amazon Ember" charset="0"/>
                <a:cs typeface="Amazon Ember" charset="0"/>
              </a:rPr>
              <a:t>loud</a:t>
            </a:r>
            <a:endParaRPr lang="en-US" sz="1400" dirty="0">
              <a:solidFill>
                <a:srgbClr val="FF9900"/>
              </a:solidFill>
              <a:latin typeface="Amazon Ember Regular"/>
              <a:ea typeface="Amazon Ember" charset="0"/>
              <a:cs typeface="Amazon Ember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Protocol conversion to MQTT, OPC-UA, </a:t>
            </a:r>
            <a:r>
              <a:rPr lang="en-US" sz="1200" dirty="0" smtClean="0">
                <a:latin typeface="Amazon Ember Regular"/>
                <a:ea typeface="Amazon Ember" charset="0"/>
                <a:cs typeface="Amazon Ember" charset="0"/>
              </a:rPr>
              <a:t>HTTPS.</a:t>
            </a:r>
            <a:endParaRPr lang="en-US" sz="1200" dirty="0">
              <a:latin typeface="Amazon Ember Regular"/>
              <a:ea typeface="Amazon Ember" charset="0"/>
              <a:cs typeface="Amazon Ember" charset="0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Support for wide range of PLCs and </a:t>
            </a:r>
            <a:r>
              <a:rPr lang="en-US" sz="1200" dirty="0" smtClean="0">
                <a:latin typeface="Amazon Ember Regular"/>
                <a:ea typeface="Amazon Ember" charset="0"/>
                <a:cs typeface="Amazon Ember" charset="0"/>
              </a:rPr>
              <a:t>protocols.</a:t>
            </a:r>
            <a:endParaRPr lang="en-US" sz="1200" dirty="0">
              <a:latin typeface="Amazon Ember Regular"/>
              <a:ea typeface="Amazon Ember" charset="0"/>
              <a:cs typeface="Amazon Ember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AWS managed IoT edge </a:t>
            </a:r>
            <a:r>
              <a:rPr lang="en-US" sz="1200" dirty="0" smtClean="0">
                <a:latin typeface="Amazon Ember Regular"/>
                <a:ea typeface="Amazon Ember" charset="0"/>
                <a:cs typeface="Amazon Ember" charset="0"/>
              </a:rPr>
              <a:t>services.</a:t>
            </a:r>
            <a:endParaRPr lang="en-US" sz="1200" dirty="0">
              <a:latin typeface="Amazon Ember Regular"/>
              <a:ea typeface="Amazon Ember" charset="0"/>
              <a:cs typeface="Amazon Ember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AWS qualified edge </a:t>
            </a:r>
            <a:r>
              <a:rPr lang="en-US" sz="1200" dirty="0" smtClean="0">
                <a:latin typeface="Amazon Ember Regular"/>
                <a:ea typeface="Amazon Ember" charset="0"/>
                <a:cs typeface="Amazon Ember" charset="0"/>
              </a:rPr>
              <a:t>hardware.</a:t>
            </a:r>
            <a:endParaRPr lang="en-US" sz="1200" dirty="0">
              <a:latin typeface="Amazon Ember Regular"/>
              <a:ea typeface="Amazon Ember" charset="0"/>
              <a:cs typeface="Amazon Ember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999B06-94A1-EA4F-A4BF-28C62D419F52}"/>
              </a:ext>
            </a:extLst>
          </p:cNvPr>
          <p:cNvSpPr/>
          <p:nvPr/>
        </p:nvSpPr>
        <p:spPr>
          <a:xfrm>
            <a:off x="7312511" y="1626641"/>
            <a:ext cx="386387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srgbClr val="FF9900"/>
                </a:solidFill>
                <a:latin typeface="Amazon Ember Regular"/>
                <a:ea typeface="Amazon Ember" charset="0"/>
                <a:cs typeface="Amazon Ember" charset="0"/>
              </a:rPr>
              <a:t>Generate immediate business value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Visualize </a:t>
            </a:r>
            <a:r>
              <a:rPr lang="en-US" sz="1200" dirty="0" smtClean="0">
                <a:latin typeface="Amazon Ember Regular"/>
                <a:ea typeface="Amazon Ember" charset="0"/>
                <a:cs typeface="Amazon Ember" charset="0"/>
              </a:rPr>
              <a:t>near-real-time </a:t>
            </a: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operational </a:t>
            </a:r>
            <a:r>
              <a:rPr lang="en-US" sz="1200" dirty="0" smtClean="0">
                <a:latin typeface="Amazon Ember Regular"/>
                <a:ea typeface="Amazon Ember" charset="0"/>
                <a:cs typeface="Amazon Ember" charset="0"/>
              </a:rPr>
              <a:t>metrics. </a:t>
            </a:r>
            <a:endParaRPr lang="en-US" sz="1200" dirty="0">
              <a:latin typeface="Amazon Ember Regular"/>
              <a:ea typeface="Amazon Ember" charset="0"/>
              <a:cs typeface="Amazon Ember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080FBD-682C-4F43-BEA1-5213FE0668FE}"/>
              </a:ext>
            </a:extLst>
          </p:cNvPr>
          <p:cNvSpPr/>
          <p:nvPr/>
        </p:nvSpPr>
        <p:spPr>
          <a:xfrm>
            <a:off x="7313495" y="2321454"/>
            <a:ext cx="464800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srgbClr val="FF9900"/>
                </a:solidFill>
                <a:latin typeface="Amazon Ember Regular"/>
                <a:ea typeface="Amazon Ember" charset="0"/>
                <a:cs typeface="Amazon Ember" charset="0"/>
              </a:rPr>
              <a:t>Organize, </a:t>
            </a:r>
            <a:r>
              <a:rPr lang="en-US" sz="1400" dirty="0" smtClean="0">
                <a:solidFill>
                  <a:srgbClr val="FF9900"/>
                </a:solidFill>
                <a:latin typeface="Amazon Ember Regular"/>
                <a:ea typeface="Amazon Ember" charset="0"/>
                <a:cs typeface="Amazon Ember" charset="0"/>
              </a:rPr>
              <a:t>store, and </a:t>
            </a:r>
            <a:r>
              <a:rPr lang="en-US" sz="1400" dirty="0">
                <a:solidFill>
                  <a:srgbClr val="FF9900"/>
                </a:solidFill>
                <a:latin typeface="Amazon Ember Regular"/>
                <a:ea typeface="Amazon Ember" charset="0"/>
                <a:cs typeface="Amazon Ember" charset="0"/>
              </a:rPr>
              <a:t>manage data in AWS cloud</a:t>
            </a:r>
            <a:endParaRPr lang="en-US" sz="1400" dirty="0">
              <a:solidFill>
                <a:srgbClr val="FFFFFF"/>
              </a:solidFill>
              <a:latin typeface="Amazon Ember Regular"/>
              <a:ea typeface="Amazon Ember" charset="0"/>
              <a:cs typeface="Amazon Ember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Create or transfer virtual </a:t>
            </a:r>
            <a:r>
              <a:rPr lang="en-US" sz="1200" dirty="0" smtClean="0">
                <a:latin typeface="Amazon Ember Regular"/>
                <a:ea typeface="Amazon Ember" charset="0"/>
                <a:cs typeface="Amazon Ember" charset="0"/>
              </a:rPr>
              <a:t>assets.</a:t>
            </a:r>
            <a:endParaRPr lang="en-US" sz="1200" dirty="0">
              <a:latin typeface="Amazon Ember Regular"/>
              <a:ea typeface="Amazon Ember" charset="0"/>
              <a:cs typeface="Amazon Ember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Create or transfer asset </a:t>
            </a:r>
            <a:r>
              <a:rPr lang="en-US" sz="1200" dirty="0" smtClean="0">
                <a:latin typeface="Amazon Ember Regular"/>
                <a:ea typeface="Amazon Ember" charset="0"/>
                <a:cs typeface="Amazon Ember" charset="0"/>
              </a:rPr>
              <a:t>hierarchies.</a:t>
            </a:r>
            <a:endParaRPr lang="en-US" sz="1200" dirty="0">
              <a:latin typeface="Amazon Ember Regular"/>
              <a:ea typeface="Amazon Ember" charset="0"/>
              <a:cs typeface="Amazon Ember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Timeseries hot data </a:t>
            </a:r>
            <a:r>
              <a:rPr lang="en-US" sz="1200" dirty="0" smtClean="0">
                <a:latin typeface="Amazon Ember Regular"/>
                <a:ea typeface="Amazon Ember" charset="0"/>
                <a:cs typeface="Amazon Ember" charset="0"/>
              </a:rPr>
              <a:t>store.</a:t>
            </a:r>
            <a:endParaRPr lang="en-US" sz="1200" dirty="0">
              <a:latin typeface="Amazon Ember Regular"/>
              <a:ea typeface="Amazon Ember" charset="0"/>
              <a:cs typeface="Amazon Ember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Transfer data from </a:t>
            </a:r>
            <a:r>
              <a:rPr lang="en-US" sz="1200" dirty="0" smtClean="0">
                <a:latin typeface="Amazon Ember Regular"/>
                <a:ea typeface="Amazon Ember" charset="0"/>
                <a:cs typeface="Amazon Ember" charset="0"/>
              </a:rPr>
              <a:t>SCADA or historian.</a:t>
            </a:r>
            <a:endParaRPr lang="en-US" sz="1200" dirty="0">
              <a:latin typeface="Amazon Ember Regular"/>
              <a:ea typeface="Amazon Ember" charset="0"/>
              <a:cs typeface="Amazon Ember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Cold and </a:t>
            </a:r>
            <a:r>
              <a:rPr lang="en-US" sz="1200" dirty="0">
                <a:solidFill>
                  <a:srgbClr val="1D1C1D"/>
                </a:solidFill>
                <a:latin typeface="Slack-Lato"/>
              </a:rPr>
              <a:t>Amazon S3 Glacier</a:t>
            </a:r>
            <a:r>
              <a:rPr lang="en-US" sz="1200" dirty="0" smtClean="0">
                <a:latin typeface="Amazon Ember Regular"/>
                <a:ea typeface="Amazon Ember" charset="0"/>
                <a:cs typeface="Amazon Ember" charset="0"/>
              </a:rPr>
              <a:t> </a:t>
            </a: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archival </a:t>
            </a:r>
            <a:r>
              <a:rPr lang="en-US" sz="1200" dirty="0" smtClean="0">
                <a:latin typeface="Amazon Ember Regular"/>
                <a:ea typeface="Amazon Ember" charset="0"/>
                <a:cs typeface="Amazon Ember" charset="0"/>
              </a:rPr>
              <a:t>stores are available.</a:t>
            </a:r>
            <a:endParaRPr lang="en-US" sz="1200" dirty="0">
              <a:latin typeface="Amazon Ember Regular"/>
              <a:ea typeface="Amazon Ember" charset="0"/>
              <a:cs typeface="Amazon Ember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5281F0-601B-F24B-9023-9D7F48299B98}"/>
              </a:ext>
            </a:extLst>
          </p:cNvPr>
          <p:cNvSpPr/>
          <p:nvPr/>
        </p:nvSpPr>
        <p:spPr>
          <a:xfrm>
            <a:off x="7312511" y="553039"/>
            <a:ext cx="446496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rgbClr val="FF9900"/>
                </a:solidFill>
                <a:latin typeface="Amazon Ember" charset="0"/>
                <a:ea typeface="Amazon Ember" charset="0"/>
                <a:cs typeface="Amazon Ember" charset="0"/>
              </a:rPr>
              <a:t>Create </a:t>
            </a:r>
            <a:r>
              <a:rPr lang="en-US" sz="1400" dirty="0" smtClean="0">
                <a:solidFill>
                  <a:srgbClr val="FF9900"/>
                </a:solidFill>
                <a:latin typeface="Amazon Ember" charset="0"/>
                <a:ea typeface="Amazon Ember" charset="0"/>
                <a:cs typeface="Amazon Ember" charset="0"/>
              </a:rPr>
              <a:t>industrial </a:t>
            </a:r>
            <a:r>
              <a:rPr lang="en-US" sz="1400" dirty="0">
                <a:solidFill>
                  <a:srgbClr val="FF9900"/>
                </a:solidFill>
                <a:latin typeface="Amazon Ember" charset="0"/>
                <a:ea typeface="Amazon Ember" charset="0"/>
                <a:cs typeface="Amazon Ember" charset="0"/>
              </a:rPr>
              <a:t>solutions for business outcomes</a:t>
            </a:r>
            <a:endParaRPr lang="en-US" sz="1400" dirty="0">
              <a:solidFill>
                <a:srgbClr val="FFFFFF"/>
              </a:solidFill>
              <a:latin typeface="Amazon Ember" charset="0"/>
              <a:ea typeface="Amazon Ember" charset="0"/>
              <a:cs typeface="Amazon Ember" charset="0"/>
            </a:endParaRPr>
          </a:p>
          <a:p>
            <a:pPr>
              <a:defRPr/>
            </a:pPr>
            <a:r>
              <a:rPr lang="en-US" sz="1200" dirty="0">
                <a:latin typeface="Amazon Ember Regular"/>
                <a:ea typeface="Amazon Ember Display" panose="020F0603020204020204" pitchFamily="34" charset="0"/>
                <a:cs typeface="Amazon Ember Display" panose="020F0603020204020204" pitchFamily="34" charset="0"/>
              </a:rPr>
              <a:t>Solutions from AWS </a:t>
            </a:r>
            <a:r>
              <a:rPr lang="en-US" sz="1200" dirty="0" smtClean="0">
                <a:latin typeface="Amazon Ember Regular"/>
                <a:ea typeface="Amazon Ember Display" panose="020F0603020204020204" pitchFamily="34" charset="0"/>
                <a:cs typeface="Amazon Ember Display" panose="020F0603020204020204" pitchFamily="34" charset="0"/>
              </a:rPr>
              <a:t>Partners use data in the </a:t>
            </a:r>
            <a:r>
              <a:rPr lang="en-US" sz="1200" dirty="0">
                <a:latin typeface="Amazon Ember Regular"/>
                <a:ea typeface="Amazon Ember Display" panose="020F0603020204020204" pitchFamily="34" charset="0"/>
                <a:cs typeface="Amazon Ember Display" panose="020F0603020204020204" pitchFamily="34" charset="0"/>
              </a:rPr>
              <a:t>AWS </a:t>
            </a:r>
            <a:r>
              <a:rPr lang="en-US" sz="1200" dirty="0" smtClean="0">
                <a:latin typeface="Amazon Ember Regular"/>
                <a:ea typeface="Amazon Ember Display" panose="020F0603020204020204" pitchFamily="34" charset="0"/>
                <a:cs typeface="Amazon Ember Display" panose="020F0603020204020204" pitchFamily="34" charset="0"/>
              </a:rPr>
              <a:t>Cloud:</a:t>
            </a:r>
            <a:endParaRPr lang="en-US" sz="1200" dirty="0">
              <a:latin typeface="Amazon Ember Regular"/>
              <a:ea typeface="Amazon Ember Display" panose="020F0603020204020204" pitchFamily="34" charset="0"/>
              <a:cs typeface="Amazon Ember Display" panose="020F0603020204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latin typeface="Amazon Ember Regular"/>
                <a:ea typeface="Amazon Ember" charset="0"/>
                <a:cs typeface="Amazon Ember" charset="0"/>
              </a:rPr>
              <a:t>Automate </a:t>
            </a: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production rollout across </a:t>
            </a:r>
            <a:r>
              <a:rPr lang="en-US" sz="1200" dirty="0" smtClean="0">
                <a:latin typeface="Amazon Ember Regular"/>
                <a:ea typeface="Amazon Ember" charset="0"/>
                <a:cs typeface="Amazon Ember" charset="0"/>
              </a:rPr>
              <a:t>sites.</a:t>
            </a:r>
            <a:endParaRPr lang="en-US" sz="1200" dirty="0">
              <a:latin typeface="Amazon Ember Regular"/>
              <a:ea typeface="Amazon Ember" charset="0"/>
              <a:cs typeface="Amazon Ember" charset="0"/>
            </a:endParaRP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en-US" sz="1200" dirty="0" smtClean="0">
                <a:latin typeface="Amazon Ember Regular"/>
                <a:ea typeface="Amazon Ember" charset="0"/>
                <a:cs typeface="Amazon Ember" charset="0"/>
              </a:rPr>
              <a:t>Use </a:t>
            </a:r>
            <a:r>
              <a:rPr lang="en-US" sz="1200" dirty="0">
                <a:latin typeface="Amazon Ember Regular"/>
                <a:ea typeface="Amazon Ember" charset="0"/>
                <a:cs typeface="Amazon Ember" charset="0"/>
              </a:rPr>
              <a:t>AI/ML in the cloud or at the </a:t>
            </a:r>
            <a:r>
              <a:rPr lang="en-US" sz="1200" dirty="0" smtClean="0">
                <a:latin typeface="Amazon Ember Regular"/>
                <a:ea typeface="Amazon Ember" charset="0"/>
                <a:cs typeface="Amazon Ember" charset="0"/>
              </a:rPr>
              <a:t>edge.</a:t>
            </a:r>
            <a:endParaRPr lang="en-US" sz="1200" dirty="0">
              <a:latin typeface="Amazon Ember Regular"/>
              <a:ea typeface="Amazon Ember" charset="0"/>
              <a:cs typeface="Amazon Ember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9EDB8C-16E5-5944-99A7-848B057CA00A}"/>
              </a:ext>
            </a:extLst>
          </p:cNvPr>
          <p:cNvCxnSpPr>
            <a:cxnSpLocks/>
          </p:cNvCxnSpPr>
          <p:nvPr/>
        </p:nvCxnSpPr>
        <p:spPr>
          <a:xfrm>
            <a:off x="7397216" y="1569048"/>
            <a:ext cx="4480560" cy="0"/>
          </a:xfrm>
          <a:prstGeom prst="line">
            <a:avLst/>
          </a:prstGeom>
          <a:ln w="31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4E8912A-D2A4-0C48-93EA-4903AA2D19B0}"/>
              </a:ext>
            </a:extLst>
          </p:cNvPr>
          <p:cNvSpPr txBox="1"/>
          <p:nvPr/>
        </p:nvSpPr>
        <p:spPr>
          <a:xfrm>
            <a:off x="763191" y="373142"/>
            <a:ext cx="9605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</a:t>
            </a:r>
            <a:r>
              <a:rPr lang="en-US" sz="1200" dirty="0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Cloud</a:t>
            </a:r>
            <a:endParaRPr lang="en-US" sz="12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FCF85B-EACD-1C4F-8B88-4161DB7F0FA3}"/>
              </a:ext>
            </a:extLst>
          </p:cNvPr>
          <p:cNvSpPr txBox="1"/>
          <p:nvPr/>
        </p:nvSpPr>
        <p:spPr>
          <a:xfrm>
            <a:off x="763191" y="3180441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200" dirty="0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Factory</a:t>
            </a:r>
            <a:endParaRPr lang="en-US" sz="12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C6CE02-0728-AA4C-98C7-8AE062E1838B}"/>
              </a:ext>
            </a:extLst>
          </p:cNvPr>
          <p:cNvSpPr/>
          <p:nvPr/>
        </p:nvSpPr>
        <p:spPr>
          <a:xfrm>
            <a:off x="7312511" y="5470194"/>
            <a:ext cx="312673" cy="306335"/>
          </a:xfrm>
          <a:prstGeom prst="rect">
            <a:avLst/>
          </a:prstGeom>
          <a:noFill/>
          <a:ln w="19050">
            <a:solidFill>
              <a:srgbClr val="FFC000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D50772-8FE8-4E45-AD6D-1C4931443246}"/>
              </a:ext>
            </a:extLst>
          </p:cNvPr>
          <p:cNvSpPr txBox="1"/>
          <p:nvPr/>
        </p:nvSpPr>
        <p:spPr>
          <a:xfrm>
            <a:off x="7625184" y="5461486"/>
            <a:ext cx="42098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Industrial Machine Connectivity </a:t>
            </a:r>
            <a:r>
              <a:rPr lang="en-US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Quick </a:t>
            </a:r>
            <a:r>
              <a:rPr lang="en-US" sz="1600" dirty="0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Start</a:t>
            </a:r>
            <a:endParaRPr lang="en-US" sz="16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512E50B-4AFB-CD42-B281-FEC864ECC28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74236" y="2016746"/>
            <a:ext cx="636949" cy="64008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10230F7-2F7E-FF48-9E51-0499AEEAB6D6}"/>
              </a:ext>
            </a:extLst>
          </p:cNvPr>
          <p:cNvSpPr/>
          <p:nvPr/>
        </p:nvSpPr>
        <p:spPr>
          <a:xfrm>
            <a:off x="504585" y="4052954"/>
            <a:ext cx="268724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731520">
              <a:defRPr/>
            </a:pPr>
            <a:r>
              <a:rPr kumimoji="0" lang="en-US" sz="1200" b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mazon Ember"/>
              </a:rPr>
              <a:t>AWS-qualified </a:t>
            </a:r>
            <a:r>
              <a:rPr lang="en-US" sz="1200" dirty="0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gateway device</a:t>
            </a:r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 </a:t>
            </a:r>
            <a:r>
              <a:rPr lang="en-US" sz="1200" dirty="0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(</a:t>
            </a:r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industrial PC </a:t>
            </a:r>
            <a:r>
              <a:rPr lang="en-US" sz="1200" dirty="0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running </a:t>
            </a:r>
            <a:br>
              <a:rPr lang="en-US" sz="1200" dirty="0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</a:br>
            <a:r>
              <a:rPr lang="en-US" sz="1200" dirty="0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third-party edge </a:t>
            </a:r>
            <a:r>
              <a:rPr lang="en-US" sz="12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software</a:t>
            </a:r>
            <a:r>
              <a:rPr lang="en-US" sz="1200" dirty="0" smtClean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)</a:t>
            </a:r>
            <a:endParaRPr lang="en-US" sz="1200" dirty="0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8F5E7C7-D1B3-EB46-9C6F-C1288ADAEE77}"/>
              </a:ext>
            </a:extLst>
          </p:cNvPr>
          <p:cNvSpPr/>
          <p:nvPr/>
        </p:nvSpPr>
        <p:spPr>
          <a:xfrm>
            <a:off x="3568639" y="4078959"/>
            <a:ext cx="15985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AWS IoT </a:t>
            </a:r>
            <a:r>
              <a:rPr kumimoji="0" lang="en-US" sz="1200" b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Greeng</a:t>
            </a:r>
            <a:r>
              <a:rPr kumimoji="0" lang="en-US" sz="1200" b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r</a:t>
            </a:r>
            <a:r>
              <a:rPr kumimoji="0" lang="en-US" sz="1200" b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ass</a:t>
            </a:r>
            <a:endParaRPr kumimoji="0" lang="en-US" sz="12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pic>
        <p:nvPicPr>
          <p:cNvPr id="29" name="Graphic 150">
            <a:extLst>
              <a:ext uri="{FF2B5EF4-FFF2-40B4-BE49-F238E27FC236}">
                <a16:creationId xmlns:a16="http://schemas.microsoft.com/office/drawing/2014/main" id="{B66242F2-380A-E34B-B76C-824C804A8B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1076352" y="2016746"/>
            <a:ext cx="636951" cy="640080"/>
          </a:xfrm>
          <a:prstGeom prst="rect">
            <a:avLst/>
          </a:prstGeom>
        </p:spPr>
      </p:pic>
      <p:pic>
        <p:nvPicPr>
          <p:cNvPr id="31" name="Graphic 153">
            <a:extLst>
              <a:ext uri="{FF2B5EF4-FFF2-40B4-BE49-F238E27FC236}">
                <a16:creationId xmlns:a16="http://schemas.microsoft.com/office/drawing/2014/main" id="{050FFCFC-F4DF-7F4B-9C06-54F8AF51EA4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2574235" y="731937"/>
            <a:ext cx="636950" cy="64008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B5575C7-FBDF-1241-9746-8F6E9AFBEE29}"/>
              </a:ext>
            </a:extLst>
          </p:cNvPr>
          <p:cNvCxnSpPr>
            <a:cxnSpLocks/>
          </p:cNvCxnSpPr>
          <p:nvPr/>
        </p:nvCxnSpPr>
        <p:spPr>
          <a:xfrm>
            <a:off x="350392" y="366609"/>
            <a:ext cx="0" cy="4336682"/>
          </a:xfrm>
          <a:prstGeom prst="line">
            <a:avLst/>
          </a:prstGeom>
          <a:ln w="25400">
            <a:solidFill>
              <a:srgbClr val="FFC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64BB0ED-B318-CA44-A701-B783513463EC}"/>
              </a:ext>
            </a:extLst>
          </p:cNvPr>
          <p:cNvCxnSpPr>
            <a:cxnSpLocks/>
          </p:cNvCxnSpPr>
          <p:nvPr/>
        </p:nvCxnSpPr>
        <p:spPr>
          <a:xfrm>
            <a:off x="339200" y="4767299"/>
            <a:ext cx="5032384" cy="0"/>
          </a:xfrm>
          <a:prstGeom prst="line">
            <a:avLst/>
          </a:prstGeom>
          <a:ln w="25400">
            <a:solidFill>
              <a:srgbClr val="FFC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9005FA8-D598-C044-A7A8-7212223A38E8}"/>
              </a:ext>
            </a:extLst>
          </p:cNvPr>
          <p:cNvCxnSpPr/>
          <p:nvPr/>
        </p:nvCxnSpPr>
        <p:spPr>
          <a:xfrm>
            <a:off x="339200" y="367719"/>
            <a:ext cx="5050672" cy="0"/>
          </a:xfrm>
          <a:prstGeom prst="line">
            <a:avLst/>
          </a:prstGeom>
          <a:ln w="25400">
            <a:solidFill>
              <a:srgbClr val="FFC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C4A24010-9ACD-0245-8E2E-9BBFCF7C1543}"/>
              </a:ext>
            </a:extLst>
          </p:cNvPr>
          <p:cNvSpPr/>
          <p:nvPr/>
        </p:nvSpPr>
        <p:spPr>
          <a:xfrm>
            <a:off x="757360" y="2690749"/>
            <a:ext cx="12322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AWS IoT Core</a:t>
            </a:r>
            <a:endParaRPr kumimoji="0" lang="en-US" sz="14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4DD702B-7AD4-2B45-98B9-44062129D536}"/>
              </a:ext>
            </a:extLst>
          </p:cNvPr>
          <p:cNvSpPr/>
          <p:nvPr/>
        </p:nvSpPr>
        <p:spPr>
          <a:xfrm>
            <a:off x="2159545" y="2695271"/>
            <a:ext cx="14550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AWS IoT SiteWise</a:t>
            </a:r>
            <a:endParaRPr kumimoji="0" lang="en-US" sz="14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8F3F2BC-7CCD-0845-B2A2-15943B5A0072}"/>
              </a:ext>
            </a:extLst>
          </p:cNvPr>
          <p:cNvSpPr/>
          <p:nvPr/>
        </p:nvSpPr>
        <p:spPr>
          <a:xfrm>
            <a:off x="3847409" y="2702552"/>
            <a:ext cx="104097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Amazon S3</a:t>
            </a:r>
            <a:endParaRPr kumimoji="0" lang="en-US" sz="14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2767CD-7C36-1B4E-8350-5FF2F7EB3158}"/>
              </a:ext>
            </a:extLst>
          </p:cNvPr>
          <p:cNvSpPr txBox="1"/>
          <p:nvPr/>
        </p:nvSpPr>
        <p:spPr>
          <a:xfrm>
            <a:off x="1003999" y="5838222"/>
            <a:ext cx="368241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Customer assets: </a:t>
            </a:r>
            <a:br>
              <a:rPr 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mazon Ember"/>
                <a:ea typeface="Amazon Ember Light" panose="020B0403020204020204" pitchFamily="34" charset="0"/>
                <a:cs typeface="+mn-cs"/>
              </a:rPr>
              <a:t>PLCs,</a:t>
            </a:r>
            <a:r>
              <a:rPr kumimoji="0" lang="en-US" sz="12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mazon Ember"/>
                <a:ea typeface="Amazon Ember Light" panose="020B0403020204020204" pitchFamily="34" charset="0"/>
                <a:cs typeface="+mn-cs"/>
              </a:rPr>
              <a:t> equipment, data assets (SCADA or historian)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mazon Ember"/>
              <a:ea typeface="Amazon Ember Light" panose="020B0403020204020204" pitchFamily="34" charset="0"/>
              <a:cs typeface="+mn-cs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4DC98B0-4761-694C-9B9E-8928DDCF3DEB}"/>
              </a:ext>
            </a:extLst>
          </p:cNvPr>
          <p:cNvSpPr/>
          <p:nvPr/>
        </p:nvSpPr>
        <p:spPr>
          <a:xfrm>
            <a:off x="370528" y="3248472"/>
            <a:ext cx="4959254" cy="3356435"/>
          </a:xfrm>
          <a:prstGeom prst="rect">
            <a:avLst/>
          </a:prstGeom>
          <a:noFill/>
          <a:ln w="9525" cap="flat" cmpd="sng" algn="ctr">
            <a:solidFill>
              <a:srgbClr val="00B0F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0973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6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9093B3E-BA9C-DB44-9691-F45CE94E78A0}"/>
              </a:ext>
            </a:extLst>
          </p:cNvPr>
          <p:cNvCxnSpPr>
            <a:cxnSpLocks/>
          </p:cNvCxnSpPr>
          <p:nvPr/>
        </p:nvCxnSpPr>
        <p:spPr>
          <a:xfrm>
            <a:off x="5389872" y="417668"/>
            <a:ext cx="0" cy="4285623"/>
          </a:xfrm>
          <a:prstGeom prst="line">
            <a:avLst/>
          </a:prstGeom>
          <a:ln w="25400">
            <a:solidFill>
              <a:srgbClr val="FFC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" name="Graphic 50">
            <a:extLst>
              <a:ext uri="{FF2B5EF4-FFF2-40B4-BE49-F238E27FC236}">
                <a16:creationId xmlns:a16="http://schemas.microsoft.com/office/drawing/2014/main" id="{B6F983B2-2999-3A47-BC6A-9AEA30BCF55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tretch>
            <a:fillRect/>
          </a:stretch>
        </p:blipFill>
        <p:spPr>
          <a:xfrm>
            <a:off x="389856" y="417668"/>
            <a:ext cx="393403" cy="393403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6B0D0695-EB60-AC4C-AA21-644C5ED25FD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xmlns="" r:embed="rId25"/>
              </a:ext>
            </a:extLst>
          </a:blip>
          <a:stretch>
            <a:fillRect/>
          </a:stretch>
        </p:blipFill>
        <p:spPr>
          <a:xfrm>
            <a:off x="4047856" y="3414687"/>
            <a:ext cx="640080" cy="640080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83629DDB-8B1A-6A40-AA4E-3B6A464FA907}"/>
              </a:ext>
            </a:extLst>
          </p:cNvPr>
          <p:cNvSpPr/>
          <p:nvPr/>
        </p:nvSpPr>
        <p:spPr>
          <a:xfrm>
            <a:off x="1933268" y="1395427"/>
            <a:ext cx="19218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7315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Amazon </a:t>
            </a:r>
            <a:r>
              <a:rPr kumimoji="0" lang="en-US" sz="1200" b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mazon Ember"/>
                <a:ea typeface="+mn-ea"/>
                <a:cs typeface="+mn-cs"/>
              </a:rPr>
              <a:t>QuickSight</a:t>
            </a:r>
            <a:endParaRPr kumimoji="0" lang="en-US" sz="1400" b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mazon Ember"/>
              <a:ea typeface="+mn-ea"/>
              <a:cs typeface="+mn-cs"/>
            </a:endParaRP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B37E7C58-EAE0-B44C-9FFC-FE559AC94369}"/>
              </a:ext>
            </a:extLst>
          </p:cNvPr>
          <p:cNvCxnSpPr>
            <a:cxnSpLocks/>
          </p:cNvCxnSpPr>
          <p:nvPr/>
        </p:nvCxnSpPr>
        <p:spPr>
          <a:xfrm>
            <a:off x="7397216" y="2216370"/>
            <a:ext cx="4480560" cy="0"/>
          </a:xfrm>
          <a:prstGeom prst="line">
            <a:avLst/>
          </a:prstGeom>
          <a:ln w="31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6077C371-7AF0-FF47-BE13-6655F67EF88A}"/>
              </a:ext>
            </a:extLst>
          </p:cNvPr>
          <p:cNvCxnSpPr>
            <a:cxnSpLocks/>
          </p:cNvCxnSpPr>
          <p:nvPr/>
        </p:nvCxnSpPr>
        <p:spPr>
          <a:xfrm>
            <a:off x="7397216" y="3690352"/>
            <a:ext cx="4480560" cy="0"/>
          </a:xfrm>
          <a:prstGeom prst="line">
            <a:avLst/>
          </a:prstGeom>
          <a:ln w="3175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4" name="Graphic 8">
            <a:extLst>
              <a:ext uri="{FF2B5EF4-FFF2-40B4-BE49-F238E27FC236}">
                <a16:creationId xmlns:a16="http://schemas.microsoft.com/office/drawing/2014/main" id="{0D4A9B47-8231-EF4D-B9AB-A3D9E4B81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856" y="2016746"/>
            <a:ext cx="640080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0" name="Group 149">
            <a:extLst>
              <a:ext uri="{FF2B5EF4-FFF2-40B4-BE49-F238E27FC236}">
                <a16:creationId xmlns:a16="http://schemas.microsoft.com/office/drawing/2014/main" id="{9184D92F-63B9-BD4D-8BE9-EA11E49C5894}"/>
              </a:ext>
            </a:extLst>
          </p:cNvPr>
          <p:cNvGrpSpPr>
            <a:grpSpLocks noChangeAspect="1"/>
          </p:cNvGrpSpPr>
          <p:nvPr/>
        </p:nvGrpSpPr>
        <p:grpSpPr>
          <a:xfrm>
            <a:off x="385098" y="3248472"/>
            <a:ext cx="288000" cy="288000"/>
            <a:chOff x="323087" y="833524"/>
            <a:chExt cx="324000" cy="324000"/>
          </a:xfrm>
          <a:solidFill>
            <a:schemeClr val="bg1"/>
          </a:solidFill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422A25A9-7595-9A43-B014-BE9925B1106D}"/>
                </a:ext>
              </a:extLst>
            </p:cNvPr>
            <p:cNvSpPr>
              <a:spLocks/>
            </p:cNvSpPr>
            <p:nvPr/>
          </p:nvSpPr>
          <p:spPr>
            <a:xfrm>
              <a:off x="323087" y="833524"/>
              <a:ext cx="324000" cy="324000"/>
            </a:xfrm>
            <a:prstGeom prst="rect">
              <a:avLst/>
            </a:prstGeom>
            <a:grpFill/>
            <a:ln>
              <a:solidFill>
                <a:srgbClr val="40404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31502"/>
              <a:endPara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2599DDC7-C43A-1842-9A0B-2E3456DEE43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3478" y="877470"/>
              <a:ext cx="289496" cy="216000"/>
              <a:chOff x="1409669" y="3652628"/>
              <a:chExt cx="1238862" cy="924344"/>
            </a:xfrm>
            <a:grpFill/>
          </p:grpSpPr>
          <p:sp>
            <p:nvSpPr>
              <p:cNvPr id="153" name="Freeform 96">
                <a:extLst>
                  <a:ext uri="{FF2B5EF4-FFF2-40B4-BE49-F238E27FC236}">
                    <a16:creationId xmlns:a16="http://schemas.microsoft.com/office/drawing/2014/main" id="{790137D8-D422-2344-A5AC-AB196D87E5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202" y="4112399"/>
                <a:ext cx="810303" cy="464573"/>
              </a:xfrm>
              <a:custGeom>
                <a:avLst/>
                <a:gdLst>
                  <a:gd name="T0" fmla="*/ 250 w 675"/>
                  <a:gd name="T1" fmla="*/ 0 h 387"/>
                  <a:gd name="T2" fmla="*/ 560 w 675"/>
                  <a:gd name="T3" fmla="*/ 0 h 387"/>
                  <a:gd name="T4" fmla="*/ 675 w 675"/>
                  <a:gd name="T5" fmla="*/ 116 h 387"/>
                  <a:gd name="T6" fmla="*/ 675 w 675"/>
                  <a:gd name="T7" fmla="*/ 387 h 387"/>
                  <a:gd name="T8" fmla="*/ 0 w 675"/>
                  <a:gd name="T9" fmla="*/ 387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5" h="387">
                    <a:moveTo>
                      <a:pt x="250" y="0"/>
                    </a:moveTo>
                    <a:lnTo>
                      <a:pt x="560" y="0"/>
                    </a:lnTo>
                    <a:lnTo>
                      <a:pt x="675" y="116"/>
                    </a:lnTo>
                    <a:lnTo>
                      <a:pt x="675" y="387"/>
                    </a:lnTo>
                    <a:lnTo>
                      <a:pt x="0" y="387"/>
                    </a:lnTo>
                  </a:path>
                </a:pathLst>
              </a:cu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4" name="Line 97">
                <a:extLst>
                  <a:ext uri="{FF2B5EF4-FFF2-40B4-BE49-F238E27FC236}">
                    <a16:creationId xmlns:a16="http://schemas.microsoft.com/office/drawing/2014/main" id="{0F4DD292-E626-4845-BA48-B292D3FB78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6995" y="4112399"/>
                <a:ext cx="130849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5" name="Rectangle 98">
                <a:extLst>
                  <a:ext uri="{FF2B5EF4-FFF2-40B4-BE49-F238E27FC236}">
                    <a16:creationId xmlns:a16="http://schemas.microsoft.com/office/drawing/2014/main" id="{E93488B3-75B4-3540-A87D-B01BEAD593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258853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6" name="Rectangle 99">
                <a:extLst>
                  <a:ext uri="{FF2B5EF4-FFF2-40B4-BE49-F238E27FC236}">
                    <a16:creationId xmlns:a16="http://schemas.microsoft.com/office/drawing/2014/main" id="{DB1AF0FA-B06B-414C-825D-DF13C61E0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368095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7" name="Rectangle 100">
                <a:extLst>
                  <a:ext uri="{FF2B5EF4-FFF2-40B4-BE49-F238E27FC236}">
                    <a16:creationId xmlns:a16="http://schemas.microsoft.com/office/drawing/2014/main" id="{3C697CF7-B02F-9C47-AF69-8F5DCF7948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261254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8" name="Rectangle 101">
                <a:extLst>
                  <a:ext uri="{FF2B5EF4-FFF2-40B4-BE49-F238E27FC236}">
                    <a16:creationId xmlns:a16="http://schemas.microsoft.com/office/drawing/2014/main" id="{9CEB5878-4A7B-6C4F-84AA-BA7C1B103B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370495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9" name="Line 102">
                <a:extLst>
                  <a:ext uri="{FF2B5EF4-FFF2-40B4-BE49-F238E27FC236}">
                    <a16:creationId xmlns:a16="http://schemas.microsoft.com/office/drawing/2014/main" id="{0D3CA78E-4B60-0A42-876E-A327F50966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9669" y="4576972"/>
                <a:ext cx="1238862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0" name="Line 103">
                <a:extLst>
                  <a:ext uri="{FF2B5EF4-FFF2-40B4-BE49-F238E27FC236}">
                    <a16:creationId xmlns:a16="http://schemas.microsoft.com/office/drawing/2014/main" id="{1629BD9A-91A5-4D45-A4FA-775CC7F47B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7654" y="3916726"/>
                <a:ext cx="145034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1" name="Line 104">
                <a:extLst>
                  <a:ext uri="{FF2B5EF4-FFF2-40B4-BE49-F238E27FC236}">
                    <a16:creationId xmlns:a16="http://schemas.microsoft.com/office/drawing/2014/main" id="{25C80DAE-BCE7-594E-930D-2726C3107B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16508" y="3729457"/>
                <a:ext cx="214881" cy="0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2" name="Line 105">
                <a:extLst>
                  <a:ext uri="{FF2B5EF4-FFF2-40B4-BE49-F238E27FC236}">
                    <a16:creationId xmlns:a16="http://schemas.microsoft.com/office/drawing/2014/main" id="{E4D8F83F-F47F-444E-93B5-9D9F22B127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0831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3" name="Line 106">
                <a:extLst>
                  <a:ext uri="{FF2B5EF4-FFF2-40B4-BE49-F238E27FC236}">
                    <a16:creationId xmlns:a16="http://schemas.microsoft.com/office/drawing/2014/main" id="{FC69014D-E95B-6249-8864-E1FF86B916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769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4" name="Freeform 94">
                <a:extLst>
                  <a:ext uri="{FF2B5EF4-FFF2-40B4-BE49-F238E27FC236}">
                    <a16:creationId xmlns:a16="http://schemas.microsoft.com/office/drawing/2014/main" id="{B11EE529-A159-5E47-9D9C-B31C4E5640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9295" y="3652628"/>
                <a:ext cx="286907" cy="924344"/>
              </a:xfrm>
              <a:custGeom>
                <a:avLst/>
                <a:gdLst>
                  <a:gd name="T0" fmla="*/ 239 w 239"/>
                  <a:gd name="T1" fmla="*/ 770 h 770"/>
                  <a:gd name="T2" fmla="*/ 0 w 239"/>
                  <a:gd name="T3" fmla="*/ 770 h 770"/>
                  <a:gd name="T4" fmla="*/ 33 w 239"/>
                  <a:gd name="T5" fmla="*/ 0 h 770"/>
                  <a:gd name="T6" fmla="*/ 206 w 239"/>
                  <a:gd name="T7" fmla="*/ 0 h 770"/>
                  <a:gd name="T8" fmla="*/ 239 w 239"/>
                  <a:gd name="T9" fmla="*/ 77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9" h="770">
                    <a:moveTo>
                      <a:pt x="239" y="770"/>
                    </a:moveTo>
                    <a:lnTo>
                      <a:pt x="0" y="770"/>
                    </a:lnTo>
                    <a:lnTo>
                      <a:pt x="33" y="0"/>
                    </a:lnTo>
                    <a:lnTo>
                      <a:pt x="206" y="0"/>
                    </a:lnTo>
                    <a:lnTo>
                      <a:pt x="239" y="770"/>
                    </a:lnTo>
                    <a:close/>
                  </a:path>
                </a:pathLst>
              </a:cu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5" name="Freeform 95">
                <a:extLst>
                  <a:ext uri="{FF2B5EF4-FFF2-40B4-BE49-F238E27FC236}">
                    <a16:creationId xmlns:a16="http://schemas.microsoft.com/office/drawing/2014/main" id="{0A3574F5-7DE8-2840-BA52-3CA69BA0EE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636" y="3847101"/>
                <a:ext cx="226885" cy="729871"/>
              </a:xfrm>
              <a:custGeom>
                <a:avLst/>
                <a:gdLst>
                  <a:gd name="T0" fmla="*/ 189 w 189"/>
                  <a:gd name="T1" fmla="*/ 608 h 608"/>
                  <a:gd name="T2" fmla="*/ 0 w 189"/>
                  <a:gd name="T3" fmla="*/ 608 h 608"/>
                  <a:gd name="T4" fmla="*/ 16 w 189"/>
                  <a:gd name="T5" fmla="*/ 223 h 608"/>
                  <a:gd name="T6" fmla="*/ 26 w 189"/>
                  <a:gd name="T7" fmla="*/ 0 h 608"/>
                  <a:gd name="T8" fmla="*/ 163 w 189"/>
                  <a:gd name="T9" fmla="*/ 0 h 608"/>
                  <a:gd name="T10" fmla="*/ 173 w 189"/>
                  <a:gd name="T11" fmla="*/ 221 h 608"/>
                  <a:gd name="T12" fmla="*/ 189 w 189"/>
                  <a:gd name="T13" fmla="*/ 608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608">
                    <a:moveTo>
                      <a:pt x="189" y="608"/>
                    </a:moveTo>
                    <a:lnTo>
                      <a:pt x="0" y="608"/>
                    </a:lnTo>
                    <a:lnTo>
                      <a:pt x="16" y="223"/>
                    </a:lnTo>
                    <a:lnTo>
                      <a:pt x="26" y="0"/>
                    </a:lnTo>
                    <a:lnTo>
                      <a:pt x="163" y="0"/>
                    </a:lnTo>
                    <a:lnTo>
                      <a:pt x="173" y="221"/>
                    </a:lnTo>
                    <a:lnTo>
                      <a:pt x="189" y="608"/>
                    </a:lnTo>
                    <a:close/>
                  </a:path>
                </a:pathLst>
              </a:custGeom>
              <a:grpFill/>
              <a:ln w="9525" cap="rnd">
                <a:solidFill>
                  <a:srgbClr val="404040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66" name="Freeform 165"/>
          <p:cNvSpPr/>
          <p:nvPr/>
        </p:nvSpPr>
        <p:spPr>
          <a:xfrm rot="16200000">
            <a:off x="2749658" y="4507135"/>
            <a:ext cx="140049" cy="1540892"/>
          </a:xfrm>
          <a:custGeom>
            <a:avLst/>
            <a:gdLst>
              <a:gd name="connsiteX0" fmla="*/ 0 w 332509"/>
              <a:gd name="connsiteY0" fmla="*/ 0 h 840509"/>
              <a:gd name="connsiteX1" fmla="*/ 332509 w 332509"/>
              <a:gd name="connsiteY1" fmla="*/ 0 h 840509"/>
              <a:gd name="connsiteX2" fmla="*/ 332509 w 332509"/>
              <a:gd name="connsiteY2" fmla="*/ 840509 h 840509"/>
              <a:gd name="connsiteX3" fmla="*/ 46182 w 332509"/>
              <a:gd name="connsiteY3" fmla="*/ 840509 h 840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509" h="840509">
                <a:moveTo>
                  <a:pt x="0" y="0"/>
                </a:moveTo>
                <a:lnTo>
                  <a:pt x="332509" y="0"/>
                </a:lnTo>
                <a:lnTo>
                  <a:pt x="332509" y="840509"/>
                </a:lnTo>
                <a:lnTo>
                  <a:pt x="46182" y="840509"/>
                </a:lnTo>
              </a:path>
            </a:pathLst>
          </a:custGeom>
          <a:noFill/>
          <a:ln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</p:cNvCxnSpPr>
          <p:nvPr/>
        </p:nvCxnSpPr>
        <p:spPr>
          <a:xfrm>
            <a:off x="2852381" y="4980214"/>
            <a:ext cx="0" cy="217543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8" name="Graphic 79">
            <a:extLst>
              <a:ext uri="{FF2B5EF4-FFF2-40B4-BE49-F238E27FC236}">
                <a16:creationId xmlns:a16="http://schemas.microsoft.com/office/drawing/2014/main" id="{F2CF9CD7-DACC-2A46-A3E0-068AC0600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2439" y="3478051"/>
            <a:ext cx="561708" cy="561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" name="Graphic 53">
            <a:extLst>
              <a:ext uri="{FF2B5EF4-FFF2-40B4-BE49-F238E27FC236}">
                <a16:creationId xmlns:a16="http://schemas.microsoft.com/office/drawing/2014/main" id="{8A501947-453F-7E4F-8F17-0EF8ADB45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482" y="53346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0" name="Graphic 30">
            <a:extLst>
              <a:ext uri="{FF2B5EF4-FFF2-40B4-BE49-F238E27FC236}">
                <a16:creationId xmlns:a16="http://schemas.microsoft.com/office/drawing/2014/main" id="{CC714B59-2D01-C84D-8162-0A0C53CAA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829" y="534700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1" name="TextBox 170">
            <a:extLst>
              <a:ext uri="{FF2B5EF4-FFF2-40B4-BE49-F238E27FC236}">
                <a16:creationId xmlns:a16="http://schemas.microsoft.com/office/drawing/2014/main" id="{3BD50772-8FE8-4E45-AD6D-1C4931443246}"/>
              </a:ext>
            </a:extLst>
          </p:cNvPr>
          <p:cNvSpPr txBox="1"/>
          <p:nvPr/>
        </p:nvSpPr>
        <p:spPr>
          <a:xfrm>
            <a:off x="5439531" y="2617369"/>
            <a:ext cx="19080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 smtClean="0">
                <a:solidFill>
                  <a:srgbClr val="FF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IGNORE. Marcia made partial edits here during a</a:t>
            </a:r>
          </a:p>
          <a:p>
            <a:pPr algn="l"/>
            <a:r>
              <a:rPr lang="en-US" sz="1600" dirty="0">
                <a:solidFill>
                  <a:srgbClr val="FF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</a:t>
            </a:r>
            <a:r>
              <a:rPr lang="en-US" sz="1600" dirty="0" smtClean="0">
                <a:solidFill>
                  <a:srgbClr val="FF00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hat w Daniel &amp; Shivansh.</a:t>
            </a:r>
            <a:endParaRPr lang="en-US" sz="1600" dirty="0">
              <a:solidFill>
                <a:srgbClr val="FF0000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</p:cNvCxnSpPr>
          <p:nvPr/>
        </p:nvCxnSpPr>
        <p:spPr>
          <a:xfrm flipH="1" flipV="1">
            <a:off x="339200" y="311727"/>
            <a:ext cx="5237255" cy="6116782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D047E40A-A34A-594D-B390-DD9755A4C0A0}"/>
              </a:ext>
            </a:extLst>
          </p:cNvPr>
          <p:cNvCxnSpPr>
            <a:cxnSpLocks/>
          </p:cNvCxnSpPr>
          <p:nvPr/>
        </p:nvCxnSpPr>
        <p:spPr>
          <a:xfrm flipH="1">
            <a:off x="187036" y="207818"/>
            <a:ext cx="5313219" cy="6373091"/>
          </a:xfrm>
          <a:prstGeom prst="straightConnector1">
            <a:avLst/>
          </a:prstGeom>
          <a:ln w="12700">
            <a:solidFill>
              <a:schemeClr val="bg1">
                <a:lumMod val="25000"/>
              </a:schemeClr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882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5785D77-DDA0-D445-B7A3-D2062F43C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934331"/>
            <a:ext cx="10725150" cy="516396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08AB95-1C94-D640-A2BC-D8422C85820D}"/>
              </a:ext>
            </a:extLst>
          </p:cNvPr>
          <p:cNvSpPr txBox="1"/>
          <p:nvPr/>
        </p:nvSpPr>
        <p:spPr>
          <a:xfrm>
            <a:off x="5786439" y="1293567"/>
            <a:ext cx="4724400" cy="9387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100" b="1" dirty="0"/>
              <a:t>AMC1: Convert Asset Hierarchy</a:t>
            </a:r>
          </a:p>
          <a:p>
            <a:r>
              <a:rPr lang="en-US" sz="1100" dirty="0"/>
              <a:t>Convert source asset hierarchy from edge application to SiteWise compatible format in the 2 DynamoDB tables (AsssetModel &amp; Asset)</a:t>
            </a:r>
          </a:p>
          <a:p>
            <a:r>
              <a:rPr lang="en-US" sz="1100" b="1" dirty="0"/>
              <a:t>Lambda Function Source (Github repo path): </a:t>
            </a:r>
            <a:r>
              <a:rPr lang="en-US" sz="1100" dirty="0"/>
              <a:t>functions/source/AssetModelConverter/assetModelConverter.py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4684CD-1547-1641-966E-A602D2BC272A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8148639" y="2232286"/>
            <a:ext cx="666748" cy="953826"/>
          </a:xfrm>
          <a:prstGeom prst="straightConnector1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59F77EA-EA32-0A4F-80BE-7AC1D9A06E62}"/>
              </a:ext>
            </a:extLst>
          </p:cNvPr>
          <p:cNvSpPr txBox="1"/>
          <p:nvPr/>
        </p:nvSpPr>
        <p:spPr>
          <a:xfrm>
            <a:off x="6243638" y="5257411"/>
            <a:ext cx="4972049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/>
              <a:t>AMC2: Convert Asset Hierarchy</a:t>
            </a:r>
          </a:p>
          <a:p>
            <a:r>
              <a:rPr lang="en-US" sz="1200" dirty="0"/>
              <a:t>Read items from 2 DynamoDB tables (AsssetModel &amp; Asset) with asset model and asset definitions and provision those resources within SiteWise</a:t>
            </a:r>
          </a:p>
          <a:p>
            <a:r>
              <a:rPr lang="en-US" sz="1200" b="1" dirty="0"/>
              <a:t>Imported Module Source (Github repo path): </a:t>
            </a:r>
            <a:r>
              <a:rPr lang="en-US" sz="1200" dirty="0"/>
              <a:t>functions/source/AssetModelConverter/createSitewiseResources.py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387C667-1D91-864D-9EC8-CBC436D5EDE7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8729663" y="3829049"/>
            <a:ext cx="14286" cy="1428362"/>
          </a:xfrm>
          <a:prstGeom prst="straightConnector1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998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B6850D8-6B2F-0741-A3DF-FC9853729D21}"/>
              </a:ext>
            </a:extLst>
          </p:cNvPr>
          <p:cNvSpPr txBox="1"/>
          <p:nvPr/>
        </p:nvSpPr>
        <p:spPr>
          <a:xfrm>
            <a:off x="3377858" y="3462921"/>
            <a:ext cx="910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</a:t>
            </a:r>
          </a:p>
          <a:p>
            <a:pPr algn="ctr"/>
            <a:r>
              <a:rPr lang="en-US" sz="1200" dirty="0"/>
              <a:t>IoT Core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446094B-12A0-8149-8D3F-37634473B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492163" y="2765070"/>
            <a:ext cx="711200" cy="7112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7F19BC11-E1FE-D342-94BF-9CB9471D1D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156407" y="2765070"/>
            <a:ext cx="711200" cy="711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869FFA4-5BE8-ED49-88EC-3AF2EE2BEBCB}"/>
              </a:ext>
            </a:extLst>
          </p:cNvPr>
          <p:cNvSpPr txBox="1"/>
          <p:nvPr/>
        </p:nvSpPr>
        <p:spPr>
          <a:xfrm>
            <a:off x="6145526" y="3463586"/>
            <a:ext cx="753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Amazon S3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16EE8B73-8D98-7441-AD55-0C8F5CD77E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7511018" y="2766291"/>
            <a:ext cx="711200" cy="7112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1CAF55E-9BE7-D148-93EA-D62E42247F3F}"/>
              </a:ext>
            </a:extLst>
          </p:cNvPr>
          <p:cNvSpPr txBox="1"/>
          <p:nvPr/>
        </p:nvSpPr>
        <p:spPr>
          <a:xfrm>
            <a:off x="6457709" y="1972618"/>
            <a:ext cx="1241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Amazon DynamoDB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C1941768-810B-6245-AFD9-807F4D91EC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6662309" y="1279892"/>
            <a:ext cx="711200" cy="7112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EF72283-73AC-5E48-A5A6-D90D6FA6CFDF}"/>
              </a:ext>
            </a:extLst>
          </p:cNvPr>
          <p:cNvSpPr txBox="1"/>
          <p:nvPr/>
        </p:nvSpPr>
        <p:spPr>
          <a:xfrm>
            <a:off x="7418767" y="1798280"/>
            <a:ext cx="10743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Asset Model Table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0358622-2C6E-7B4A-AB53-0E0BA3FDD5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7721004" y="1391409"/>
            <a:ext cx="469900" cy="4699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9A60903-EADD-8647-94DC-FD6FB9DC3A96}"/>
              </a:ext>
            </a:extLst>
          </p:cNvPr>
          <p:cNvSpPr/>
          <p:nvPr/>
        </p:nvSpPr>
        <p:spPr>
          <a:xfrm>
            <a:off x="6662308" y="1279892"/>
            <a:ext cx="2416785" cy="11174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E8277-6675-174D-9A75-A54AA091A152}"/>
              </a:ext>
            </a:extLst>
          </p:cNvPr>
          <p:cNvSpPr txBox="1"/>
          <p:nvPr/>
        </p:nvSpPr>
        <p:spPr>
          <a:xfrm>
            <a:off x="8389158" y="1798280"/>
            <a:ext cx="7351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Asset</a:t>
            </a:r>
          </a:p>
          <a:p>
            <a:pPr algn="ctr"/>
            <a:r>
              <a:rPr lang="en-US" sz="1100" dirty="0"/>
              <a:t>Table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6B199483-E072-014D-940D-4FCC592088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8493141" y="1392338"/>
            <a:ext cx="469900" cy="4699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28AEFF5-46D0-4243-9604-5979A642ABB8}"/>
              </a:ext>
            </a:extLst>
          </p:cNvPr>
          <p:cNvSpPr txBox="1"/>
          <p:nvPr/>
        </p:nvSpPr>
        <p:spPr>
          <a:xfrm>
            <a:off x="9193527" y="3462921"/>
            <a:ext cx="925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AWS IoT SiteWise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BAD46F45-BB7F-534A-8215-77E4A30370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9300674" y="2766291"/>
            <a:ext cx="711200" cy="711200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CF58538-9010-D84F-8877-52D75B82A333}"/>
              </a:ext>
            </a:extLst>
          </p:cNvPr>
          <p:cNvCxnSpPr>
            <a:cxnSpLocks/>
            <a:stCxn id="66" idx="3"/>
            <a:endCxn id="15" idx="1"/>
          </p:cNvCxnSpPr>
          <p:nvPr/>
        </p:nvCxnSpPr>
        <p:spPr>
          <a:xfrm flipV="1">
            <a:off x="2219863" y="3120670"/>
            <a:ext cx="1272300" cy="4009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C5F7CDC-8784-914C-B0E7-D6089BC48DA2}"/>
              </a:ext>
            </a:extLst>
          </p:cNvPr>
          <p:cNvCxnSpPr>
            <a:cxnSpLocks/>
            <a:stCxn id="15" idx="3"/>
            <a:endCxn id="84" idx="1"/>
          </p:cNvCxnSpPr>
          <p:nvPr/>
        </p:nvCxnSpPr>
        <p:spPr>
          <a:xfrm flipV="1">
            <a:off x="4203363" y="3120669"/>
            <a:ext cx="615342" cy="1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3EB6542-B33D-FB4F-9308-20BF2A1821AD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6867607" y="3120670"/>
            <a:ext cx="643411" cy="1221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463EE45-5D09-CF4F-9293-63AABD6BE20F}"/>
              </a:ext>
            </a:extLst>
          </p:cNvPr>
          <p:cNvCxnSpPr>
            <a:cxnSpLocks/>
            <a:stCxn id="19" idx="3"/>
            <a:endCxn id="29" idx="1"/>
          </p:cNvCxnSpPr>
          <p:nvPr/>
        </p:nvCxnSpPr>
        <p:spPr>
          <a:xfrm>
            <a:off x="8222218" y="3121891"/>
            <a:ext cx="1078456" cy="0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DE770E6E-89AB-574D-BF60-6D6110D10710}"/>
              </a:ext>
            </a:extLst>
          </p:cNvPr>
          <p:cNvSpPr/>
          <p:nvPr/>
        </p:nvSpPr>
        <p:spPr>
          <a:xfrm>
            <a:off x="559330" y="2742729"/>
            <a:ext cx="1660533" cy="763900"/>
          </a:xfrm>
          <a:prstGeom prst="rect">
            <a:avLst/>
          </a:prstGeom>
          <a:noFill/>
          <a:ln w="12700">
            <a:solidFill>
              <a:schemeClr val="tx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Edge application asset tag definition export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(i.e. Ignition/KEPServerEX tag definition)</a:t>
            </a:r>
          </a:p>
        </p:txBody>
      </p:sp>
      <p:cxnSp>
        <p:nvCxnSpPr>
          <p:cNvPr id="69" name="Elbow Connector 68">
            <a:extLst>
              <a:ext uri="{FF2B5EF4-FFF2-40B4-BE49-F238E27FC236}">
                <a16:creationId xmlns:a16="http://schemas.microsoft.com/office/drawing/2014/main" id="{47D2BBBC-47F8-A94B-BE28-97EAD62DFE10}"/>
              </a:ext>
            </a:extLst>
          </p:cNvPr>
          <p:cNvCxnSpPr>
            <a:cxnSpLocks/>
            <a:stCxn id="16" idx="0"/>
            <a:endCxn id="66" idx="0"/>
          </p:cNvCxnSpPr>
          <p:nvPr/>
        </p:nvCxnSpPr>
        <p:spPr>
          <a:xfrm rot="16200000" flipV="1">
            <a:off x="3939632" y="192695"/>
            <a:ext cx="22341" cy="5122410"/>
          </a:xfrm>
          <a:prstGeom prst="bentConnector3">
            <a:avLst>
              <a:gd name="adj1" fmla="val 1123231"/>
            </a:avLst>
          </a:prstGeom>
          <a:ln w="19050">
            <a:solidFill>
              <a:schemeClr val="tx2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4B19418E-2371-DC41-AFF5-30FE3EAF6E55}"/>
              </a:ext>
            </a:extLst>
          </p:cNvPr>
          <p:cNvSpPr txBox="1"/>
          <p:nvPr/>
        </p:nvSpPr>
        <p:spPr>
          <a:xfrm>
            <a:off x="3492163" y="1986914"/>
            <a:ext cx="12248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Upload Path 2:</a:t>
            </a:r>
          </a:p>
          <a:p>
            <a:pPr algn="ctr"/>
            <a:r>
              <a:rPr lang="en-US" sz="1000" dirty="0"/>
              <a:t>Manual AMC file definition upload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9101D57-B440-984A-8A4C-67D523C83A1A}"/>
              </a:ext>
            </a:extLst>
          </p:cNvPr>
          <p:cNvSpPr txBox="1"/>
          <p:nvPr/>
        </p:nvSpPr>
        <p:spPr>
          <a:xfrm>
            <a:off x="2433206" y="3091172"/>
            <a:ext cx="10235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Upload Path 1: </a:t>
            </a:r>
            <a:r>
              <a:rPr lang="en-US" sz="1000" dirty="0"/>
              <a:t>Automated AMC asset hierarchy ingest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10751A5-0377-9545-BF3D-88AC84CC5242}"/>
              </a:ext>
            </a:extLst>
          </p:cNvPr>
          <p:cNvSpPr txBox="1"/>
          <p:nvPr/>
        </p:nvSpPr>
        <p:spPr>
          <a:xfrm>
            <a:off x="4665052" y="3462921"/>
            <a:ext cx="1018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Ingest Lambda</a:t>
            </a:r>
          </a:p>
        </p:txBody>
      </p:sp>
      <p:pic>
        <p:nvPicPr>
          <p:cNvPr id="84" name="Graphic 83">
            <a:extLst>
              <a:ext uri="{FF2B5EF4-FFF2-40B4-BE49-F238E27FC236}">
                <a16:creationId xmlns:a16="http://schemas.microsoft.com/office/drawing/2014/main" id="{B0307BC2-1BF9-374D-B7B3-9032383C15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4818705" y="2765069"/>
            <a:ext cx="711200" cy="711200"/>
          </a:xfrm>
          <a:prstGeom prst="rect">
            <a:avLst/>
          </a:prstGeom>
        </p:spPr>
      </p:pic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A7C7416-27DF-7448-9BDD-76F827B8A88F}"/>
              </a:ext>
            </a:extLst>
          </p:cNvPr>
          <p:cNvCxnSpPr>
            <a:cxnSpLocks/>
            <a:stCxn id="84" idx="3"/>
            <a:endCxn id="16" idx="1"/>
          </p:cNvCxnSpPr>
          <p:nvPr/>
        </p:nvCxnSpPr>
        <p:spPr>
          <a:xfrm>
            <a:off x="5529905" y="3120669"/>
            <a:ext cx="626502" cy="1"/>
          </a:xfrm>
          <a:prstGeom prst="straightConnector1">
            <a:avLst/>
          </a:prstGeom>
          <a:ln w="1905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DCF3956-8C5A-1943-8B93-5B4190649290}"/>
              </a:ext>
            </a:extLst>
          </p:cNvPr>
          <p:cNvSpPr txBox="1"/>
          <p:nvPr/>
        </p:nvSpPr>
        <p:spPr>
          <a:xfrm>
            <a:off x="7336130" y="3462921"/>
            <a:ext cx="1127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Conversion/ Provisioning</a:t>
            </a:r>
          </a:p>
          <a:p>
            <a:pPr algn="ctr"/>
            <a:r>
              <a:rPr lang="en-US" sz="1200" dirty="0"/>
              <a:t>Lambda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28CE86E-1BF7-7842-9984-E76713B9C45E}"/>
              </a:ext>
            </a:extLst>
          </p:cNvPr>
          <p:cNvSpPr/>
          <p:nvPr/>
        </p:nvSpPr>
        <p:spPr>
          <a:xfrm>
            <a:off x="2915694" y="4114720"/>
            <a:ext cx="1826879" cy="571532"/>
          </a:xfrm>
          <a:prstGeom prst="rect">
            <a:avLst/>
          </a:prstGeom>
          <a:noFill/>
          <a:ln w="1270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Ignition Cirrus Link module publishes tag definition data over MQTT to AWS IoT Core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731F95C-9C07-414B-8FB5-C776AC1F1F02}"/>
              </a:ext>
            </a:extLst>
          </p:cNvPr>
          <p:cNvCxnSpPr>
            <a:cxnSpLocks/>
            <a:stCxn id="14" idx="2"/>
            <a:endCxn id="93" idx="0"/>
          </p:cNvCxnSpPr>
          <p:nvPr/>
        </p:nvCxnSpPr>
        <p:spPr>
          <a:xfrm flipH="1">
            <a:off x="3829134" y="3924586"/>
            <a:ext cx="4030" cy="190134"/>
          </a:xfrm>
          <a:prstGeom prst="straightConnector1">
            <a:avLst/>
          </a:prstGeom>
          <a:ln w="19050">
            <a:solidFill>
              <a:srgbClr val="545B64"/>
            </a:solidFill>
            <a:prstDash val="sysDot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7E0FABCB-085B-B948-976A-144E2F477375}"/>
              </a:ext>
            </a:extLst>
          </p:cNvPr>
          <p:cNvSpPr/>
          <p:nvPr/>
        </p:nvSpPr>
        <p:spPr>
          <a:xfrm>
            <a:off x="4210009" y="4811782"/>
            <a:ext cx="1942013" cy="461665"/>
          </a:xfrm>
          <a:prstGeom prst="rect">
            <a:avLst/>
          </a:prstGeom>
          <a:noFill/>
          <a:ln w="1270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Ingest Lambda routes tag definition payloads into S3 bucket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7A4AC33-E71B-3C40-ADB6-986846F31F65}"/>
              </a:ext>
            </a:extLst>
          </p:cNvPr>
          <p:cNvCxnSpPr>
            <a:cxnSpLocks/>
            <a:stCxn id="83" idx="2"/>
            <a:endCxn id="99" idx="0"/>
          </p:cNvCxnSpPr>
          <p:nvPr/>
        </p:nvCxnSpPr>
        <p:spPr>
          <a:xfrm>
            <a:off x="5174305" y="3924586"/>
            <a:ext cx="6711" cy="887196"/>
          </a:xfrm>
          <a:prstGeom prst="straightConnector1">
            <a:avLst/>
          </a:prstGeom>
          <a:ln w="19050">
            <a:solidFill>
              <a:srgbClr val="545B64"/>
            </a:solidFill>
            <a:prstDash val="sysDot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84F9C19-69DB-C14B-A505-A146AD167DE3}"/>
              </a:ext>
            </a:extLst>
          </p:cNvPr>
          <p:cNvSpPr/>
          <p:nvPr/>
        </p:nvSpPr>
        <p:spPr>
          <a:xfrm>
            <a:off x="5551393" y="4109331"/>
            <a:ext cx="1942013" cy="424731"/>
          </a:xfrm>
          <a:prstGeom prst="rect">
            <a:avLst/>
          </a:prstGeom>
          <a:noFill/>
          <a:ln w="1270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Object upload event triggers Conversion/Provisioning lambda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656DA8C-953A-CA46-BAEE-137E4EC6C0D0}"/>
              </a:ext>
            </a:extLst>
          </p:cNvPr>
          <p:cNvCxnSpPr>
            <a:cxnSpLocks/>
            <a:stCxn id="17" idx="2"/>
            <a:endCxn id="111" idx="0"/>
          </p:cNvCxnSpPr>
          <p:nvPr/>
        </p:nvCxnSpPr>
        <p:spPr>
          <a:xfrm>
            <a:off x="6522400" y="3925251"/>
            <a:ext cx="0" cy="184080"/>
          </a:xfrm>
          <a:prstGeom prst="straightConnector1">
            <a:avLst/>
          </a:prstGeom>
          <a:ln w="19050">
            <a:solidFill>
              <a:srgbClr val="545B64"/>
            </a:solidFill>
            <a:prstDash val="sysDot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842B9FD0-7B21-3344-9CDC-9D910F2E0396}"/>
              </a:ext>
            </a:extLst>
          </p:cNvPr>
          <p:cNvSpPr/>
          <p:nvPr/>
        </p:nvSpPr>
        <p:spPr>
          <a:xfrm>
            <a:off x="6661275" y="4659662"/>
            <a:ext cx="3798050" cy="1039172"/>
          </a:xfrm>
          <a:prstGeom prst="rect">
            <a:avLst/>
          </a:prstGeom>
          <a:noFill/>
          <a:ln w="1270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000" dirty="0">
                <a:solidFill>
                  <a:schemeClr val="tx1"/>
                </a:solidFill>
              </a:rPr>
              <a:t>Convert input asset hierarchy definition to DynamoDB table items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00" dirty="0">
                <a:solidFill>
                  <a:schemeClr val="tx1"/>
                </a:solidFill>
              </a:rPr>
              <a:t>Provision resources in SiteWise based on updated DynamoDB table items</a:t>
            </a:r>
          </a:p>
          <a:p>
            <a:r>
              <a:rPr lang="en-US" sz="1000" dirty="0">
                <a:solidFill>
                  <a:schemeClr val="tx1"/>
                </a:solidFill>
              </a:rPr>
              <a:t>Source: functions/source/AssetModelConverter/createSitewiseResources.py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E559ACD-F296-B446-9B37-C14E0A8A184E}"/>
              </a:ext>
            </a:extLst>
          </p:cNvPr>
          <p:cNvSpPr/>
          <p:nvPr/>
        </p:nvSpPr>
        <p:spPr>
          <a:xfrm>
            <a:off x="8836389" y="4108322"/>
            <a:ext cx="1636358" cy="424731"/>
          </a:xfrm>
          <a:prstGeom prst="rect">
            <a:avLst/>
          </a:prstGeom>
          <a:noFill/>
          <a:ln w="1270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Asset models, assets and asset hierarchy created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5EDB64B-1A7F-294F-B248-5956D9FBD7CF}"/>
              </a:ext>
            </a:extLst>
          </p:cNvPr>
          <p:cNvCxnSpPr>
            <a:cxnSpLocks/>
            <a:stCxn id="28" idx="2"/>
            <a:endCxn id="87" idx="0"/>
          </p:cNvCxnSpPr>
          <p:nvPr/>
        </p:nvCxnSpPr>
        <p:spPr>
          <a:xfrm flipH="1">
            <a:off x="9654568" y="3924586"/>
            <a:ext cx="1706" cy="183736"/>
          </a:xfrm>
          <a:prstGeom prst="straightConnector1">
            <a:avLst/>
          </a:prstGeom>
          <a:ln w="19050">
            <a:solidFill>
              <a:srgbClr val="545B64"/>
            </a:solidFill>
            <a:prstDash val="sysDot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2C70865-4944-D943-922F-1348BF7BABC6}"/>
              </a:ext>
            </a:extLst>
          </p:cNvPr>
          <p:cNvSpPr/>
          <p:nvPr/>
        </p:nvSpPr>
        <p:spPr>
          <a:xfrm>
            <a:off x="2468234" y="984207"/>
            <a:ext cx="8364273" cy="48936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AWS Cloud</a:t>
            </a:r>
          </a:p>
        </p:txBody>
      </p:sp>
      <p:pic>
        <p:nvPicPr>
          <p:cNvPr id="125" name="Graphic 124">
            <a:extLst>
              <a:ext uri="{FF2B5EF4-FFF2-40B4-BE49-F238E27FC236}">
                <a16:creationId xmlns:a16="http://schemas.microsoft.com/office/drawing/2014/main" id="{88C8C9C7-20A1-A845-86DE-DA062069D7A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2460913" y="1131444"/>
            <a:ext cx="336172" cy="330200"/>
          </a:xfrm>
          <a:prstGeom prst="rect">
            <a:avLst/>
          </a:prstGeom>
        </p:spPr>
      </p:pic>
      <p:grpSp>
        <p:nvGrpSpPr>
          <p:cNvPr id="126" name="Group 125">
            <a:extLst>
              <a:ext uri="{FF2B5EF4-FFF2-40B4-BE49-F238E27FC236}">
                <a16:creationId xmlns:a16="http://schemas.microsoft.com/office/drawing/2014/main" id="{43373F58-2904-2A4F-869C-FE330CB9A612}"/>
              </a:ext>
            </a:extLst>
          </p:cNvPr>
          <p:cNvGrpSpPr>
            <a:grpSpLocks noChangeAspect="1"/>
          </p:cNvGrpSpPr>
          <p:nvPr/>
        </p:nvGrpSpPr>
        <p:grpSpPr>
          <a:xfrm>
            <a:off x="519013" y="1133152"/>
            <a:ext cx="288000" cy="288000"/>
            <a:chOff x="323087" y="833524"/>
            <a:chExt cx="324000" cy="324000"/>
          </a:xfrm>
          <a:solidFill>
            <a:schemeClr val="tx1"/>
          </a:solidFill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A86A95B2-F701-3740-9598-F5E46BDF5746}"/>
                </a:ext>
              </a:extLst>
            </p:cNvPr>
            <p:cNvSpPr>
              <a:spLocks/>
            </p:cNvSpPr>
            <p:nvPr/>
          </p:nvSpPr>
          <p:spPr>
            <a:xfrm>
              <a:off x="323087" y="833524"/>
              <a:ext cx="324000" cy="32400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31502"/>
              <a:endParaRPr lang="en-US" sz="4608" dirty="0">
                <a:solidFill>
                  <a:srgbClr val="FFFFFF"/>
                </a:solidFill>
                <a:latin typeface="Arial"/>
              </a:endParaRPr>
            </a:p>
          </p:txBody>
        </p: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FD4786FA-494E-C64F-B004-EF6AFB8D0DE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3478" y="877470"/>
              <a:ext cx="289496" cy="216000"/>
              <a:chOff x="1409669" y="3652628"/>
              <a:chExt cx="1238862" cy="924344"/>
            </a:xfrm>
            <a:grpFill/>
          </p:grpSpPr>
          <p:sp>
            <p:nvSpPr>
              <p:cNvPr id="129" name="Freeform 96">
                <a:extLst>
                  <a:ext uri="{FF2B5EF4-FFF2-40B4-BE49-F238E27FC236}">
                    <a16:creationId xmlns:a16="http://schemas.microsoft.com/office/drawing/2014/main" id="{11D3DDE4-069F-3341-A060-BA75A8C599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202" y="4112399"/>
                <a:ext cx="810303" cy="464573"/>
              </a:xfrm>
              <a:custGeom>
                <a:avLst/>
                <a:gdLst>
                  <a:gd name="T0" fmla="*/ 250 w 675"/>
                  <a:gd name="T1" fmla="*/ 0 h 387"/>
                  <a:gd name="T2" fmla="*/ 560 w 675"/>
                  <a:gd name="T3" fmla="*/ 0 h 387"/>
                  <a:gd name="T4" fmla="*/ 675 w 675"/>
                  <a:gd name="T5" fmla="*/ 116 h 387"/>
                  <a:gd name="T6" fmla="*/ 675 w 675"/>
                  <a:gd name="T7" fmla="*/ 387 h 387"/>
                  <a:gd name="T8" fmla="*/ 0 w 675"/>
                  <a:gd name="T9" fmla="*/ 387 h 3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5" h="387">
                    <a:moveTo>
                      <a:pt x="250" y="0"/>
                    </a:moveTo>
                    <a:lnTo>
                      <a:pt x="560" y="0"/>
                    </a:lnTo>
                    <a:lnTo>
                      <a:pt x="675" y="116"/>
                    </a:lnTo>
                    <a:lnTo>
                      <a:pt x="675" y="387"/>
                    </a:lnTo>
                    <a:lnTo>
                      <a:pt x="0" y="387"/>
                    </a:lnTo>
                  </a:path>
                </a:pathLst>
              </a:cu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0" name="Line 97">
                <a:extLst>
                  <a:ext uri="{FF2B5EF4-FFF2-40B4-BE49-F238E27FC236}">
                    <a16:creationId xmlns:a16="http://schemas.microsoft.com/office/drawing/2014/main" id="{8B1FE182-EBF4-5449-8B47-7A40298979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6995" y="4112399"/>
                <a:ext cx="130849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1" name="Rectangle 98">
                <a:extLst>
                  <a:ext uri="{FF2B5EF4-FFF2-40B4-BE49-F238E27FC236}">
                    <a16:creationId xmlns:a16="http://schemas.microsoft.com/office/drawing/2014/main" id="{6293EEDC-926B-7144-BFB0-3EB9D8BC28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258853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2" name="Rectangle 99">
                <a:extLst>
                  <a:ext uri="{FF2B5EF4-FFF2-40B4-BE49-F238E27FC236}">
                    <a16:creationId xmlns:a16="http://schemas.microsoft.com/office/drawing/2014/main" id="{17006E3B-DA44-4C48-B5ED-276B667995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2747" y="4368095"/>
                <a:ext cx="118845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3" name="Rectangle 100">
                <a:extLst>
                  <a:ext uri="{FF2B5EF4-FFF2-40B4-BE49-F238E27FC236}">
                    <a16:creationId xmlns:a16="http://schemas.microsoft.com/office/drawing/2014/main" id="{AB832F3A-3B22-DD42-BC65-253EF4945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261254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4" name="Rectangle 101">
                <a:extLst>
                  <a:ext uri="{FF2B5EF4-FFF2-40B4-BE49-F238E27FC236}">
                    <a16:creationId xmlns:a16="http://schemas.microsoft.com/office/drawing/2014/main" id="{71D9B4DB-923A-E140-AF17-22BA993921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2010" y="4370495"/>
                <a:ext cx="116443" cy="56421"/>
              </a:xfrm>
              <a:prstGeom prst="rect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5" name="Line 102">
                <a:extLst>
                  <a:ext uri="{FF2B5EF4-FFF2-40B4-BE49-F238E27FC236}">
                    <a16:creationId xmlns:a16="http://schemas.microsoft.com/office/drawing/2014/main" id="{2BF98093-3B9C-6547-B8D0-5531569315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9669" y="4576972"/>
                <a:ext cx="1238862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6" name="Line 103">
                <a:extLst>
                  <a:ext uri="{FF2B5EF4-FFF2-40B4-BE49-F238E27FC236}">
                    <a16:creationId xmlns:a16="http://schemas.microsoft.com/office/drawing/2014/main" id="{836D769A-D810-4749-A72A-3DF2E39F64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7654" y="3916726"/>
                <a:ext cx="145034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7" name="Line 104">
                <a:extLst>
                  <a:ext uri="{FF2B5EF4-FFF2-40B4-BE49-F238E27FC236}">
                    <a16:creationId xmlns:a16="http://schemas.microsoft.com/office/drawing/2014/main" id="{C97EE76C-F466-B04D-AAAA-FBF417B6BA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16508" y="3729457"/>
                <a:ext cx="214881" cy="0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8" name="Line 105">
                <a:extLst>
                  <a:ext uri="{FF2B5EF4-FFF2-40B4-BE49-F238E27FC236}">
                    <a16:creationId xmlns:a16="http://schemas.microsoft.com/office/drawing/2014/main" id="{E5E20EB0-E0D7-514D-BA81-C9A174981F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0831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39" name="Line 106">
                <a:extLst>
                  <a:ext uri="{FF2B5EF4-FFF2-40B4-BE49-F238E27FC236}">
                    <a16:creationId xmlns:a16="http://schemas.microsoft.com/office/drawing/2014/main" id="{AF3EE256-89E8-DF4C-BDCA-8B0C11F575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769" y="4024767"/>
                <a:ext cx="0" cy="87632"/>
              </a:xfrm>
              <a:prstGeom prst="line">
                <a:avLst/>
              </a:pr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40" name="Freeform 94">
                <a:extLst>
                  <a:ext uri="{FF2B5EF4-FFF2-40B4-BE49-F238E27FC236}">
                    <a16:creationId xmlns:a16="http://schemas.microsoft.com/office/drawing/2014/main" id="{3F231546-83A2-E84B-A118-0F89FB1F0A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9295" y="3652628"/>
                <a:ext cx="286907" cy="924344"/>
              </a:xfrm>
              <a:custGeom>
                <a:avLst/>
                <a:gdLst>
                  <a:gd name="T0" fmla="*/ 239 w 239"/>
                  <a:gd name="T1" fmla="*/ 770 h 770"/>
                  <a:gd name="T2" fmla="*/ 0 w 239"/>
                  <a:gd name="T3" fmla="*/ 770 h 770"/>
                  <a:gd name="T4" fmla="*/ 33 w 239"/>
                  <a:gd name="T5" fmla="*/ 0 h 770"/>
                  <a:gd name="T6" fmla="*/ 206 w 239"/>
                  <a:gd name="T7" fmla="*/ 0 h 770"/>
                  <a:gd name="T8" fmla="*/ 239 w 239"/>
                  <a:gd name="T9" fmla="*/ 770 h 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9" h="770">
                    <a:moveTo>
                      <a:pt x="239" y="770"/>
                    </a:moveTo>
                    <a:lnTo>
                      <a:pt x="0" y="770"/>
                    </a:lnTo>
                    <a:lnTo>
                      <a:pt x="33" y="0"/>
                    </a:lnTo>
                    <a:lnTo>
                      <a:pt x="206" y="0"/>
                    </a:lnTo>
                    <a:lnTo>
                      <a:pt x="239" y="770"/>
                    </a:lnTo>
                    <a:close/>
                  </a:path>
                </a:pathLst>
              </a:cu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  <p:sp>
            <p:nvSpPr>
              <p:cNvPr id="141" name="Freeform 95">
                <a:extLst>
                  <a:ext uri="{FF2B5EF4-FFF2-40B4-BE49-F238E27FC236}">
                    <a16:creationId xmlns:a16="http://schemas.microsoft.com/office/drawing/2014/main" id="{FA235656-3E03-8049-A8BB-D1AE30C4D3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636" y="3847101"/>
                <a:ext cx="226885" cy="729871"/>
              </a:xfrm>
              <a:custGeom>
                <a:avLst/>
                <a:gdLst>
                  <a:gd name="T0" fmla="*/ 189 w 189"/>
                  <a:gd name="T1" fmla="*/ 608 h 608"/>
                  <a:gd name="T2" fmla="*/ 0 w 189"/>
                  <a:gd name="T3" fmla="*/ 608 h 608"/>
                  <a:gd name="T4" fmla="*/ 16 w 189"/>
                  <a:gd name="T5" fmla="*/ 223 h 608"/>
                  <a:gd name="T6" fmla="*/ 26 w 189"/>
                  <a:gd name="T7" fmla="*/ 0 h 608"/>
                  <a:gd name="T8" fmla="*/ 163 w 189"/>
                  <a:gd name="T9" fmla="*/ 0 h 608"/>
                  <a:gd name="T10" fmla="*/ 173 w 189"/>
                  <a:gd name="T11" fmla="*/ 221 h 608"/>
                  <a:gd name="T12" fmla="*/ 189 w 189"/>
                  <a:gd name="T13" fmla="*/ 608 h 6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9" h="608">
                    <a:moveTo>
                      <a:pt x="189" y="608"/>
                    </a:moveTo>
                    <a:lnTo>
                      <a:pt x="0" y="608"/>
                    </a:lnTo>
                    <a:lnTo>
                      <a:pt x="16" y="223"/>
                    </a:lnTo>
                    <a:lnTo>
                      <a:pt x="26" y="0"/>
                    </a:lnTo>
                    <a:lnTo>
                      <a:pt x="163" y="0"/>
                    </a:lnTo>
                    <a:lnTo>
                      <a:pt x="173" y="221"/>
                    </a:lnTo>
                    <a:lnTo>
                      <a:pt x="189" y="608"/>
                    </a:lnTo>
                    <a:close/>
                  </a:path>
                </a:pathLst>
              </a:custGeom>
              <a:grpFill/>
              <a:ln w="9525" cap="rnd">
                <a:solidFill>
                  <a:schemeClr val="bg1"/>
                </a:solidFill>
                <a:prstDash val="solid"/>
                <a:round/>
                <a:headEnd type="none" w="med" len="sm"/>
                <a:tailEnd/>
              </a:ln>
            </p:spPr>
            <p:txBody>
              <a:bodyPr vert="horz" wrap="square" lIns="234086" tIns="117043" rIns="234086" bIns="117043" numCol="1" anchor="t" anchorCtr="0" compatLnSpc="1">
                <a:prstTxWarp prst="textNoShape">
                  <a:avLst/>
                </a:prstTxWarp>
              </a:bodyPr>
              <a:lstStyle/>
              <a:p>
                <a:pPr defTabSz="731502"/>
                <a:endParaRPr lang="en-US" sz="5422" dirty="0">
                  <a:solidFill>
                    <a:srgbClr val="1D516C"/>
                  </a:solidFill>
                  <a:latin typeface="Arial"/>
                </a:endParaRPr>
              </a:p>
            </p:txBody>
          </p:sp>
        </p:grpSp>
      </p:grp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896B7C9-23C2-8B49-905B-C79123FBF5A3}"/>
              </a:ext>
            </a:extLst>
          </p:cNvPr>
          <p:cNvSpPr/>
          <p:nvPr/>
        </p:nvSpPr>
        <p:spPr>
          <a:xfrm>
            <a:off x="504663" y="1135486"/>
            <a:ext cx="1836646" cy="474234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ysClr val="windowText" lastClr="000000"/>
                </a:solidFill>
              </a:rPr>
              <a:t>Plant Facility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674FFDF-5AD6-9F48-BE3F-822559DF8D82}"/>
              </a:ext>
            </a:extLst>
          </p:cNvPr>
          <p:cNvSpPr txBox="1"/>
          <p:nvPr/>
        </p:nvSpPr>
        <p:spPr>
          <a:xfrm>
            <a:off x="2697131" y="621195"/>
            <a:ext cx="5791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Asset Model Converter (AMC) Architecture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E556C475-18F5-CA4D-907C-455030786783}"/>
              </a:ext>
            </a:extLst>
          </p:cNvPr>
          <p:cNvCxnSpPr>
            <a:cxnSpLocks/>
            <a:stCxn id="19" idx="0"/>
            <a:endCxn id="4" idx="2"/>
          </p:cNvCxnSpPr>
          <p:nvPr/>
        </p:nvCxnSpPr>
        <p:spPr>
          <a:xfrm flipV="1">
            <a:off x="7866618" y="2397340"/>
            <a:ext cx="4083" cy="368951"/>
          </a:xfrm>
          <a:prstGeom prst="straightConnector1">
            <a:avLst/>
          </a:prstGeom>
          <a:ln w="19050">
            <a:solidFill>
              <a:srgbClr val="545B64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>
            <a:extLst>
              <a:ext uri="{FF2B5EF4-FFF2-40B4-BE49-F238E27FC236}">
                <a16:creationId xmlns:a16="http://schemas.microsoft.com/office/drawing/2014/main" id="{79FCC032-2604-434C-A850-356EDCB58E45}"/>
              </a:ext>
            </a:extLst>
          </p:cNvPr>
          <p:cNvCxnSpPr>
            <a:cxnSpLocks/>
            <a:stCxn id="52" idx="0"/>
            <a:endCxn id="89" idx="2"/>
          </p:cNvCxnSpPr>
          <p:nvPr/>
        </p:nvCxnSpPr>
        <p:spPr>
          <a:xfrm rot="16200000" flipV="1">
            <a:off x="7954795" y="4054157"/>
            <a:ext cx="550410" cy="660600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prstDash val="sysDot"/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449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8250</TotalTime>
  <Words>1362</Words>
  <Application>Microsoft Office PowerPoint</Application>
  <PresentationFormat>Widescreen</PresentationFormat>
  <Paragraphs>303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Amazon Ember</vt:lpstr>
      <vt:lpstr>Amazon Ember Display</vt:lpstr>
      <vt:lpstr>Amazon Ember Light</vt:lpstr>
      <vt:lpstr>Amazon Ember Regular</vt:lpstr>
      <vt:lpstr>Arial</vt:lpstr>
      <vt:lpstr>Calibri</vt:lpstr>
      <vt:lpstr>Calibri Light</vt:lpstr>
      <vt:lpstr>Segoe UI</vt:lpstr>
      <vt:lpstr>Slack-Lato</vt:lpstr>
      <vt:lpstr>Office Theme</vt:lpstr>
      <vt:lpstr>PowerPoint Presentation</vt:lpstr>
      <vt:lpstr>PowerPoint Presentation</vt:lpstr>
      <vt:lpstr>PowerPoint Presentation</vt:lpstr>
      <vt:lpstr>PowerPoint Presentation</vt:lpstr>
      <vt:lpstr>Previous versions (for reference only)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Cummins</dc:creator>
  <cp:lastModifiedBy>Marcia Johnston</cp:lastModifiedBy>
  <cp:revision>111</cp:revision>
  <dcterms:created xsi:type="dcterms:W3CDTF">2020-08-07T23:27:52Z</dcterms:created>
  <dcterms:modified xsi:type="dcterms:W3CDTF">2021-02-11T23:35:10Z</dcterms:modified>
</cp:coreProperties>
</file>