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66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单击鼠标编辑大纲文字格式</a:t>
            </a:r>
            <a:endParaRPr lang="en-US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第二个大纲级</a:t>
            </a:r>
            <a:endParaRPr lang="en-US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第三大纲级别</a:t>
            </a:r>
            <a:endParaRPr lang="en-US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 panose="020B0604020202020204"/>
              </a:rPr>
              <a:t>第四大纲级别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第五大纲级别</a:t>
            </a:r>
            <a:endParaRPr lang="en-US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第六大纲级别</a:t>
            </a:r>
            <a:endParaRPr lang="en-US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 panose="020B0604020202020204"/>
              </a:rPr>
              <a:t>第七大纲级别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59500" y="1556075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ctr"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 Lightweight Convolutional Neural Network Model for Traffic Sign Classification Based on Enhanced LeNet-5 Network</a:t>
            </a:r>
            <a:endParaRPr lang="en-US" sz="54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631180" y="4148805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Members</a:t>
            </a:r>
            <a:endParaRPr lang="en-US" sz="24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Mengqi Li (320190940141)</a:t>
            </a:r>
            <a:endParaRPr lang="en-US" sz="24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Chenxu Liu (320190940251)</a:t>
            </a:r>
            <a:endParaRPr lang="en-US" sz="24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Shiyuan Wang (320190940501)</a:t>
            </a:r>
            <a:endParaRPr lang="en-US" sz="24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Jin Kang (320190940121)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Train</a:t>
            </a:r>
            <a:endParaRPr lang="en-US" sz="4400" b="0" strike="noStrike" spc="-1">
              <a:latin typeface="Arial" panose="020B0604020202020204"/>
            </a:endParaRPr>
          </a:p>
        </p:txBody>
      </p:sp>
      <p:pic>
        <p:nvPicPr>
          <p:cNvPr id="102" name="内容占位符 3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60" y="1316520"/>
            <a:ext cx="4901040" cy="5481000"/>
          </a:xfrm>
          <a:prstGeom prst="rect">
            <a:avLst/>
          </a:prstGeom>
          <a:ln>
            <a:noFill/>
          </a:ln>
        </p:spPr>
      </p:pic>
      <p:pic>
        <p:nvPicPr>
          <p:cNvPr id="103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78160" y="1923480"/>
            <a:ext cx="7314120" cy="36565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2246760" y="5813280"/>
            <a:ext cx="29124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loss:0.1474821766200685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acc:0.9755344390869141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23880" y="15058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Thanks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24000" y="1008000"/>
            <a:ext cx="9142920" cy="86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rmAutofit/>
          </a:bodyPr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Content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43825" y="2780550"/>
            <a:ext cx="9142920" cy="31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1. Reference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2. Background</a:t>
            </a:r>
            <a:endParaRPr lang="en-US" sz="24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3. Dataset</a:t>
            </a:r>
            <a:endParaRPr lang="en-US" sz="24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4. Pre-processing</a:t>
            </a:r>
            <a:endParaRPr lang="en-US" sz="24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5. Structure Algortihm</a:t>
            </a:r>
            <a:endParaRPr lang="en-US" sz="24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6. Training process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latin typeface="Arial" panose="020B0604020202020204"/>
              </a:rPr>
              <a:t>Reference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63525" y="2780665"/>
            <a:ext cx="6586220" cy="15906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0" strike="noStrike" spc="-1">
                <a:latin typeface="Arial" panose="020B0604020202020204"/>
              </a:rPr>
              <a:t>Zaibi, Ameur &amp; Anis, Ladgham &amp; Sakly, Anis. (2021). A Lightweight Model for Traffic Sign Classification Based on Enhanced LeNet-5 Network. Journal of Sensors. 2021. 10.1155/2021/8870529.</a:t>
            </a:r>
            <a:endParaRPr lang="en-US" sz="2000" b="0" strike="noStrike" spc="-1">
              <a:latin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945" y="188595"/>
            <a:ext cx="4916170" cy="6541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Background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Why do we choose Traffic Sign Classification?</a:t>
            </a:r>
            <a:endParaRPr lang="en-US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Road safety</a:t>
            </a:r>
            <a:endParaRPr lang="en-US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Driveless vehicles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Systems for the detection, classification, and recognition of road signs are important!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Dataset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German Traffic Sign Recognition Benchmark (GTSRB) 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(url:   https://benchmark.ini.rub.de/gtsrb_dataset.html)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43 classes</a:t>
            </a: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84" name="图片 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570" y="3500755"/>
            <a:ext cx="5331460" cy="2833370"/>
          </a:xfrm>
          <a:prstGeom prst="rect">
            <a:avLst/>
          </a:prstGeom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48115" y="836930"/>
            <a:ext cx="2826385" cy="17887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45" y="2924810"/>
            <a:ext cx="593026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650" y="4869180"/>
            <a:ext cx="5864860" cy="1890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Pre-processing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1.Loading data</a:t>
            </a:r>
            <a:endParaRPr lang="en-US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2.Resizing</a:t>
            </a:r>
            <a:endParaRPr lang="en-US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3.Grayscaling</a:t>
            </a:r>
            <a:endParaRPr lang="en-US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4.Normalization</a:t>
            </a:r>
            <a:endParaRPr lang="en-US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5.Histogram equalization</a:t>
            </a: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87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856480" y="365040"/>
            <a:ext cx="5676480" cy="6279120"/>
          </a:xfrm>
          <a:prstGeom prst="rect">
            <a:avLst/>
          </a:prstGeom>
          <a:ln>
            <a:noFill/>
          </a:ln>
        </p:spPr>
      </p:pic>
      <p:pic>
        <p:nvPicPr>
          <p:cNvPr id="88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7560" y="4817880"/>
            <a:ext cx="1820160" cy="1213560"/>
          </a:xfrm>
          <a:prstGeom prst="rect">
            <a:avLst/>
          </a:prstGeom>
          <a:ln>
            <a:noFill/>
          </a:ln>
        </p:spPr>
      </p:pic>
      <p:pic>
        <p:nvPicPr>
          <p:cNvPr id="89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808000" y="4752000"/>
            <a:ext cx="1933920" cy="128916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 flipV="1">
            <a:off x="1695600" y="5399280"/>
            <a:ext cx="1543680" cy="3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1806480" y="4963320"/>
            <a:ext cx="1360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Grayscale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2" name="CustomShape 5"/>
          <p:cNvSpPr/>
          <p:nvPr/>
        </p:nvSpPr>
        <p:spPr>
          <a:xfrm rot="5400000">
            <a:off x="7897680" y="3437640"/>
            <a:ext cx="1101240" cy="986400"/>
          </a:xfrm>
          <a:prstGeom prst="curvedConnector3">
            <a:avLst>
              <a:gd name="adj1" fmla="val 50029"/>
            </a:avLst>
          </a:pr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9000000" y="3609360"/>
            <a:ext cx="1838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Histogram equalization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Structure of the Algorithm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LeNet-5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Our Enhanced 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LeNet-5</a:t>
            </a: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96" name="图片 3"/>
          <p:cNvPicPr/>
          <p:nvPr/>
        </p:nvPicPr>
        <p:blipFill>
          <a:blip r:embed="rId1"/>
          <a:srcRect l="2083" t="8181" r="1096" b="19660"/>
          <a:stretch>
            <a:fillRect/>
          </a:stretch>
        </p:blipFill>
        <p:spPr>
          <a:xfrm>
            <a:off x="2692440" y="4310280"/>
            <a:ext cx="8232480" cy="2030760"/>
          </a:xfrm>
          <a:prstGeom prst="rect">
            <a:avLst/>
          </a:prstGeom>
          <a:ln>
            <a:noFill/>
          </a:ln>
        </p:spPr>
      </p:pic>
      <p:pic>
        <p:nvPicPr>
          <p:cNvPr id="97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75720" y="1455480"/>
            <a:ext cx="6865920" cy="224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Structure of the Algorithm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1270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96" name="图片 3"/>
          <p:cNvPicPr/>
          <p:nvPr/>
        </p:nvPicPr>
        <p:blipFill>
          <a:blip r:embed="rId1"/>
          <a:srcRect l="2083" t="8181" r="1096" b="19660"/>
          <a:stretch>
            <a:fillRect/>
          </a:stretch>
        </p:blipFill>
        <p:spPr>
          <a:xfrm>
            <a:off x="47665" y="2277010"/>
            <a:ext cx="8232480" cy="2030760"/>
          </a:xfrm>
          <a:prstGeom prst="rect">
            <a:avLst/>
          </a:prstGeom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25" y="404495"/>
            <a:ext cx="3725545" cy="633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Trian</a:t>
            </a:r>
            <a:endParaRPr lang="en-US" sz="4400" b="0" strike="noStrike" spc="-1">
              <a:latin typeface="Arial" panose="020B0604020202020204"/>
            </a:endParaRPr>
          </a:p>
        </p:txBody>
      </p:sp>
      <p:pic>
        <p:nvPicPr>
          <p:cNvPr id="99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4730040" y="241200"/>
            <a:ext cx="7009920" cy="636912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Split the dataset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Original Train: 39209</a:t>
            </a:r>
            <a:endParaRPr lang="en-US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Trian: Validation=4:1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Test: 12630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  <a:p>
            <a:pPr marL="1270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904.566929133858,&quot;width&quot;:10354.393700787401}"/>
</p:tagLst>
</file>

<file path=ppt/tags/tag2.xml><?xml version="1.0" encoding="utf-8"?>
<p:tagLst xmlns:p="http://schemas.openxmlformats.org/presentationml/2006/main">
  <p:tag name="KSO_WM_UNIT_PLACING_PICTURE_USER_VIEWPORT" val="{&quot;height&quot;:4185,&quot;width&quot;:661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演示</Application>
  <PresentationFormat/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Arial</vt:lpstr>
      <vt:lpstr>Symbol</vt:lpstr>
      <vt:lpstr>Calibri</vt:lpstr>
      <vt:lpstr>DejaVu Sans</vt:lpstr>
      <vt:lpstr>Calibri</vt:lpstr>
      <vt:lpstr>微软雅黑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李梦琦</dc:creator>
  <cp:lastModifiedBy>ElementQi</cp:lastModifiedBy>
  <cp:revision>42</cp:revision>
  <dcterms:created xsi:type="dcterms:W3CDTF">2021-12-09T04:08:00Z</dcterms:created>
  <dcterms:modified xsi:type="dcterms:W3CDTF">2021-12-09T19:35:26Z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4BD15EABC80A46849EF3136005DDA147</vt:lpwstr>
  </property>
  <property fmtid="{D5CDD505-2E9C-101B-9397-08002B2CF9AE}" pid="6" name="KSOProductBuildVer">
    <vt:lpwstr>2052-11.1.0.11115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