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7" r:id="rId10"/>
  </p:sldIdLst>
  <p:sldSz cx="18288000" cy="10287000"/>
  <p:notesSz cx="6858000" cy="9144000"/>
  <p:embeddedFontLst>
    <p:embeddedFont>
      <p:font typeface="Candal" panose="020B0604020202020204" charset="0"/>
      <p:regular r:id="rId11"/>
    </p:embeddedFont>
    <p:embeddedFont>
      <p:font typeface="Glacial Indifference" panose="020B0604020202020204" charset="0"/>
      <p:regular r:id="rId12"/>
    </p:embeddedFont>
    <p:embeddedFont>
      <p:font typeface="Lalezar" panose="00000500000000000000" pitchFamily="2" charset="-78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14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3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2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svg"/><Relationship Id="rId7" Type="http://schemas.openxmlformats.org/officeDocument/2006/relationships/image" Target="../media/image4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2110" y="5181110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80"/>
                </a:lnTo>
                <a:lnTo>
                  <a:pt x="0" y="815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64929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8490" y="-2973269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79"/>
                </a:lnTo>
                <a:lnTo>
                  <a:pt x="0" y="815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31975" y="3245949"/>
            <a:ext cx="13016791" cy="353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6"/>
              </a:lnSpc>
            </a:pPr>
            <a:r>
              <a:rPr lang="en-US" sz="8000" dirty="0"/>
              <a:t>Intelligent Motion Detector with AI-Based Analysis</a:t>
            </a:r>
            <a:endParaRPr lang="en-US" sz="10100" dirty="0">
              <a:solidFill>
                <a:srgbClr val="34343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6144" y="-195501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0" y="0"/>
                </a:moveTo>
                <a:lnTo>
                  <a:pt x="4425558" y="0"/>
                </a:lnTo>
                <a:lnTo>
                  <a:pt x="4425558" y="4425558"/>
                </a:lnTo>
                <a:lnTo>
                  <a:pt x="0" y="4425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171741" y="6177516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4425558" y="4425559"/>
                </a:moveTo>
                <a:lnTo>
                  <a:pt x="0" y="4425559"/>
                </a:lnTo>
                <a:lnTo>
                  <a:pt x="0" y="0"/>
                </a:lnTo>
                <a:lnTo>
                  <a:pt x="4425558" y="0"/>
                </a:lnTo>
                <a:lnTo>
                  <a:pt x="4425558" y="44255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5233" y="8131414"/>
            <a:ext cx="7315200" cy="1923288"/>
          </a:xfrm>
          <a:custGeom>
            <a:avLst/>
            <a:gdLst/>
            <a:ahLst/>
            <a:cxnLst/>
            <a:rect l="l" t="t" r="r" b="b"/>
            <a:pathLst>
              <a:path w="7315200" h="1923288">
                <a:moveTo>
                  <a:pt x="0" y="0"/>
                </a:moveTo>
                <a:lnTo>
                  <a:pt x="7315200" y="0"/>
                </a:lnTo>
                <a:lnTo>
                  <a:pt x="7315200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8211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3" y="0"/>
                </a:lnTo>
                <a:lnTo>
                  <a:pt x="4809083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343061" y="7423764"/>
            <a:ext cx="9601877" cy="535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</a:pPr>
            <a:r>
              <a:rPr lang="en-US" sz="3216" b="1" dirty="0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Presented by Elyar </a:t>
            </a:r>
            <a:r>
              <a:rPr lang="en-US" sz="3216" b="1" dirty="0" err="1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Kordkatool</a:t>
            </a:r>
            <a:r>
              <a:rPr lang="en-US" sz="3216" b="1" dirty="0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&amp; Bahareh </a:t>
            </a:r>
            <a:r>
              <a:rPr lang="en-US" sz="3216" b="1" dirty="0" err="1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Naderlou</a:t>
            </a:r>
            <a:endParaRPr lang="en-US" sz="3216" b="1" dirty="0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807352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C0AC9-5835-6B6C-7BAF-74688F7DE22D}"/>
              </a:ext>
            </a:extLst>
          </p:cNvPr>
          <p:cNvSpPr txBox="1"/>
          <p:nvPr/>
        </p:nvSpPr>
        <p:spPr>
          <a:xfrm>
            <a:off x="5600944" y="2171700"/>
            <a:ext cx="708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C00000"/>
                </a:solidFill>
                <a:latin typeface="Lalezar" panose="00000500000000000000" pitchFamily="2" charset="-78"/>
                <a:cs typeface="Lalezar" panose="00000500000000000000" pitchFamily="2" charset="-78"/>
              </a:rPr>
              <a:t>The  Strix 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723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460744" y="12966"/>
            <a:ext cx="4982245" cy="4464824"/>
          </a:xfrm>
          <a:custGeom>
            <a:avLst/>
            <a:gdLst/>
            <a:ahLst/>
            <a:cxnLst/>
            <a:rect l="l" t="t" r="r" b="b"/>
            <a:pathLst>
              <a:path w="4982245" h="4464824">
                <a:moveTo>
                  <a:pt x="0" y="0"/>
                </a:moveTo>
                <a:lnTo>
                  <a:pt x="4982245" y="0"/>
                </a:lnTo>
                <a:lnTo>
                  <a:pt x="4982245" y="4464823"/>
                </a:lnTo>
                <a:lnTo>
                  <a:pt x="0" y="4464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84950" y="3066159"/>
            <a:ext cx="12130262" cy="46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4000" dirty="0">
                <a:solidFill>
                  <a:srgbClr val="C00000"/>
                </a:solidFill>
              </a:rPr>
              <a:t>Video-based security systems often trigger false alarms!</a:t>
            </a:r>
            <a:endParaRPr lang="en-US" sz="4000" dirty="0">
              <a:solidFill>
                <a:srgbClr val="C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-2699747" y="4268823"/>
            <a:ext cx="6860854" cy="6087449"/>
          </a:xfrm>
          <a:custGeom>
            <a:avLst/>
            <a:gdLst/>
            <a:ahLst/>
            <a:cxnLst/>
            <a:rect l="l" t="t" r="r" b="b"/>
            <a:pathLst>
              <a:path w="6860854" h="6087449">
                <a:moveTo>
                  <a:pt x="0" y="0"/>
                </a:moveTo>
                <a:lnTo>
                  <a:pt x="6860854" y="0"/>
                </a:lnTo>
                <a:lnTo>
                  <a:pt x="6860854" y="6087449"/>
                </a:lnTo>
                <a:lnTo>
                  <a:pt x="0" y="6087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36830" y="-245745"/>
            <a:ext cx="7315200" cy="2834640"/>
          </a:xfrm>
          <a:custGeom>
            <a:avLst/>
            <a:gdLst/>
            <a:ahLst/>
            <a:cxnLst/>
            <a:rect l="l" t="t" r="r" b="b"/>
            <a:pathLst>
              <a:path w="7315200" h="2834640">
                <a:moveTo>
                  <a:pt x="0" y="0"/>
                </a:moveTo>
                <a:lnTo>
                  <a:pt x="7315200" y="0"/>
                </a:lnTo>
                <a:lnTo>
                  <a:pt x="7315200" y="2834640"/>
                </a:lnTo>
                <a:lnTo>
                  <a:pt x="0" y="2834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42589" y="689991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43000" y="1020983"/>
            <a:ext cx="13182600" cy="1390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6000" dirty="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Introduction &amp;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7C693-0838-26B7-217C-F4787BE39B91}"/>
              </a:ext>
            </a:extLst>
          </p:cNvPr>
          <p:cNvSpPr txBox="1"/>
          <p:nvPr/>
        </p:nvSpPr>
        <p:spPr>
          <a:xfrm>
            <a:off x="2030378" y="3831378"/>
            <a:ext cx="13128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Goal: </a:t>
            </a:r>
          </a:p>
          <a:p>
            <a:r>
              <a:rPr lang="en-US" sz="4000" b="1" dirty="0"/>
              <a:t>1.Reduce false positives using AI and vision-based analysis</a:t>
            </a:r>
          </a:p>
          <a:p>
            <a:r>
              <a:rPr lang="en-US" sz="4000" b="1" dirty="0"/>
              <a:t>2.Replace traditional radar sensors with webcam-based motion detection</a:t>
            </a:r>
          </a:p>
          <a:p>
            <a:r>
              <a:rPr lang="en-US" sz="4000" b="1" dirty="0"/>
              <a:t>3.Combine motion detection, object detection (YOLOv8), and face recognition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81714" y="-232679"/>
            <a:ext cx="6629145" cy="3784639"/>
          </a:xfrm>
          <a:custGeom>
            <a:avLst/>
            <a:gdLst/>
            <a:ahLst/>
            <a:cxnLst/>
            <a:rect l="l" t="t" r="r" b="b"/>
            <a:pathLst>
              <a:path w="6629145" h="3784639">
                <a:moveTo>
                  <a:pt x="6629144" y="3784639"/>
                </a:moveTo>
                <a:lnTo>
                  <a:pt x="0" y="3784639"/>
                </a:lnTo>
                <a:lnTo>
                  <a:pt x="0" y="0"/>
                </a:lnTo>
                <a:lnTo>
                  <a:pt x="6629144" y="0"/>
                </a:lnTo>
                <a:lnTo>
                  <a:pt x="6629144" y="37846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66416" y="6387980"/>
            <a:ext cx="7433579" cy="7433579"/>
          </a:xfrm>
          <a:custGeom>
            <a:avLst/>
            <a:gdLst/>
            <a:ahLst/>
            <a:cxnLst/>
            <a:rect l="l" t="t" r="r" b="b"/>
            <a:pathLst>
              <a:path w="7433579" h="7433579">
                <a:moveTo>
                  <a:pt x="0" y="0"/>
                </a:moveTo>
                <a:lnTo>
                  <a:pt x="7433579" y="0"/>
                </a:lnTo>
                <a:lnTo>
                  <a:pt x="7433579" y="7433579"/>
                </a:lnTo>
                <a:lnTo>
                  <a:pt x="0" y="743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527199" y="7592182"/>
            <a:ext cx="6112013" cy="3056006"/>
          </a:xfrm>
          <a:custGeom>
            <a:avLst/>
            <a:gdLst/>
            <a:ahLst/>
            <a:cxnLst/>
            <a:rect l="l" t="t" r="r" b="b"/>
            <a:pathLst>
              <a:path w="6112013" h="3056006">
                <a:moveTo>
                  <a:pt x="0" y="0"/>
                </a:moveTo>
                <a:lnTo>
                  <a:pt x="6112013" y="0"/>
                </a:lnTo>
                <a:lnTo>
                  <a:pt x="6112013" y="3056006"/>
                </a:lnTo>
                <a:lnTo>
                  <a:pt x="0" y="305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7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6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95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74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22426" y="8094926"/>
            <a:ext cx="5321560" cy="5321560"/>
          </a:xfrm>
          <a:custGeom>
            <a:avLst/>
            <a:gdLst/>
            <a:ahLst/>
            <a:cxnLst/>
            <a:rect l="l" t="t" r="r" b="b"/>
            <a:pathLst>
              <a:path w="5321560" h="5321560">
                <a:moveTo>
                  <a:pt x="0" y="0"/>
                </a:moveTo>
                <a:lnTo>
                  <a:pt x="5321559" y="0"/>
                </a:lnTo>
                <a:lnTo>
                  <a:pt x="5321559" y="5321559"/>
                </a:lnTo>
                <a:lnTo>
                  <a:pt x="0" y="532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159353" y="2400300"/>
            <a:ext cx="14630400" cy="6360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Implemented a motion detection system using webcam + Python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Compared consecutive frames using pixel-wise difference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Triggered a protocol when threshold was exceeded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Detected humans and objects, but detection procedure only triggered for significant changes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>
                <a:latin typeface="+mj-lt"/>
                <a:ea typeface="Glacial Indifference"/>
                <a:cs typeface="Glacial Indifference"/>
                <a:sym typeface="Glacial Indifference"/>
              </a:rPr>
              <a:t>Trigger an alarm upon detecting humans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endParaRPr lang="en-US" sz="4000" b="1" dirty="0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09602" y="445232"/>
            <a:ext cx="11729902" cy="15115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b="1" dirty="0">
                <a:solidFill>
                  <a:srgbClr val="C00000"/>
                </a:solidFill>
              </a:rPr>
              <a:t>Phase 1 Achievements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68867" y="-2561505"/>
            <a:ext cx="5513578" cy="5513578"/>
          </a:xfrm>
          <a:custGeom>
            <a:avLst/>
            <a:gdLst/>
            <a:ahLst/>
            <a:cxnLst/>
            <a:rect l="l" t="t" r="r" b="b"/>
            <a:pathLst>
              <a:path w="5513578" h="5513578">
                <a:moveTo>
                  <a:pt x="0" y="0"/>
                </a:moveTo>
                <a:lnTo>
                  <a:pt x="5513577" y="0"/>
                </a:lnTo>
                <a:lnTo>
                  <a:pt x="5513577" y="5513578"/>
                </a:lnTo>
                <a:lnTo>
                  <a:pt x="0" y="5513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486400" y="691736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3657600"/>
                </a:moveTo>
                <a:lnTo>
                  <a:pt x="7315200" y="3657600"/>
                </a:lnTo>
                <a:lnTo>
                  <a:pt x="73152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54637" y="9411617"/>
            <a:ext cx="3657600" cy="502920"/>
          </a:xfrm>
          <a:custGeom>
            <a:avLst/>
            <a:gdLst/>
            <a:ahLst/>
            <a:cxnLst/>
            <a:rect l="l" t="t" r="r" b="b"/>
            <a:pathLst>
              <a:path w="3657600" h="502920">
                <a:moveTo>
                  <a:pt x="0" y="0"/>
                </a:moveTo>
                <a:lnTo>
                  <a:pt x="3657600" y="0"/>
                </a:lnTo>
                <a:lnTo>
                  <a:pt x="36576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68255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933" y="-345714"/>
            <a:ext cx="5083377" cy="1623107"/>
          </a:xfrm>
          <a:custGeom>
            <a:avLst/>
            <a:gdLst/>
            <a:ahLst/>
            <a:cxnLst/>
            <a:rect l="l" t="t" r="r" b="b"/>
            <a:pathLst>
              <a:path w="5083377" h="1623107">
                <a:moveTo>
                  <a:pt x="0" y="0"/>
                </a:moveTo>
                <a:lnTo>
                  <a:pt x="5083377" y="0"/>
                </a:lnTo>
                <a:lnTo>
                  <a:pt x="5083377" y="1623107"/>
                </a:lnTo>
                <a:lnTo>
                  <a:pt x="0" y="16231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0015" y="1240386"/>
            <a:ext cx="10292769" cy="1471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b="1" dirty="0">
                <a:solidFill>
                  <a:srgbClr val="0070C0"/>
                </a:solidFill>
              </a:rPr>
              <a:t>Phase 2 Achievements</a:t>
            </a:r>
            <a:endParaRPr lang="en-US" sz="7200" b="1" dirty="0">
              <a:solidFill>
                <a:srgbClr val="0070C0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8200" y="3666858"/>
            <a:ext cx="11067453" cy="83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4400" b="1" dirty="0"/>
              <a:t>1.Add face recognition to identify admin users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5C29C-7658-F039-E8C8-D9971145B164}"/>
              </a:ext>
            </a:extLst>
          </p:cNvPr>
          <p:cNvSpPr txBox="1"/>
          <p:nvPr/>
        </p:nvSpPr>
        <p:spPr>
          <a:xfrm>
            <a:off x="1748002" y="4503106"/>
            <a:ext cx="11067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2.Trigger alarm only for unknown individuals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DDD26B-33D2-F2E9-EE44-CD1547F9BEB0}"/>
              </a:ext>
            </a:extLst>
          </p:cNvPr>
          <p:cNvSpPr txBox="1"/>
          <p:nvPr/>
        </p:nvSpPr>
        <p:spPr>
          <a:xfrm>
            <a:off x="3124200" y="55245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3.Continue refining AI-based filtering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9550" y="7119153"/>
            <a:ext cx="5115420" cy="5115420"/>
          </a:xfrm>
          <a:custGeom>
            <a:avLst/>
            <a:gdLst/>
            <a:ahLst/>
            <a:cxnLst/>
            <a:rect l="l" t="t" r="r" b="b"/>
            <a:pathLst>
              <a:path w="5115420" h="5115420">
                <a:moveTo>
                  <a:pt x="0" y="0"/>
                </a:moveTo>
                <a:lnTo>
                  <a:pt x="5115420" y="0"/>
                </a:lnTo>
                <a:lnTo>
                  <a:pt x="5115420" y="5115420"/>
                </a:lnTo>
                <a:lnTo>
                  <a:pt x="0" y="511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3022934" y="2418898"/>
            <a:ext cx="9608356" cy="4070449"/>
          </a:xfrm>
          <a:custGeom>
            <a:avLst/>
            <a:gdLst/>
            <a:ahLst/>
            <a:cxnLst/>
            <a:rect l="l" t="t" r="r" b="b"/>
            <a:pathLst>
              <a:path w="9608356" h="4070449">
                <a:moveTo>
                  <a:pt x="0" y="0"/>
                </a:moveTo>
                <a:lnTo>
                  <a:pt x="9608356" y="0"/>
                </a:lnTo>
                <a:lnTo>
                  <a:pt x="9608356" y="4070449"/>
                </a:lnTo>
                <a:lnTo>
                  <a:pt x="0" y="4070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9510" y="-997475"/>
            <a:ext cx="3846149" cy="2692304"/>
          </a:xfrm>
          <a:custGeom>
            <a:avLst/>
            <a:gdLst/>
            <a:ahLst/>
            <a:cxnLst/>
            <a:rect l="l" t="t" r="r" b="b"/>
            <a:pathLst>
              <a:path w="3846149" h="2692304">
                <a:moveTo>
                  <a:pt x="0" y="0"/>
                </a:moveTo>
                <a:lnTo>
                  <a:pt x="3846149" y="0"/>
                </a:lnTo>
                <a:lnTo>
                  <a:pt x="3846149" y="2692304"/>
                </a:lnTo>
                <a:lnTo>
                  <a:pt x="0" y="2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5306" y="777286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64281" y="321199"/>
            <a:ext cx="8559438" cy="315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b="1" dirty="0">
                <a:solidFill>
                  <a:srgbClr val="C00000"/>
                </a:solidFill>
              </a:rPr>
              <a:t>System Overview (Phase 2)</a:t>
            </a:r>
            <a:endParaRPr lang="en-US" sz="8000" b="1" dirty="0">
              <a:solidFill>
                <a:srgbClr val="C00000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52800" y="3771900"/>
            <a:ext cx="12130262" cy="5020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Frame differencing for motion detection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YOLOv8-n for human detection (fast + accurate)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Deep feature visualization with heatmaps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Face recognition using admin image library</a:t>
            </a:r>
          </a:p>
          <a:p>
            <a:pPr marL="518160" lvl="1" indent="-259080" algn="ctr">
              <a:lnSpc>
                <a:spcPct val="150000"/>
              </a:lnSpc>
              <a:buFont typeface="Arial"/>
              <a:buChar char="•"/>
            </a:pPr>
            <a:r>
              <a:rPr lang="en-US" sz="4000" b="1" dirty="0"/>
              <a:t>Audible alert for unknown faces with cooldown timer</a:t>
            </a: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endParaRPr lang="en-US" sz="2400" dirty="0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1758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93523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08803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4" y="0"/>
                </a:lnTo>
                <a:lnTo>
                  <a:pt x="4070394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24084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39365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35805" y="7733864"/>
            <a:ext cx="3792914" cy="3792914"/>
          </a:xfrm>
          <a:custGeom>
            <a:avLst/>
            <a:gdLst/>
            <a:ahLst/>
            <a:cxnLst/>
            <a:rect l="l" t="t" r="r" b="b"/>
            <a:pathLst>
              <a:path w="3792914" h="3792914">
                <a:moveTo>
                  <a:pt x="0" y="0"/>
                </a:moveTo>
                <a:lnTo>
                  <a:pt x="3792914" y="0"/>
                </a:lnTo>
                <a:lnTo>
                  <a:pt x="3792914" y="3792915"/>
                </a:lnTo>
                <a:lnTo>
                  <a:pt x="0" y="379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73361" y="8188295"/>
            <a:ext cx="4381849" cy="2884054"/>
          </a:xfrm>
          <a:custGeom>
            <a:avLst/>
            <a:gdLst/>
            <a:ahLst/>
            <a:cxnLst/>
            <a:rect l="l" t="t" r="r" b="b"/>
            <a:pathLst>
              <a:path w="4381849" h="2884054">
                <a:moveTo>
                  <a:pt x="0" y="0"/>
                </a:moveTo>
                <a:lnTo>
                  <a:pt x="4381849" y="0"/>
                </a:lnTo>
                <a:lnTo>
                  <a:pt x="4381849" y="2884053"/>
                </a:lnTo>
                <a:lnTo>
                  <a:pt x="0" y="2884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558553" y="-1210108"/>
            <a:ext cx="3612766" cy="3612766"/>
          </a:xfrm>
          <a:custGeom>
            <a:avLst/>
            <a:gdLst/>
            <a:ahLst/>
            <a:cxnLst/>
            <a:rect l="l" t="t" r="r" b="b"/>
            <a:pathLst>
              <a:path w="3612766" h="3612766">
                <a:moveTo>
                  <a:pt x="0" y="0"/>
                </a:moveTo>
                <a:lnTo>
                  <a:pt x="3612766" y="0"/>
                </a:lnTo>
                <a:lnTo>
                  <a:pt x="3612766" y="3612766"/>
                </a:lnTo>
                <a:lnTo>
                  <a:pt x="0" y="361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V="1">
            <a:off x="13146586" y="-845752"/>
            <a:ext cx="4381849" cy="2884054"/>
          </a:xfrm>
          <a:custGeom>
            <a:avLst/>
            <a:gdLst/>
            <a:ahLst/>
            <a:cxnLst/>
            <a:rect l="l" t="t" r="r" b="b"/>
            <a:pathLst>
              <a:path w="4381849" h="2884054">
                <a:moveTo>
                  <a:pt x="0" y="2884054"/>
                </a:moveTo>
                <a:lnTo>
                  <a:pt x="4381849" y="2884054"/>
                </a:lnTo>
                <a:lnTo>
                  <a:pt x="4381849" y="0"/>
                </a:lnTo>
                <a:lnTo>
                  <a:pt x="0" y="0"/>
                </a:lnTo>
                <a:lnTo>
                  <a:pt x="0" y="288405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369253" y="3520302"/>
            <a:ext cx="5429720" cy="913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2"/>
              </a:lnSpc>
            </a:pPr>
            <a:r>
              <a:rPr lang="en-US" sz="5330">
                <a:solidFill>
                  <a:srgbClr val="F6F3EB"/>
                </a:solidFill>
                <a:latin typeface="Candal"/>
                <a:ea typeface="Candal"/>
                <a:cs typeface="Candal"/>
                <a:sym typeface="Candal"/>
              </a:rPr>
              <a:t>Qualitative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9965" y="3520302"/>
            <a:ext cx="5771354" cy="913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2"/>
              </a:lnSpc>
            </a:pPr>
            <a:r>
              <a:rPr lang="en-US" sz="5330">
                <a:solidFill>
                  <a:srgbClr val="F6F3EB"/>
                </a:solidFill>
                <a:latin typeface="Candal"/>
                <a:ea typeface="Candal"/>
                <a:cs typeface="Candal"/>
                <a:sym typeface="Candal"/>
              </a:rPr>
              <a:t>Quantitative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EB9969-E674-D45B-3859-A2FFF9267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34527"/>
              </p:ext>
            </p:extLst>
          </p:nvPr>
        </p:nvGraphicFramePr>
        <p:xfrm>
          <a:off x="3952605" y="2402658"/>
          <a:ext cx="12894720" cy="63159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447360">
                  <a:extLst>
                    <a:ext uri="{9D8B030D-6E8A-4147-A177-3AD203B41FA5}">
                      <a16:colId xmlns:a16="http://schemas.microsoft.com/office/drawing/2014/main" val="2605564795"/>
                    </a:ext>
                  </a:extLst>
                </a:gridCol>
                <a:gridCol w="6447360">
                  <a:extLst>
                    <a:ext uri="{9D8B030D-6E8A-4147-A177-3AD203B41FA5}">
                      <a16:colId xmlns:a16="http://schemas.microsoft.com/office/drawing/2014/main" val="1434905434"/>
                    </a:ext>
                  </a:extLst>
                </a:gridCol>
              </a:tblGrid>
              <a:tr h="67299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18459"/>
                  </a:ext>
                </a:extLst>
              </a:tr>
              <a:tr h="9781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Motion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Frame differencing + threshold-based filtering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904366"/>
                  </a:ext>
                </a:extLst>
              </a:tr>
              <a:tr h="9781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Object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YOLOv8-n (Ultralytics) model with live bounding boxes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674419"/>
                  </a:ext>
                </a:extLst>
              </a:tr>
              <a:tr h="9781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Feature Heatmaps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Hook into final Conv layer for visual overlays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87102"/>
                  </a:ext>
                </a:extLst>
              </a:tr>
              <a:tr h="9781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Face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face_recognition library, admin selfie matching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275315"/>
                  </a:ext>
                </a:extLst>
              </a:tr>
              <a:tr h="75217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Alert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Buzzer with cooldown (using pygame)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120598"/>
                  </a:ext>
                </a:extLst>
              </a:tr>
              <a:tr h="97816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.env file for tuning thresholds, paths, cooldown,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02223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0919B5F-C202-64CD-0186-20B64FFA254D}"/>
              </a:ext>
            </a:extLst>
          </p:cNvPr>
          <p:cNvSpPr txBox="1"/>
          <p:nvPr/>
        </p:nvSpPr>
        <p:spPr>
          <a:xfrm>
            <a:off x="1035805" y="1012839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Key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98151" y="-187007"/>
            <a:ext cx="4499059" cy="4499059"/>
          </a:xfrm>
          <a:custGeom>
            <a:avLst/>
            <a:gdLst/>
            <a:ahLst/>
            <a:cxnLst/>
            <a:rect l="l" t="t" r="r" b="b"/>
            <a:pathLst>
              <a:path w="4499059" h="4499059">
                <a:moveTo>
                  <a:pt x="0" y="0"/>
                </a:moveTo>
                <a:lnTo>
                  <a:pt x="4499058" y="0"/>
                </a:lnTo>
                <a:lnTo>
                  <a:pt x="4499058" y="4499059"/>
                </a:lnTo>
                <a:lnTo>
                  <a:pt x="0" y="449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34920" y="-14423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916394" y="746855"/>
            <a:ext cx="6458399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600" b="1" dirty="0"/>
              <a:t>Future Plans</a:t>
            </a:r>
            <a:endParaRPr lang="en-US" sz="9200" b="1" dirty="0">
              <a:solidFill>
                <a:srgbClr val="343434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200" y="3238644"/>
            <a:ext cx="8885990" cy="5020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Embedded Deployment: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Port code to Raspberry Pi / Orange Pi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Use Pi Camera or USB webcam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Accelerate with Coral TPU or Jetson Nano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Deploy YOLOv8-n or </a:t>
            </a:r>
            <a:r>
              <a:rPr lang="en-US" sz="4000" b="1" dirty="0" err="1">
                <a:solidFill>
                  <a:schemeClr val="tx2"/>
                </a:solidFill>
              </a:rPr>
              <a:t>TFLite</a:t>
            </a:r>
            <a:r>
              <a:rPr lang="en-US" sz="4000" b="1" dirty="0">
                <a:solidFill>
                  <a:schemeClr val="tx2"/>
                </a:solidFill>
              </a:rPr>
              <a:t> version</a:t>
            </a:r>
          </a:p>
          <a:p>
            <a:pPr algn="just">
              <a:lnSpc>
                <a:spcPts val="3359"/>
              </a:lnSpc>
            </a:pPr>
            <a:endParaRPr lang="en-US" sz="2400" dirty="0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374793" y="9784080"/>
            <a:ext cx="7315200" cy="1005840"/>
          </a:xfrm>
          <a:custGeom>
            <a:avLst/>
            <a:gdLst/>
            <a:ahLst/>
            <a:cxnLst/>
            <a:rect l="l" t="t" r="r" b="b"/>
            <a:pathLst>
              <a:path w="7315200" h="1005840">
                <a:moveTo>
                  <a:pt x="0" y="0"/>
                </a:moveTo>
                <a:lnTo>
                  <a:pt x="7315200" y="0"/>
                </a:lnTo>
                <a:lnTo>
                  <a:pt x="731520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486400" y="9784080"/>
            <a:ext cx="7315200" cy="1005840"/>
          </a:xfrm>
          <a:custGeom>
            <a:avLst/>
            <a:gdLst/>
            <a:ahLst/>
            <a:cxnLst/>
            <a:rect l="l" t="t" r="r" b="b"/>
            <a:pathLst>
              <a:path w="7315200" h="1005840">
                <a:moveTo>
                  <a:pt x="0" y="0"/>
                </a:moveTo>
                <a:lnTo>
                  <a:pt x="7315200" y="0"/>
                </a:lnTo>
                <a:lnTo>
                  <a:pt x="731520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2401993" y="9784080"/>
            <a:ext cx="7315200" cy="1005840"/>
          </a:xfrm>
          <a:custGeom>
            <a:avLst/>
            <a:gdLst/>
            <a:ahLst/>
            <a:cxnLst/>
            <a:rect l="l" t="t" r="r" b="b"/>
            <a:pathLst>
              <a:path w="7315200" h="1005840">
                <a:moveTo>
                  <a:pt x="0" y="0"/>
                </a:moveTo>
                <a:lnTo>
                  <a:pt x="7315200" y="0"/>
                </a:lnTo>
                <a:lnTo>
                  <a:pt x="731520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8389C8A-1B70-52A2-B61D-2B4711B8ECEF}"/>
              </a:ext>
            </a:extLst>
          </p:cNvPr>
          <p:cNvSpPr txBox="1"/>
          <p:nvPr/>
        </p:nvSpPr>
        <p:spPr>
          <a:xfrm>
            <a:off x="10882606" y="2816220"/>
            <a:ext cx="6567194" cy="544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IoT Integration: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Send alerts via MQTT, webhooks, or SMS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Add dashboard (Flask/React)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</a:rPr>
              <a:t>Containerize with Docker for deployment</a:t>
            </a:r>
            <a:endParaRPr lang="en-US" sz="4000" b="1" dirty="0">
              <a:solidFill>
                <a:schemeClr val="tx2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165230" y="927840"/>
            <a:ext cx="8330460" cy="8330460"/>
          </a:xfrm>
          <a:custGeom>
            <a:avLst/>
            <a:gdLst/>
            <a:ahLst/>
            <a:cxnLst/>
            <a:rect l="l" t="t" r="r" b="b"/>
            <a:pathLst>
              <a:path w="8330460" h="8330460">
                <a:moveTo>
                  <a:pt x="0" y="0"/>
                </a:moveTo>
                <a:lnTo>
                  <a:pt x="8330460" y="0"/>
                </a:lnTo>
                <a:lnTo>
                  <a:pt x="8330460" y="8330460"/>
                </a:lnTo>
                <a:lnTo>
                  <a:pt x="0" y="8330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-2180974" y="3086100"/>
            <a:ext cx="6067399" cy="4114800"/>
          </a:xfrm>
          <a:custGeom>
            <a:avLst/>
            <a:gdLst/>
            <a:ahLst/>
            <a:cxnLst/>
            <a:rect l="l" t="t" r="r" b="b"/>
            <a:pathLst>
              <a:path w="6067399" h="4114800">
                <a:moveTo>
                  <a:pt x="0" y="0"/>
                </a:moveTo>
                <a:lnTo>
                  <a:pt x="6067400" y="0"/>
                </a:lnTo>
                <a:lnTo>
                  <a:pt x="606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5400000">
            <a:off x="12316199" y="4469918"/>
            <a:ext cx="8657653" cy="3667697"/>
          </a:xfrm>
          <a:custGeom>
            <a:avLst/>
            <a:gdLst/>
            <a:ahLst/>
            <a:cxnLst/>
            <a:rect l="l" t="t" r="r" b="b"/>
            <a:pathLst>
              <a:path w="8657653" h="3667697">
                <a:moveTo>
                  <a:pt x="0" y="0"/>
                </a:moveTo>
                <a:lnTo>
                  <a:pt x="8657653" y="0"/>
                </a:lnTo>
                <a:lnTo>
                  <a:pt x="8657653" y="3667696"/>
                </a:lnTo>
                <a:lnTo>
                  <a:pt x="0" y="36676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0972800" y="-1194005"/>
            <a:ext cx="6961247" cy="2222705"/>
          </a:xfrm>
          <a:custGeom>
            <a:avLst/>
            <a:gdLst/>
            <a:ahLst/>
            <a:cxnLst/>
            <a:rect l="l" t="t" r="r" b="b"/>
            <a:pathLst>
              <a:path w="6961247" h="2222705">
                <a:moveTo>
                  <a:pt x="0" y="0"/>
                </a:moveTo>
                <a:lnTo>
                  <a:pt x="6961247" y="0"/>
                </a:lnTo>
                <a:lnTo>
                  <a:pt x="6961247" y="2222705"/>
                </a:lnTo>
                <a:lnTo>
                  <a:pt x="0" y="22227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429000" y="4408106"/>
            <a:ext cx="10005832" cy="1470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Execution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2110" y="5181110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80"/>
                </a:lnTo>
                <a:lnTo>
                  <a:pt x="0" y="815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64929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8490" y="-2973269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79"/>
                </a:lnTo>
                <a:lnTo>
                  <a:pt x="0" y="815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29559" y="3972187"/>
            <a:ext cx="11766040" cy="1940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16"/>
              </a:lnSpc>
            </a:pPr>
            <a:r>
              <a:rPr lang="en-US" sz="14516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-236144" y="-195501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0" y="0"/>
                </a:moveTo>
                <a:lnTo>
                  <a:pt x="4425558" y="0"/>
                </a:lnTo>
                <a:lnTo>
                  <a:pt x="4425558" y="4425558"/>
                </a:lnTo>
                <a:lnTo>
                  <a:pt x="0" y="4425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171741" y="6177516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4425558" y="4425559"/>
                </a:moveTo>
                <a:lnTo>
                  <a:pt x="0" y="4425559"/>
                </a:lnTo>
                <a:lnTo>
                  <a:pt x="0" y="0"/>
                </a:lnTo>
                <a:lnTo>
                  <a:pt x="4425558" y="0"/>
                </a:lnTo>
                <a:lnTo>
                  <a:pt x="4425558" y="44255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5233" y="8131414"/>
            <a:ext cx="7315200" cy="1923288"/>
          </a:xfrm>
          <a:custGeom>
            <a:avLst/>
            <a:gdLst/>
            <a:ahLst/>
            <a:cxnLst/>
            <a:rect l="l" t="t" r="r" b="b"/>
            <a:pathLst>
              <a:path w="7315200" h="1923288">
                <a:moveTo>
                  <a:pt x="0" y="0"/>
                </a:moveTo>
                <a:lnTo>
                  <a:pt x="7315200" y="0"/>
                </a:lnTo>
                <a:lnTo>
                  <a:pt x="7315200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8211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3" y="0"/>
                </a:lnTo>
                <a:lnTo>
                  <a:pt x="4809083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7352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714123" y="5836327"/>
            <a:ext cx="4996911" cy="60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300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Lalezar</vt:lpstr>
      <vt:lpstr>Glacial Indifference</vt:lpstr>
      <vt:lpstr>Candal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Blue Simple Geometric Research Project Presentation</dc:title>
  <cp:lastModifiedBy>Lenovo</cp:lastModifiedBy>
  <cp:revision>16</cp:revision>
  <dcterms:created xsi:type="dcterms:W3CDTF">2006-08-16T00:00:00Z</dcterms:created>
  <dcterms:modified xsi:type="dcterms:W3CDTF">2025-05-18T06:38:55Z</dcterms:modified>
  <dc:identifier>DAGnhENBubE</dc:identifier>
</cp:coreProperties>
</file>