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  <p:sldMasterId id="2147483955" r:id="rId2"/>
    <p:sldMasterId id="2147484057" r:id="rId3"/>
    <p:sldMasterId id="2147484110" r:id="rId4"/>
    <p:sldMasterId id="2147484122" r:id="rId5"/>
    <p:sldMasterId id="2147484134" r:id="rId6"/>
    <p:sldMasterId id="2147484146" r:id="rId7"/>
  </p:sldMasterIdLst>
  <p:sldIdLst>
    <p:sldId id="256" r:id="rId8"/>
    <p:sldId id="257" r:id="rId9"/>
    <p:sldId id="260" r:id="rId10"/>
    <p:sldId id="258" r:id="rId11"/>
    <p:sldId id="259" r:id="rId12"/>
    <p:sldId id="261" r:id="rId13"/>
    <p:sldId id="262" r:id="rId14"/>
    <p:sldId id="263" r:id="rId15"/>
    <p:sldId id="266" r:id="rId16"/>
    <p:sldId id="264" r:id="rId17"/>
    <p:sldId id="269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88" r:id="rId28"/>
    <p:sldId id="284" r:id="rId29"/>
    <p:sldId id="289" r:id="rId30"/>
    <p:sldId id="290" r:id="rId31"/>
    <p:sldId id="291" r:id="rId32"/>
    <p:sldId id="292" r:id="rId33"/>
    <p:sldId id="283" r:id="rId34"/>
    <p:sldId id="295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8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8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8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4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8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1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9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35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1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18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23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53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4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46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0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45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0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37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93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70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48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11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05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36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0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3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64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379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61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861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21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2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265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0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918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57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3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67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7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468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299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42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998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868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36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8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300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88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575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311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80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903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394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183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436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2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623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553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50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43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615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15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758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598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4114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971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753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98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03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4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1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09-9E6D-4440-B2A2-0168AC809518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D54E7F-E00D-47A1-BA14-A6599156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3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7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9.pn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D795DDF-8EE4-17EE-FB42-249858474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lgerian" panose="04020705040A02060702" pitchFamily="82" charset="0"/>
              </a:rPr>
              <a:t>AlphaZero</a:t>
            </a:r>
            <a:r>
              <a:rPr lang="zh-CN" altLang="en-US" dirty="0">
                <a:latin typeface="Algerian" panose="04020705040A02060702" pitchFamily="82" charset="0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8DBC6-30AF-65D5-88D0-CEACB3A78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游灏溢</a:t>
            </a:r>
            <a:endParaRPr lang="en-US" altLang="zh-CN" dirty="0"/>
          </a:p>
          <a:p>
            <a:r>
              <a:rPr lang="en-US" altLang="zh-CN" dirty="0"/>
              <a:t>2022.6.28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43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23C60B-29D0-FC77-6756-0E0B253DBAA0}"/>
              </a:ext>
            </a:extLst>
          </p:cNvPr>
          <p:cNvSpPr txBox="1"/>
          <p:nvPr/>
        </p:nvSpPr>
        <p:spPr>
          <a:xfrm>
            <a:off x="2010426" y="732773"/>
            <a:ext cx="95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从马尔科夫决策过程（</a:t>
            </a:r>
            <a:r>
              <a:rPr lang="en-US" altLang="zh-CN" sz="2800" dirty="0"/>
              <a:t>Markov Decision Process</a:t>
            </a:r>
            <a:r>
              <a:rPr lang="zh-CN" altLang="en-US" sz="2800" dirty="0"/>
              <a:t>）说起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155F2E-08F8-EAD7-DB88-6F7C3FDB0C6B}"/>
              </a:ext>
            </a:extLst>
          </p:cNvPr>
          <p:cNvSpPr txBox="1"/>
          <p:nvPr/>
        </p:nvSpPr>
        <p:spPr>
          <a:xfrm>
            <a:off x="2288088" y="2064792"/>
            <a:ext cx="464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何为马尔科夫决策过程？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852D63-4AD7-9140-2E11-701D99CDB9D4}"/>
              </a:ext>
            </a:extLst>
          </p:cNvPr>
          <p:cNvSpPr txBox="1"/>
          <p:nvPr/>
        </p:nvSpPr>
        <p:spPr>
          <a:xfrm>
            <a:off x="5828777" y="2064791"/>
            <a:ext cx="325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类比马尔科夫过程</a:t>
            </a:r>
          </a:p>
        </p:txBody>
      </p:sp>
      <p:pic>
        <p:nvPicPr>
          <p:cNvPr id="13" name="图片 12" descr="一群不同颜色的气球&#10;&#10;低可信度描述已自动生成">
            <a:extLst>
              <a:ext uri="{FF2B5EF4-FFF2-40B4-BE49-F238E27FC236}">
                <a16:creationId xmlns:a16="http://schemas.microsoft.com/office/drawing/2014/main" id="{A7287D41-E9AC-A003-FF52-35793A81F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0"/>
          <a:stretch/>
        </p:blipFill>
        <p:spPr>
          <a:xfrm>
            <a:off x="5573913" y="4796136"/>
            <a:ext cx="6618087" cy="20618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A7ED11-67EF-BEAE-E607-EB5ABB38F2C0}"/>
              </a:ext>
            </a:extLst>
          </p:cNvPr>
          <p:cNvSpPr txBox="1"/>
          <p:nvPr/>
        </p:nvSpPr>
        <p:spPr>
          <a:xfrm>
            <a:off x="2288088" y="3382524"/>
            <a:ext cx="70813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事情变化只与目前状态与决策有关，与之前状态与决策无关</a:t>
            </a:r>
          </a:p>
        </p:txBody>
      </p:sp>
    </p:spTree>
    <p:extLst>
      <p:ext uri="{BB962C8B-B14F-4D97-AF65-F5344CB8AC3E}">
        <p14:creationId xmlns:p14="http://schemas.microsoft.com/office/powerpoint/2010/main" val="2673043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23C60B-29D0-FC77-6756-0E0B253DBAA0}"/>
              </a:ext>
            </a:extLst>
          </p:cNvPr>
          <p:cNvSpPr txBox="1"/>
          <p:nvPr/>
        </p:nvSpPr>
        <p:spPr>
          <a:xfrm>
            <a:off x="2010426" y="732773"/>
            <a:ext cx="95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从马尔科夫决策过程（</a:t>
            </a:r>
            <a:r>
              <a:rPr lang="en-US" altLang="zh-CN" sz="2800" dirty="0"/>
              <a:t>Markov Decision Process</a:t>
            </a:r>
            <a:r>
              <a:rPr lang="zh-CN" altLang="en-US" sz="2800" dirty="0"/>
              <a:t>）说起</a:t>
            </a:r>
          </a:p>
        </p:txBody>
      </p:sp>
      <p:pic>
        <p:nvPicPr>
          <p:cNvPr id="13" name="图片 12" descr="一群不同颜色的气球&#10;&#10;低可信度描述已自动生成">
            <a:extLst>
              <a:ext uri="{FF2B5EF4-FFF2-40B4-BE49-F238E27FC236}">
                <a16:creationId xmlns:a16="http://schemas.microsoft.com/office/drawing/2014/main" id="{A7287D41-E9AC-A003-FF52-35793A81F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0"/>
          <a:stretch/>
        </p:blipFill>
        <p:spPr>
          <a:xfrm>
            <a:off x="5573913" y="4796136"/>
            <a:ext cx="6618087" cy="2061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25E979-3C42-354F-2D56-61566405987F}"/>
                  </a:ext>
                </a:extLst>
              </p:cNvPr>
              <p:cNvSpPr txBox="1"/>
              <p:nvPr/>
            </p:nvSpPr>
            <p:spPr>
              <a:xfrm>
                <a:off x="2010426" y="1674674"/>
                <a:ext cx="73089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/>
                  <a:t>马尔科夫决策过程（</a:t>
                </a:r>
                <a:r>
                  <a:rPr lang="en-US" altLang="zh-CN" sz="1800" dirty="0"/>
                  <a:t>MDP</a:t>
                </a:r>
                <a:r>
                  <a:rPr lang="zh-CN" altLang="en-US" dirty="0"/>
                  <a:t>）由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元组构成（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zh-CN" altLang="en-US" dirty="0"/>
                  <a:t>状态空间，即所有可能的状态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动作</m:t>
                    </m:r>
                  </m:oMath>
                </a14:m>
                <a:r>
                  <a:rPr lang="zh-CN" altLang="en-US" dirty="0"/>
                  <a:t>空间，即所有可能的动作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转移</m:t>
                    </m:r>
                  </m:oMath>
                </a14:m>
                <a:r>
                  <a:rPr lang="zh-CN" altLang="en-US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奖励函数，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折扣因子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25E979-3C42-354F-2D56-615664059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26" y="1674674"/>
                <a:ext cx="7308938" cy="1754326"/>
              </a:xfrm>
              <a:prstGeom prst="rect">
                <a:avLst/>
              </a:prstGeom>
              <a:blipFill>
                <a:blip r:embed="rId3"/>
                <a:stretch>
                  <a:fillRect l="-751" t="-2778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763352-CC41-45F4-5F1F-2E30AD7A4664}"/>
                  </a:ext>
                </a:extLst>
              </p:cNvPr>
              <p:cNvSpPr txBox="1"/>
              <p:nvPr/>
            </p:nvSpPr>
            <p:spPr>
              <a:xfrm>
                <a:off x="1597068" y="3651337"/>
                <a:ext cx="7333990" cy="112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目标，最大化累计奖励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763352-CC41-45F4-5F1F-2E30AD7A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68" y="3651337"/>
                <a:ext cx="7333990" cy="1124860"/>
              </a:xfrm>
              <a:prstGeom prst="rect">
                <a:avLst/>
              </a:prstGeom>
              <a:blipFill>
                <a:blip r:embed="rId4"/>
                <a:stretch>
                  <a:fillRect l="-748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A41C36-2924-9C96-7BA7-903D91AF60B9}"/>
                  </a:ext>
                </a:extLst>
              </p:cNvPr>
              <p:cNvSpPr txBox="1"/>
              <p:nvPr/>
            </p:nvSpPr>
            <p:spPr>
              <a:xfrm>
                <a:off x="1922745" y="4796136"/>
                <a:ext cx="19164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为什么需要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保证求和存在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A41C36-2924-9C96-7BA7-903D91AF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45" y="4796136"/>
                <a:ext cx="1916482" cy="923330"/>
              </a:xfrm>
              <a:prstGeom prst="rect">
                <a:avLst/>
              </a:prstGeom>
              <a:blipFill>
                <a:blip r:embed="rId5"/>
                <a:stretch>
                  <a:fillRect l="-2540" t="-5298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23C60B-29D0-FC77-6756-0E0B253DBAA0}"/>
              </a:ext>
            </a:extLst>
          </p:cNvPr>
          <p:cNvSpPr txBox="1"/>
          <p:nvPr/>
        </p:nvSpPr>
        <p:spPr>
          <a:xfrm>
            <a:off x="2010426" y="732773"/>
            <a:ext cx="95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从马尔科夫决策过程（</a:t>
            </a:r>
            <a:r>
              <a:rPr lang="en-US" altLang="zh-CN" sz="2800" dirty="0"/>
              <a:t>Markov Decision Process</a:t>
            </a:r>
            <a:r>
              <a:rPr lang="zh-CN" altLang="en-US" sz="2800" dirty="0"/>
              <a:t>）说起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DB4574-ACA7-B75B-6482-2BF32A7CAC5B}"/>
                  </a:ext>
                </a:extLst>
              </p:cNvPr>
              <p:cNvSpPr txBox="1"/>
              <p:nvPr/>
            </p:nvSpPr>
            <p:spPr>
              <a:xfrm>
                <a:off x="2116899" y="1778696"/>
                <a:ext cx="8166969" cy="195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决策目标：得到一个策略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条件下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的期望达到</m:t>
                    </m:r>
                  </m:oMath>
                </a14:m>
                <a:r>
                  <a:rPr lang="zh-CN" altLang="en-US" dirty="0"/>
                  <a:t>最大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DB4574-ACA7-B75B-6482-2BF32A7C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99" y="1778696"/>
                <a:ext cx="8166969" cy="1955856"/>
              </a:xfrm>
              <a:prstGeom prst="rect">
                <a:avLst/>
              </a:prstGeom>
              <a:blipFill>
                <a:blip r:embed="rId2"/>
                <a:stretch>
                  <a:fillRect l="-4104" t="-8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192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23C60B-29D0-FC77-6756-0E0B253DBAA0}"/>
              </a:ext>
            </a:extLst>
          </p:cNvPr>
          <p:cNvSpPr txBox="1"/>
          <p:nvPr/>
        </p:nvSpPr>
        <p:spPr>
          <a:xfrm>
            <a:off x="2010426" y="732773"/>
            <a:ext cx="95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从马尔科夫决策过程（</a:t>
            </a:r>
            <a:r>
              <a:rPr lang="en-US" altLang="zh-CN" sz="2800" dirty="0"/>
              <a:t>Markov Decision Process</a:t>
            </a:r>
            <a:r>
              <a:rPr lang="zh-CN" altLang="en-US" sz="2800" dirty="0"/>
              <a:t>）说起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866F5-AE91-5155-5E94-B04F5FBEB41B}"/>
              </a:ext>
            </a:extLst>
          </p:cNvPr>
          <p:cNvSpPr txBox="1"/>
          <p:nvPr/>
        </p:nvSpPr>
        <p:spPr>
          <a:xfrm>
            <a:off x="2567836" y="1831838"/>
            <a:ext cx="586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五子棋是否是一个马尔科夫决策过程？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BBB16-8E94-9B91-5449-4B48201A36D7}"/>
                  </a:ext>
                </a:extLst>
              </p:cNvPr>
              <p:cNvSpPr txBox="1"/>
              <p:nvPr/>
            </p:nvSpPr>
            <p:spPr>
              <a:xfrm>
                <a:off x="2448836" y="3099696"/>
                <a:ext cx="79477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棋盘上每个点是否有棋子（黑子，白子，无）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/>
                  <a:t>棋盘上某个点下一枚棋子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下棋后棋盘新的布局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包含对面下子）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若取胜，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BBB16-8E94-9B91-5449-4B48201A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36" y="3099696"/>
                <a:ext cx="7947766" cy="1938992"/>
              </a:xfrm>
              <a:prstGeom prst="rect">
                <a:avLst/>
              </a:prstGeom>
              <a:blipFill>
                <a:blip r:embed="rId2"/>
                <a:stretch>
                  <a:fillRect l="-1074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57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4BDB6-B7E0-BB03-F6D7-18A597EA3132}"/>
              </a:ext>
            </a:extLst>
          </p:cNvPr>
          <p:cNvSpPr txBox="1"/>
          <p:nvPr/>
        </p:nvSpPr>
        <p:spPr>
          <a:xfrm>
            <a:off x="1878903" y="641865"/>
            <a:ext cx="71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强化学习算法（如何解一个</a:t>
            </a:r>
            <a:r>
              <a:rPr lang="en-US" altLang="zh-CN" sz="2800" dirty="0"/>
              <a:t>MDP</a:t>
            </a:r>
            <a:r>
              <a:rPr lang="zh-CN" altLang="en-US" sz="2800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4EBCE-FFC3-3B87-6414-71A847AC4E4A}"/>
              </a:ext>
            </a:extLst>
          </p:cNvPr>
          <p:cNvSpPr txBox="1"/>
          <p:nvPr/>
        </p:nvSpPr>
        <p:spPr>
          <a:xfrm>
            <a:off x="2016690" y="1666726"/>
            <a:ext cx="220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状态函数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9ECE1A-7361-7617-2C63-6EF6F6E04F32}"/>
                  </a:ext>
                </a:extLst>
              </p:cNvPr>
              <p:cNvSpPr txBox="1"/>
              <p:nvPr/>
            </p:nvSpPr>
            <p:spPr>
              <a:xfrm>
                <a:off x="2016690" y="2599151"/>
                <a:ext cx="802918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状态函数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:</a:t>
                </a:r>
                <a:r>
                  <a:rPr lang="zh-CN" altLang="en-US" sz="2000" dirty="0"/>
                  <a:t>该状态有多好，即从该状态出发最多能得到多少累计奖励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状态动作函数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000" dirty="0"/>
                  <a:t>该状态采取该动作有多好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9ECE1A-7361-7617-2C63-6EF6F6E04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90" y="2599151"/>
                <a:ext cx="8029184" cy="2554545"/>
              </a:xfrm>
              <a:prstGeom prst="rect">
                <a:avLst/>
              </a:prstGeom>
              <a:blipFill>
                <a:blip r:embed="rId2"/>
                <a:stretch>
                  <a:fillRect l="-683" t="-1671" b="-28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96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4BDB6-B7E0-BB03-F6D7-18A597EA3132}"/>
              </a:ext>
            </a:extLst>
          </p:cNvPr>
          <p:cNvSpPr txBox="1"/>
          <p:nvPr/>
        </p:nvSpPr>
        <p:spPr>
          <a:xfrm>
            <a:off x="1878903" y="641865"/>
            <a:ext cx="71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强化学习算法（如何解一个</a:t>
            </a:r>
            <a:r>
              <a:rPr lang="en-US" altLang="zh-CN" sz="2800" dirty="0"/>
              <a:t>MDP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D2F77A-1E02-136D-F54B-5F29990E37B7}"/>
              </a:ext>
            </a:extLst>
          </p:cNvPr>
          <p:cNvSpPr txBox="1"/>
          <p:nvPr/>
        </p:nvSpPr>
        <p:spPr>
          <a:xfrm>
            <a:off x="1659696" y="1848146"/>
            <a:ext cx="714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根据定义易知：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42BE76-E77C-32BF-D0BF-8CF7083C1283}"/>
                  </a:ext>
                </a:extLst>
              </p:cNvPr>
              <p:cNvSpPr txBox="1"/>
              <p:nvPr/>
            </p:nvSpPr>
            <p:spPr>
              <a:xfrm>
                <a:off x="2824620" y="2669760"/>
                <a:ext cx="6100174" cy="94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42BE76-E77C-32BF-D0BF-8CF7083C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20" y="2669760"/>
                <a:ext cx="6100174" cy="944874"/>
              </a:xfrm>
              <a:prstGeom prst="rect">
                <a:avLst/>
              </a:prstGeom>
              <a:blipFill>
                <a:blip r:embed="rId2"/>
                <a:stretch>
                  <a:fillRect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D533B94-0A08-18BB-6269-113FDD33EA05}"/>
              </a:ext>
            </a:extLst>
          </p:cNvPr>
          <p:cNvSpPr txBox="1"/>
          <p:nvPr/>
        </p:nvSpPr>
        <p:spPr>
          <a:xfrm>
            <a:off x="1609592" y="3685423"/>
            <a:ext cx="377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从而可以得到：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AEEF48-467D-3E0B-2C85-9E12CC958918}"/>
                  </a:ext>
                </a:extLst>
              </p:cNvPr>
              <p:cNvSpPr txBox="1"/>
              <p:nvPr/>
            </p:nvSpPr>
            <p:spPr>
              <a:xfrm>
                <a:off x="2536520" y="4531328"/>
                <a:ext cx="6839211" cy="58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AEEF48-467D-3E0B-2C85-9E12CC95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520" y="4531328"/>
                <a:ext cx="6839211" cy="58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71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4BDB6-B7E0-BB03-F6D7-18A597EA3132}"/>
              </a:ext>
            </a:extLst>
          </p:cNvPr>
          <p:cNvSpPr txBox="1"/>
          <p:nvPr/>
        </p:nvSpPr>
        <p:spPr>
          <a:xfrm>
            <a:off x="1878903" y="641865"/>
            <a:ext cx="71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强化学习算法（如何解一个</a:t>
            </a:r>
            <a:r>
              <a:rPr lang="en-US" altLang="zh-CN" sz="2800" dirty="0"/>
              <a:t>MDP</a:t>
            </a:r>
            <a:r>
              <a:rPr lang="zh-CN" altLang="en-US" sz="28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5D8829-1977-2E51-0F08-807E60FDC672}"/>
                  </a:ext>
                </a:extLst>
              </p:cNvPr>
              <p:cNvSpPr txBox="1"/>
              <p:nvPr/>
            </p:nvSpPr>
            <p:spPr>
              <a:xfrm>
                <a:off x="1797484" y="1672225"/>
                <a:ext cx="3438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𝐿𝑒𝑎𝑟𝑛𝑖𝑛𝑔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算法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5D8829-1977-2E51-0F08-807E60FD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84" y="1672225"/>
                <a:ext cx="3438395" cy="461665"/>
              </a:xfrm>
              <a:prstGeom prst="rect">
                <a:avLst/>
              </a:prstGeom>
              <a:blipFill>
                <a:blip r:embed="rId2"/>
                <a:stretch>
                  <a:fillRect l="-124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CEFD7A-FBE7-03B6-5B89-37CBC3B12A19}"/>
                  </a:ext>
                </a:extLst>
              </p:cNvPr>
              <p:cNvSpPr txBox="1"/>
              <p:nvPr/>
            </p:nvSpPr>
            <p:spPr>
              <a:xfrm>
                <a:off x="2167002" y="2641030"/>
                <a:ext cx="499788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每轮迭代：</a:t>
                </a:r>
                <a:endParaRPr lang="en-US" altLang="zh-CN" dirty="0"/>
              </a:p>
              <a:p>
                <a:r>
                  <a:rPr lang="zh-CN" altLang="en-US" dirty="0"/>
                  <a:t>根据目前状态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选取动作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并执行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观察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在所有动作中，选取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最大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得到新的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更新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CEFD7A-FBE7-03B6-5B89-37CBC3B1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02" y="2641030"/>
                <a:ext cx="4997885" cy="2585323"/>
              </a:xfrm>
              <a:prstGeom prst="rect">
                <a:avLst/>
              </a:prstGeom>
              <a:blipFill>
                <a:blip r:embed="rId3"/>
                <a:stretch>
                  <a:fillRect l="-976" t="-1651" b="-2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B281F-185F-F541-8DF3-7C24EA32E110}"/>
                  </a:ext>
                </a:extLst>
              </p:cNvPr>
              <p:cNvSpPr txBox="1"/>
              <p:nvPr/>
            </p:nvSpPr>
            <p:spPr>
              <a:xfrm>
                <a:off x="7759874" y="2785118"/>
                <a:ext cx="36513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算法思想</a:t>
                </a:r>
                <a:endParaRPr lang="en-US" altLang="zh-CN" dirty="0"/>
              </a:p>
              <a:p>
                <a:r>
                  <a:rPr lang="zh-CN" altLang="en-US" dirty="0"/>
                  <a:t>不断迭代更新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(dynamic programming)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B281F-185F-F541-8DF3-7C24EA32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74" y="2785118"/>
                <a:ext cx="3651337" cy="1200329"/>
              </a:xfrm>
              <a:prstGeom prst="rect">
                <a:avLst/>
              </a:prstGeom>
              <a:blipFill>
                <a:blip r:embed="rId4"/>
                <a:stretch>
                  <a:fillRect l="-1503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5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4BDB6-B7E0-BB03-F6D7-18A597EA3132}"/>
              </a:ext>
            </a:extLst>
          </p:cNvPr>
          <p:cNvSpPr txBox="1"/>
          <p:nvPr/>
        </p:nvSpPr>
        <p:spPr>
          <a:xfrm>
            <a:off x="1878903" y="641865"/>
            <a:ext cx="71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强化学习算法（如何解一个</a:t>
            </a:r>
            <a:r>
              <a:rPr lang="en-US" altLang="zh-CN" sz="2800" dirty="0"/>
              <a:t>MDP</a:t>
            </a:r>
            <a:r>
              <a:rPr lang="zh-CN" altLang="en-US" sz="28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6B6C67-F665-282F-4763-3F003DC3B117}"/>
                  </a:ext>
                </a:extLst>
              </p:cNvPr>
              <p:cNvSpPr txBox="1"/>
              <p:nvPr/>
            </p:nvSpPr>
            <p:spPr>
              <a:xfrm>
                <a:off x="2138818" y="1997839"/>
                <a:ext cx="63788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算法存在问题：</a:t>
                </a:r>
                <a:endParaRPr lang="en-US" altLang="zh-CN" dirty="0"/>
              </a:p>
              <a:p>
                <a:r>
                  <a:rPr lang="zh-CN" altLang="en-US" dirty="0"/>
                  <a:t>从五子棋来说，仅考虑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10×10</m:t>
                    </m:r>
                  </m:oMath>
                </a14:m>
                <a:r>
                  <a:rPr lang="zh-CN" altLang="en-US" dirty="0"/>
                  <a:t>的格子</a:t>
                </a:r>
                <a:endParaRPr lang="en-US" altLang="zh-CN" dirty="0"/>
              </a:p>
              <a:p>
                <a:r>
                  <a:rPr lang="zh-CN" altLang="en-US" dirty="0"/>
                  <a:t>状态数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动作数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需要存储的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快接近太阳系中原子个数，根本不可能存的下！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6B6C67-F665-282F-4763-3F003DC3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18" y="1997839"/>
                <a:ext cx="6378881" cy="2862322"/>
              </a:xfrm>
              <a:prstGeom prst="rect">
                <a:avLst/>
              </a:prstGeom>
              <a:blipFill>
                <a:blip r:embed="rId2"/>
                <a:stretch>
                  <a:fillRect l="-860" t="-1706" b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桌子上的球&#10;&#10;低可信度描述已自动生成">
            <a:extLst>
              <a:ext uri="{FF2B5EF4-FFF2-40B4-BE49-F238E27FC236}">
                <a16:creationId xmlns:a16="http://schemas.microsoft.com/office/drawing/2014/main" id="{2034B165-3A91-1039-7C0C-FC3376239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67" y="952304"/>
            <a:ext cx="3626833" cy="2661455"/>
          </a:xfrm>
          <a:prstGeom prst="rect">
            <a:avLst/>
          </a:prstGeom>
        </p:spPr>
      </p:pic>
      <p:pic>
        <p:nvPicPr>
          <p:cNvPr id="7" name="图片 6" descr="桌子上有蓝色的星球&#10;&#10;中度可信度描述已自动生成">
            <a:extLst>
              <a:ext uri="{FF2B5EF4-FFF2-40B4-BE49-F238E27FC236}">
                <a16:creationId xmlns:a16="http://schemas.microsoft.com/office/drawing/2014/main" id="{C0B9BE61-807A-1E69-04ED-FB4653AB4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67" y="3613759"/>
            <a:ext cx="3433236" cy="31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48F91F-0E83-A7F2-22B1-25AFA9006BF5}"/>
              </a:ext>
            </a:extLst>
          </p:cNvPr>
          <p:cNvSpPr txBox="1"/>
          <p:nvPr/>
        </p:nvSpPr>
        <p:spPr>
          <a:xfrm>
            <a:off x="1841325" y="691970"/>
            <a:ext cx="71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强化学习优化</a:t>
            </a:r>
            <a:r>
              <a:rPr lang="en-US" altLang="zh-CN" sz="2800" dirty="0"/>
              <a:t>——</a:t>
            </a:r>
            <a:r>
              <a:rPr lang="zh-CN" altLang="en-US" sz="2800" dirty="0"/>
              <a:t>深度强化学习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A8A858C-5749-2190-7CF3-84622B14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76" y="3964489"/>
            <a:ext cx="5540697" cy="2780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3C7F2A-C236-FCE3-3E76-B49E57CF9875}"/>
              </a:ext>
            </a:extLst>
          </p:cNvPr>
          <p:cNvSpPr txBox="1"/>
          <p:nvPr/>
        </p:nvSpPr>
        <p:spPr>
          <a:xfrm>
            <a:off x="1841325" y="1674550"/>
            <a:ext cx="486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神经网络</a:t>
            </a:r>
            <a:r>
              <a:rPr lang="zh-CN" altLang="en-US" sz="2400" dirty="0"/>
              <a:t>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18F725-BB09-AE54-D8C1-A6F6E9F82F0B}"/>
                  </a:ext>
                </a:extLst>
              </p:cNvPr>
              <p:cNvSpPr txBox="1"/>
              <p:nvPr/>
            </p:nvSpPr>
            <p:spPr>
              <a:xfrm>
                <a:off x="1841325" y="2524179"/>
                <a:ext cx="5304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使用神经网络近似状态动作函数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18F725-BB09-AE54-D8C1-A6F6E9F8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25" y="2524179"/>
                <a:ext cx="5304772" cy="369332"/>
              </a:xfrm>
              <a:prstGeom prst="rect">
                <a:avLst/>
              </a:prstGeom>
              <a:blipFill>
                <a:blip r:embed="rId3"/>
                <a:stretch>
                  <a:fillRect l="-92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14C3A8-0F1C-55FC-A60B-C403CECA956F}"/>
                  </a:ext>
                </a:extLst>
              </p:cNvPr>
              <p:cNvSpPr txBox="1"/>
              <p:nvPr/>
            </p:nvSpPr>
            <p:spPr>
              <a:xfrm>
                <a:off x="1903955" y="3429000"/>
                <a:ext cx="511688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trike="sngStrike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trike="sngStrik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strike="sngStrike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strike="sngStrike" dirty="0"/>
                  <a:t> </a:t>
                </a:r>
              </a:p>
              <a:p>
                <a:endParaRPr lang="en-US" altLang="zh-CN" sz="2000" strike="sngStrik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endParaRPr lang="en-US" altLang="zh-CN" sz="2000" strike="sngStrike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0" dirty="0"/>
                  <a:t> </a:t>
                </a: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14C3A8-0F1C-55FC-A60B-C403CECA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55" y="3429000"/>
                <a:ext cx="5116883" cy="2554545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105CB7C-010B-7312-C352-D342D94EF26F}"/>
              </a:ext>
            </a:extLst>
          </p:cNvPr>
          <p:cNvSpPr/>
          <p:nvPr/>
        </p:nvSpPr>
        <p:spPr>
          <a:xfrm>
            <a:off x="1841326" y="5586608"/>
            <a:ext cx="2235896" cy="81419"/>
          </a:xfrm>
          <a:custGeom>
            <a:avLst/>
            <a:gdLst>
              <a:gd name="connsiteX0" fmla="*/ 0 w 2235896"/>
              <a:gd name="connsiteY0" fmla="*/ 81419 h 81419"/>
              <a:gd name="connsiteX1" fmla="*/ 112734 w 2235896"/>
              <a:gd name="connsiteY1" fmla="*/ 62630 h 81419"/>
              <a:gd name="connsiteX2" fmla="*/ 400833 w 2235896"/>
              <a:gd name="connsiteY2" fmla="*/ 6263 h 81419"/>
              <a:gd name="connsiteX3" fmla="*/ 507304 w 2235896"/>
              <a:gd name="connsiteY3" fmla="*/ 0 h 81419"/>
              <a:gd name="connsiteX4" fmla="*/ 1114816 w 2235896"/>
              <a:gd name="connsiteY4" fmla="*/ 12526 h 81419"/>
              <a:gd name="connsiteX5" fmla="*/ 1258866 w 2235896"/>
              <a:gd name="connsiteY5" fmla="*/ 18789 h 81419"/>
              <a:gd name="connsiteX6" fmla="*/ 1453019 w 2235896"/>
              <a:gd name="connsiteY6" fmla="*/ 43841 h 81419"/>
              <a:gd name="connsiteX7" fmla="*/ 2235896 w 2235896"/>
              <a:gd name="connsiteY7" fmla="*/ 43841 h 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5896" h="81419">
                <a:moveTo>
                  <a:pt x="0" y="81419"/>
                </a:moveTo>
                <a:cubicBezTo>
                  <a:pt x="37578" y="75156"/>
                  <a:pt x="75290" y="69651"/>
                  <a:pt x="112734" y="62630"/>
                </a:cubicBezTo>
                <a:cubicBezTo>
                  <a:pt x="208912" y="44597"/>
                  <a:pt x="303148" y="12009"/>
                  <a:pt x="400833" y="6263"/>
                </a:cubicBezTo>
                <a:lnTo>
                  <a:pt x="507304" y="0"/>
                </a:lnTo>
                <a:lnTo>
                  <a:pt x="1114816" y="12526"/>
                </a:lnTo>
                <a:cubicBezTo>
                  <a:pt x="1162863" y="13727"/>
                  <a:pt x="1211009" y="14358"/>
                  <a:pt x="1258866" y="18789"/>
                </a:cubicBezTo>
                <a:cubicBezTo>
                  <a:pt x="1323842" y="24805"/>
                  <a:pt x="1387765" y="43841"/>
                  <a:pt x="1453019" y="43841"/>
                </a:cubicBezTo>
                <a:lnTo>
                  <a:pt x="2235896" y="4384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2BD4A5-2B83-467B-238F-186121B89F52}"/>
                  </a:ext>
                </a:extLst>
              </p:cNvPr>
              <p:cNvSpPr txBox="1"/>
              <p:nvPr/>
            </p:nvSpPr>
            <p:spPr>
              <a:xfrm>
                <a:off x="2067857" y="5736435"/>
                <a:ext cx="3753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估计越来越准确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2BD4A5-2B83-467B-238F-186121B89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857" y="5736435"/>
                <a:ext cx="3753633" cy="307777"/>
              </a:xfrm>
              <a:prstGeom prst="rect">
                <a:avLst/>
              </a:prstGeom>
              <a:blipFill>
                <a:blip r:embed="rId5"/>
                <a:stretch>
                  <a:fillRect l="-48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90079C9E-BCAB-C640-EA24-D8901DF19D59}"/>
              </a:ext>
            </a:extLst>
          </p:cNvPr>
          <p:cNvSpPr/>
          <p:nvPr/>
        </p:nvSpPr>
        <p:spPr>
          <a:xfrm rot="19361238">
            <a:off x="5829415" y="3335284"/>
            <a:ext cx="3068877" cy="1565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347AD7-A9F8-E8DC-78A1-28CFCBB3DA3A}"/>
              </a:ext>
            </a:extLst>
          </p:cNvPr>
          <p:cNvSpPr txBox="1"/>
          <p:nvPr/>
        </p:nvSpPr>
        <p:spPr>
          <a:xfrm>
            <a:off x="8730641" y="2055335"/>
            <a:ext cx="234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DQN</a:t>
            </a:r>
            <a:r>
              <a:rPr lang="zh-CN" altLang="en-US" sz="2400" dirty="0">
                <a:solidFill>
                  <a:schemeClr val="accent6"/>
                </a:solidFill>
              </a:rPr>
              <a:t>算法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3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530ADD-D161-E158-B21D-9C41CA2EA5F6}"/>
              </a:ext>
            </a:extLst>
          </p:cNvPr>
          <p:cNvSpPr txBox="1"/>
          <p:nvPr/>
        </p:nvSpPr>
        <p:spPr>
          <a:xfrm>
            <a:off x="1607149" y="1999196"/>
            <a:ext cx="464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Q-Learning</a:t>
            </a:r>
            <a:r>
              <a:rPr lang="zh-CN" altLang="en-US" sz="2400" dirty="0"/>
              <a:t>中，有关键的一步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45D81B-4B51-C86B-8D7B-F9AB01A74582}"/>
                  </a:ext>
                </a:extLst>
              </p:cNvPr>
              <p:cNvSpPr txBox="1"/>
              <p:nvPr/>
            </p:nvSpPr>
            <p:spPr>
              <a:xfrm>
                <a:off x="1613411" y="2541225"/>
                <a:ext cx="6463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根据目前状态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选取动作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并执行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观察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45D81B-4B51-C86B-8D7B-F9AB01A7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11" y="2541225"/>
                <a:ext cx="6463431" cy="646331"/>
              </a:xfrm>
              <a:prstGeom prst="rect">
                <a:avLst/>
              </a:prstGeom>
              <a:blipFill>
                <a:blip r:embed="rId2"/>
                <a:stretch>
                  <a:fillRect l="-849"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DE82B0-6AB2-88E5-0D10-99DABF6C4FB3}"/>
                  </a:ext>
                </a:extLst>
              </p:cNvPr>
              <p:cNvSpPr txBox="1"/>
              <p:nvPr/>
            </p:nvSpPr>
            <p:spPr>
              <a:xfrm>
                <a:off x="1725855" y="3336652"/>
                <a:ext cx="52111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数量很多，应该怎么搜索？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此时不似之前</a:t>
                </a:r>
                <a:r>
                  <a:rPr lang="en-US" altLang="zh-CN" dirty="0"/>
                  <a:t>min-max search</a:t>
                </a:r>
                <a:r>
                  <a:rPr lang="zh-CN" altLang="en-US" dirty="0"/>
                  <a:t>方法，每一条路径</a:t>
                </a:r>
                <a:endParaRPr lang="en-US" altLang="zh-CN" dirty="0"/>
              </a:p>
              <a:p>
                <a:r>
                  <a:rPr lang="zh-CN" altLang="en-US" dirty="0"/>
                  <a:t>必须搜索到底，所以不可能搜索每一条路径。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DE82B0-6AB2-88E5-0D10-99DABF6C4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55" y="3336652"/>
                <a:ext cx="5211118" cy="1200329"/>
              </a:xfrm>
              <a:prstGeom prst="rect">
                <a:avLst/>
              </a:prstGeom>
              <a:blipFill>
                <a:blip r:embed="rId3"/>
                <a:stretch>
                  <a:fillRect l="-936" t="-3553" r="-234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片包含 游戏机, 项链&#10;&#10;描述已自动生成">
            <a:extLst>
              <a:ext uri="{FF2B5EF4-FFF2-40B4-BE49-F238E27FC236}">
                <a16:creationId xmlns:a16="http://schemas.microsoft.com/office/drawing/2014/main" id="{E21FFF2C-6F59-05CB-0EE1-E8DC42A4A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31" y="3798317"/>
            <a:ext cx="5352369" cy="29799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5E6B8D-AAFB-F220-9E7D-B9BFE03C3E6A}"/>
              </a:ext>
            </a:extLst>
          </p:cNvPr>
          <p:cNvSpPr txBox="1"/>
          <p:nvPr/>
        </p:nvSpPr>
        <p:spPr>
          <a:xfrm>
            <a:off x="1725855" y="5103617"/>
            <a:ext cx="39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应该优先搜索哪些路径（节点）呢？</a:t>
            </a:r>
          </a:p>
        </p:txBody>
      </p:sp>
    </p:spTree>
    <p:extLst>
      <p:ext uri="{BB962C8B-B14F-4D97-AF65-F5344CB8AC3E}">
        <p14:creationId xmlns:p14="http://schemas.microsoft.com/office/powerpoint/2010/main" val="185317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EB7E81CA-991A-9BD8-EAC1-FE8E7E00F76C}"/>
              </a:ext>
            </a:extLst>
          </p:cNvPr>
          <p:cNvGrpSpPr/>
          <p:nvPr/>
        </p:nvGrpSpPr>
        <p:grpSpPr>
          <a:xfrm>
            <a:off x="2090756" y="1876491"/>
            <a:ext cx="6441150" cy="3918331"/>
            <a:chOff x="2090756" y="1876491"/>
            <a:chExt cx="6441150" cy="391833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E1A87B49-8370-0891-F4AF-263A5E65286B}"/>
                </a:ext>
              </a:extLst>
            </p:cNvPr>
            <p:cNvSpPr/>
            <p:nvPr/>
          </p:nvSpPr>
          <p:spPr>
            <a:xfrm>
              <a:off x="5047991" y="1876491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175F224-E539-29B8-E14B-0C3132E95F37}"/>
                </a:ext>
              </a:extLst>
            </p:cNvPr>
            <p:cNvSpPr/>
            <p:nvPr/>
          </p:nvSpPr>
          <p:spPr>
            <a:xfrm rot="10800000">
              <a:off x="3521548" y="2817927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75848F2-CF30-F251-4303-CFE3E613D327}"/>
                </a:ext>
              </a:extLst>
            </p:cNvPr>
            <p:cNvSpPr/>
            <p:nvPr/>
          </p:nvSpPr>
          <p:spPr>
            <a:xfrm rot="10800000">
              <a:off x="6594412" y="2817927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2B4F229-CBF6-36EA-5E27-7C39ECE4CC18}"/>
                </a:ext>
              </a:extLst>
            </p:cNvPr>
            <p:cNvSpPr/>
            <p:nvPr/>
          </p:nvSpPr>
          <p:spPr>
            <a:xfrm>
              <a:off x="2622224" y="375024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06420E7-E27F-A54B-F036-43BB1F4F87E5}"/>
                </a:ext>
              </a:extLst>
            </p:cNvPr>
            <p:cNvSpPr/>
            <p:nvPr/>
          </p:nvSpPr>
          <p:spPr>
            <a:xfrm>
              <a:off x="4259073" y="373463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C1D38D00-954D-8BBB-40CE-66561761FC85}"/>
                </a:ext>
              </a:extLst>
            </p:cNvPr>
            <p:cNvSpPr/>
            <p:nvPr/>
          </p:nvSpPr>
          <p:spPr>
            <a:xfrm>
              <a:off x="7540408" y="3689193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67FC12A4-AACC-4A0A-D222-6DE7C7319CDA}"/>
                </a:ext>
              </a:extLst>
            </p:cNvPr>
            <p:cNvSpPr/>
            <p:nvPr/>
          </p:nvSpPr>
          <p:spPr>
            <a:xfrm>
              <a:off x="5903559" y="375024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001ED627-7411-FF0F-51A1-6AA42EB98649}"/>
                </a:ext>
              </a:extLst>
            </p:cNvPr>
            <p:cNvSpPr/>
            <p:nvPr/>
          </p:nvSpPr>
          <p:spPr>
            <a:xfrm rot="10800000">
              <a:off x="2090756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41F54EA-7665-C7CE-1FBE-4AA9828CA951}"/>
                </a:ext>
              </a:extLst>
            </p:cNvPr>
            <p:cNvSpPr/>
            <p:nvPr/>
          </p:nvSpPr>
          <p:spPr>
            <a:xfrm rot="10800000">
              <a:off x="3779424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01E6F5-6454-0281-87DE-BB5C5CC3E89F}"/>
                </a:ext>
              </a:extLst>
            </p:cNvPr>
            <p:cNvSpPr/>
            <p:nvPr/>
          </p:nvSpPr>
          <p:spPr>
            <a:xfrm rot="10800000">
              <a:off x="4608356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602B50FD-5758-A697-25BE-E29FDC864A44}"/>
                </a:ext>
              </a:extLst>
            </p:cNvPr>
            <p:cNvSpPr/>
            <p:nvPr/>
          </p:nvSpPr>
          <p:spPr>
            <a:xfrm rot="10800000">
              <a:off x="7176560" y="4621668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A811901-41B9-D97C-82C8-F1BB007534CF}"/>
                </a:ext>
              </a:extLst>
            </p:cNvPr>
            <p:cNvSpPr/>
            <p:nvPr/>
          </p:nvSpPr>
          <p:spPr>
            <a:xfrm rot="10800000">
              <a:off x="2992868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051B14A4-CB29-4796-F45F-FEE58A0DFF93}"/>
                </a:ext>
              </a:extLst>
            </p:cNvPr>
            <p:cNvSpPr/>
            <p:nvPr/>
          </p:nvSpPr>
          <p:spPr>
            <a:xfrm rot="10800000">
              <a:off x="5437287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BF614AA-EB83-C96A-A4F5-366E43A2AF90}"/>
                </a:ext>
              </a:extLst>
            </p:cNvPr>
            <p:cNvSpPr/>
            <p:nvPr/>
          </p:nvSpPr>
          <p:spPr>
            <a:xfrm rot="10800000">
              <a:off x="6266217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E52EDE-CB82-9DBB-795C-FA4F52BEACE2}"/>
                </a:ext>
              </a:extLst>
            </p:cNvPr>
            <p:cNvSpPr/>
            <p:nvPr/>
          </p:nvSpPr>
          <p:spPr>
            <a:xfrm>
              <a:off x="2122012" y="5404101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B74AF792-0AF8-6ED5-8811-173C252A164A}"/>
                </a:ext>
              </a:extLst>
            </p:cNvPr>
            <p:cNvSpPr/>
            <p:nvPr/>
          </p:nvSpPr>
          <p:spPr>
            <a:xfrm rot="10800000">
              <a:off x="8078671" y="4621668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F927F75-4D84-9929-532C-57041F920AC4}"/>
                </a:ext>
              </a:extLst>
            </p:cNvPr>
            <p:cNvSpPr/>
            <p:nvPr/>
          </p:nvSpPr>
          <p:spPr>
            <a:xfrm>
              <a:off x="3024124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702274-BFF0-E3E1-E250-5D2E943D4623}"/>
                </a:ext>
              </a:extLst>
            </p:cNvPr>
            <p:cNvSpPr/>
            <p:nvPr/>
          </p:nvSpPr>
          <p:spPr>
            <a:xfrm>
              <a:off x="3798902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EA91AE-5E99-5C13-C5B1-56E9E393C0C4}"/>
                </a:ext>
              </a:extLst>
            </p:cNvPr>
            <p:cNvSpPr/>
            <p:nvPr/>
          </p:nvSpPr>
          <p:spPr>
            <a:xfrm>
              <a:off x="4639612" y="5404099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4D279AA-DE21-60BD-6A44-BD2CB5C2B6F9}"/>
                </a:ext>
              </a:extLst>
            </p:cNvPr>
            <p:cNvSpPr/>
            <p:nvPr/>
          </p:nvSpPr>
          <p:spPr>
            <a:xfrm>
              <a:off x="5468543" y="5404098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16A88C9-9F0B-8B20-3E0C-78B678AF239D}"/>
                </a:ext>
              </a:extLst>
            </p:cNvPr>
            <p:cNvSpPr/>
            <p:nvPr/>
          </p:nvSpPr>
          <p:spPr>
            <a:xfrm>
              <a:off x="6297473" y="5404097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631214-61B9-96FA-998C-9E4338AD7484}"/>
                </a:ext>
              </a:extLst>
            </p:cNvPr>
            <p:cNvSpPr/>
            <p:nvPr/>
          </p:nvSpPr>
          <p:spPr>
            <a:xfrm>
              <a:off x="7207816" y="5404096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5627B4-15AC-E28C-6A10-A4687DE18CEC}"/>
                </a:ext>
              </a:extLst>
            </p:cNvPr>
            <p:cNvSpPr/>
            <p:nvPr/>
          </p:nvSpPr>
          <p:spPr>
            <a:xfrm>
              <a:off x="8118159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9BDA23C-787B-77BD-67F5-660371D4325A}"/>
                </a:ext>
              </a:extLst>
            </p:cNvPr>
            <p:cNvCxnSpPr>
              <a:stCxn id="5" idx="2"/>
              <a:endCxn id="6" idx="3"/>
            </p:cNvCxnSpPr>
            <p:nvPr/>
          </p:nvCxnSpPr>
          <p:spPr>
            <a:xfrm flipH="1">
              <a:off x="3748165" y="2267211"/>
              <a:ext cx="1299826" cy="55071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2C5D8B-9993-26C5-E7BD-21E6FD874ADF}"/>
                </a:ext>
              </a:extLst>
            </p:cNvPr>
            <p:cNvCxnSpPr>
              <a:cxnSpLocks/>
              <a:stCxn id="5" idx="4"/>
              <a:endCxn id="7" idx="3"/>
            </p:cNvCxnSpPr>
            <p:nvPr/>
          </p:nvCxnSpPr>
          <p:spPr>
            <a:xfrm>
              <a:off x="5501226" y="2267211"/>
              <a:ext cx="1319803" cy="55071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09AF7A0-07AB-9BB9-BC7A-16B7FD789A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848842" y="3208648"/>
              <a:ext cx="918279" cy="54159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529673-6CE8-F2F3-521D-DD82E3A1A89E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>
              <a:off x="3748165" y="3208647"/>
              <a:ext cx="737526" cy="5259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0276C23-F69C-5ECC-824A-006AC6297DC6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6130177" y="3208647"/>
              <a:ext cx="690852" cy="54159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EFADEAB-8712-C485-4347-7D2B1D61A4F7}"/>
                </a:ext>
              </a:extLst>
            </p:cNvPr>
            <p:cNvCxnSpPr>
              <a:cxnSpLocks/>
              <a:stCxn id="8" idx="3"/>
              <a:endCxn id="19" idx="3"/>
            </p:cNvCxnSpPr>
            <p:nvPr/>
          </p:nvCxnSpPr>
          <p:spPr>
            <a:xfrm>
              <a:off x="2848842" y="4140964"/>
              <a:ext cx="370643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A8F4BE8-739A-5A76-030E-7E3839EBF9A6}"/>
                </a:ext>
              </a:extLst>
            </p:cNvPr>
            <p:cNvCxnSpPr>
              <a:cxnSpLocks/>
              <a:stCxn id="9" idx="3"/>
              <a:endCxn id="16" idx="3"/>
            </p:cNvCxnSpPr>
            <p:nvPr/>
          </p:nvCxnSpPr>
          <p:spPr>
            <a:xfrm flipH="1">
              <a:off x="4006041" y="4125354"/>
              <a:ext cx="479650" cy="5033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5BAFC8C-DBA2-D311-EBB3-79E02176D1E1}"/>
                </a:ext>
              </a:extLst>
            </p:cNvPr>
            <p:cNvCxnSpPr>
              <a:cxnSpLocks/>
              <a:stCxn id="8" idx="3"/>
              <a:endCxn id="15" idx="3"/>
            </p:cNvCxnSpPr>
            <p:nvPr/>
          </p:nvCxnSpPr>
          <p:spPr>
            <a:xfrm flipH="1">
              <a:off x="2317373" y="4140964"/>
              <a:ext cx="531469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6C24D52-118A-9100-C4D5-16A1BD857C7C}"/>
                </a:ext>
              </a:extLst>
            </p:cNvPr>
            <p:cNvCxnSpPr>
              <a:cxnSpLocks/>
              <a:stCxn id="15" idx="0"/>
              <a:endCxn id="22" idx="0"/>
            </p:cNvCxnSpPr>
            <p:nvPr/>
          </p:nvCxnSpPr>
          <p:spPr>
            <a:xfrm>
              <a:off x="2317373" y="5019415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749104-B6D8-B7A7-2EE8-2BABC3D7A84E}"/>
                </a:ext>
              </a:extLst>
            </p:cNvPr>
            <p:cNvCxnSpPr>
              <a:cxnSpLocks/>
              <a:stCxn id="13" idx="3"/>
              <a:endCxn id="23" idx="3"/>
            </p:cNvCxnSpPr>
            <p:nvPr/>
          </p:nvCxnSpPr>
          <p:spPr>
            <a:xfrm>
              <a:off x="7767026" y="4079913"/>
              <a:ext cx="538262" cy="54175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04D4822-CE08-6020-D74D-C542A659C6CB}"/>
                </a:ext>
              </a:extLst>
            </p:cNvPr>
            <p:cNvCxnSpPr>
              <a:cxnSpLocks/>
              <a:stCxn id="13" idx="3"/>
              <a:endCxn id="18" idx="3"/>
            </p:cNvCxnSpPr>
            <p:nvPr/>
          </p:nvCxnSpPr>
          <p:spPr>
            <a:xfrm flipH="1">
              <a:off x="7403177" y="4079913"/>
              <a:ext cx="363849" cy="54175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08CF9DF-54A9-342D-AE12-F476A3A520A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>
              <a:off x="6821029" y="3208647"/>
              <a:ext cx="945997" cy="48054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C51FB1B-F69D-CDA3-A7EB-0BD02673B918}"/>
                </a:ext>
              </a:extLst>
            </p:cNvPr>
            <p:cNvCxnSpPr>
              <a:cxnSpLocks/>
              <a:stCxn id="14" idx="3"/>
              <a:endCxn id="21" idx="3"/>
            </p:cNvCxnSpPr>
            <p:nvPr/>
          </p:nvCxnSpPr>
          <p:spPr>
            <a:xfrm>
              <a:off x="6130177" y="4140964"/>
              <a:ext cx="362657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621E809-619E-9C59-3C87-759E46AF420A}"/>
                </a:ext>
              </a:extLst>
            </p:cNvPr>
            <p:cNvCxnSpPr>
              <a:cxnSpLocks/>
              <a:stCxn id="9" idx="3"/>
              <a:endCxn id="17" idx="3"/>
            </p:cNvCxnSpPr>
            <p:nvPr/>
          </p:nvCxnSpPr>
          <p:spPr>
            <a:xfrm>
              <a:off x="4485691" y="4125354"/>
              <a:ext cx="349282" cy="5033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45720DB-2C54-4E10-653B-83B06DAE7A0D}"/>
                </a:ext>
              </a:extLst>
            </p:cNvPr>
            <p:cNvCxnSpPr>
              <a:cxnSpLocks/>
              <a:stCxn id="14" idx="3"/>
              <a:endCxn id="20" idx="3"/>
            </p:cNvCxnSpPr>
            <p:nvPr/>
          </p:nvCxnSpPr>
          <p:spPr>
            <a:xfrm flipH="1">
              <a:off x="5663904" y="4140964"/>
              <a:ext cx="466273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7AE976B-C92F-653E-3D99-696490970AA7}"/>
                </a:ext>
              </a:extLst>
            </p:cNvPr>
            <p:cNvCxnSpPr>
              <a:cxnSpLocks/>
            </p:cNvCxnSpPr>
            <p:nvPr/>
          </p:nvCxnSpPr>
          <p:spPr>
            <a:xfrm>
              <a:off x="8313519" y="501940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0E31BC1-3AA0-D7F8-811E-12BFE6833082}"/>
                </a:ext>
              </a:extLst>
            </p:cNvPr>
            <p:cNvCxnSpPr>
              <a:cxnSpLocks/>
            </p:cNvCxnSpPr>
            <p:nvPr/>
          </p:nvCxnSpPr>
          <p:spPr>
            <a:xfrm>
              <a:off x="7403176" y="501940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4537DC3-5B57-574A-8891-BD805A39680D}"/>
                </a:ext>
              </a:extLst>
            </p:cNvPr>
            <p:cNvCxnSpPr>
              <a:cxnSpLocks/>
            </p:cNvCxnSpPr>
            <p:nvPr/>
          </p:nvCxnSpPr>
          <p:spPr>
            <a:xfrm>
              <a:off x="6505417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7283B5F-87B2-7B55-A431-7CC645B0EBD2}"/>
                </a:ext>
              </a:extLst>
            </p:cNvPr>
            <p:cNvCxnSpPr>
              <a:cxnSpLocks/>
            </p:cNvCxnSpPr>
            <p:nvPr/>
          </p:nvCxnSpPr>
          <p:spPr>
            <a:xfrm>
              <a:off x="5672312" y="501238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0FDFD10-BB01-C707-C275-83714AC48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34972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188DAF4-5747-9B2F-B855-D1C61C005E3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484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FDF9ED9-67DE-7C0F-CD68-3360E5C1AA4B}"/>
                </a:ext>
              </a:extLst>
            </p:cNvPr>
            <p:cNvCxnSpPr>
              <a:cxnSpLocks/>
            </p:cNvCxnSpPr>
            <p:nvPr/>
          </p:nvCxnSpPr>
          <p:spPr>
            <a:xfrm>
              <a:off x="4006041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422607C-287B-4D07-3DBF-F4A51B6D78B3}"/>
              </a:ext>
            </a:extLst>
          </p:cNvPr>
          <p:cNvSpPr txBox="1"/>
          <p:nvPr/>
        </p:nvSpPr>
        <p:spPr>
          <a:xfrm>
            <a:off x="9177254" y="1786459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C845F9A-5392-F92E-28E7-39D55270C32F}"/>
              </a:ext>
            </a:extLst>
          </p:cNvPr>
          <p:cNvSpPr txBox="1"/>
          <p:nvPr/>
        </p:nvSpPr>
        <p:spPr>
          <a:xfrm>
            <a:off x="9177255" y="3629080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58C7006-284C-D5E7-435B-00627D710D26}"/>
              </a:ext>
            </a:extLst>
          </p:cNvPr>
          <p:cNvSpPr txBox="1"/>
          <p:nvPr/>
        </p:nvSpPr>
        <p:spPr>
          <a:xfrm>
            <a:off x="9177255" y="2700819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min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985638-53EB-4F9B-ACAD-91098789EECB}"/>
              </a:ext>
            </a:extLst>
          </p:cNvPr>
          <p:cNvSpPr txBox="1"/>
          <p:nvPr/>
        </p:nvSpPr>
        <p:spPr>
          <a:xfrm>
            <a:off x="9177256" y="4509045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min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B6D6486-A1EF-AD38-B73E-C337C64728A7}"/>
              </a:ext>
            </a:extLst>
          </p:cNvPr>
          <p:cNvSpPr txBox="1"/>
          <p:nvPr/>
        </p:nvSpPr>
        <p:spPr>
          <a:xfrm>
            <a:off x="1821138" y="482730"/>
            <a:ext cx="3400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回顾之前</a:t>
            </a:r>
            <a:r>
              <a:rPr lang="en-US" altLang="zh-CN" sz="2800" dirty="0"/>
              <a:t>AI</a:t>
            </a:r>
            <a:r>
              <a:rPr lang="zh-CN" altLang="en-US" sz="2800" dirty="0"/>
              <a:t>做法</a:t>
            </a:r>
            <a:br>
              <a:rPr lang="en-US" altLang="zh-CN" sz="2800" dirty="0"/>
            </a:br>
            <a:r>
              <a:rPr lang="en-US" altLang="zh-CN" sz="2800" dirty="0"/>
              <a:t>max-min search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70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094F3-82EA-3BAD-0C03-39B240A592E3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6B6F9E-B4E2-C590-114D-611AAB75F75E}"/>
              </a:ext>
            </a:extLst>
          </p:cNvPr>
          <p:cNvGrpSpPr/>
          <p:nvPr/>
        </p:nvGrpSpPr>
        <p:grpSpPr>
          <a:xfrm>
            <a:off x="2199707" y="3096044"/>
            <a:ext cx="3079287" cy="3079287"/>
            <a:chOff x="2199707" y="3096044"/>
            <a:chExt cx="3079287" cy="3079287"/>
          </a:xfrm>
        </p:grpSpPr>
        <p:pic>
          <p:nvPicPr>
            <p:cNvPr id="8" name="图片 7" descr="图片包含 室内, 小, 淋浴, 房间&#10;&#10;描述已自动生成">
              <a:extLst>
                <a:ext uri="{FF2B5EF4-FFF2-40B4-BE49-F238E27FC236}">
                  <a16:creationId xmlns:a16="http://schemas.microsoft.com/office/drawing/2014/main" id="{C1BBA0B5-99D9-D37D-C409-9027B4A5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707" y="3096044"/>
              <a:ext cx="3079287" cy="3079287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5E5902-62E5-8A6F-7B26-B78615D7A105}"/>
                </a:ext>
              </a:extLst>
            </p:cNvPr>
            <p:cNvSpPr/>
            <p:nvPr/>
          </p:nvSpPr>
          <p:spPr>
            <a:xfrm>
              <a:off x="3663656" y="4565945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029A3E-C74A-870D-43E4-CBE6A1B7B3B5}"/>
                </a:ext>
              </a:extLst>
            </p:cNvPr>
            <p:cNvSpPr/>
            <p:nvPr/>
          </p:nvSpPr>
          <p:spPr>
            <a:xfrm>
              <a:off x="3870556" y="4366110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96246F-A93B-FEB4-4CB5-6C04FC8A32F9}"/>
                </a:ext>
              </a:extLst>
            </p:cNvPr>
            <p:cNvSpPr/>
            <p:nvPr/>
          </p:nvSpPr>
          <p:spPr>
            <a:xfrm>
              <a:off x="4064336" y="4168292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194B922-8EF8-3ADF-94DB-16FCFA9BAD5D}"/>
                </a:ext>
              </a:extLst>
            </p:cNvPr>
            <p:cNvSpPr/>
            <p:nvPr/>
          </p:nvSpPr>
          <p:spPr>
            <a:xfrm>
              <a:off x="3870556" y="4565945"/>
              <a:ext cx="151390" cy="151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23704E3-CF93-78E6-8DE2-5B27FD56EC24}"/>
                </a:ext>
              </a:extLst>
            </p:cNvPr>
            <p:cNvSpPr/>
            <p:nvPr/>
          </p:nvSpPr>
          <p:spPr>
            <a:xfrm>
              <a:off x="4064336" y="4366110"/>
              <a:ext cx="151390" cy="151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211C4D-D77D-476A-A533-BF2D63029D46}"/>
              </a:ext>
            </a:extLst>
          </p:cNvPr>
          <p:cNvGrpSpPr/>
          <p:nvPr/>
        </p:nvGrpSpPr>
        <p:grpSpPr>
          <a:xfrm>
            <a:off x="7196610" y="3096044"/>
            <a:ext cx="3079287" cy="3079287"/>
            <a:chOff x="2199707" y="3096044"/>
            <a:chExt cx="3079287" cy="3079287"/>
          </a:xfrm>
        </p:grpSpPr>
        <p:pic>
          <p:nvPicPr>
            <p:cNvPr id="17" name="图片 16" descr="图片包含 室内, 小, 淋浴, 房间&#10;&#10;描述已自动生成">
              <a:extLst>
                <a:ext uri="{FF2B5EF4-FFF2-40B4-BE49-F238E27FC236}">
                  <a16:creationId xmlns:a16="http://schemas.microsoft.com/office/drawing/2014/main" id="{B1BCB0C8-F7B1-0320-00EE-ECAC9AAC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707" y="3096044"/>
              <a:ext cx="3079287" cy="3079287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E03B019-9C9F-4559-33D1-842D6148DF4F}"/>
                </a:ext>
              </a:extLst>
            </p:cNvPr>
            <p:cNvSpPr/>
            <p:nvPr/>
          </p:nvSpPr>
          <p:spPr>
            <a:xfrm>
              <a:off x="3663656" y="4565945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ECA2D9E-D52D-B01C-7B4E-1C4AC9E95BC0}"/>
                </a:ext>
              </a:extLst>
            </p:cNvPr>
            <p:cNvSpPr/>
            <p:nvPr/>
          </p:nvSpPr>
          <p:spPr>
            <a:xfrm>
              <a:off x="3870556" y="4366110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818DAFD-7931-97E9-A1C3-B100ABC73C69}"/>
                </a:ext>
              </a:extLst>
            </p:cNvPr>
            <p:cNvSpPr/>
            <p:nvPr/>
          </p:nvSpPr>
          <p:spPr>
            <a:xfrm>
              <a:off x="4064336" y="4168292"/>
              <a:ext cx="151390" cy="151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8F77E8-778D-0953-69C0-418971634AAD}"/>
                </a:ext>
              </a:extLst>
            </p:cNvPr>
            <p:cNvSpPr/>
            <p:nvPr/>
          </p:nvSpPr>
          <p:spPr>
            <a:xfrm>
              <a:off x="3870556" y="4565945"/>
              <a:ext cx="151390" cy="151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F82C74E-D65A-D108-23B6-D4881EBFE5B7}"/>
                </a:ext>
              </a:extLst>
            </p:cNvPr>
            <p:cNvSpPr/>
            <p:nvPr/>
          </p:nvSpPr>
          <p:spPr>
            <a:xfrm>
              <a:off x="4064336" y="4366110"/>
              <a:ext cx="151390" cy="151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F870F655-F506-AE8D-1EEA-BA60113AA2A1}"/>
              </a:ext>
            </a:extLst>
          </p:cNvPr>
          <p:cNvSpPr/>
          <p:nvPr/>
        </p:nvSpPr>
        <p:spPr>
          <a:xfrm>
            <a:off x="3454565" y="4765780"/>
            <a:ext cx="151390" cy="15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05B25D6-D01E-1852-6CC4-60B5B63B9A65}"/>
              </a:ext>
            </a:extLst>
          </p:cNvPr>
          <p:cNvSpPr/>
          <p:nvPr/>
        </p:nvSpPr>
        <p:spPr>
          <a:xfrm>
            <a:off x="7862225" y="5366297"/>
            <a:ext cx="151390" cy="15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60C0140-ADCD-4E78-1964-3FEF1236C5F3}"/>
              </a:ext>
            </a:extLst>
          </p:cNvPr>
          <p:cNvSpPr/>
          <p:nvPr/>
        </p:nvSpPr>
        <p:spPr>
          <a:xfrm>
            <a:off x="3173151" y="2416196"/>
            <a:ext cx="1018808" cy="496562"/>
          </a:xfrm>
          <a:custGeom>
            <a:avLst/>
            <a:gdLst>
              <a:gd name="connsiteX0" fmla="*/ 0 w 1441239"/>
              <a:gd name="connsiteY0" fmla="*/ 351226 h 702453"/>
              <a:gd name="connsiteX1" fmla="*/ 24222 w 1441239"/>
              <a:gd name="connsiteY1" fmla="*/ 381504 h 702453"/>
              <a:gd name="connsiteX2" fmla="*/ 157446 w 1441239"/>
              <a:gd name="connsiteY2" fmla="*/ 605563 h 702453"/>
              <a:gd name="connsiteX3" fmla="*/ 205891 w 1441239"/>
              <a:gd name="connsiteY3" fmla="*/ 660063 h 702453"/>
              <a:gd name="connsiteX4" fmla="*/ 230114 w 1441239"/>
              <a:gd name="connsiteY4" fmla="*/ 684286 h 702453"/>
              <a:gd name="connsiteX5" fmla="*/ 266447 w 1441239"/>
              <a:gd name="connsiteY5" fmla="*/ 702453 h 702453"/>
              <a:gd name="connsiteX6" fmla="*/ 387560 w 1441239"/>
              <a:gd name="connsiteY6" fmla="*/ 635841 h 702453"/>
              <a:gd name="connsiteX7" fmla="*/ 1211125 w 1441239"/>
              <a:gd name="connsiteY7" fmla="*/ 96890 h 702453"/>
              <a:gd name="connsiteX8" fmla="*/ 1404906 w 1441239"/>
              <a:gd name="connsiteY8" fmla="*/ 12111 h 702453"/>
              <a:gd name="connsiteX9" fmla="*/ 1441239 w 1441239"/>
              <a:gd name="connsiteY9" fmla="*/ 0 h 70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1239" h="702453">
                <a:moveTo>
                  <a:pt x="0" y="351226"/>
                </a:moveTo>
                <a:cubicBezTo>
                  <a:pt x="8074" y="361319"/>
                  <a:pt x="17419" y="370514"/>
                  <a:pt x="24222" y="381504"/>
                </a:cubicBezTo>
                <a:cubicBezTo>
                  <a:pt x="69958" y="455385"/>
                  <a:pt x="99718" y="540620"/>
                  <a:pt x="157446" y="605563"/>
                </a:cubicBezTo>
                <a:cubicBezTo>
                  <a:pt x="173594" y="623730"/>
                  <a:pt x="189404" y="642203"/>
                  <a:pt x="205891" y="660063"/>
                </a:cubicBezTo>
                <a:cubicBezTo>
                  <a:pt x="213636" y="668454"/>
                  <a:pt x="220759" y="677738"/>
                  <a:pt x="230114" y="684286"/>
                </a:cubicBezTo>
                <a:cubicBezTo>
                  <a:pt x="241207" y="692051"/>
                  <a:pt x="254336" y="696397"/>
                  <a:pt x="266447" y="702453"/>
                </a:cubicBezTo>
                <a:cubicBezTo>
                  <a:pt x="319122" y="684894"/>
                  <a:pt x="299449" y="692854"/>
                  <a:pt x="387560" y="635841"/>
                </a:cubicBezTo>
                <a:cubicBezTo>
                  <a:pt x="663006" y="457611"/>
                  <a:pt x="910552" y="228390"/>
                  <a:pt x="1211125" y="96890"/>
                </a:cubicBezTo>
                <a:lnTo>
                  <a:pt x="1404906" y="12111"/>
                </a:lnTo>
                <a:cubicBezTo>
                  <a:pt x="1416672" y="7157"/>
                  <a:pt x="1441239" y="0"/>
                  <a:pt x="144123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076EBA-B476-37F1-72E8-626C3CEEF4FA}"/>
              </a:ext>
            </a:extLst>
          </p:cNvPr>
          <p:cNvSpPr txBox="1"/>
          <p:nvPr/>
        </p:nvSpPr>
        <p:spPr>
          <a:xfrm>
            <a:off x="8234645" y="1945628"/>
            <a:ext cx="1568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</a:rPr>
              <a:t>×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161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BB9C-1076-B318-214C-D15809C96007}"/>
              </a:ext>
            </a:extLst>
          </p:cNvPr>
          <p:cNvSpPr txBox="1"/>
          <p:nvPr/>
        </p:nvSpPr>
        <p:spPr>
          <a:xfrm>
            <a:off x="2264805" y="2599441"/>
            <a:ext cx="45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只搜索回报高的点会出现一个问题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58D09D-57D7-7BA0-64E3-33871092B349}"/>
              </a:ext>
            </a:extLst>
          </p:cNvPr>
          <p:cNvSpPr/>
          <p:nvPr/>
        </p:nvSpPr>
        <p:spPr>
          <a:xfrm>
            <a:off x="5456122" y="3554654"/>
            <a:ext cx="333059" cy="3330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8F9B59-85D1-3DF1-92B0-8F17C486A90A}"/>
              </a:ext>
            </a:extLst>
          </p:cNvPr>
          <p:cNvSpPr/>
          <p:nvPr/>
        </p:nvSpPr>
        <p:spPr>
          <a:xfrm>
            <a:off x="3985614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BBC65C-B326-1E41-C5D0-FE244414EB05}"/>
              </a:ext>
            </a:extLst>
          </p:cNvPr>
          <p:cNvSpPr/>
          <p:nvPr/>
        </p:nvSpPr>
        <p:spPr>
          <a:xfrm>
            <a:off x="5456121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E334BF-E1AE-E814-B26E-043DF3ED20E3}"/>
              </a:ext>
            </a:extLst>
          </p:cNvPr>
          <p:cNvSpPr/>
          <p:nvPr/>
        </p:nvSpPr>
        <p:spPr>
          <a:xfrm>
            <a:off x="6926628" y="4938365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BB8ED8-285C-1FB7-B7BD-7C62299B5C26}"/>
              </a:ext>
            </a:extLst>
          </p:cNvPr>
          <p:cNvCxnSpPr>
            <a:stCxn id="5" idx="3"/>
            <a:endCxn id="27" idx="7"/>
          </p:cNvCxnSpPr>
          <p:nvPr/>
        </p:nvCxnSpPr>
        <p:spPr>
          <a:xfrm flipH="1">
            <a:off x="4269898" y="3838938"/>
            <a:ext cx="1234999" cy="11482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E6643F-2FA4-626B-470B-98A7F52732F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5740406" y="3838938"/>
            <a:ext cx="1352752" cy="10994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E5BF3-7062-B725-6B50-0F8DAA4D6F8F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 flipH="1">
            <a:off x="5622651" y="3887713"/>
            <a:ext cx="1" cy="105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/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/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/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/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/>
              <p:nvPr/>
            </p:nvSpPr>
            <p:spPr>
              <a:xfrm>
                <a:off x="3441358" y="5283741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283741"/>
                <a:ext cx="142156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/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/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/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/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blipFill>
                <a:blip r:embed="rId10"/>
                <a:stretch>
                  <a:fillRect l="-3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/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/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实际的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blipFill>
                <a:blip r:embed="rId12"/>
                <a:stretch>
                  <a:fillRect l="-4128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9D8BFE-71C4-B0AB-F5B2-2A48922425A7}"/>
                  </a:ext>
                </a:extLst>
              </p:cNvPr>
              <p:cNvSpPr txBox="1"/>
              <p:nvPr/>
            </p:nvSpPr>
            <p:spPr>
              <a:xfrm>
                <a:off x="8695883" y="3476464"/>
                <a:ext cx="207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搜索之前，初始化所有的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9D8BFE-71C4-B0AB-F5B2-2A4892242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883" y="3476464"/>
                <a:ext cx="2071025" cy="646331"/>
              </a:xfrm>
              <a:prstGeom prst="rect">
                <a:avLst/>
              </a:prstGeom>
              <a:blipFill>
                <a:blip r:embed="rId13"/>
                <a:stretch>
                  <a:fillRect l="-2353" t="-471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3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BB9C-1076-B318-214C-D15809C96007}"/>
              </a:ext>
            </a:extLst>
          </p:cNvPr>
          <p:cNvSpPr txBox="1"/>
          <p:nvPr/>
        </p:nvSpPr>
        <p:spPr>
          <a:xfrm>
            <a:off x="2264805" y="2599441"/>
            <a:ext cx="45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只搜索回报高的点会出现一个问题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58D09D-57D7-7BA0-64E3-33871092B349}"/>
              </a:ext>
            </a:extLst>
          </p:cNvPr>
          <p:cNvSpPr/>
          <p:nvPr/>
        </p:nvSpPr>
        <p:spPr>
          <a:xfrm>
            <a:off x="5456122" y="3554654"/>
            <a:ext cx="333059" cy="3330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8F9B59-85D1-3DF1-92B0-8F17C486A90A}"/>
              </a:ext>
            </a:extLst>
          </p:cNvPr>
          <p:cNvSpPr/>
          <p:nvPr/>
        </p:nvSpPr>
        <p:spPr>
          <a:xfrm>
            <a:off x="3985614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BBC65C-B326-1E41-C5D0-FE244414EB05}"/>
              </a:ext>
            </a:extLst>
          </p:cNvPr>
          <p:cNvSpPr/>
          <p:nvPr/>
        </p:nvSpPr>
        <p:spPr>
          <a:xfrm>
            <a:off x="5456121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E334BF-E1AE-E814-B26E-043DF3ED20E3}"/>
              </a:ext>
            </a:extLst>
          </p:cNvPr>
          <p:cNvSpPr/>
          <p:nvPr/>
        </p:nvSpPr>
        <p:spPr>
          <a:xfrm>
            <a:off x="6926628" y="4938365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BB8ED8-285C-1FB7-B7BD-7C62299B5C26}"/>
              </a:ext>
            </a:extLst>
          </p:cNvPr>
          <p:cNvCxnSpPr>
            <a:stCxn id="5" idx="3"/>
            <a:endCxn id="27" idx="7"/>
          </p:cNvCxnSpPr>
          <p:nvPr/>
        </p:nvCxnSpPr>
        <p:spPr>
          <a:xfrm flipH="1">
            <a:off x="4269898" y="3838938"/>
            <a:ext cx="1234999" cy="11482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E6643F-2FA4-626B-470B-98A7F52732F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5740406" y="3838938"/>
            <a:ext cx="1352752" cy="10994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E5BF3-7062-B725-6B50-0F8DAA4D6F8F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 flipH="1">
            <a:off x="5622651" y="3887713"/>
            <a:ext cx="1" cy="105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/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/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/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/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/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blipFill>
                <a:blip r:embed="rId6"/>
                <a:stretch>
                  <a:fillRect l="-38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/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/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/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/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blipFill>
                <a:blip r:embed="rId10"/>
                <a:stretch>
                  <a:fillRect l="-3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/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/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实际的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blipFill>
                <a:blip r:embed="rId12"/>
                <a:stretch>
                  <a:fillRect l="-4128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/>
              <p:nvPr/>
            </p:nvSpPr>
            <p:spPr>
              <a:xfrm>
                <a:off x="8102431" y="3416154"/>
                <a:ext cx="35607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先探索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31" y="3416154"/>
                <a:ext cx="3560710" cy="646331"/>
              </a:xfrm>
              <a:prstGeom prst="rect">
                <a:avLst/>
              </a:prstGeom>
              <a:blipFill>
                <a:blip r:embed="rId13"/>
                <a:stretch>
                  <a:fillRect l="-1370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8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BB9C-1076-B318-214C-D15809C96007}"/>
              </a:ext>
            </a:extLst>
          </p:cNvPr>
          <p:cNvSpPr txBox="1"/>
          <p:nvPr/>
        </p:nvSpPr>
        <p:spPr>
          <a:xfrm>
            <a:off x="2264805" y="2599441"/>
            <a:ext cx="45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只搜索回报高的点会出现一个问题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58D09D-57D7-7BA0-64E3-33871092B349}"/>
              </a:ext>
            </a:extLst>
          </p:cNvPr>
          <p:cNvSpPr/>
          <p:nvPr/>
        </p:nvSpPr>
        <p:spPr>
          <a:xfrm>
            <a:off x="5456122" y="3554654"/>
            <a:ext cx="333059" cy="3330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8F9B59-85D1-3DF1-92B0-8F17C486A90A}"/>
              </a:ext>
            </a:extLst>
          </p:cNvPr>
          <p:cNvSpPr/>
          <p:nvPr/>
        </p:nvSpPr>
        <p:spPr>
          <a:xfrm>
            <a:off x="3985614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BBC65C-B326-1E41-C5D0-FE244414EB05}"/>
              </a:ext>
            </a:extLst>
          </p:cNvPr>
          <p:cNvSpPr/>
          <p:nvPr/>
        </p:nvSpPr>
        <p:spPr>
          <a:xfrm>
            <a:off x="5456121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E334BF-E1AE-E814-B26E-043DF3ED20E3}"/>
              </a:ext>
            </a:extLst>
          </p:cNvPr>
          <p:cNvSpPr/>
          <p:nvPr/>
        </p:nvSpPr>
        <p:spPr>
          <a:xfrm>
            <a:off x="6926628" y="4938365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BB8ED8-285C-1FB7-B7BD-7C62299B5C26}"/>
              </a:ext>
            </a:extLst>
          </p:cNvPr>
          <p:cNvCxnSpPr>
            <a:stCxn id="5" idx="3"/>
            <a:endCxn id="27" idx="7"/>
          </p:cNvCxnSpPr>
          <p:nvPr/>
        </p:nvCxnSpPr>
        <p:spPr>
          <a:xfrm flipH="1">
            <a:off x="4269898" y="3838938"/>
            <a:ext cx="1234999" cy="11482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E6643F-2FA4-626B-470B-98A7F52732F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5740406" y="3838938"/>
            <a:ext cx="1352752" cy="10994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E5BF3-7062-B725-6B50-0F8DAA4D6F8F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 flipH="1">
            <a:off x="5622651" y="3887713"/>
            <a:ext cx="1" cy="105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/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/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/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/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/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/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/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/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/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blipFill>
                <a:blip r:embed="rId10"/>
                <a:stretch>
                  <a:fillRect l="-3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/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/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实际的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blipFill>
                <a:blip r:embed="rId12"/>
                <a:stretch>
                  <a:fillRect l="-4128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/>
              <p:nvPr/>
            </p:nvSpPr>
            <p:spPr>
              <a:xfrm>
                <a:off x="8102431" y="3416154"/>
                <a:ext cx="35607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最大，选择探索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31" y="3416154"/>
                <a:ext cx="3560710" cy="646331"/>
              </a:xfrm>
              <a:prstGeom prst="rect">
                <a:avLst/>
              </a:prstGeom>
              <a:blipFill>
                <a:blip r:embed="rId13"/>
                <a:stretch>
                  <a:fillRect l="-1370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7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BB9C-1076-B318-214C-D15809C96007}"/>
              </a:ext>
            </a:extLst>
          </p:cNvPr>
          <p:cNvSpPr txBox="1"/>
          <p:nvPr/>
        </p:nvSpPr>
        <p:spPr>
          <a:xfrm>
            <a:off x="2264805" y="2599441"/>
            <a:ext cx="45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只搜索回报高的点会出现一个问题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58D09D-57D7-7BA0-64E3-33871092B349}"/>
              </a:ext>
            </a:extLst>
          </p:cNvPr>
          <p:cNvSpPr/>
          <p:nvPr/>
        </p:nvSpPr>
        <p:spPr>
          <a:xfrm>
            <a:off x="5456122" y="3554654"/>
            <a:ext cx="333059" cy="3330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8F9B59-85D1-3DF1-92B0-8F17C486A90A}"/>
              </a:ext>
            </a:extLst>
          </p:cNvPr>
          <p:cNvSpPr/>
          <p:nvPr/>
        </p:nvSpPr>
        <p:spPr>
          <a:xfrm>
            <a:off x="3985614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BBC65C-B326-1E41-C5D0-FE244414EB05}"/>
              </a:ext>
            </a:extLst>
          </p:cNvPr>
          <p:cNvSpPr/>
          <p:nvPr/>
        </p:nvSpPr>
        <p:spPr>
          <a:xfrm>
            <a:off x="5456121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E334BF-E1AE-E814-B26E-043DF3ED20E3}"/>
              </a:ext>
            </a:extLst>
          </p:cNvPr>
          <p:cNvSpPr/>
          <p:nvPr/>
        </p:nvSpPr>
        <p:spPr>
          <a:xfrm>
            <a:off x="6926628" y="4938365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BB8ED8-285C-1FB7-B7BD-7C62299B5C26}"/>
              </a:ext>
            </a:extLst>
          </p:cNvPr>
          <p:cNvCxnSpPr>
            <a:stCxn id="5" idx="3"/>
            <a:endCxn id="27" idx="7"/>
          </p:cNvCxnSpPr>
          <p:nvPr/>
        </p:nvCxnSpPr>
        <p:spPr>
          <a:xfrm flipH="1">
            <a:off x="4269898" y="3838938"/>
            <a:ext cx="1234999" cy="11482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E6643F-2FA4-626B-470B-98A7F52732F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5740406" y="3838938"/>
            <a:ext cx="1352752" cy="10994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E5BF3-7062-B725-6B50-0F8DAA4D6F8F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 flipH="1">
            <a:off x="5622651" y="3887713"/>
            <a:ext cx="1" cy="105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/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/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/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/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/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blipFill>
                <a:blip r:embed="rId6"/>
                <a:stretch>
                  <a:fillRect l="-38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/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/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/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/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blipFill>
                <a:blip r:embed="rId10"/>
                <a:stretch>
                  <a:fillRect l="-3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/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/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实际的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blipFill>
                <a:blip r:embed="rId12"/>
                <a:stretch>
                  <a:fillRect l="-4128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/>
              <p:nvPr/>
            </p:nvSpPr>
            <p:spPr>
              <a:xfrm>
                <a:off x="8102431" y="3416154"/>
                <a:ext cx="35607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最大，继续探索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并且以此下去，每次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则每次更新完后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所以每次探索完后均为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31" y="3416154"/>
                <a:ext cx="3560710" cy="1477328"/>
              </a:xfrm>
              <a:prstGeom prst="rect">
                <a:avLst/>
              </a:prstGeom>
              <a:blipFill>
                <a:blip r:embed="rId13"/>
                <a:stretch>
                  <a:fillRect l="-1370" t="-2881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74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1</a:t>
            </a:r>
            <a:r>
              <a:rPr lang="zh-CN" altLang="en-US" dirty="0"/>
              <a:t>：优先搜索回报高的那些节点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BB9C-1076-B318-214C-D15809C96007}"/>
              </a:ext>
            </a:extLst>
          </p:cNvPr>
          <p:cNvSpPr txBox="1"/>
          <p:nvPr/>
        </p:nvSpPr>
        <p:spPr>
          <a:xfrm>
            <a:off x="2264805" y="2599441"/>
            <a:ext cx="45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只搜索回报高的点会出现一个问题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58D09D-57D7-7BA0-64E3-33871092B349}"/>
              </a:ext>
            </a:extLst>
          </p:cNvPr>
          <p:cNvSpPr/>
          <p:nvPr/>
        </p:nvSpPr>
        <p:spPr>
          <a:xfrm>
            <a:off x="5456122" y="3554654"/>
            <a:ext cx="333059" cy="3330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8F9B59-85D1-3DF1-92B0-8F17C486A90A}"/>
              </a:ext>
            </a:extLst>
          </p:cNvPr>
          <p:cNvSpPr/>
          <p:nvPr/>
        </p:nvSpPr>
        <p:spPr>
          <a:xfrm>
            <a:off x="3985614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BBC65C-B326-1E41-C5D0-FE244414EB05}"/>
              </a:ext>
            </a:extLst>
          </p:cNvPr>
          <p:cNvSpPr/>
          <p:nvPr/>
        </p:nvSpPr>
        <p:spPr>
          <a:xfrm>
            <a:off x="5456121" y="4938366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E334BF-E1AE-E814-B26E-043DF3ED20E3}"/>
              </a:ext>
            </a:extLst>
          </p:cNvPr>
          <p:cNvSpPr/>
          <p:nvPr/>
        </p:nvSpPr>
        <p:spPr>
          <a:xfrm>
            <a:off x="6926628" y="4938365"/>
            <a:ext cx="333059" cy="3330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BB8ED8-285C-1FB7-B7BD-7C62299B5C26}"/>
              </a:ext>
            </a:extLst>
          </p:cNvPr>
          <p:cNvCxnSpPr>
            <a:stCxn id="5" idx="3"/>
            <a:endCxn id="27" idx="7"/>
          </p:cNvCxnSpPr>
          <p:nvPr/>
        </p:nvCxnSpPr>
        <p:spPr>
          <a:xfrm flipH="1">
            <a:off x="4269898" y="3838938"/>
            <a:ext cx="1234999" cy="11482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E6643F-2FA4-626B-470B-98A7F52732F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5740406" y="3838938"/>
            <a:ext cx="1352752" cy="10994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E5BF3-7062-B725-6B50-0F8DAA4D6F8F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 flipH="1">
            <a:off x="5622651" y="3887713"/>
            <a:ext cx="1" cy="105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/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21095E-057F-4AD9-B87C-CDCE788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6" y="3369988"/>
                <a:ext cx="6055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/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667C5F-4027-9B08-4139-54EBAB0C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73" y="4133952"/>
                <a:ext cx="60556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/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C49D29-B172-5EDF-5E11-3479AD05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122795"/>
                <a:ext cx="60556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/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9ED5491-C317-FFC5-A956-70ED94E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6" y="4122795"/>
                <a:ext cx="60556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/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)=1.2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BB47A9-0A75-34A7-E2AB-D45DB966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80" y="5283741"/>
                <a:ext cx="1572956" cy="369332"/>
              </a:xfrm>
              <a:prstGeom prst="rect">
                <a:avLst/>
              </a:prstGeom>
              <a:blipFill>
                <a:blip r:embed="rId6"/>
                <a:stretch>
                  <a:fillRect l="-38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/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034488-0819-06A0-3129-51BD1D60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6" y="5282155"/>
                <a:ext cx="142156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/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AF599D-CCD3-2F5C-AA5D-6340C610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282155"/>
                <a:ext cx="14215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/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51D912-DD00-742B-769F-AA8807C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761835"/>
                <a:ext cx="142156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/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814421-B31A-9193-F18A-A41A6205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8" y="5760249"/>
                <a:ext cx="1578242" cy="369332"/>
              </a:xfrm>
              <a:prstGeom prst="rect">
                <a:avLst/>
              </a:prstGeom>
              <a:blipFill>
                <a:blip r:embed="rId10"/>
                <a:stretch>
                  <a:fillRect l="-3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/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0D15B0-46B6-C3A4-2916-39D3C459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22" y="5760249"/>
                <a:ext cx="142156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/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实际的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88B325-FCBA-A9BE-20C6-57147590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24" y="5760249"/>
                <a:ext cx="1332238" cy="369332"/>
              </a:xfrm>
              <a:prstGeom prst="rect">
                <a:avLst/>
              </a:prstGeom>
              <a:blipFill>
                <a:blip r:embed="rId12"/>
                <a:stretch>
                  <a:fillRect l="-4128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/>
              <p:nvPr/>
            </p:nvSpPr>
            <p:spPr>
              <a:xfrm>
                <a:off x="8102431" y="3416154"/>
                <a:ext cx="396038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最终训练完后，会认为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为最优策略</a:t>
                </a:r>
                <a:endParaRPr lang="en-US" altLang="zh-CN" dirty="0"/>
              </a:p>
              <a:p>
                <a:r>
                  <a:rPr lang="zh-CN" altLang="en-US" dirty="0"/>
                  <a:t>但实际的最优策略为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只是因为对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探索次数太少，导致估计不准确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仅依靠思想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是不足够的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81F3B4-C02D-9DF5-1CCD-C2A3BCFD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31" y="3416154"/>
                <a:ext cx="3960382" cy="2031325"/>
              </a:xfrm>
              <a:prstGeom prst="rect">
                <a:avLst/>
              </a:prstGeom>
              <a:blipFill>
                <a:blip r:embed="rId13"/>
                <a:stretch>
                  <a:fillRect l="-1231" t="-2096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3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蒙特卡洛树搜索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31D56-95E0-B1C5-0DEF-5E90B5BAD232}"/>
              </a:ext>
            </a:extLst>
          </p:cNvPr>
          <p:cNvSpPr txBox="1"/>
          <p:nvPr/>
        </p:nvSpPr>
        <p:spPr>
          <a:xfrm>
            <a:off x="2264805" y="1586575"/>
            <a:ext cx="686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  <a:r>
              <a:rPr lang="en-US" altLang="zh-CN" dirty="0"/>
              <a:t>2</a:t>
            </a:r>
            <a:r>
              <a:rPr lang="zh-CN" altLang="en-US" dirty="0"/>
              <a:t>：探索那些探索次数不多，了解不完全的点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71E683-B518-0FEC-FB3D-D0733DB3F7B9}"/>
              </a:ext>
            </a:extLst>
          </p:cNvPr>
          <p:cNvSpPr txBox="1"/>
          <p:nvPr/>
        </p:nvSpPr>
        <p:spPr>
          <a:xfrm>
            <a:off x="2262786" y="2438278"/>
            <a:ext cx="591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UCB</a:t>
            </a:r>
            <a:r>
              <a:rPr lang="zh-CN" altLang="en-US" dirty="0"/>
              <a:t>（</a:t>
            </a:r>
            <a:r>
              <a:rPr lang="en-US" altLang="zh-CN" dirty="0"/>
              <a:t>upper confident bound</a:t>
            </a:r>
            <a:r>
              <a:rPr lang="zh-CN" altLang="en-US" dirty="0"/>
              <a:t>）的方法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D1F552-C551-B8BA-103C-DB1950B427F2}"/>
                  </a:ext>
                </a:extLst>
              </p:cNvPr>
              <p:cNvSpPr txBox="1"/>
              <p:nvPr/>
            </p:nvSpPr>
            <p:spPr>
              <a:xfrm>
                <a:off x="2365082" y="3213533"/>
                <a:ext cx="5007527" cy="95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D1F552-C551-B8BA-103C-DB1950B4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82" y="3213533"/>
                <a:ext cx="5007527" cy="95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AC2493-B045-B615-32AD-2FF827BD5175}"/>
                  </a:ext>
                </a:extLst>
              </p:cNvPr>
              <p:cNvSpPr txBox="1"/>
              <p:nvPr/>
            </p:nvSpPr>
            <p:spPr>
              <a:xfrm>
                <a:off x="2148214" y="4653103"/>
                <a:ext cx="53611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当前策略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/>
                  <a:t>选择动作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的概率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选择动作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次数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访问到该节点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的次数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AC2493-B045-B615-32AD-2FF827BD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14" y="4653103"/>
                <a:ext cx="5361140" cy="1015663"/>
              </a:xfrm>
              <a:prstGeom prst="rect">
                <a:avLst/>
              </a:prstGeom>
              <a:blipFill>
                <a:blip r:embed="rId3"/>
                <a:stretch>
                  <a:fillRect l="-455" t="-4192" b="-8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191A74-9608-244B-FDFB-E3274ECE7E72}"/>
              </a:ext>
            </a:extLst>
          </p:cNvPr>
          <p:cNvCxnSpPr/>
          <p:nvPr/>
        </p:nvCxnSpPr>
        <p:spPr>
          <a:xfrm>
            <a:off x="6463430" y="4848449"/>
            <a:ext cx="2104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B14DC3-62BC-DA8F-C7CE-1F00E93FCD7C}"/>
              </a:ext>
            </a:extLst>
          </p:cNvPr>
          <p:cNvCxnSpPr>
            <a:cxnSpLocks/>
          </p:cNvCxnSpPr>
          <p:nvPr/>
        </p:nvCxnSpPr>
        <p:spPr>
          <a:xfrm>
            <a:off x="5279721" y="5193809"/>
            <a:ext cx="3288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3261B-3D1F-F565-AA7E-537667F40133}"/>
              </a:ext>
            </a:extLst>
          </p:cNvPr>
          <p:cNvSpPr txBox="1"/>
          <p:nvPr/>
        </p:nvSpPr>
        <p:spPr>
          <a:xfrm>
            <a:off x="8686800" y="4653103"/>
            <a:ext cx="236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思想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的体现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105A71-1533-A0D8-B09C-32C0517832F8}"/>
              </a:ext>
            </a:extLst>
          </p:cNvPr>
          <p:cNvSpPr txBox="1"/>
          <p:nvPr/>
        </p:nvSpPr>
        <p:spPr>
          <a:xfrm>
            <a:off x="8686800" y="5009143"/>
            <a:ext cx="236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思想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的体现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8C1181A-310B-C173-FA8B-A075AE293195}"/>
                  </a:ext>
                </a:extLst>
              </p:cNvPr>
              <p:cNvSpPr txBox="1"/>
              <p:nvPr/>
            </p:nvSpPr>
            <p:spPr>
              <a:xfrm>
                <a:off x="2567836" y="6062597"/>
                <a:ext cx="4421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每次探索选择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最大的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8C1181A-310B-C173-FA8B-A075AE29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36" y="6062597"/>
                <a:ext cx="4421687" cy="400110"/>
              </a:xfrm>
              <a:prstGeom prst="rect">
                <a:avLst/>
              </a:prstGeom>
              <a:blipFill>
                <a:blip r:embed="rId4"/>
                <a:stretch>
                  <a:fillRect l="-137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6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其他</a:t>
            </a:r>
            <a:r>
              <a:rPr lang="en-US" altLang="zh-CN" sz="2800" dirty="0"/>
              <a:t>trick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56304F-9914-0723-5B1A-7BDE98FA2E0A}"/>
              </a:ext>
            </a:extLst>
          </p:cNvPr>
          <p:cNvSpPr txBox="1"/>
          <p:nvPr/>
        </p:nvSpPr>
        <p:spPr>
          <a:xfrm>
            <a:off x="2442574" y="1878904"/>
            <a:ext cx="430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Self-play: </a:t>
            </a:r>
            <a:r>
              <a:rPr lang="zh-CN" altLang="en-US" sz="2400" dirty="0"/>
              <a:t>迭代更新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98FD56-0DF8-CBA0-3055-FBB40ECA0C5C}"/>
              </a:ext>
            </a:extLst>
          </p:cNvPr>
          <p:cNvSpPr txBox="1"/>
          <p:nvPr/>
        </p:nvSpPr>
        <p:spPr>
          <a:xfrm>
            <a:off x="2567835" y="2598085"/>
            <a:ext cx="491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选择上一次学习到的策略作为对手，来更新当前策略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CFEF17-B6DE-E259-2745-1702C76F6C25}"/>
              </a:ext>
            </a:extLst>
          </p:cNvPr>
          <p:cNvSpPr txBox="1"/>
          <p:nvPr/>
        </p:nvSpPr>
        <p:spPr>
          <a:xfrm>
            <a:off x="2442574" y="3828789"/>
            <a:ext cx="430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actor-critic: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7A93F0-DB82-4D33-E159-A77833AD43F5}"/>
                  </a:ext>
                </a:extLst>
              </p:cNvPr>
              <p:cNvSpPr txBox="1"/>
              <p:nvPr/>
            </p:nvSpPr>
            <p:spPr>
              <a:xfrm>
                <a:off x="2567835" y="4690161"/>
                <a:ext cx="4916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一个网络表示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一个网络表示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7A93F0-DB82-4D33-E159-A77833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35" y="4690161"/>
                <a:ext cx="4916468" cy="830997"/>
              </a:xfrm>
              <a:prstGeom prst="rect">
                <a:avLst/>
              </a:prstGeom>
              <a:blipFill>
                <a:blip r:embed="rId2"/>
                <a:stretch>
                  <a:fillRect l="-1859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48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76E578-2D82-78C2-F0CF-3301DFA27B51}"/>
              </a:ext>
            </a:extLst>
          </p:cNvPr>
          <p:cNvSpPr txBox="1"/>
          <p:nvPr/>
        </p:nvSpPr>
        <p:spPr>
          <a:xfrm>
            <a:off x="1872641" y="682669"/>
            <a:ext cx="34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AlphaZero</a:t>
            </a:r>
            <a:r>
              <a:rPr lang="zh-CN" altLang="en-US" sz="2800" dirty="0"/>
              <a:t>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22A6C-DB64-8B5A-9273-62FB56916D74}"/>
              </a:ext>
            </a:extLst>
          </p:cNvPr>
          <p:cNvSpPr txBox="1"/>
          <p:nvPr/>
        </p:nvSpPr>
        <p:spPr>
          <a:xfrm>
            <a:off x="2304789" y="205714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初始化策略网络，价值网络，以及对手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UCB</a:t>
            </a:r>
            <a:r>
              <a:rPr lang="zh-CN" altLang="en-US" dirty="0"/>
              <a:t>算法</a:t>
            </a:r>
            <a:r>
              <a:rPr lang="en-US" altLang="zh-CN" dirty="0"/>
              <a:t>sample</a:t>
            </a:r>
            <a:r>
              <a:rPr lang="zh-CN" altLang="en-US" dirty="0"/>
              <a:t>一局比赛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根据比赛结果更新两个网络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0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EA57C2-907B-F962-4B30-654E8AB81839}"/>
              </a:ext>
            </a:extLst>
          </p:cNvPr>
          <p:cNvSpPr txBox="1"/>
          <p:nvPr/>
        </p:nvSpPr>
        <p:spPr>
          <a:xfrm>
            <a:off x="2104373" y="645090"/>
            <a:ext cx="347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16F1A7-DF5D-F4C1-59B7-488C8E134654}"/>
              </a:ext>
            </a:extLst>
          </p:cNvPr>
          <p:cNvSpPr txBox="1"/>
          <p:nvPr/>
        </p:nvSpPr>
        <p:spPr>
          <a:xfrm>
            <a:off x="2110637" y="1546964"/>
            <a:ext cx="6670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AlphaZero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强化学习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马尔科夫决策过程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(Deep) Q-Learning   </a:t>
            </a:r>
          </a:p>
          <a:p>
            <a:r>
              <a:rPr lang="en-US" altLang="zh-CN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蒙特卡洛树搜索</a:t>
            </a:r>
            <a:endParaRPr lang="en-US" altLang="zh-CN" dirty="0"/>
          </a:p>
          <a:p>
            <a:r>
              <a:rPr lang="en-US" altLang="zh-CN" dirty="0"/>
              <a:t>UCB</a:t>
            </a:r>
            <a:r>
              <a:rPr lang="zh-CN" altLang="en-US" dirty="0"/>
              <a:t>（</a:t>
            </a:r>
            <a:r>
              <a:rPr lang="en-US" altLang="zh-CN" dirty="0"/>
              <a:t>upper confident bound</a:t>
            </a:r>
            <a:r>
              <a:rPr lang="zh-CN" altLang="en-US" dirty="0"/>
              <a:t>）思想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回报高动作优先</a:t>
            </a:r>
            <a:r>
              <a:rPr lang="en-US" altLang="zh-CN" dirty="0"/>
              <a:t>(exploit)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探索少动作优先</a:t>
            </a:r>
            <a:r>
              <a:rPr lang="en-US" altLang="zh-CN" dirty="0"/>
              <a:t>(explore)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Self-play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Actor-critic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456AD0-8D22-CB24-C94E-C8A73339F6FD}"/>
              </a:ext>
            </a:extLst>
          </p:cNvPr>
          <p:cNvSpPr txBox="1"/>
          <p:nvPr/>
        </p:nvSpPr>
        <p:spPr>
          <a:xfrm>
            <a:off x="2179529" y="4888190"/>
            <a:ext cx="6194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:</a:t>
            </a:r>
          </a:p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roboto" panose="020B0604020202020204" pitchFamily="2" charset="0"/>
              </a:rPr>
              <a:t>A general reinforcement learning algorithm that masters chess, shogi, and Go through self-play</a:t>
            </a:r>
          </a:p>
          <a:p>
            <a:endParaRPr lang="en-US" altLang="zh-CN" b="1" i="0" dirty="0">
              <a:solidFill>
                <a:srgbClr val="262626"/>
              </a:solidFill>
              <a:effectLst/>
              <a:latin typeface="roboto" panose="020B0604020202020204" pitchFamily="2" charset="0"/>
            </a:endParaRPr>
          </a:p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roboto" panose="020B0604020202020204" pitchFamily="2" charset="0"/>
              </a:rPr>
              <a:t>Mastering Chess and Shogi by Self-Play with a</a:t>
            </a:r>
          </a:p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roboto" panose="020B0604020202020204" pitchFamily="2" charset="0"/>
              </a:rPr>
              <a:t>General Reinforcement Learning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88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DAA24E0-B3B4-4A66-647D-75BB82A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49" y="615509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alpha-beta pruning</a:t>
            </a:r>
            <a:endParaRPr lang="zh-CN" altLang="en-US" sz="2800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B7E81CA-991A-9BD8-EAC1-FE8E7E00F76C}"/>
              </a:ext>
            </a:extLst>
          </p:cNvPr>
          <p:cNvGrpSpPr/>
          <p:nvPr/>
        </p:nvGrpSpPr>
        <p:grpSpPr>
          <a:xfrm>
            <a:off x="2090756" y="1876491"/>
            <a:ext cx="6441150" cy="3918331"/>
            <a:chOff x="2090756" y="1876491"/>
            <a:chExt cx="6441150" cy="391833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E1A87B49-8370-0891-F4AF-263A5E65286B}"/>
                </a:ext>
              </a:extLst>
            </p:cNvPr>
            <p:cNvSpPr/>
            <p:nvPr/>
          </p:nvSpPr>
          <p:spPr>
            <a:xfrm>
              <a:off x="5047991" y="1876491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175F224-E539-29B8-E14B-0C3132E95F37}"/>
                </a:ext>
              </a:extLst>
            </p:cNvPr>
            <p:cNvSpPr/>
            <p:nvPr/>
          </p:nvSpPr>
          <p:spPr>
            <a:xfrm rot="10800000">
              <a:off x="3521548" y="2817927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75848F2-CF30-F251-4303-CFE3E613D327}"/>
                </a:ext>
              </a:extLst>
            </p:cNvPr>
            <p:cNvSpPr/>
            <p:nvPr/>
          </p:nvSpPr>
          <p:spPr>
            <a:xfrm rot="10800000">
              <a:off x="6594412" y="2817927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2B4F229-CBF6-36EA-5E27-7C39ECE4CC18}"/>
                </a:ext>
              </a:extLst>
            </p:cNvPr>
            <p:cNvSpPr/>
            <p:nvPr/>
          </p:nvSpPr>
          <p:spPr>
            <a:xfrm>
              <a:off x="2622224" y="375024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06420E7-E27F-A54B-F036-43BB1F4F87E5}"/>
                </a:ext>
              </a:extLst>
            </p:cNvPr>
            <p:cNvSpPr/>
            <p:nvPr/>
          </p:nvSpPr>
          <p:spPr>
            <a:xfrm>
              <a:off x="4259073" y="373463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C1D38D00-954D-8BBB-40CE-66561761FC85}"/>
                </a:ext>
              </a:extLst>
            </p:cNvPr>
            <p:cNvSpPr/>
            <p:nvPr/>
          </p:nvSpPr>
          <p:spPr>
            <a:xfrm>
              <a:off x="7540408" y="3689193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67FC12A4-AACC-4A0A-D222-6DE7C7319CDA}"/>
                </a:ext>
              </a:extLst>
            </p:cNvPr>
            <p:cNvSpPr/>
            <p:nvPr/>
          </p:nvSpPr>
          <p:spPr>
            <a:xfrm>
              <a:off x="5903559" y="3750244"/>
              <a:ext cx="453235" cy="3907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001ED627-7411-FF0F-51A1-6AA42EB98649}"/>
                </a:ext>
              </a:extLst>
            </p:cNvPr>
            <p:cNvSpPr/>
            <p:nvPr/>
          </p:nvSpPr>
          <p:spPr>
            <a:xfrm rot="10800000">
              <a:off x="2090756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41F54EA-7665-C7CE-1FBE-4AA9828CA951}"/>
                </a:ext>
              </a:extLst>
            </p:cNvPr>
            <p:cNvSpPr/>
            <p:nvPr/>
          </p:nvSpPr>
          <p:spPr>
            <a:xfrm rot="10800000">
              <a:off x="3779424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01E6F5-6454-0281-87DE-BB5C5CC3E89F}"/>
                </a:ext>
              </a:extLst>
            </p:cNvPr>
            <p:cNvSpPr/>
            <p:nvPr/>
          </p:nvSpPr>
          <p:spPr>
            <a:xfrm rot="10800000">
              <a:off x="4608356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602B50FD-5758-A697-25BE-E29FDC864A44}"/>
                </a:ext>
              </a:extLst>
            </p:cNvPr>
            <p:cNvSpPr/>
            <p:nvPr/>
          </p:nvSpPr>
          <p:spPr>
            <a:xfrm rot="10800000">
              <a:off x="7176560" y="4621668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A811901-41B9-D97C-82C8-F1BB007534CF}"/>
                </a:ext>
              </a:extLst>
            </p:cNvPr>
            <p:cNvSpPr/>
            <p:nvPr/>
          </p:nvSpPr>
          <p:spPr>
            <a:xfrm rot="10800000">
              <a:off x="2992868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051B14A4-CB29-4796-F45F-FEE58A0DFF93}"/>
                </a:ext>
              </a:extLst>
            </p:cNvPr>
            <p:cNvSpPr/>
            <p:nvPr/>
          </p:nvSpPr>
          <p:spPr>
            <a:xfrm rot="10800000">
              <a:off x="5437287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BF614AA-EB83-C96A-A4F5-366E43A2AF90}"/>
                </a:ext>
              </a:extLst>
            </p:cNvPr>
            <p:cNvSpPr/>
            <p:nvPr/>
          </p:nvSpPr>
          <p:spPr>
            <a:xfrm rot="10800000">
              <a:off x="6266217" y="4628695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E52EDE-CB82-9DBB-795C-FA4F52BEACE2}"/>
                </a:ext>
              </a:extLst>
            </p:cNvPr>
            <p:cNvSpPr/>
            <p:nvPr/>
          </p:nvSpPr>
          <p:spPr>
            <a:xfrm>
              <a:off x="2122012" y="5404101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B74AF792-0AF8-6ED5-8811-173C252A164A}"/>
                </a:ext>
              </a:extLst>
            </p:cNvPr>
            <p:cNvSpPr/>
            <p:nvPr/>
          </p:nvSpPr>
          <p:spPr>
            <a:xfrm rot="10800000">
              <a:off x="8078671" y="4621668"/>
              <a:ext cx="453235" cy="390720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F927F75-4D84-9929-532C-57041F920AC4}"/>
                </a:ext>
              </a:extLst>
            </p:cNvPr>
            <p:cNvSpPr/>
            <p:nvPr/>
          </p:nvSpPr>
          <p:spPr>
            <a:xfrm>
              <a:off x="3024124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702274-BFF0-E3E1-E250-5D2E943D4623}"/>
                </a:ext>
              </a:extLst>
            </p:cNvPr>
            <p:cNvSpPr/>
            <p:nvPr/>
          </p:nvSpPr>
          <p:spPr>
            <a:xfrm>
              <a:off x="3798902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EA91AE-5E99-5C13-C5B1-56E9E393C0C4}"/>
                </a:ext>
              </a:extLst>
            </p:cNvPr>
            <p:cNvSpPr/>
            <p:nvPr/>
          </p:nvSpPr>
          <p:spPr>
            <a:xfrm>
              <a:off x="4639612" y="5404099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4D279AA-DE21-60BD-6A44-BD2CB5C2B6F9}"/>
                </a:ext>
              </a:extLst>
            </p:cNvPr>
            <p:cNvSpPr/>
            <p:nvPr/>
          </p:nvSpPr>
          <p:spPr>
            <a:xfrm>
              <a:off x="5468543" y="5404098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16A88C9-9F0B-8B20-3E0C-78B678AF239D}"/>
                </a:ext>
              </a:extLst>
            </p:cNvPr>
            <p:cNvSpPr/>
            <p:nvPr/>
          </p:nvSpPr>
          <p:spPr>
            <a:xfrm>
              <a:off x="6297473" y="5404097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631214-61B9-96FA-998C-9E4338AD7484}"/>
                </a:ext>
              </a:extLst>
            </p:cNvPr>
            <p:cNvSpPr/>
            <p:nvPr/>
          </p:nvSpPr>
          <p:spPr>
            <a:xfrm>
              <a:off x="7207816" y="5404096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5627B4-15AC-E28C-6A10-A4687DE18CEC}"/>
                </a:ext>
              </a:extLst>
            </p:cNvPr>
            <p:cNvSpPr/>
            <p:nvPr/>
          </p:nvSpPr>
          <p:spPr>
            <a:xfrm>
              <a:off x="8118159" y="5404095"/>
              <a:ext cx="390721" cy="390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9BDA23C-787B-77BD-67F5-660371D4325A}"/>
                </a:ext>
              </a:extLst>
            </p:cNvPr>
            <p:cNvCxnSpPr>
              <a:stCxn id="5" idx="2"/>
              <a:endCxn id="6" idx="3"/>
            </p:cNvCxnSpPr>
            <p:nvPr/>
          </p:nvCxnSpPr>
          <p:spPr>
            <a:xfrm flipH="1">
              <a:off x="3748165" y="2267211"/>
              <a:ext cx="1299826" cy="55071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2C5D8B-9993-26C5-E7BD-21E6FD874ADF}"/>
                </a:ext>
              </a:extLst>
            </p:cNvPr>
            <p:cNvCxnSpPr>
              <a:cxnSpLocks/>
              <a:stCxn id="5" idx="4"/>
              <a:endCxn id="7" idx="3"/>
            </p:cNvCxnSpPr>
            <p:nvPr/>
          </p:nvCxnSpPr>
          <p:spPr>
            <a:xfrm>
              <a:off x="5501226" y="2267211"/>
              <a:ext cx="1319803" cy="55071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09AF7A0-07AB-9BB9-BC7A-16B7FD789A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848842" y="3208648"/>
              <a:ext cx="918279" cy="54159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529673-6CE8-F2F3-521D-DD82E3A1A89E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>
              <a:off x="3748165" y="3208647"/>
              <a:ext cx="737526" cy="5259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0276C23-F69C-5ECC-824A-006AC6297DC6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6130177" y="3208647"/>
              <a:ext cx="690852" cy="54159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EFADEAB-8712-C485-4347-7D2B1D61A4F7}"/>
                </a:ext>
              </a:extLst>
            </p:cNvPr>
            <p:cNvCxnSpPr>
              <a:cxnSpLocks/>
              <a:stCxn id="8" idx="3"/>
              <a:endCxn id="19" idx="3"/>
            </p:cNvCxnSpPr>
            <p:nvPr/>
          </p:nvCxnSpPr>
          <p:spPr>
            <a:xfrm>
              <a:off x="2848842" y="4140964"/>
              <a:ext cx="370643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A8F4BE8-739A-5A76-030E-7E3839EBF9A6}"/>
                </a:ext>
              </a:extLst>
            </p:cNvPr>
            <p:cNvCxnSpPr>
              <a:cxnSpLocks/>
              <a:stCxn id="9" idx="3"/>
              <a:endCxn id="16" idx="3"/>
            </p:cNvCxnSpPr>
            <p:nvPr/>
          </p:nvCxnSpPr>
          <p:spPr>
            <a:xfrm flipH="1">
              <a:off x="4006041" y="4125354"/>
              <a:ext cx="479650" cy="5033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5BAFC8C-DBA2-D311-EBB3-79E02176D1E1}"/>
                </a:ext>
              </a:extLst>
            </p:cNvPr>
            <p:cNvCxnSpPr>
              <a:cxnSpLocks/>
              <a:stCxn id="8" idx="3"/>
              <a:endCxn id="15" idx="3"/>
            </p:cNvCxnSpPr>
            <p:nvPr/>
          </p:nvCxnSpPr>
          <p:spPr>
            <a:xfrm flipH="1">
              <a:off x="2317373" y="4140964"/>
              <a:ext cx="531469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6C24D52-118A-9100-C4D5-16A1BD857C7C}"/>
                </a:ext>
              </a:extLst>
            </p:cNvPr>
            <p:cNvCxnSpPr>
              <a:cxnSpLocks/>
              <a:stCxn id="15" idx="0"/>
              <a:endCxn id="22" idx="0"/>
            </p:cNvCxnSpPr>
            <p:nvPr/>
          </p:nvCxnSpPr>
          <p:spPr>
            <a:xfrm>
              <a:off x="2317373" y="5019415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749104-B6D8-B7A7-2EE8-2BABC3D7A84E}"/>
                </a:ext>
              </a:extLst>
            </p:cNvPr>
            <p:cNvCxnSpPr>
              <a:cxnSpLocks/>
              <a:stCxn id="13" idx="3"/>
              <a:endCxn id="23" idx="3"/>
            </p:cNvCxnSpPr>
            <p:nvPr/>
          </p:nvCxnSpPr>
          <p:spPr>
            <a:xfrm>
              <a:off x="7767026" y="4079913"/>
              <a:ext cx="538262" cy="54175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04D4822-CE08-6020-D74D-C542A659C6CB}"/>
                </a:ext>
              </a:extLst>
            </p:cNvPr>
            <p:cNvCxnSpPr>
              <a:cxnSpLocks/>
              <a:stCxn id="13" idx="3"/>
              <a:endCxn id="18" idx="3"/>
            </p:cNvCxnSpPr>
            <p:nvPr/>
          </p:nvCxnSpPr>
          <p:spPr>
            <a:xfrm flipH="1">
              <a:off x="7403177" y="4079913"/>
              <a:ext cx="363849" cy="54175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08CF9DF-54A9-342D-AE12-F476A3A520A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>
              <a:off x="6821029" y="3208647"/>
              <a:ext cx="945997" cy="48054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C51FB1B-F69D-CDA3-A7EB-0BD02673B918}"/>
                </a:ext>
              </a:extLst>
            </p:cNvPr>
            <p:cNvCxnSpPr>
              <a:cxnSpLocks/>
              <a:stCxn id="14" idx="3"/>
              <a:endCxn id="21" idx="3"/>
            </p:cNvCxnSpPr>
            <p:nvPr/>
          </p:nvCxnSpPr>
          <p:spPr>
            <a:xfrm>
              <a:off x="6130177" y="4140964"/>
              <a:ext cx="362657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621E809-619E-9C59-3C87-759E46AF420A}"/>
                </a:ext>
              </a:extLst>
            </p:cNvPr>
            <p:cNvCxnSpPr>
              <a:cxnSpLocks/>
              <a:stCxn id="9" idx="3"/>
              <a:endCxn id="17" idx="3"/>
            </p:cNvCxnSpPr>
            <p:nvPr/>
          </p:nvCxnSpPr>
          <p:spPr>
            <a:xfrm>
              <a:off x="4485691" y="4125354"/>
              <a:ext cx="349282" cy="5033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45720DB-2C54-4E10-653B-83B06DAE7A0D}"/>
                </a:ext>
              </a:extLst>
            </p:cNvPr>
            <p:cNvCxnSpPr>
              <a:cxnSpLocks/>
              <a:stCxn id="14" idx="3"/>
              <a:endCxn id="20" idx="3"/>
            </p:cNvCxnSpPr>
            <p:nvPr/>
          </p:nvCxnSpPr>
          <p:spPr>
            <a:xfrm flipH="1">
              <a:off x="5663904" y="4140964"/>
              <a:ext cx="466273" cy="48773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7AE976B-C92F-653E-3D99-696490970AA7}"/>
                </a:ext>
              </a:extLst>
            </p:cNvPr>
            <p:cNvCxnSpPr>
              <a:cxnSpLocks/>
            </p:cNvCxnSpPr>
            <p:nvPr/>
          </p:nvCxnSpPr>
          <p:spPr>
            <a:xfrm>
              <a:off x="8313519" y="501940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0E31BC1-3AA0-D7F8-811E-12BFE6833082}"/>
                </a:ext>
              </a:extLst>
            </p:cNvPr>
            <p:cNvCxnSpPr>
              <a:cxnSpLocks/>
            </p:cNvCxnSpPr>
            <p:nvPr/>
          </p:nvCxnSpPr>
          <p:spPr>
            <a:xfrm>
              <a:off x="7403176" y="501940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4537DC3-5B57-574A-8891-BD805A39680D}"/>
                </a:ext>
              </a:extLst>
            </p:cNvPr>
            <p:cNvCxnSpPr>
              <a:cxnSpLocks/>
            </p:cNvCxnSpPr>
            <p:nvPr/>
          </p:nvCxnSpPr>
          <p:spPr>
            <a:xfrm>
              <a:off x="6505417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7283B5F-87B2-7B55-A431-7CC645B0EBD2}"/>
                </a:ext>
              </a:extLst>
            </p:cNvPr>
            <p:cNvCxnSpPr>
              <a:cxnSpLocks/>
            </p:cNvCxnSpPr>
            <p:nvPr/>
          </p:nvCxnSpPr>
          <p:spPr>
            <a:xfrm>
              <a:off x="5672312" y="5012389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0FDFD10-BB01-C707-C275-83714AC48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34972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188DAF4-5747-9B2F-B855-D1C61C005E3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484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FDF9ED9-67DE-7C0F-CD68-3360E5C1AA4B}"/>
                </a:ext>
              </a:extLst>
            </p:cNvPr>
            <p:cNvCxnSpPr>
              <a:cxnSpLocks/>
            </p:cNvCxnSpPr>
            <p:nvPr/>
          </p:nvCxnSpPr>
          <p:spPr>
            <a:xfrm>
              <a:off x="4006041" y="5043033"/>
              <a:ext cx="0" cy="38468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422607C-287B-4D07-3DBF-F4A51B6D78B3}"/>
              </a:ext>
            </a:extLst>
          </p:cNvPr>
          <p:cNvSpPr txBox="1"/>
          <p:nvPr/>
        </p:nvSpPr>
        <p:spPr>
          <a:xfrm>
            <a:off x="9177254" y="1786459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C845F9A-5392-F92E-28E7-39D55270C32F}"/>
              </a:ext>
            </a:extLst>
          </p:cNvPr>
          <p:cNvSpPr txBox="1"/>
          <p:nvPr/>
        </p:nvSpPr>
        <p:spPr>
          <a:xfrm>
            <a:off x="9177255" y="3629080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58C7006-284C-D5E7-435B-00627D710D26}"/>
              </a:ext>
            </a:extLst>
          </p:cNvPr>
          <p:cNvSpPr txBox="1"/>
          <p:nvPr/>
        </p:nvSpPr>
        <p:spPr>
          <a:xfrm>
            <a:off x="9177255" y="2700819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min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985638-53EB-4F9B-ACAD-91098789EECB}"/>
              </a:ext>
            </a:extLst>
          </p:cNvPr>
          <p:cNvSpPr txBox="1"/>
          <p:nvPr/>
        </p:nvSpPr>
        <p:spPr>
          <a:xfrm>
            <a:off x="9177256" y="4509045"/>
            <a:ext cx="12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min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F22249-2F17-FEA0-5B8C-CB40F3125A46}"/>
              </a:ext>
            </a:extLst>
          </p:cNvPr>
          <p:cNvCxnSpPr>
            <a:cxnSpLocks/>
          </p:cNvCxnSpPr>
          <p:nvPr/>
        </p:nvCxnSpPr>
        <p:spPr>
          <a:xfrm flipH="1">
            <a:off x="4443772" y="4140964"/>
            <a:ext cx="391200" cy="55274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89D90AA-97FF-04A9-D264-A289AF236EB9}"/>
              </a:ext>
            </a:extLst>
          </p:cNvPr>
          <p:cNvCxnSpPr>
            <a:cxnSpLocks/>
          </p:cNvCxnSpPr>
          <p:nvPr/>
        </p:nvCxnSpPr>
        <p:spPr>
          <a:xfrm flipH="1">
            <a:off x="7182449" y="3234725"/>
            <a:ext cx="358895" cy="51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52FF4-80F0-322B-DB56-02B76B9E0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0072" y="949890"/>
                <a:ext cx="8915400" cy="3777622"/>
              </a:xfrm>
            </p:spPr>
            <p:txBody>
              <a:bodyPr/>
              <a:lstStyle/>
              <a:p>
                <a:r>
                  <a:rPr lang="zh-CN" altLang="en-US" sz="2800" dirty="0"/>
                  <a:t>其他</a:t>
                </a:r>
                <a:r>
                  <a:rPr lang="en-US" altLang="zh-CN" sz="2800" dirty="0"/>
                  <a:t>search</a:t>
                </a:r>
                <a:r>
                  <a:rPr lang="zh-CN" altLang="en-US" sz="2800" dirty="0"/>
                  <a:t>办法（</a:t>
                </a:r>
                <a:r>
                  <a:rPr lang="en-US" altLang="zh-CN" sz="2800" dirty="0"/>
                  <a:t>A* search, Depth-limited search …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存在问题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复杂度太高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需要搜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层时，时间复杂度为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实时搜索，反应能力太慢，需要即时计算给出策略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52FF4-80F0-322B-DB56-02B76B9E0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072" y="949890"/>
                <a:ext cx="8915400" cy="3777622"/>
              </a:xfrm>
              <a:blipFill>
                <a:blip r:embed="rId2"/>
                <a:stretch>
                  <a:fillRect l="-1230" t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31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10D14FE-75E4-60AC-C352-77651AB3C9AE}"/>
              </a:ext>
            </a:extLst>
          </p:cNvPr>
          <p:cNvSpPr txBox="1"/>
          <p:nvPr/>
        </p:nvSpPr>
        <p:spPr>
          <a:xfrm>
            <a:off x="1657762" y="421739"/>
            <a:ext cx="7102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目前</a:t>
            </a:r>
            <a:r>
              <a:rPr lang="en-US" altLang="zh-CN" sz="2800" dirty="0"/>
              <a:t>SOTA(State of the Art)</a:t>
            </a:r>
            <a:r>
              <a:rPr lang="zh-CN" altLang="en-US" sz="2800" dirty="0"/>
              <a:t>解决办法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AlphaGo/ </a:t>
            </a:r>
            <a:r>
              <a:rPr lang="en-US" altLang="zh-CN" sz="2800" dirty="0" err="1"/>
              <a:t>AlphaZero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5D382C-E3DB-0999-762C-9A32656E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22" y="2192505"/>
            <a:ext cx="5731995" cy="42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2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C5AF96F2-95BB-9885-199F-F3A55C11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1" y="3269472"/>
            <a:ext cx="5640587" cy="35885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4D3FC5-DD27-2EEB-E136-2E85E411AC81}"/>
              </a:ext>
            </a:extLst>
          </p:cNvPr>
          <p:cNvSpPr txBox="1"/>
          <p:nvPr/>
        </p:nvSpPr>
        <p:spPr>
          <a:xfrm>
            <a:off x="1745445" y="622155"/>
            <a:ext cx="710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AlphaZero</a:t>
            </a:r>
            <a:r>
              <a:rPr lang="zh-CN" altLang="en-US" sz="2800" dirty="0"/>
              <a:t>成果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4DF57A-7597-9A71-F74D-700ACB580D32}"/>
              </a:ext>
            </a:extLst>
          </p:cNvPr>
          <p:cNvSpPr txBox="1"/>
          <p:nvPr/>
        </p:nvSpPr>
        <p:spPr>
          <a:xfrm>
            <a:off x="1163389" y="1385737"/>
            <a:ext cx="9519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在国际象棋中，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AlphaZero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小时就超越了世界冠军程序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Stockfish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在日本将棋中，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AlphaZero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小时就超越了世界冠军程序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Elmo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在围棋中，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AlphaZero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小时就超越了与李世石对战的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AlphaGo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</p:txBody>
      </p:sp>
      <p:pic>
        <p:nvPicPr>
          <p:cNvPr id="15" name="图片 14" descr="图形用户界面, QR 代码&#10;&#10;描述已自动生成">
            <a:extLst>
              <a:ext uri="{FF2B5EF4-FFF2-40B4-BE49-F238E27FC236}">
                <a16:creationId xmlns:a16="http://schemas.microsoft.com/office/drawing/2014/main" id="{EC2C604C-B761-B351-352D-BC30D38F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44" y="3630637"/>
            <a:ext cx="5731656" cy="32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32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4A4D9-2280-1A2B-812C-929161AA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284" y="761897"/>
            <a:ext cx="8911687" cy="1280890"/>
          </a:xfrm>
        </p:spPr>
        <p:txBody>
          <a:bodyPr/>
          <a:lstStyle/>
          <a:p>
            <a:r>
              <a:rPr lang="en-US" altLang="zh-CN" dirty="0" err="1"/>
              <a:t>AlphaZero</a:t>
            </a:r>
            <a:r>
              <a:rPr lang="zh-CN" altLang="en-US" dirty="0"/>
              <a:t>核心内容</a:t>
            </a:r>
          </a:p>
        </p:txBody>
      </p:sp>
      <p:pic>
        <p:nvPicPr>
          <p:cNvPr id="5" name="图片 4" descr="游戏机里面的人物&#10;&#10;中度可信度描述已自动生成">
            <a:extLst>
              <a:ext uri="{FF2B5EF4-FFF2-40B4-BE49-F238E27FC236}">
                <a16:creationId xmlns:a16="http://schemas.microsoft.com/office/drawing/2014/main" id="{41166AE3-AF53-B947-26C6-F1241E18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0" y="2598475"/>
            <a:ext cx="7572489" cy="4259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EC3E19-6685-36C1-080E-8B1BDA0BEF5B}"/>
              </a:ext>
            </a:extLst>
          </p:cNvPr>
          <p:cNvSpPr txBox="1"/>
          <p:nvPr/>
        </p:nvSpPr>
        <p:spPr>
          <a:xfrm>
            <a:off x="8051982" y="2480063"/>
            <a:ext cx="354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深度强化学习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蒙特卡洛树搜索</a:t>
            </a:r>
          </a:p>
        </p:txBody>
      </p:sp>
    </p:spTree>
    <p:extLst>
      <p:ext uri="{BB962C8B-B14F-4D97-AF65-F5344CB8AC3E}">
        <p14:creationId xmlns:p14="http://schemas.microsoft.com/office/powerpoint/2010/main" val="3579359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3F581-C210-AE10-5806-32F36AFD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515" y="586532"/>
            <a:ext cx="8911687" cy="1280890"/>
          </a:xfrm>
        </p:spPr>
        <p:txBody>
          <a:bodyPr/>
          <a:lstStyle/>
          <a:p>
            <a:r>
              <a:rPr lang="zh-CN" altLang="en-US" dirty="0"/>
              <a:t>强化学习（</a:t>
            </a:r>
            <a:r>
              <a:rPr lang="en-US" altLang="zh-CN" dirty="0"/>
              <a:t>Reinforcement Learning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F4B9D6C-A6AA-30F5-F3D4-BF3C4ED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31" y="1540988"/>
            <a:ext cx="4796869" cy="53170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14132B-2F4C-15BB-5F1E-F653C33C3511}"/>
              </a:ext>
            </a:extLst>
          </p:cNvPr>
          <p:cNvSpPr txBox="1"/>
          <p:nvPr/>
        </p:nvSpPr>
        <p:spPr>
          <a:xfrm>
            <a:off x="1874848" y="2309025"/>
            <a:ext cx="411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何为强化学习？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691FD0-D481-99F7-8229-8A8CD917A378}"/>
              </a:ext>
            </a:extLst>
          </p:cNvPr>
          <p:cNvSpPr txBox="1"/>
          <p:nvPr/>
        </p:nvSpPr>
        <p:spPr>
          <a:xfrm>
            <a:off x="1874847" y="4344248"/>
            <a:ext cx="4457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让机器通过学习来做</a:t>
            </a:r>
            <a:r>
              <a:rPr lang="zh-CN" altLang="en-US" sz="2800" dirty="0">
                <a:solidFill>
                  <a:srgbClr val="FF0000"/>
                </a:solidFill>
              </a:rPr>
              <a:t>决策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82175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23C60B-29D0-FC77-6756-0E0B253DBAA0}"/>
              </a:ext>
            </a:extLst>
          </p:cNvPr>
          <p:cNvSpPr txBox="1"/>
          <p:nvPr/>
        </p:nvSpPr>
        <p:spPr>
          <a:xfrm>
            <a:off x="2010426" y="732773"/>
            <a:ext cx="95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从马尔科夫决策过程（</a:t>
            </a:r>
            <a:r>
              <a:rPr lang="en-US" altLang="zh-CN" sz="2800" dirty="0"/>
              <a:t>Markov Decision Process</a:t>
            </a:r>
            <a:r>
              <a:rPr lang="zh-CN" altLang="en-US" sz="2800" dirty="0"/>
              <a:t>）说起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FD1B9-B7B0-D913-0DAA-F0086FF404A8}"/>
              </a:ext>
            </a:extLst>
          </p:cNvPr>
          <p:cNvSpPr txBox="1"/>
          <p:nvPr/>
        </p:nvSpPr>
        <p:spPr>
          <a:xfrm>
            <a:off x="2151344" y="2062330"/>
            <a:ext cx="464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何为马尔科夫过程？（随机过程）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57E904-D1D1-F4F7-DBC9-2563B282B1F7}"/>
                  </a:ext>
                </a:extLst>
              </p:cNvPr>
              <p:cNvSpPr txBox="1"/>
              <p:nvPr/>
            </p:nvSpPr>
            <p:spPr>
              <a:xfrm>
                <a:off x="2887249" y="3006247"/>
                <a:ext cx="58371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57E904-D1D1-F4F7-DBC9-2563B282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49" y="3006247"/>
                <a:ext cx="583712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2950F02-7017-D132-AC98-0D100CB59FD8}"/>
              </a:ext>
            </a:extLst>
          </p:cNvPr>
          <p:cNvSpPr txBox="1"/>
          <p:nvPr/>
        </p:nvSpPr>
        <p:spPr>
          <a:xfrm>
            <a:off x="2163870" y="4334006"/>
            <a:ext cx="923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通俗来讲，事情概率只与目前状态有关，与如何到目前状态无关</a:t>
            </a:r>
          </a:p>
        </p:txBody>
      </p:sp>
    </p:spTree>
    <p:extLst>
      <p:ext uri="{BB962C8B-B14F-4D97-AF65-F5344CB8AC3E}">
        <p14:creationId xmlns:p14="http://schemas.microsoft.com/office/powerpoint/2010/main" val="1625248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1307</TotalTime>
  <Words>1459</Words>
  <Application>Microsoft Office PowerPoint</Application>
  <PresentationFormat>宽屏</PresentationFormat>
  <Paragraphs>257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-apple-system</vt:lpstr>
      <vt:lpstr>Algerian</vt:lpstr>
      <vt:lpstr>Arial</vt:lpstr>
      <vt:lpstr>Calibri</vt:lpstr>
      <vt:lpstr>Calibri Light</vt:lpstr>
      <vt:lpstr>Cambria Math</vt:lpstr>
      <vt:lpstr>Century Gothic</vt:lpstr>
      <vt:lpstr>roboto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丝状</vt:lpstr>
      <vt:lpstr>AlphaZero简介</vt:lpstr>
      <vt:lpstr>PowerPoint 演示文稿</vt:lpstr>
      <vt:lpstr>使用alpha-beta pruning</vt:lpstr>
      <vt:lpstr>PowerPoint 演示文稿</vt:lpstr>
      <vt:lpstr>PowerPoint 演示文稿</vt:lpstr>
      <vt:lpstr>PowerPoint 演示文稿</vt:lpstr>
      <vt:lpstr>AlphaZero核心内容</vt:lpstr>
      <vt:lpstr>强化学习（Reinforcement Learning）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AlphaZero简介</dc:title>
  <dc:creator>Haoyi You (FA Talent)</dc:creator>
  <cp:lastModifiedBy>Haoyi You (FA Talent)</cp:lastModifiedBy>
  <cp:revision>4</cp:revision>
  <dcterms:created xsi:type="dcterms:W3CDTF">2022-06-26T14:21:37Z</dcterms:created>
  <dcterms:modified xsi:type="dcterms:W3CDTF">2022-06-28T02:50:44Z</dcterms:modified>
</cp:coreProperties>
</file>