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58" r:id="rId5"/>
    <p:sldId id="261" r:id="rId6"/>
    <p:sldId id="264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7DF71-3935-4FE5-940D-D65A64DE5A5F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ED0B2-3A01-4867-88BD-AFB59374CC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5063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CC3CE-B79B-4917-B37D-EBD6E468179C}" type="datetimeFigureOut">
              <a:rPr lang="ru-RU" smtClean="0"/>
              <a:t>09.08.2021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1128D-6848-483A-9FD4-56AD13C15A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241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6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F32A-CC4A-4512-9098-B52842969692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4D7F6-CB32-4479-9A75-235EA51AB7DA}" type="datetime1">
              <a:rPr lang="ru-RU" smtClean="0"/>
              <a:t>09.08.2021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16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82CF7-AF2D-4681-96A6-9E9CB9EBF3E6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50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CBBA7-62CB-4CD2-90CB-EF390A631140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707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E067-9191-4F1D-8E00-6DBFC76F41A5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6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098A-AC7F-4961-8C5A-8D7A7503BC24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55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79EC-BA1F-4D6D-A50E-C02B01E9670F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504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7F5A3-0F4A-46A2-ABCD-1093202B5D9F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947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A91C-52EF-423E-8D0F-3CE02A46B78E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5F11-A6C5-4296-B370-4925525DA6B5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27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99FFF-895D-458D-8C80-0F85F1E18454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34BC-DD75-4225-840B-41B8C82374D8}" type="datetime1">
              <a:rPr lang="ru-RU" smtClean="0"/>
              <a:t>09.08.2021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3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AE552-7BDF-40C9-A3D2-864116907B90}" type="datetime1">
              <a:rPr lang="ru-RU" smtClean="0"/>
              <a:t>09.08.2021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36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54A7-BC6B-4088-AE80-3DFA6D82748C}" type="datetime1">
              <a:rPr lang="ru-RU" smtClean="0"/>
              <a:t>09.08.2021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20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F9616-58EE-414F-B674-DC8D1203F871}" type="datetime1">
              <a:rPr lang="ru-RU" smtClean="0"/>
              <a:t>09.08.2021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07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BF8CA-D048-4175-AFF0-625CBDBDC267}" type="datetime1">
              <a:rPr lang="ru-RU" smtClean="0"/>
              <a:t>09.08.2021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6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6D92-0E3C-40ED-B297-1673EDFC121E}" type="datetime1">
              <a:rPr lang="ru-RU" smtClean="0"/>
              <a:t>09.08.2021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74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9D02268-5F48-4141-B609-368C2F1E665A}" type="datetime1">
              <a:rPr lang="ru-RU" smtClean="0"/>
              <a:t>09.08.2021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20F8A6-BCC7-4EBB-8BAE-2100B21B51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3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093977"/>
          </a:xfrm>
        </p:spPr>
        <p:txBody>
          <a:bodyPr/>
          <a:lstStyle/>
          <a:p>
            <a:r>
              <a:rPr lang="ru-RU" dirty="0" smtClean="0"/>
              <a:t>Авиарейсы без потерь.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Проект 4.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2438061"/>
          </a:xfrm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SkillFactory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err="1" smtClean="0">
                <a:solidFill>
                  <a:schemeClr val="tx2"/>
                </a:solidFill>
              </a:rPr>
              <a:t>DataScience</a:t>
            </a:r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DSPR 36</a:t>
            </a:r>
          </a:p>
          <a:p>
            <a:r>
              <a:rPr lang="ru-RU" dirty="0" smtClean="0">
                <a:solidFill>
                  <a:schemeClr val="tx2"/>
                </a:solidFill>
              </a:rPr>
              <a:t>Елена Скрипниченко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Slack: Elena </a:t>
            </a:r>
            <a:r>
              <a:rPr lang="en-US" dirty="0" err="1" smtClean="0">
                <a:solidFill>
                  <a:schemeClr val="tx2"/>
                </a:solidFill>
              </a:rPr>
              <a:t>Skr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4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Цели исследования. Данные.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1" y="685801"/>
            <a:ext cx="10821233" cy="2295144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Задача: выявление наименее прибыльных рейсов за январь, февраль и декабрь 2017 года.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Данные: выборка из общей базы данных авиакомпании за зимний сезон 2017 по перелетам из города Анапы по всем направлениям.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84212" y="5202936"/>
            <a:ext cx="8534400" cy="791463"/>
          </a:xfrm>
        </p:spPr>
        <p:txBody>
          <a:bodyPr/>
          <a:lstStyle/>
          <a:p>
            <a:r>
              <a:rPr lang="ru-RU" dirty="0" smtClean="0">
                <a:solidFill>
                  <a:schemeClr val="tx2"/>
                </a:solidFill>
              </a:rPr>
              <a:t>Описание данных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6956" y="972032"/>
            <a:ext cx="4994212" cy="3529584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Всего перелетов за период: 127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Аэропортов вылета: 1, г. Анапа, код аэропорта </a:t>
            </a:r>
            <a:r>
              <a:rPr lang="en-US" dirty="0" smtClean="0">
                <a:solidFill>
                  <a:schemeClr val="tx1"/>
                </a:solidFill>
              </a:rPr>
              <a:t>AAQ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Направлений перелета: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ru-RU" dirty="0" smtClean="0">
                <a:solidFill>
                  <a:schemeClr val="tx1"/>
                </a:solidFill>
              </a:rPr>
              <a:t>: </a:t>
            </a:r>
            <a:endParaRPr lang="ru-RU" dirty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Белгород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рейс номер </a:t>
            </a:r>
            <a:r>
              <a:rPr lang="en-US" dirty="0" smtClean="0">
                <a:solidFill>
                  <a:schemeClr val="tx1"/>
                </a:solidFill>
              </a:rPr>
              <a:t>PG0480, </a:t>
            </a:r>
            <a:r>
              <a:rPr lang="ru-RU" dirty="0" smtClean="0">
                <a:solidFill>
                  <a:schemeClr val="tx1"/>
                </a:solidFill>
              </a:rPr>
              <a:t>код </a:t>
            </a:r>
            <a:r>
              <a:rPr lang="ru-RU" dirty="0" err="1" smtClean="0">
                <a:solidFill>
                  <a:schemeClr val="tx1"/>
                </a:solidFill>
              </a:rPr>
              <a:t>аэропарта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EGO</a:t>
            </a:r>
            <a:endParaRPr lang="ru-RU" dirty="0" smtClean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Москва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рейс номер </a:t>
            </a:r>
            <a:r>
              <a:rPr lang="en-US" dirty="0" smtClean="0">
                <a:solidFill>
                  <a:schemeClr val="tx1"/>
                </a:solidFill>
              </a:rPr>
              <a:t>PG0252</a:t>
            </a:r>
            <a:r>
              <a:rPr lang="ru-RU" dirty="0" smtClean="0">
                <a:solidFill>
                  <a:schemeClr val="tx1"/>
                </a:solidFill>
              </a:rPr>
              <a:t>, код аэропорта </a:t>
            </a:r>
            <a:r>
              <a:rPr lang="en-US" dirty="0" smtClean="0">
                <a:solidFill>
                  <a:schemeClr val="tx1"/>
                </a:solidFill>
              </a:rPr>
              <a:t>SVO</a:t>
            </a:r>
            <a:endParaRPr lang="ru-RU" dirty="0" smtClean="0">
              <a:solidFill>
                <a:schemeClr val="tx1"/>
              </a:solidFill>
            </a:endParaRP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Новокузнецк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рейс номер </a:t>
            </a:r>
            <a:r>
              <a:rPr lang="en-US" dirty="0" smtClean="0">
                <a:solidFill>
                  <a:schemeClr val="tx1"/>
                </a:solidFill>
              </a:rPr>
              <a:t>PG 0194, </a:t>
            </a:r>
            <a:r>
              <a:rPr lang="ru-RU" dirty="0" smtClean="0">
                <a:solidFill>
                  <a:schemeClr val="tx1"/>
                </a:solidFill>
              </a:rPr>
              <a:t>код аэропорта </a:t>
            </a:r>
            <a:r>
              <a:rPr lang="en-US" dirty="0" smtClean="0">
                <a:solidFill>
                  <a:schemeClr val="tx1"/>
                </a:solidFill>
              </a:rPr>
              <a:t>NOZ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Вылеты по месяцам: 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Январь: 67 </a:t>
            </a:r>
          </a:p>
          <a:p>
            <a:pPr lvl="1"/>
            <a:r>
              <a:rPr lang="ru-RU" dirty="0" smtClean="0">
                <a:solidFill>
                  <a:schemeClr val="tx1"/>
                </a:solidFill>
              </a:rPr>
              <a:t>Февраль: 60</a:t>
            </a:r>
          </a:p>
          <a:p>
            <a:pPr lvl="1"/>
            <a:endParaRPr lang="ru-RU" dirty="0">
              <a:solidFill>
                <a:schemeClr val="tx1"/>
              </a:solidFill>
            </a:endParaRPr>
          </a:p>
          <a:p>
            <a:pPr lvl="1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24" y="526745"/>
            <a:ext cx="6070516" cy="44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8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356616"/>
            <a:ext cx="10360152" cy="4160520"/>
          </a:xfrm>
          <a:prstGeom prst="rect">
            <a:avLst/>
          </a:prstGeom>
        </p:spPr>
      </p:pic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Елена Скрипниченко. Проект 4 "Авиарейсы без потерь". </a:t>
            </a:r>
            <a:r>
              <a:rPr lang="ru-RU" dirty="0" err="1" smtClean="0"/>
              <a:t>Slack</a:t>
            </a:r>
            <a:r>
              <a:rPr lang="ru-RU" dirty="0" smtClean="0"/>
              <a:t>: </a:t>
            </a:r>
            <a:r>
              <a:rPr lang="ru-RU" dirty="0" err="1" smtClean="0"/>
              <a:t>Elena</a:t>
            </a:r>
            <a:r>
              <a:rPr lang="ru-RU" dirty="0" smtClean="0"/>
              <a:t> </a:t>
            </a:r>
            <a:r>
              <a:rPr lang="ru-RU" dirty="0" err="1" smtClean="0"/>
              <a:t>Skr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4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84212" y="4277170"/>
            <a:ext cx="9337612" cy="1056639"/>
          </a:xfrm>
        </p:spPr>
        <p:txBody>
          <a:bodyPr>
            <a:normAutofit fontScale="90000"/>
          </a:bodyPr>
          <a:lstStyle/>
          <a:p>
            <a:r>
              <a:rPr lang="ru-RU" sz="1600" cap="none" dirty="0" smtClean="0"/>
              <a:t>Проверка</a:t>
            </a:r>
            <a:r>
              <a:rPr lang="ru-RU" cap="none" dirty="0"/>
              <a:t> </a:t>
            </a:r>
            <a:r>
              <a:rPr lang="ru-RU" sz="1600" cap="none" dirty="0" smtClean="0"/>
              <a:t>данных на пропуски в показателя показала</a:t>
            </a:r>
            <a:r>
              <a:rPr lang="ru-RU" sz="1600" cap="none" dirty="0"/>
              <a:t> </a:t>
            </a:r>
            <a:r>
              <a:rPr lang="ru-RU" sz="1600" cap="none" dirty="0" smtClean="0"/>
              <a:t>отсутствие показателей прибыли и продаж по рейсам</a:t>
            </a:r>
            <a:r>
              <a:rPr lang="en-US" sz="1600" cap="none" dirty="0"/>
              <a:t> </a:t>
            </a:r>
            <a:r>
              <a:rPr lang="ru-RU" sz="1600" cap="none" dirty="0" smtClean="0"/>
              <a:t>Анапа – Новокузнецк. Эти перелеты не генерируют дохода, тем не менее, могут играть другую, необходимую для осуществления деятельности, роль. </a:t>
            </a:r>
            <a:endParaRPr lang="ru-RU" cap="none" dirty="0"/>
          </a:p>
        </p:txBody>
      </p:sp>
      <p:sp>
        <p:nvSpPr>
          <p:cNvPr id="11" name="Заголовок 7"/>
          <p:cNvSpPr txBox="1">
            <a:spLocks/>
          </p:cNvSpPr>
          <p:nvPr/>
        </p:nvSpPr>
        <p:spPr>
          <a:xfrm>
            <a:off x="684212" y="5380737"/>
            <a:ext cx="8534400" cy="7914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chemeClr val="tx2"/>
                </a:solidFill>
              </a:rPr>
              <a:t>Описание данных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9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11854" y="4324058"/>
            <a:ext cx="9449594" cy="973271"/>
          </a:xfrm>
        </p:spPr>
        <p:txBody>
          <a:bodyPr>
            <a:normAutofit/>
          </a:bodyPr>
          <a:lstStyle/>
          <a:p>
            <a:r>
              <a:rPr lang="ru-RU" sz="1600" cap="none" dirty="0" smtClean="0"/>
              <a:t>График топливных затрат по рейсам, в тысячах рублей. </a:t>
            </a:r>
            <a:br>
              <a:rPr lang="ru-RU" sz="1600" cap="none" dirty="0" smtClean="0"/>
            </a:br>
            <a:r>
              <a:rPr lang="ru-RU" sz="1600" cap="none" dirty="0" smtClean="0"/>
              <a:t>Затраты рассчитаны исходя из фактической длительности полета на основании цен на топливо, указанных в отчете Федерального Агентства Воздушного Транспорта. </a:t>
            </a:r>
            <a:endParaRPr lang="ru-RU" sz="1600" cap="none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3" y="795614"/>
            <a:ext cx="11195544" cy="3586064"/>
          </a:xfr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5</a:t>
            </a:fld>
            <a:endParaRPr lang="ru-RU"/>
          </a:p>
        </p:txBody>
      </p:sp>
      <p:sp>
        <p:nvSpPr>
          <p:cNvPr id="7" name="Заголовок 7"/>
          <p:cNvSpPr txBox="1">
            <a:spLocks/>
          </p:cNvSpPr>
          <p:nvPr/>
        </p:nvSpPr>
        <p:spPr>
          <a:xfrm>
            <a:off x="684212" y="5388139"/>
            <a:ext cx="8534400" cy="6932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chemeClr val="tx2"/>
                </a:solidFill>
              </a:rPr>
              <a:t>Расходы. Топливо.</a:t>
            </a:r>
            <a:endParaRPr lang="ru-RU" dirty="0">
              <a:solidFill>
                <a:schemeClr val="tx2"/>
              </a:solidFill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6483097" y="2847080"/>
            <a:ext cx="4910328" cy="818663"/>
            <a:chOff x="6483097" y="2847080"/>
            <a:chExt cx="4910328" cy="818663"/>
          </a:xfrm>
        </p:grpSpPr>
        <p:sp>
          <p:nvSpPr>
            <p:cNvPr id="6" name="Правая фигурная скобка 5"/>
            <p:cNvSpPr/>
            <p:nvPr/>
          </p:nvSpPr>
          <p:spPr>
            <a:xfrm rot="16200000">
              <a:off x="8681084" y="953403"/>
              <a:ext cx="514353" cy="4910328"/>
            </a:xfrm>
            <a:prstGeom prst="rightBrace">
              <a:avLst>
                <a:gd name="adj1" fmla="val 8333"/>
                <a:gd name="adj2" fmla="val 518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05088" y="2847080"/>
              <a:ext cx="81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EGO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766508" y="2292757"/>
            <a:ext cx="4930208" cy="811499"/>
            <a:chOff x="766508" y="2082445"/>
            <a:chExt cx="4930208" cy="811499"/>
          </a:xfrm>
        </p:grpSpPr>
        <p:sp>
          <p:nvSpPr>
            <p:cNvPr id="10" name="Правая фигурная скобка 9"/>
            <p:cNvSpPr/>
            <p:nvPr/>
          </p:nvSpPr>
          <p:spPr>
            <a:xfrm rot="16200000">
              <a:off x="2974435" y="171664"/>
              <a:ext cx="514353" cy="4930208"/>
            </a:xfrm>
            <a:prstGeom prst="rightBrace">
              <a:avLst>
                <a:gd name="adj1" fmla="val 8333"/>
                <a:gd name="adj2" fmla="val 5186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57080" y="2082445"/>
              <a:ext cx="1130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SVO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5687573" y="426282"/>
            <a:ext cx="813812" cy="573837"/>
            <a:chOff x="5687573" y="426282"/>
            <a:chExt cx="813812" cy="573837"/>
          </a:xfrm>
        </p:grpSpPr>
        <p:sp>
          <p:nvSpPr>
            <p:cNvPr id="15" name="TextBox 14"/>
            <p:cNvSpPr txBox="1"/>
            <p:nvPr/>
          </p:nvSpPr>
          <p:spPr>
            <a:xfrm>
              <a:off x="5735577" y="426282"/>
              <a:ext cx="717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NOZ</a:t>
              </a:r>
              <a:endParaRPr lang="ru-RU" dirty="0"/>
            </a:p>
          </p:txBody>
        </p:sp>
        <p:sp>
          <p:nvSpPr>
            <p:cNvPr id="16" name="Правая фигурная скобка 15"/>
            <p:cNvSpPr/>
            <p:nvPr/>
          </p:nvSpPr>
          <p:spPr>
            <a:xfrm rot="16200000">
              <a:off x="5992226" y="490961"/>
              <a:ext cx="204505" cy="81381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637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84212" y="4253898"/>
            <a:ext cx="10540778" cy="1213683"/>
          </a:xfrm>
        </p:spPr>
        <p:txBody>
          <a:bodyPr>
            <a:normAutofit fontScale="90000"/>
          </a:bodyPr>
          <a:lstStyle/>
          <a:p>
            <a:r>
              <a:rPr lang="ru-RU" sz="1600" cap="none" dirty="0" smtClean="0"/>
              <a:t>Приведено распределение прибыли по рейсам с учетом исключительно топливных затрат и выручки от продаж билетов. </a:t>
            </a:r>
            <a:r>
              <a:rPr lang="en-US" sz="1600" cap="none" dirty="0" smtClean="0"/>
              <a:t/>
            </a:r>
            <a:br>
              <a:rPr lang="en-US" sz="1600" cap="none" dirty="0" smtClean="0"/>
            </a:br>
            <a:r>
              <a:rPr lang="en-US" sz="1600" cap="none" dirty="0"/>
              <a:t/>
            </a:r>
            <a:br>
              <a:rPr lang="en-US" sz="1600" cap="none" dirty="0"/>
            </a:br>
            <a:r>
              <a:rPr lang="ru-RU" sz="1600" cap="none" dirty="0" smtClean="0"/>
              <a:t>Следует, однако, учитывать, что:  </a:t>
            </a:r>
            <a:br>
              <a:rPr lang="ru-RU" sz="1600" cap="none" dirty="0" smtClean="0"/>
            </a:br>
            <a:r>
              <a:rPr lang="ru-RU" sz="1600" cap="none" dirty="0" smtClean="0"/>
              <a:t>1). Затраты формируются не только из топливных, и даже если взять среднеотраслевую оценку веса топливных затрат в общих – порядка 40-50%, не всегда затраты компании можно привязать к конкретным направлениям.</a:t>
            </a:r>
            <a:br>
              <a:rPr lang="ru-RU" sz="1600" cap="none" dirty="0" smtClean="0"/>
            </a:br>
            <a:r>
              <a:rPr lang="ru-RU" sz="1600" cap="none" dirty="0" smtClean="0"/>
              <a:t>2). Источники дохода авиакомпании также не ограничиваются только лишь продажами билетов на рейсы. </a:t>
            </a:r>
            <a:r>
              <a:rPr lang="ru-RU" sz="1600" cap="none" dirty="0"/>
              <a:t/>
            </a:r>
            <a:br>
              <a:rPr lang="ru-RU" sz="1600" cap="none" dirty="0"/>
            </a:br>
            <a:r>
              <a:rPr lang="ru-RU" sz="1600" cap="none" dirty="0" smtClean="0"/>
              <a:t>Для получения более взвешенной картины необходимы дополнительные данные. </a:t>
            </a:r>
            <a:br>
              <a:rPr lang="ru-RU" sz="1600" cap="none" dirty="0" smtClean="0"/>
            </a:br>
            <a:r>
              <a:rPr lang="ru-RU" sz="1600" cap="none" dirty="0" smtClean="0"/>
              <a:t/>
            </a:r>
            <a:br>
              <a:rPr lang="ru-RU" sz="1600" cap="none" dirty="0" smtClean="0"/>
            </a:br>
            <a:endParaRPr lang="ru-RU" sz="1600" cap="none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81093"/>
            <a:ext cx="10899648" cy="3567196"/>
          </a:xfrm>
        </p:spPr>
      </p:pic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Елена Скрипниченко. Проект 4 "Авиарейсы без потерь". </a:t>
            </a:r>
            <a:r>
              <a:rPr lang="ru-RU" dirty="0" err="1" smtClean="0"/>
              <a:t>Slack</a:t>
            </a:r>
            <a:r>
              <a:rPr lang="ru-RU" dirty="0" smtClean="0"/>
              <a:t>: </a:t>
            </a:r>
            <a:r>
              <a:rPr lang="ru-RU" dirty="0" err="1" smtClean="0"/>
              <a:t>Elena</a:t>
            </a:r>
            <a:r>
              <a:rPr lang="ru-RU" dirty="0" smtClean="0"/>
              <a:t> </a:t>
            </a:r>
            <a:r>
              <a:rPr lang="ru-RU" dirty="0" err="1" smtClean="0"/>
              <a:t>Skr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6</a:t>
            </a:fld>
            <a:endParaRPr lang="ru-RU"/>
          </a:p>
        </p:txBody>
      </p:sp>
      <p:sp>
        <p:nvSpPr>
          <p:cNvPr id="6" name="Заголовок 7"/>
          <p:cNvSpPr txBox="1">
            <a:spLocks/>
          </p:cNvSpPr>
          <p:nvPr/>
        </p:nvSpPr>
        <p:spPr>
          <a:xfrm>
            <a:off x="761206" y="5578475"/>
            <a:ext cx="8534400" cy="58235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>
                <a:solidFill>
                  <a:schemeClr val="tx2"/>
                </a:solidFill>
              </a:rPr>
              <a:t>прибыль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3432" y="301859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SVO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334365" y="2225178"/>
            <a:ext cx="69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NOZ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147304" y="3054164"/>
            <a:ext cx="97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724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684212" y="5394960"/>
            <a:ext cx="8534400" cy="59943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выводы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320040"/>
            <a:ext cx="10270300" cy="454456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Рейсы Анапа – Новокузнецк полностью убыточны. В добавок, эти рейсы наиболее </a:t>
            </a:r>
            <a:r>
              <a:rPr lang="ru-RU" sz="1600" dirty="0" err="1" smtClean="0">
                <a:solidFill>
                  <a:schemeClr val="tx1"/>
                </a:solidFill>
              </a:rPr>
              <a:t>затратны</a:t>
            </a:r>
            <a:r>
              <a:rPr lang="ru-RU" sz="1600" dirty="0" smtClean="0">
                <a:solidFill>
                  <a:schemeClr val="tx1"/>
                </a:solidFill>
              </a:rPr>
              <a:t> по топливу. </a:t>
            </a:r>
            <a:r>
              <a:rPr lang="ru-RU" sz="1600" dirty="0">
                <a:solidFill>
                  <a:schemeClr val="tx1"/>
                </a:solidFill>
              </a:rPr>
              <a:t>Н</a:t>
            </a:r>
            <a:r>
              <a:rPr lang="ru-RU" sz="1600" dirty="0" smtClean="0">
                <a:solidFill>
                  <a:schemeClr val="tx1"/>
                </a:solidFill>
              </a:rPr>
              <a:t>ужно: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Оценить необходимость этих рейсов.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tx1"/>
                </a:solidFill>
              </a:rPr>
              <a:t>Р</a:t>
            </a:r>
            <a:r>
              <a:rPr lang="ru-RU" sz="1600" dirty="0" smtClean="0">
                <a:solidFill>
                  <a:schemeClr val="tx1"/>
                </a:solidFill>
              </a:rPr>
              <a:t>ассмотреть альтернативу Новокузнецку, чтобы уменьшить дальность полета и снизить топливные затраты.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Если эти рейсы все же необходимы - </a:t>
            </a:r>
            <a:r>
              <a:rPr lang="ru-RU" sz="1600" smtClean="0">
                <a:solidFill>
                  <a:schemeClr val="tx1"/>
                </a:solidFill>
              </a:rPr>
              <a:t>рассмотреть целесообразность переноса </a:t>
            </a:r>
            <a:r>
              <a:rPr lang="ru-RU" sz="1600" dirty="0" smtClean="0">
                <a:solidFill>
                  <a:schemeClr val="tx1"/>
                </a:solidFill>
              </a:rPr>
              <a:t>всех этих рейсов или их части, на другие периоды, когда генерируется больше прибыли.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Рейсы Анапа – Белгород. Загрузка лайнеров зимой не превышала 20%, волнообразное распределение выручки показывало спады. Невысокие в сравнении с остальными направлениями, затраты на топливо, но так же невысокие показатели прибыли от продаж билетов.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</a:rPr>
              <a:t>Рассмотреть возможность сокращения количества регулярных рейсов для снижения топливных и других затрат; повышения заполняемости лайнера.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</a:rPr>
              <a:t>Рейсы Анапа – Москва. Топливные затраты выше таких же в направлении Белгород, но при этом выше выручка, прибыль </a:t>
            </a:r>
            <a:r>
              <a:rPr lang="ru-RU" sz="1600" dirty="0">
                <a:solidFill>
                  <a:schemeClr val="tx1"/>
                </a:solidFill>
              </a:rPr>
              <a:t>от продаж билетов</a:t>
            </a:r>
            <a:r>
              <a:rPr lang="ru-RU" sz="1600" dirty="0" smtClean="0">
                <a:solidFill>
                  <a:schemeClr val="tx1"/>
                </a:solidFill>
              </a:rPr>
              <a:t>, заполняемость лайнера.  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Елена Скрипниченко. Проект 4 "Авиарейсы без потерь". Slack: Elena Skr.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F8A6-BCC7-4EBB-8BAE-2100B21B51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810</TotalTime>
  <Words>440</Words>
  <Application>Microsoft Office PowerPoint</Application>
  <PresentationFormat>Широкоэкранный</PresentationFormat>
  <Paragraphs>51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Courier New</vt:lpstr>
      <vt:lpstr>Wingdings 3</vt:lpstr>
      <vt:lpstr>Сектор</vt:lpstr>
      <vt:lpstr>Авиарейсы без потерь. Проект 4.</vt:lpstr>
      <vt:lpstr>Цели исследования. Данные.</vt:lpstr>
      <vt:lpstr>Описание данных</vt:lpstr>
      <vt:lpstr>Проверка данных на пропуски в показателя показала отсутствие показателей прибыли и продаж по рейсам Анапа – Новокузнецк. Эти перелеты не генерируют дохода, тем не менее, могут играть другую, необходимую для осуществления деятельности, роль. </vt:lpstr>
      <vt:lpstr>График топливных затрат по рейсам, в тысячах рублей.  Затраты рассчитаны исходя из фактической длительности полета на основании цен на топливо, указанных в отчете Федерального Агентства Воздушного Транспорта. </vt:lpstr>
      <vt:lpstr>Приведено распределение прибыли по рейсам с учетом исключительно топливных затрат и выручки от продаж билетов.   Следует, однако, учитывать, что:   1). Затраты формируются не только из топливных, и даже если взять среднеотраслевую оценку веса топливных затрат в общих – порядка 40-50%, не всегда затраты компании можно привязать к конкретным направлениям. 2). Источники дохода авиакомпании также не ограничиваются только лишь продажами билетов на рейсы.  Для получения более взвешенной картины необходимы дополнительные данные.   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Авиарейсы без потерь. Проект 4.</dc:title>
  <dc:creator>ElenaS</dc:creator>
  <cp:lastModifiedBy>ElenaS</cp:lastModifiedBy>
  <cp:revision>19</cp:revision>
  <dcterms:created xsi:type="dcterms:W3CDTF">2021-08-08T20:25:03Z</dcterms:created>
  <dcterms:modified xsi:type="dcterms:W3CDTF">2021-08-09T10:21:20Z</dcterms:modified>
</cp:coreProperties>
</file>