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2"/>
  </p:notesMasterIdLst>
  <p:sldIdLst>
    <p:sldId id="256" r:id="rId5"/>
    <p:sldId id="257" r:id="rId6"/>
    <p:sldId id="270" r:id="rId7"/>
    <p:sldId id="276" r:id="rId8"/>
    <p:sldId id="280" r:id="rId9"/>
    <p:sldId id="279" r:id="rId10"/>
    <p:sldId id="260" r:id="rId11"/>
    <p:sldId id="261" r:id="rId12"/>
    <p:sldId id="278" r:id="rId13"/>
    <p:sldId id="262" r:id="rId14"/>
    <p:sldId id="294" r:id="rId15"/>
    <p:sldId id="277" r:id="rId16"/>
    <p:sldId id="281" r:id="rId17"/>
    <p:sldId id="282" r:id="rId18"/>
    <p:sldId id="283" r:id="rId19"/>
    <p:sldId id="285" r:id="rId20"/>
    <p:sldId id="284" r:id="rId21"/>
    <p:sldId id="286" r:id="rId22"/>
    <p:sldId id="290" r:id="rId23"/>
    <p:sldId id="287" r:id="rId24"/>
    <p:sldId id="288" r:id="rId25"/>
    <p:sldId id="289" r:id="rId26"/>
    <p:sldId id="295" r:id="rId27"/>
    <p:sldId id="292" r:id="rId28"/>
    <p:sldId id="291" r:id="rId29"/>
    <p:sldId id="267" r:id="rId30"/>
    <p:sldId id="268" r:id="rId31"/>
  </p:sldIdLst>
  <p:sldSz cx="9144000" cy="6858000" type="screen4x3"/>
  <p:notesSz cx="7010400" cy="9296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1AF01"/>
    <a:srgbClr val="3B0076"/>
    <a:srgbClr val="4000C0"/>
    <a:srgbClr val="9F33F9"/>
    <a:srgbClr val="220048"/>
    <a:srgbClr val="D79AFC"/>
    <a:srgbClr val="6600CC"/>
    <a:srgbClr val="FFFFFF"/>
    <a:srgbClr val="B89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5533" autoAdjust="0"/>
  </p:normalViewPr>
  <p:slideViewPr>
    <p:cSldViewPr>
      <p:cViewPr varScale="1">
        <p:scale>
          <a:sx n="79" d="100"/>
          <a:sy n="79" d="100"/>
        </p:scale>
        <p:origin x="164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20</c:v>
                </c:pt>
                <c:pt idx="1">
                  <c:v>60</c:v>
                </c:pt>
                <c:pt idx="2">
                  <c:v>100</c:v>
                </c:pt>
                <c:pt idx="3">
                  <c:v>140</c:v>
                </c:pt>
                <c:pt idx="4">
                  <c:v>180</c:v>
                </c:pt>
                <c:pt idx="5">
                  <c:v>220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2.7</c:v>
                </c:pt>
                <c:pt idx="1">
                  <c:v>6.4</c:v>
                </c:pt>
                <c:pt idx="2">
                  <c:v>11.6</c:v>
                </c:pt>
                <c:pt idx="3">
                  <c:v>18.7</c:v>
                </c:pt>
                <c:pt idx="4">
                  <c:v>28</c:v>
                </c:pt>
                <c:pt idx="5">
                  <c:v>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2B9-4F32-B222-E5CDA7D259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941224"/>
        <c:axId val="59945904"/>
      </c:scatterChart>
      <c:valAx>
        <c:axId val="59941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y-AM" dirty="0"/>
                  <a:t>Գագաթ+հատման</a:t>
                </a:r>
                <a:r>
                  <a:rPr lang="hy-AM" baseline="0" dirty="0"/>
                  <a:t> կետ </a:t>
                </a:r>
                <a:r>
                  <a:rPr lang="en-US" baseline="0" dirty="0"/>
                  <a:t>(</a:t>
                </a:r>
                <a:r>
                  <a:rPr lang="hy-AM" baseline="0" dirty="0"/>
                  <a:t>հատ</a:t>
                </a:r>
                <a:r>
                  <a:rPr lang="en-US" baseline="0" dirty="0"/>
                  <a:t>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9945904"/>
        <c:crosses val="autoZero"/>
        <c:crossBetween val="midCat"/>
      </c:valAx>
      <c:valAx>
        <c:axId val="5994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y-AM" dirty="0"/>
                  <a:t>Ժամանակ</a:t>
                </a:r>
                <a:r>
                  <a:rPr lang="hy-AM" baseline="0" dirty="0"/>
                  <a:t> </a:t>
                </a:r>
                <a:r>
                  <a:rPr lang="en-US" baseline="0" dirty="0"/>
                  <a:t>(</a:t>
                </a:r>
                <a:r>
                  <a:rPr lang="hy-AM" baseline="0" dirty="0"/>
                  <a:t>մլվ</a:t>
                </a:r>
                <a:r>
                  <a:rPr lang="en-US" baseline="0" dirty="0"/>
                  <a:t>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6666666666666666E-2"/>
              <c:y val="0.294400836614173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9941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4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5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5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5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C3EBF9B-86C6-4D91-B465-723D16B48EBD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100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2190600" y="707040"/>
            <a:ext cx="2625840" cy="3483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1960" cy="4177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C3EBF9B-86C6-4D91-B465-723D16B48EBD}" type="slidenum">
              <a:rPr lang="en-US" sz="1400" b="0" strike="noStrike" spc="-1" smtClean="0"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0177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C3EBF9B-86C6-4D91-B465-723D16B48EBD}" type="slidenum">
              <a:rPr lang="en-US" sz="1400" b="0" strike="noStrike" spc="-1" smtClean="0"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9225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C3EBF9B-86C6-4D91-B465-723D16B48EBD}" type="slidenum">
              <a:rPr lang="en-US" sz="1400" b="0" strike="noStrike" spc="-1" smtClean="0">
                <a:latin typeface="Times New Roman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086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C3EBF9B-86C6-4D91-B465-723D16B48EBD}" type="slidenum">
              <a:rPr lang="en-US" sz="1400" b="0" strike="noStrike" spc="-1" smtClean="0">
                <a:latin typeface="Times New Roman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6263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C3EBF9B-86C6-4D91-B465-723D16B48EBD}" type="slidenum">
              <a:rPr lang="en-US" sz="1400" b="0" strike="noStrike" spc="-1" smtClean="0">
                <a:latin typeface="Times New Roman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5502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C3EBF9B-86C6-4D91-B465-723D16B48EBD}" type="slidenum">
              <a:rPr lang="en-US" sz="1400" b="0" strike="noStrike" spc="-1" smtClean="0">
                <a:latin typeface="Times New Roman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6856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C3EBF9B-86C6-4D91-B465-723D16B48EBD}" type="slidenum">
              <a:rPr lang="en-US" sz="1400" b="0" strike="noStrike" spc="-1" smtClean="0">
                <a:latin typeface="Times New Roman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8556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C3EBF9B-86C6-4D91-B465-723D16B48EBD}" type="slidenum">
              <a:rPr lang="en-US" sz="1400" b="0" strike="noStrike" spc="-1" smtClean="0">
                <a:latin typeface="Times New Roman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7400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C3EBF9B-86C6-4D91-B465-723D16B48EBD}" type="slidenum">
              <a:rPr lang="en-US" sz="1400" b="0" strike="noStrike" spc="-1" smtClean="0">
                <a:latin typeface="Times New Roman"/>
              </a:rPr>
              <a:t>20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2598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C3EBF9B-86C6-4D91-B465-723D16B48EBD}" type="slidenum">
              <a:rPr lang="en-US" sz="1400" b="0" strike="noStrike" spc="-1" smtClean="0">
                <a:latin typeface="Times New Roman"/>
              </a:rPr>
              <a:t>26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7564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C3EBF9B-86C6-4D91-B465-723D16B48EBD}" type="slidenum">
              <a:rPr lang="en-US" sz="1400" b="0" strike="noStrike" spc="-1" smtClean="0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0494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C3EBF9B-86C6-4D91-B465-723D16B48EBD}" type="slidenum">
              <a:rPr lang="en-US" sz="1400" b="0" strike="noStrike" spc="-1" smtClean="0">
                <a:latin typeface="Times New Roman"/>
              </a:rPr>
              <a:t>27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0790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C3EBF9B-86C6-4D91-B465-723D16B48EBD}" type="slidenum">
              <a:rPr lang="en-US" sz="1400" b="0" strike="noStrike" spc="-1" smtClean="0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4028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C3EBF9B-86C6-4D91-B465-723D16B48EBD}" type="slidenum">
              <a:rPr lang="en-US" sz="1400" b="0" strike="noStrike" spc="-1" smtClean="0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4311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C3EBF9B-86C6-4D91-B465-723D16B48EBD}" type="slidenum">
              <a:rPr lang="en-US" sz="1400" b="0" strike="noStrike" spc="-1" smtClean="0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8821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C3EBF9B-86C6-4D91-B465-723D16B48EBD}" type="slidenum">
              <a:rPr lang="en-US" sz="1400" b="0" strike="noStrike" spc="-1" smtClean="0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1085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C3EBF9B-86C6-4D91-B465-723D16B48EBD}" type="slidenum">
              <a:rPr lang="en-US" sz="1400" b="0" strike="noStrike" spc="-1" smtClean="0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9158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C3EBF9B-86C6-4D91-B465-723D16B48EBD}" type="slidenum">
              <a:rPr lang="en-US" sz="1400" b="0" strike="noStrike" spc="-1" smtClean="0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1576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C3EBF9B-86C6-4D91-B465-723D16B48EBD}" type="slidenum">
              <a:rPr lang="en-US" sz="1400" b="0" strike="noStrike" spc="-1" smtClean="0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673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457200" y="6265800"/>
            <a:ext cx="2130480" cy="47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"/>
          <p:cNvSpPr/>
          <p:nvPr/>
        </p:nvSpPr>
        <p:spPr>
          <a:xfrm>
            <a:off x="3124080" y="6245280"/>
            <a:ext cx="2892240" cy="47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0760" cy="1270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5651640" y="6346800"/>
            <a:ext cx="186984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9040" rIns="90000" bIns="46800">
            <a:spAutoFit/>
          </a:bodyPr>
          <a:lstStyle/>
          <a:p>
            <a:pPr algn="r">
              <a:lnSpc>
                <a:spcPct val="108000"/>
              </a:lnSpc>
              <a:spcBef>
                <a:spcPts val="564"/>
              </a:spcBef>
              <a:tabLst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</a:tabLst>
            </a:pPr>
            <a:r>
              <a:rPr lang="en-US" sz="1200" b="1" strike="noStrike" spc="-1">
                <a:solidFill>
                  <a:srgbClr val="1A1A66"/>
                </a:solidFill>
                <a:latin typeface="GHEA Grapalat"/>
                <a:ea typeface="Arial Unicode MS"/>
              </a:rPr>
              <a:t>Synopsys Armenia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457200" y="6291360"/>
            <a:ext cx="2130480" cy="47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3124080" y="6291360"/>
            <a:ext cx="2892240" cy="47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109520" y="6288120"/>
            <a:ext cx="3508200" cy="63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8000"/>
              </a:lnSpc>
              <a:spcBef>
                <a:spcPts val="564"/>
              </a:spcBef>
              <a:tabLst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</a:tabLst>
            </a:pPr>
            <a:r>
              <a:rPr lang="ru-RU" sz="1100" b="1" strike="noStrike" spc="-1">
                <a:solidFill>
                  <a:srgbClr val="1A1A66"/>
                </a:solidFill>
                <a:latin typeface="Arial Unicode"/>
                <a:ea typeface="Arial Unicode MS"/>
              </a:rPr>
              <a:t>Միկրոէլեկտրոնային սխեմաներ և համակարգեր</a:t>
            </a:r>
            <a:br/>
            <a:r>
              <a:rPr lang="ru-RU" sz="1100" b="1" strike="noStrike" spc="-1">
                <a:solidFill>
                  <a:srgbClr val="1A1A66"/>
                </a:solidFill>
                <a:latin typeface="Arial Unicode"/>
                <a:ea typeface="Arial Unicode MS"/>
              </a:rPr>
              <a:t>ամբիոն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4545000" y="6386400"/>
            <a:ext cx="60012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9040" rIns="90000" bIns="46800">
            <a:noAutofit/>
          </a:bodyPr>
          <a:lstStyle/>
          <a:p>
            <a:pPr algn="r">
              <a:lnSpc>
                <a:spcPct val="93000"/>
              </a:lnSpc>
              <a:tabLst>
                <a:tab pos="723960" algn="l"/>
                <a:tab pos="1447920" algn="l"/>
              </a:tabLst>
            </a:pPr>
            <a:fld id="{C455E1E6-7E31-4046-A809-5EFF9E5C9132}" type="slidenum">
              <a:rPr lang="en-US" sz="1400" b="1" strike="noStrike" spc="-1">
                <a:solidFill>
                  <a:srgbClr val="191966"/>
                </a:solidFill>
                <a:latin typeface="Arial"/>
                <a:ea typeface="Arial Unicode MS"/>
              </a:rPr>
              <a:t>‹#›</a:t>
            </a:fld>
            <a:r>
              <a:rPr lang="en-US" sz="1400" b="1" strike="noStrike" spc="-1">
                <a:solidFill>
                  <a:srgbClr val="191966"/>
                </a:solidFill>
                <a:latin typeface="Arial"/>
                <a:ea typeface="Arial Unicode MS"/>
              </a:rPr>
              <a:t>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" name="Line 9"/>
          <p:cNvSpPr/>
          <p:nvPr/>
        </p:nvSpPr>
        <p:spPr>
          <a:xfrm>
            <a:off x="0" y="6216480"/>
            <a:ext cx="9144000" cy="0"/>
          </a:xfrm>
          <a:prstGeom prst="line">
            <a:avLst/>
          </a:prstGeom>
          <a:ln w="38160">
            <a:solidFill>
              <a:schemeClr val="accent6">
                <a:lumMod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Picture 16" descr="Synopsys_color"/>
          <p:cNvPicPr/>
          <p:nvPr/>
        </p:nvPicPr>
        <p:blipFill>
          <a:blip r:embed="rId14"/>
          <a:stretch/>
        </p:blipFill>
        <p:spPr>
          <a:xfrm>
            <a:off x="7524720" y="6284880"/>
            <a:ext cx="1388880" cy="487440"/>
          </a:xfrm>
          <a:prstGeom prst="rect">
            <a:avLst/>
          </a:prstGeom>
          <a:ln>
            <a:noFill/>
          </a:ln>
        </p:spPr>
      </p:pic>
      <p:pic>
        <p:nvPicPr>
          <p:cNvPr id="10" name="Picture 14" descr="D:\Users\User\Desktop\My Documents\AcCouncil\Logo_NPUA\LogoPolytech_1.png"/>
          <p:cNvPicPr/>
          <p:nvPr/>
        </p:nvPicPr>
        <p:blipFill>
          <a:blip r:embed="rId15"/>
          <a:stretch/>
        </p:blipFill>
        <p:spPr>
          <a:xfrm>
            <a:off x="22320" y="6308640"/>
            <a:ext cx="1233360" cy="442800"/>
          </a:xfrm>
          <a:prstGeom prst="rect">
            <a:avLst/>
          </a:prstGeom>
          <a:ln>
            <a:noFill/>
          </a:ln>
        </p:spPr>
      </p:pic>
      <p:sp>
        <p:nvSpPr>
          <p:cNvPr id="11" name="CustomShape 10"/>
          <p:cNvSpPr/>
          <p:nvPr/>
        </p:nvSpPr>
        <p:spPr>
          <a:xfrm>
            <a:off x="684360" y="333360"/>
            <a:ext cx="7772400" cy="76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93000"/>
              </a:lnSpc>
            </a:pPr>
            <a:r>
              <a:rPr lang="hy-AM" sz="2400" b="0" strike="noStrike" spc="-1">
                <a:solidFill>
                  <a:srgbClr val="16165D"/>
                </a:solidFill>
                <a:latin typeface="Arial Unicode"/>
                <a:ea typeface="Arial Unicode"/>
              </a:rPr>
              <a:t>ՀԱՅԱՍՏԱՆԻ ԱԶԳԱՅԻՆ ՊՈԼԻՏԵԽՆԻԿԱԿԱՆ ՀԱՄԱԼՍԱՐԱՆ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" name="Line 11"/>
          <p:cNvSpPr/>
          <p:nvPr/>
        </p:nvSpPr>
        <p:spPr>
          <a:xfrm>
            <a:off x="684000" y="4292280"/>
            <a:ext cx="7775640" cy="0"/>
          </a:xfrm>
          <a:prstGeom prst="line">
            <a:avLst/>
          </a:prstGeom>
          <a:ln w="38160">
            <a:solidFill>
              <a:schemeClr val="accent6">
                <a:lumMod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4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7200" y="6265800"/>
            <a:ext cx="2130840" cy="47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3124080" y="6245280"/>
            <a:ext cx="2892600" cy="47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0" y="0"/>
            <a:ext cx="9141120" cy="12744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4"/>
          <p:cNvSpPr/>
          <p:nvPr/>
        </p:nvSpPr>
        <p:spPr>
          <a:xfrm>
            <a:off x="5651640" y="6346800"/>
            <a:ext cx="18702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9040" rIns="90000" bIns="46800">
            <a:spAutoFit/>
          </a:bodyPr>
          <a:lstStyle/>
          <a:p>
            <a:pPr algn="r">
              <a:lnSpc>
                <a:spcPct val="108000"/>
              </a:lnSpc>
              <a:spcBef>
                <a:spcPts val="564"/>
              </a:spcBef>
              <a:tabLst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</a:tabLst>
            </a:pPr>
            <a:r>
              <a:rPr lang="en-US" sz="1200" b="1" strike="noStrike" spc="-1">
                <a:solidFill>
                  <a:srgbClr val="1A1A66"/>
                </a:solidFill>
                <a:latin typeface="GHEA Grapalat"/>
                <a:ea typeface="Arial Unicode MS"/>
              </a:rPr>
              <a:t>Synopsys Armenia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457200" y="6291360"/>
            <a:ext cx="2130840" cy="47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6"/>
          <p:cNvSpPr/>
          <p:nvPr/>
        </p:nvSpPr>
        <p:spPr>
          <a:xfrm>
            <a:off x="3124080" y="6291360"/>
            <a:ext cx="2892600" cy="47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7"/>
          <p:cNvSpPr/>
          <p:nvPr/>
        </p:nvSpPr>
        <p:spPr>
          <a:xfrm>
            <a:off x="1109520" y="6288120"/>
            <a:ext cx="3508560" cy="63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8000"/>
              </a:lnSpc>
              <a:spcBef>
                <a:spcPts val="564"/>
              </a:spcBef>
              <a:tabLst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</a:tabLst>
            </a:pPr>
            <a:r>
              <a:rPr lang="ru-RU" sz="1100" b="1" strike="noStrike" spc="-1">
                <a:solidFill>
                  <a:srgbClr val="1A1A66"/>
                </a:solidFill>
                <a:latin typeface="Arial Unicode"/>
                <a:ea typeface="Arial Unicode MS"/>
              </a:rPr>
              <a:t>Միկրոէլեկտրոնային սխեմաներ և համակարգեր</a:t>
            </a:r>
            <a:br/>
            <a:r>
              <a:rPr lang="ru-RU" sz="1100" b="1" strike="noStrike" spc="-1">
                <a:solidFill>
                  <a:srgbClr val="1A1A66"/>
                </a:solidFill>
                <a:latin typeface="Arial Unicode"/>
                <a:ea typeface="Arial Unicode MS"/>
              </a:rPr>
              <a:t>ամբիոն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58" name="CustomShape 8"/>
          <p:cNvSpPr/>
          <p:nvPr/>
        </p:nvSpPr>
        <p:spPr>
          <a:xfrm>
            <a:off x="4545000" y="6386400"/>
            <a:ext cx="600480" cy="28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9040" rIns="90000" bIns="46800">
            <a:noAutofit/>
          </a:bodyPr>
          <a:lstStyle/>
          <a:p>
            <a:pPr algn="r">
              <a:lnSpc>
                <a:spcPct val="93000"/>
              </a:lnSpc>
              <a:tabLst>
                <a:tab pos="723960" algn="l"/>
                <a:tab pos="1447920" algn="l"/>
              </a:tabLst>
            </a:pPr>
            <a:fld id="{38C5FCE5-CE51-4DC9-87CF-112ED9282AD9}" type="slidenum">
              <a:rPr lang="en-US" sz="1400" b="1" strike="noStrike" spc="-1">
                <a:solidFill>
                  <a:srgbClr val="191966"/>
                </a:solidFill>
                <a:latin typeface="Arial"/>
                <a:ea typeface="Arial Unicode MS"/>
              </a:rPr>
              <a:t>‹#›</a:t>
            </a:fld>
            <a:r>
              <a:rPr lang="en-US" sz="1400" b="1" strike="noStrike" spc="-1">
                <a:solidFill>
                  <a:srgbClr val="191966"/>
                </a:solidFill>
                <a:latin typeface="Arial"/>
                <a:ea typeface="Arial Unicode MS"/>
              </a:rPr>
              <a:t>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9" name="Line 9"/>
          <p:cNvSpPr/>
          <p:nvPr/>
        </p:nvSpPr>
        <p:spPr>
          <a:xfrm>
            <a:off x="0" y="6216480"/>
            <a:ext cx="9144000" cy="0"/>
          </a:xfrm>
          <a:prstGeom prst="line">
            <a:avLst/>
          </a:prstGeom>
          <a:ln w="38160">
            <a:solidFill>
              <a:schemeClr val="accent6">
                <a:lumMod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0" name="Picture 16" descr="Synopsys_color"/>
          <p:cNvPicPr/>
          <p:nvPr/>
        </p:nvPicPr>
        <p:blipFill>
          <a:blip r:embed="rId14"/>
          <a:stretch/>
        </p:blipFill>
        <p:spPr>
          <a:xfrm>
            <a:off x="7524720" y="6284880"/>
            <a:ext cx="1389240" cy="487800"/>
          </a:xfrm>
          <a:prstGeom prst="rect">
            <a:avLst/>
          </a:prstGeom>
          <a:ln>
            <a:noFill/>
          </a:ln>
        </p:spPr>
      </p:pic>
      <p:pic>
        <p:nvPicPr>
          <p:cNvPr id="61" name="Picture 14" descr="D:\Users\User\Desktop\My Documents\AcCouncil\Logo_NPUA\LogoPolytech_1.png"/>
          <p:cNvPicPr/>
          <p:nvPr/>
        </p:nvPicPr>
        <p:blipFill>
          <a:blip r:embed="rId15"/>
          <a:stretch/>
        </p:blipFill>
        <p:spPr>
          <a:xfrm>
            <a:off x="22320" y="6308640"/>
            <a:ext cx="1233720" cy="443160"/>
          </a:xfrm>
          <a:prstGeom prst="rect">
            <a:avLst/>
          </a:prstGeom>
          <a:ln>
            <a:noFill/>
          </a:ln>
        </p:spPr>
      </p:pic>
      <p:sp>
        <p:nvSpPr>
          <p:cNvPr id="62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3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6265800"/>
            <a:ext cx="2130480" cy="47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2"/>
          <p:cNvSpPr/>
          <p:nvPr/>
        </p:nvSpPr>
        <p:spPr>
          <a:xfrm>
            <a:off x="3124080" y="6245280"/>
            <a:ext cx="2892240" cy="47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3"/>
          <p:cNvSpPr/>
          <p:nvPr/>
        </p:nvSpPr>
        <p:spPr>
          <a:xfrm>
            <a:off x="0" y="0"/>
            <a:ext cx="9140760" cy="1270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5651640" y="6346800"/>
            <a:ext cx="186984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9040" rIns="90000" bIns="46800">
            <a:spAutoFit/>
          </a:bodyPr>
          <a:lstStyle/>
          <a:p>
            <a:pPr algn="r">
              <a:lnSpc>
                <a:spcPct val="108000"/>
              </a:lnSpc>
              <a:spcBef>
                <a:spcPts val="564"/>
              </a:spcBef>
              <a:tabLst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</a:tabLst>
            </a:pPr>
            <a:r>
              <a:rPr lang="en-US" sz="1200" b="1" strike="noStrike" spc="-1">
                <a:solidFill>
                  <a:srgbClr val="1A1A66"/>
                </a:solidFill>
                <a:latin typeface="GHEA Grapalat"/>
                <a:ea typeface="Arial Unicode MS"/>
              </a:rPr>
              <a:t>Synopsys Armenia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457200" y="6291360"/>
            <a:ext cx="2130480" cy="47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"/>
          <p:cNvSpPr/>
          <p:nvPr/>
        </p:nvSpPr>
        <p:spPr>
          <a:xfrm>
            <a:off x="3124080" y="6291360"/>
            <a:ext cx="2892240" cy="47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7"/>
          <p:cNvSpPr/>
          <p:nvPr/>
        </p:nvSpPr>
        <p:spPr>
          <a:xfrm>
            <a:off x="1109520" y="6288120"/>
            <a:ext cx="3508200" cy="63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8000"/>
              </a:lnSpc>
              <a:spcBef>
                <a:spcPts val="564"/>
              </a:spcBef>
              <a:tabLst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</a:tabLst>
            </a:pPr>
            <a:r>
              <a:rPr lang="ru-RU" sz="1100" b="1" strike="noStrike" spc="-1">
                <a:solidFill>
                  <a:srgbClr val="1A1A66"/>
                </a:solidFill>
                <a:latin typeface="Arial Unicode"/>
                <a:ea typeface="Arial Unicode MS"/>
              </a:rPr>
              <a:t>Միկրոէլեկտրոնային սխեմաներ և համակարգեր</a:t>
            </a:r>
            <a:br/>
            <a:r>
              <a:rPr lang="ru-RU" sz="1100" b="1" strike="noStrike" spc="-1">
                <a:solidFill>
                  <a:srgbClr val="1A1A66"/>
                </a:solidFill>
                <a:latin typeface="Arial Unicode"/>
                <a:ea typeface="Arial Unicode MS"/>
              </a:rPr>
              <a:t>ամբիոն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4545000" y="6386400"/>
            <a:ext cx="60012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9040" rIns="90000" bIns="46800">
            <a:noAutofit/>
          </a:bodyPr>
          <a:lstStyle/>
          <a:p>
            <a:pPr algn="r">
              <a:lnSpc>
                <a:spcPct val="93000"/>
              </a:lnSpc>
              <a:tabLst>
                <a:tab pos="723960" algn="l"/>
                <a:tab pos="1447920" algn="l"/>
              </a:tabLst>
            </a:pPr>
            <a:fld id="{FE177B6C-E747-44C4-9217-DE20FB703C48}" type="slidenum">
              <a:rPr lang="en-US" sz="1400" b="1" strike="noStrike" spc="-1">
                <a:solidFill>
                  <a:srgbClr val="191966"/>
                </a:solidFill>
                <a:latin typeface="Arial"/>
                <a:ea typeface="Arial Unicode MS"/>
              </a:rPr>
              <a:t>‹#›</a:t>
            </a:fld>
            <a:r>
              <a:rPr lang="en-US" sz="1400" b="1" strike="noStrike" spc="-1">
                <a:solidFill>
                  <a:srgbClr val="191966"/>
                </a:solidFill>
                <a:latin typeface="Arial"/>
                <a:ea typeface="Arial Unicode MS"/>
              </a:rPr>
              <a:t>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6216480"/>
            <a:ext cx="9144000" cy="0"/>
          </a:xfrm>
          <a:prstGeom prst="line">
            <a:avLst/>
          </a:prstGeom>
          <a:ln w="38160">
            <a:solidFill>
              <a:schemeClr val="accent6">
                <a:lumMod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9" name="Picture 16" descr="Synopsys_color"/>
          <p:cNvPicPr/>
          <p:nvPr/>
        </p:nvPicPr>
        <p:blipFill>
          <a:blip r:embed="rId14"/>
          <a:stretch/>
        </p:blipFill>
        <p:spPr>
          <a:xfrm>
            <a:off x="7524720" y="6284880"/>
            <a:ext cx="1388880" cy="487440"/>
          </a:xfrm>
          <a:prstGeom prst="rect">
            <a:avLst/>
          </a:prstGeom>
          <a:ln>
            <a:noFill/>
          </a:ln>
        </p:spPr>
      </p:pic>
      <p:pic>
        <p:nvPicPr>
          <p:cNvPr id="110" name="Picture 14" descr="D:\Users\User\Desktop\My Documents\AcCouncil\Logo_NPUA\LogoPolytech_1.png"/>
          <p:cNvPicPr/>
          <p:nvPr/>
        </p:nvPicPr>
        <p:blipFill>
          <a:blip r:embed="rId15"/>
          <a:stretch/>
        </p:blipFill>
        <p:spPr>
          <a:xfrm>
            <a:off x="22320" y="6308640"/>
            <a:ext cx="1233360" cy="442800"/>
          </a:xfrm>
          <a:prstGeom prst="rect">
            <a:avLst/>
          </a:prstGeom>
          <a:ln>
            <a:noFill/>
          </a:ln>
        </p:spPr>
      </p:pic>
      <p:sp>
        <p:nvSpPr>
          <p:cNvPr id="111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2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6265800"/>
            <a:ext cx="2130480" cy="47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2"/>
          <p:cNvSpPr/>
          <p:nvPr/>
        </p:nvSpPr>
        <p:spPr>
          <a:xfrm>
            <a:off x="3124080" y="6245280"/>
            <a:ext cx="2892240" cy="47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3"/>
          <p:cNvSpPr/>
          <p:nvPr/>
        </p:nvSpPr>
        <p:spPr>
          <a:xfrm>
            <a:off x="0" y="0"/>
            <a:ext cx="9140760" cy="1270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4"/>
          <p:cNvSpPr/>
          <p:nvPr/>
        </p:nvSpPr>
        <p:spPr>
          <a:xfrm>
            <a:off x="5651640" y="6346800"/>
            <a:ext cx="186984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9040" rIns="90000" bIns="46800">
            <a:spAutoFit/>
          </a:bodyPr>
          <a:lstStyle/>
          <a:p>
            <a:pPr algn="r">
              <a:lnSpc>
                <a:spcPct val="108000"/>
              </a:lnSpc>
              <a:spcBef>
                <a:spcPts val="564"/>
              </a:spcBef>
              <a:tabLst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</a:tabLst>
            </a:pPr>
            <a:r>
              <a:rPr lang="en-US" sz="1200" b="1" strike="noStrike" spc="-1">
                <a:solidFill>
                  <a:srgbClr val="1A1A66"/>
                </a:solidFill>
                <a:latin typeface="GHEA Grapalat"/>
                <a:ea typeface="Arial Unicode MS"/>
              </a:rPr>
              <a:t>Synopsys Armenia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457200" y="6291360"/>
            <a:ext cx="2130480" cy="47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6"/>
          <p:cNvSpPr/>
          <p:nvPr/>
        </p:nvSpPr>
        <p:spPr>
          <a:xfrm>
            <a:off x="3124080" y="6291360"/>
            <a:ext cx="2892240" cy="47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7"/>
          <p:cNvSpPr/>
          <p:nvPr/>
        </p:nvSpPr>
        <p:spPr>
          <a:xfrm>
            <a:off x="1109520" y="6288120"/>
            <a:ext cx="3508200" cy="63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8000"/>
              </a:lnSpc>
              <a:spcBef>
                <a:spcPts val="564"/>
              </a:spcBef>
              <a:tabLst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</a:tabLst>
            </a:pPr>
            <a:r>
              <a:rPr lang="ru-RU" sz="1100" b="1" strike="noStrike" spc="-1">
                <a:solidFill>
                  <a:srgbClr val="1A1A66"/>
                </a:solidFill>
                <a:latin typeface="Arial Unicode"/>
                <a:ea typeface="Arial Unicode MS"/>
              </a:rPr>
              <a:t>Միկրոէլեկտրոնային սխեմաներ և համակարգեր</a:t>
            </a:r>
            <a:br/>
            <a:r>
              <a:rPr lang="ru-RU" sz="1100" b="1" strike="noStrike" spc="-1">
                <a:solidFill>
                  <a:srgbClr val="1A1A66"/>
                </a:solidFill>
                <a:latin typeface="Arial Unicode"/>
                <a:ea typeface="Arial Unicode MS"/>
              </a:rPr>
              <a:t>ամբիոն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56" name="CustomShape 8"/>
          <p:cNvSpPr/>
          <p:nvPr/>
        </p:nvSpPr>
        <p:spPr>
          <a:xfrm>
            <a:off x="4545000" y="6386400"/>
            <a:ext cx="60012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9040" rIns="90000" bIns="46800">
            <a:noAutofit/>
          </a:bodyPr>
          <a:lstStyle/>
          <a:p>
            <a:pPr algn="r">
              <a:lnSpc>
                <a:spcPct val="93000"/>
              </a:lnSpc>
              <a:tabLst>
                <a:tab pos="723960" algn="l"/>
                <a:tab pos="1447920" algn="l"/>
              </a:tabLst>
            </a:pPr>
            <a:fld id="{2592E253-A36D-49FC-87FF-1BE525BBAF20}" type="slidenum">
              <a:rPr lang="en-US" sz="1400" b="1" strike="noStrike" spc="-1">
                <a:solidFill>
                  <a:srgbClr val="191966"/>
                </a:solidFill>
                <a:latin typeface="Arial"/>
                <a:ea typeface="Arial Unicode MS"/>
              </a:rPr>
              <a:t>‹#›</a:t>
            </a:fld>
            <a:r>
              <a:rPr lang="en-US" sz="1400" b="1" strike="noStrike" spc="-1">
                <a:solidFill>
                  <a:srgbClr val="191966"/>
                </a:solidFill>
                <a:latin typeface="Arial"/>
                <a:ea typeface="Arial Unicode MS"/>
              </a:rPr>
              <a:t>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7" name="Line 9"/>
          <p:cNvSpPr/>
          <p:nvPr/>
        </p:nvSpPr>
        <p:spPr>
          <a:xfrm>
            <a:off x="0" y="6216480"/>
            <a:ext cx="9144000" cy="0"/>
          </a:xfrm>
          <a:prstGeom prst="line">
            <a:avLst/>
          </a:prstGeom>
          <a:ln w="38160">
            <a:solidFill>
              <a:schemeClr val="accent6">
                <a:lumMod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8" name="Picture 16" descr="Synopsys_color"/>
          <p:cNvPicPr/>
          <p:nvPr/>
        </p:nvPicPr>
        <p:blipFill>
          <a:blip r:embed="rId14"/>
          <a:stretch/>
        </p:blipFill>
        <p:spPr>
          <a:xfrm>
            <a:off x="7524720" y="6284880"/>
            <a:ext cx="1388880" cy="487440"/>
          </a:xfrm>
          <a:prstGeom prst="rect">
            <a:avLst/>
          </a:prstGeom>
          <a:ln>
            <a:noFill/>
          </a:ln>
        </p:spPr>
      </p:pic>
      <p:pic>
        <p:nvPicPr>
          <p:cNvPr id="159" name="Picture 14" descr="D:\Users\User\Desktop\My Documents\AcCouncil\Logo_NPUA\LogoPolytech_1.png"/>
          <p:cNvPicPr/>
          <p:nvPr/>
        </p:nvPicPr>
        <p:blipFill>
          <a:blip r:embed="rId15"/>
          <a:stretch/>
        </p:blipFill>
        <p:spPr>
          <a:xfrm>
            <a:off x="22320" y="6308640"/>
            <a:ext cx="1233360" cy="442800"/>
          </a:xfrm>
          <a:prstGeom prst="rect">
            <a:avLst/>
          </a:prstGeom>
          <a:ln>
            <a:noFill/>
          </a:ln>
        </p:spPr>
      </p:pic>
      <p:sp>
        <p:nvSpPr>
          <p:cNvPr id="160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20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25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684360" y="1752480"/>
            <a:ext cx="7769160" cy="180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y-AM" sz="2800" b="1" spc="-1" dirty="0">
                <a:solidFill>
                  <a:srgbClr val="16165D"/>
                </a:solidFill>
                <a:latin typeface="Sylfaen"/>
              </a:rPr>
              <a:t>Բազմանկյունների հետ աշխատող </a:t>
            </a:r>
            <a:r>
              <a:rPr lang="hy-AM" sz="2800" b="1" spc="-1">
                <a:solidFill>
                  <a:srgbClr val="16165D"/>
                </a:solidFill>
                <a:latin typeface="Sylfaen"/>
              </a:rPr>
              <a:t>ծրագրային համակարգի </a:t>
            </a:r>
            <a:r>
              <a:rPr lang="hy-AM" sz="2800" b="1" spc="-1" dirty="0">
                <a:solidFill>
                  <a:srgbClr val="16165D"/>
                </a:solidFill>
                <a:latin typeface="Sylfaen"/>
              </a:rPr>
              <a:t>մշակումը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84360" y="4411800"/>
            <a:ext cx="7124760" cy="131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74880" rIns="90000" bIns="46800">
            <a:noAutofit/>
          </a:bodyPr>
          <a:lstStyle/>
          <a:p>
            <a:pPr>
              <a:lnSpc>
                <a:spcPct val="93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16165D"/>
                </a:solidFill>
                <a:latin typeface="Sylfaen" pitchFamily="18" charset="0"/>
                <a:ea typeface="Arial Unicode"/>
              </a:rPr>
              <a:t>Խումբ՝  SS019-</a:t>
            </a:r>
            <a:r>
              <a:rPr lang="hy-AM" sz="2000" b="1" strike="noStrike" spc="-1" dirty="0">
                <a:solidFill>
                  <a:srgbClr val="16165D"/>
                </a:solidFill>
                <a:latin typeface="Sylfaen" pitchFamily="18" charset="0"/>
                <a:ea typeface="Arial Unicode"/>
              </a:rPr>
              <a:t>Ս</a:t>
            </a:r>
            <a:endParaRPr lang="en-US" sz="2000" b="0" strike="noStrike" spc="-1" dirty="0">
              <a:latin typeface="Sylfaen" pitchFamily="18" charset="0"/>
            </a:endParaRPr>
          </a:p>
          <a:p>
            <a:pPr>
              <a:lnSpc>
                <a:spcPct val="93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16165D"/>
                </a:solidFill>
                <a:latin typeface="Sylfaen" pitchFamily="18" charset="0"/>
                <a:ea typeface="Arial Unicode"/>
              </a:rPr>
              <a:t>Ուսանող՝  Է</a:t>
            </a:r>
            <a:r>
              <a:rPr lang="hy-AM" sz="2000" b="1" strike="noStrike" spc="-1" dirty="0">
                <a:solidFill>
                  <a:srgbClr val="16165D"/>
                </a:solidFill>
                <a:latin typeface="Sylfaen" pitchFamily="18" charset="0"/>
                <a:ea typeface="Arial Unicode"/>
              </a:rPr>
              <a:t>լեն</a:t>
            </a:r>
            <a:r>
              <a:rPr lang="en-US" sz="2000" b="1" strike="noStrike" spc="-1" dirty="0">
                <a:solidFill>
                  <a:srgbClr val="16165D"/>
                </a:solidFill>
                <a:latin typeface="Sylfaen" pitchFamily="18" charset="0"/>
                <a:ea typeface="Arial Unicode"/>
              </a:rPr>
              <a:t> </a:t>
            </a:r>
            <a:r>
              <a:rPr lang="hy-AM" sz="2000" b="1" strike="noStrike" spc="-1" dirty="0">
                <a:solidFill>
                  <a:srgbClr val="16165D"/>
                </a:solidFill>
                <a:latin typeface="Sylfaen" pitchFamily="18" charset="0"/>
                <a:ea typeface="Arial Unicode"/>
              </a:rPr>
              <a:t>Փիլիպոսյան</a:t>
            </a:r>
            <a:endParaRPr lang="en-US" sz="2000" b="0" strike="noStrike" spc="-1" dirty="0">
              <a:latin typeface="Sylfaen" pitchFamily="18" charset="0"/>
            </a:endParaRPr>
          </a:p>
          <a:p>
            <a:pPr>
              <a:lnSpc>
                <a:spcPct val="93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16165D"/>
                </a:solidFill>
                <a:latin typeface="Sylfaen" pitchFamily="18" charset="0"/>
                <a:ea typeface="Arial Unicode"/>
              </a:rPr>
              <a:t>Ղեկավար՝  </a:t>
            </a:r>
            <a:r>
              <a:rPr lang="ru-RU" sz="2000" b="1" strike="noStrike" spc="-1" dirty="0">
                <a:solidFill>
                  <a:srgbClr val="16165D"/>
                </a:solidFill>
                <a:latin typeface="Sylfaen" pitchFamily="18" charset="0"/>
                <a:ea typeface="Arial Unicode"/>
              </a:rPr>
              <a:t>Էդուարդ Հարություն</a:t>
            </a:r>
            <a:r>
              <a:rPr lang="hy-AM" sz="2000" b="1" strike="noStrike" spc="-1" dirty="0">
                <a:solidFill>
                  <a:srgbClr val="16165D"/>
                </a:solidFill>
                <a:latin typeface="Sylfaen" pitchFamily="18" charset="0"/>
                <a:ea typeface="Arial Unicode"/>
              </a:rPr>
              <a:t>յան</a:t>
            </a:r>
            <a:endParaRPr lang="en-US" sz="2000" b="0" strike="noStrike" spc="-1" dirty="0">
              <a:latin typeface="Sylfaen" pitchFamily="18" charset="0"/>
            </a:endParaRPr>
          </a:p>
          <a:p>
            <a:pPr>
              <a:lnSpc>
                <a:spcPct val="93000"/>
              </a:lnSpc>
              <a:spcBef>
                <a:spcPts val="799"/>
              </a:spcBef>
              <a:tabLst>
                <a:tab pos="0" algn="l"/>
              </a:tabLst>
            </a:pPr>
            <a:endParaRPr lang="en-US" sz="2000" b="0" strike="noStrike" spc="-1" dirty="0"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up 2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5" name="CustomShape 1">
            <a:extLst>
              <a:ext uri="{FF2B5EF4-FFF2-40B4-BE49-F238E27FC236}">
                <a16:creationId xmlns:a16="http://schemas.microsoft.com/office/drawing/2014/main" id="{E394DE6C-65E6-5C67-DC19-4D0A9B59843B}"/>
              </a:ext>
            </a:extLst>
          </p:cNvPr>
          <p:cNvSpPr/>
          <p:nvPr/>
        </p:nvSpPr>
        <p:spPr>
          <a:xfrm>
            <a:off x="1913400" y="367620"/>
            <a:ext cx="5807160" cy="78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hy-AM" sz="3200" b="1" strike="noStrike" spc="-1" dirty="0">
                <a:solidFill>
                  <a:srgbClr val="002060"/>
                </a:solidFill>
                <a:latin typeface="Sylfaen" pitchFamily="18" charset="0"/>
              </a:rPr>
              <a:t>Տեսական առնչություններ</a:t>
            </a:r>
            <a:r>
              <a:rPr lang="en-US" sz="3200" b="1" strike="noStrike" spc="-1" dirty="0">
                <a:solidFill>
                  <a:srgbClr val="002060"/>
                </a:solidFill>
                <a:latin typeface="Sylfaen" pitchFamily="18" charset="0"/>
              </a:rPr>
              <a:t> (2)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B7312-834D-9FAC-0B55-4270B53A9E35}"/>
              </a:ext>
            </a:extLst>
          </p:cNvPr>
          <p:cNvSpPr txBox="1"/>
          <p:nvPr/>
        </p:nvSpPr>
        <p:spPr>
          <a:xfrm>
            <a:off x="952500" y="1371600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2000" b="1" i="1" dirty="0">
                <a:solidFill>
                  <a:srgbClr val="002060"/>
                </a:solidFill>
                <a:latin typeface="Sylfaen" panose="010A0502050306030303" pitchFamily="18" charset="0"/>
              </a:rPr>
              <a:t>Ծրագրի կատարման քայլերը</a:t>
            </a:r>
            <a:endParaRPr lang="ru-RU" sz="2000" b="1" i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13" name="Rounded Rectangle 14">
            <a:extLst>
              <a:ext uri="{FF2B5EF4-FFF2-40B4-BE49-F238E27FC236}">
                <a16:creationId xmlns:a16="http://schemas.microsoft.com/office/drawing/2014/main" id="{3B32B11E-4799-DD09-DDDC-5AFD0CE298A5}"/>
              </a:ext>
            </a:extLst>
          </p:cNvPr>
          <p:cNvSpPr/>
          <p:nvPr/>
        </p:nvSpPr>
        <p:spPr>
          <a:xfrm>
            <a:off x="647700" y="2001771"/>
            <a:ext cx="3086100" cy="957262"/>
          </a:xfrm>
          <a:prstGeom prst="roundRect">
            <a:avLst/>
          </a:prstGeom>
          <a:solidFill>
            <a:schemeClr val="bg1"/>
          </a:solidFill>
          <a:ln>
            <a:solidFill>
              <a:srgbClr val="3B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Sylfaen" panose="010A0502050306030303" pitchFamily="18" charset="0"/>
              </a:rPr>
              <a:t>1. </a:t>
            </a:r>
            <a:r>
              <a:rPr lang="hy-AM" sz="1600" dirty="0">
                <a:solidFill>
                  <a:srgbClr val="002060"/>
                </a:solidFill>
                <a:latin typeface="Sylfaen" panose="010A0502050306030303" pitchFamily="18" charset="0"/>
              </a:rPr>
              <a:t>Մուտքային տվյալների ֆայլի վերլուծություն</a:t>
            </a:r>
            <a:endParaRPr lang="en-US" sz="1600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2364DEE6-FD97-D2AA-70E1-70E84AB37E33}"/>
              </a:ext>
            </a:extLst>
          </p:cNvPr>
          <p:cNvSpPr/>
          <p:nvPr/>
        </p:nvSpPr>
        <p:spPr>
          <a:xfrm>
            <a:off x="5398851" y="2001771"/>
            <a:ext cx="3086100" cy="957262"/>
          </a:xfrm>
          <a:prstGeom prst="roundRect">
            <a:avLst/>
          </a:prstGeom>
          <a:solidFill>
            <a:schemeClr val="bg1"/>
          </a:solidFill>
          <a:ln>
            <a:solidFill>
              <a:srgbClr val="3B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1600" dirty="0">
                <a:solidFill>
                  <a:srgbClr val="002060"/>
                </a:solidFill>
                <a:latin typeface="Sylfaen" panose="010A0502050306030303" pitchFamily="18" charset="0"/>
              </a:rPr>
              <a:t>2․ Ստացված հարթությունների վերադրում</a:t>
            </a:r>
            <a:endParaRPr lang="en-US" sz="1600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13F544-D2F6-7A83-247B-7086D9EA7CBB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3733800" y="2480402"/>
            <a:ext cx="1665051" cy="0"/>
          </a:xfrm>
          <a:prstGeom prst="straightConnector1">
            <a:avLst/>
          </a:prstGeom>
          <a:ln>
            <a:solidFill>
              <a:srgbClr val="3B007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ounded Rectangle 14">
            <a:extLst>
              <a:ext uri="{FF2B5EF4-FFF2-40B4-BE49-F238E27FC236}">
                <a16:creationId xmlns:a16="http://schemas.microsoft.com/office/drawing/2014/main" id="{4ACE7076-ABA9-6395-F01F-27A391F30D83}"/>
              </a:ext>
            </a:extLst>
          </p:cNvPr>
          <p:cNvSpPr/>
          <p:nvPr/>
        </p:nvSpPr>
        <p:spPr>
          <a:xfrm>
            <a:off x="5398851" y="3352800"/>
            <a:ext cx="3086100" cy="957262"/>
          </a:xfrm>
          <a:prstGeom prst="roundRect">
            <a:avLst/>
          </a:prstGeom>
          <a:solidFill>
            <a:schemeClr val="bg1"/>
          </a:solidFill>
          <a:ln>
            <a:solidFill>
              <a:srgbClr val="3B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1600" dirty="0">
                <a:solidFill>
                  <a:srgbClr val="002060"/>
                </a:solidFill>
                <a:latin typeface="Sylfaen" panose="010A0502050306030303" pitchFamily="18" charset="0"/>
              </a:rPr>
              <a:t>3․ Սահող գծի տեխնիկայի կիրառում</a:t>
            </a:r>
            <a:endParaRPr lang="en-US" sz="1600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3AE6139F-587C-17CB-B4AE-C6A9E4FFD2C7}"/>
              </a:ext>
            </a:extLst>
          </p:cNvPr>
          <p:cNvCxnSpPr>
            <a:cxnSpLocks/>
          </p:cNvCxnSpPr>
          <p:nvPr/>
        </p:nvCxnSpPr>
        <p:spPr>
          <a:xfrm>
            <a:off x="6941900" y="2959033"/>
            <a:ext cx="0" cy="393767"/>
          </a:xfrm>
          <a:prstGeom prst="straightConnector1">
            <a:avLst/>
          </a:prstGeom>
          <a:ln>
            <a:solidFill>
              <a:srgbClr val="3B007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9" name="Rounded Rectangle 14">
            <a:extLst>
              <a:ext uri="{FF2B5EF4-FFF2-40B4-BE49-F238E27FC236}">
                <a16:creationId xmlns:a16="http://schemas.microsoft.com/office/drawing/2014/main" id="{FB50A464-C0FF-A5D8-FD16-6AC59D36F209}"/>
              </a:ext>
            </a:extLst>
          </p:cNvPr>
          <p:cNvSpPr/>
          <p:nvPr/>
        </p:nvSpPr>
        <p:spPr>
          <a:xfrm>
            <a:off x="647700" y="3352800"/>
            <a:ext cx="3086100" cy="957262"/>
          </a:xfrm>
          <a:prstGeom prst="roundRect">
            <a:avLst/>
          </a:prstGeom>
          <a:solidFill>
            <a:schemeClr val="bg1"/>
          </a:solidFill>
          <a:ln>
            <a:solidFill>
              <a:srgbClr val="3B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1600" dirty="0">
                <a:solidFill>
                  <a:srgbClr val="002060"/>
                </a:solidFill>
                <a:latin typeface="Sylfaen" panose="010A0502050306030303" pitchFamily="18" charset="0"/>
              </a:rPr>
              <a:t>4․ Տվյալների կառուցվածքում գագաթների և կողերի թարմացումներ</a:t>
            </a:r>
            <a:endParaRPr lang="en-US" sz="1600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8A9EF23E-2C30-5CCD-B00A-4F28B2550553}"/>
              </a:ext>
            </a:extLst>
          </p:cNvPr>
          <p:cNvCxnSpPr>
            <a:cxnSpLocks/>
            <a:stCxn id="31" idx="1"/>
            <a:endCxn id="259" idx="3"/>
          </p:cNvCxnSpPr>
          <p:nvPr/>
        </p:nvCxnSpPr>
        <p:spPr>
          <a:xfrm flipH="1">
            <a:off x="3733800" y="3831431"/>
            <a:ext cx="1665051" cy="0"/>
          </a:xfrm>
          <a:prstGeom prst="straightConnector1">
            <a:avLst/>
          </a:prstGeom>
          <a:ln>
            <a:solidFill>
              <a:srgbClr val="3B007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3" name="Rounded Rectangle 14">
            <a:extLst>
              <a:ext uri="{FF2B5EF4-FFF2-40B4-BE49-F238E27FC236}">
                <a16:creationId xmlns:a16="http://schemas.microsoft.com/office/drawing/2014/main" id="{D717D687-4161-0D01-9371-C1C852BB0D51}"/>
              </a:ext>
            </a:extLst>
          </p:cNvPr>
          <p:cNvSpPr/>
          <p:nvPr/>
        </p:nvSpPr>
        <p:spPr>
          <a:xfrm>
            <a:off x="609600" y="4703829"/>
            <a:ext cx="3086100" cy="957262"/>
          </a:xfrm>
          <a:prstGeom prst="roundRect">
            <a:avLst/>
          </a:prstGeom>
          <a:solidFill>
            <a:schemeClr val="bg1"/>
          </a:solidFill>
          <a:ln>
            <a:solidFill>
              <a:srgbClr val="3B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1600" dirty="0">
                <a:solidFill>
                  <a:srgbClr val="002060"/>
                </a:solidFill>
                <a:latin typeface="Sylfaen" panose="010A0502050306030303" pitchFamily="18" charset="0"/>
              </a:rPr>
              <a:t>5․ Սահմանային ցիկլերի դուրսբերում և գրաֆի կառուցում</a:t>
            </a:r>
            <a:endParaRPr lang="en-US" sz="1600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DF64CB4F-006C-0090-6AEA-70C6E72D4504}"/>
              </a:ext>
            </a:extLst>
          </p:cNvPr>
          <p:cNvCxnSpPr>
            <a:cxnSpLocks/>
          </p:cNvCxnSpPr>
          <p:nvPr/>
        </p:nvCxnSpPr>
        <p:spPr>
          <a:xfrm>
            <a:off x="2152650" y="4310062"/>
            <a:ext cx="0" cy="393767"/>
          </a:xfrm>
          <a:prstGeom prst="straightConnector1">
            <a:avLst/>
          </a:prstGeom>
          <a:ln>
            <a:solidFill>
              <a:srgbClr val="3B007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5" name="Rounded Rectangle 14">
            <a:extLst>
              <a:ext uri="{FF2B5EF4-FFF2-40B4-BE49-F238E27FC236}">
                <a16:creationId xmlns:a16="http://schemas.microsoft.com/office/drawing/2014/main" id="{1CCC5DC4-FDB8-6ABC-05A9-4ADC665C0E22}"/>
              </a:ext>
            </a:extLst>
          </p:cNvPr>
          <p:cNvSpPr/>
          <p:nvPr/>
        </p:nvSpPr>
        <p:spPr>
          <a:xfrm>
            <a:off x="5398850" y="4703829"/>
            <a:ext cx="3086100" cy="957262"/>
          </a:xfrm>
          <a:prstGeom prst="roundRect">
            <a:avLst/>
          </a:prstGeom>
          <a:solidFill>
            <a:schemeClr val="bg1"/>
          </a:solidFill>
          <a:ln>
            <a:solidFill>
              <a:srgbClr val="3B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1600" dirty="0">
                <a:solidFill>
                  <a:srgbClr val="002060"/>
                </a:solidFill>
                <a:latin typeface="Sylfaen" panose="010A0502050306030303" pitchFamily="18" charset="0"/>
              </a:rPr>
              <a:t>6․ Տվյալների կառուցվածքում նիստերի պիտակավորում</a:t>
            </a:r>
            <a:endParaRPr lang="en-US" sz="1600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4AE9C095-D9D3-78FD-C320-7E1C4C11BEF2}"/>
              </a:ext>
            </a:extLst>
          </p:cNvPr>
          <p:cNvCxnSpPr/>
          <p:nvPr/>
        </p:nvCxnSpPr>
        <p:spPr>
          <a:xfrm>
            <a:off x="3733799" y="5182460"/>
            <a:ext cx="1665051" cy="0"/>
          </a:xfrm>
          <a:prstGeom prst="straightConnector1">
            <a:avLst/>
          </a:prstGeom>
          <a:ln>
            <a:solidFill>
              <a:srgbClr val="3B007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4AADB514-5AD2-3F10-BBEA-071A3EB6706E}"/>
              </a:ext>
            </a:extLst>
          </p:cNvPr>
          <p:cNvSpPr/>
          <p:nvPr/>
        </p:nvSpPr>
        <p:spPr>
          <a:xfrm>
            <a:off x="1913400" y="367620"/>
            <a:ext cx="5807160" cy="78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hy-AM" sz="3200" b="1" strike="noStrike" spc="-1" dirty="0">
                <a:solidFill>
                  <a:srgbClr val="002060"/>
                </a:solidFill>
                <a:latin typeface="Sylfaen" pitchFamily="18" charset="0"/>
              </a:rPr>
              <a:t>Տեսական առնչություններ</a:t>
            </a:r>
            <a:r>
              <a:rPr lang="en-US" sz="3200" b="1" strike="noStrike" spc="-1" dirty="0">
                <a:solidFill>
                  <a:srgbClr val="002060"/>
                </a:solidFill>
                <a:latin typeface="Sylfaen" pitchFamily="18" charset="0"/>
              </a:rPr>
              <a:t> (3)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BD7D4C-60C1-A721-542A-D8E1E0B5448D}"/>
              </a:ext>
            </a:extLst>
          </p:cNvPr>
          <p:cNvSpPr txBox="1"/>
          <p:nvPr/>
        </p:nvSpPr>
        <p:spPr>
          <a:xfrm>
            <a:off x="952500" y="1371600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2000" b="1" i="1" dirty="0">
                <a:solidFill>
                  <a:srgbClr val="002060"/>
                </a:solidFill>
                <a:latin typeface="Sylfaen" panose="010A0502050306030303" pitchFamily="18" charset="0"/>
              </a:rPr>
              <a:t>Գաուսի բանաձևը</a:t>
            </a:r>
            <a:endParaRPr lang="ru-RU" sz="2000" b="1" i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356F3-017A-C71B-8055-AF0507D48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09800"/>
            <a:ext cx="3429000" cy="2602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F74409-B1A9-1E82-4F23-E59FBDE71EB7}"/>
              </a:ext>
            </a:extLst>
          </p:cNvPr>
          <p:cNvSpPr txBox="1"/>
          <p:nvPr/>
        </p:nvSpPr>
        <p:spPr>
          <a:xfrm>
            <a:off x="295072" y="4823037"/>
            <a:ext cx="3067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1200" i="1" dirty="0">
                <a:solidFill>
                  <a:srgbClr val="002060"/>
                </a:solidFill>
                <a:latin typeface="Sylfaen" pitchFamily="18" charset="0"/>
              </a:rPr>
              <a:t>Հարևան գագաթներով և դրանցով կազմված կողով կառուցված ուղղանկյուն սեղանի կառուցումը</a:t>
            </a:r>
            <a:endParaRPr lang="en-US" sz="1200" i="1" dirty="0">
              <a:solidFill>
                <a:srgbClr val="002060"/>
              </a:solidFill>
              <a:latin typeface="Sylfaen" pitchFamily="18" charset="0"/>
            </a:endParaRPr>
          </a:p>
          <a:p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B61B53-19A4-9934-10B4-13C1C15B5E22}"/>
              </a:ext>
            </a:extLst>
          </p:cNvPr>
          <p:cNvSpPr txBox="1"/>
          <p:nvPr/>
        </p:nvSpPr>
        <p:spPr>
          <a:xfrm>
            <a:off x="3886200" y="2313376"/>
            <a:ext cx="45817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y-AM" i="1" dirty="0">
                <a:solidFill>
                  <a:srgbClr val="002060"/>
                </a:solidFill>
                <a:latin typeface="Sylfaen" panose="010A0502050306030303" pitchFamily="18" charset="0"/>
              </a:rPr>
              <a:t>Աշխատանքի սկզբունքը հիմնված է բազմանկյան կողերի հայտնաբերման</a:t>
            </a:r>
            <a:r>
              <a:rPr lang="en-US" i="1" dirty="0">
                <a:solidFill>
                  <a:srgbClr val="002060"/>
                </a:solidFill>
                <a:latin typeface="Sylfaen" panose="010A0502050306030303" pitchFamily="18" charset="0"/>
              </a:rPr>
              <a:t> </a:t>
            </a:r>
            <a:r>
              <a:rPr lang="hy-AM" i="1" dirty="0">
                <a:solidFill>
                  <a:srgbClr val="002060"/>
                </a:solidFill>
                <a:latin typeface="Sylfaen" panose="010A0502050306030303" pitchFamily="18" charset="0"/>
              </a:rPr>
              <a:t>և այդ կողերով ուղղանկյուն սեղանների կառուցման վրա։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64308DF-E2BF-579C-A320-81571C60C4F2}"/>
                  </a:ext>
                </a:extLst>
              </p:cNvPr>
              <p:cNvSpPr txBox="1"/>
              <p:nvPr/>
            </p:nvSpPr>
            <p:spPr>
              <a:xfrm>
                <a:off x="4038600" y="3760787"/>
                <a:ext cx="4581726" cy="5354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002060"/>
                    </a:solidFill>
                    <a:latin typeface="Sylfaen" panose="010A0502050306030303" pitchFamily="18" charset="0"/>
                  </a:rPr>
                  <a:t>A=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latin typeface="Sylfaen" panose="010A0502050306030303" pitchFamily="18" charset="0"/>
                  </a:rPr>
                  <a:t> ∑</a:t>
                </a:r>
                <a:r>
                  <a:rPr lang="en-US" sz="1400" b="1" dirty="0">
                    <a:solidFill>
                      <a:srgbClr val="002060"/>
                    </a:solidFill>
                    <a:latin typeface="Sylfaen" panose="010A0502050306030303" pitchFamily="18" charset="0"/>
                  </a:rPr>
                  <a:t>i=1^n</a:t>
                </a:r>
                <a:r>
                  <a:rPr lang="hy-AM" sz="1400" b="1" dirty="0">
                    <a:solidFill>
                      <a:srgbClr val="002060"/>
                    </a:solidFill>
                    <a:latin typeface="Sylfaen" panose="010A0502050306030303" pitchFamily="18" charset="0"/>
                  </a:rPr>
                  <a:t>-</a:t>
                </a:r>
                <a:r>
                  <a:rPr lang="en-US" sz="1400" b="1" dirty="0">
                    <a:solidFill>
                      <a:srgbClr val="002060"/>
                    </a:solidFill>
                    <a:latin typeface="Sylfaen" panose="010A0502050306030303" pitchFamily="18" charset="0"/>
                  </a:rPr>
                  <a:t>1</a:t>
                </a:r>
                <a:r>
                  <a:rPr lang="en-US" sz="2000" b="1" dirty="0">
                    <a:solidFill>
                      <a:srgbClr val="002060"/>
                    </a:solidFill>
                    <a:latin typeface="Sylfaen" panose="010A0502050306030303" pitchFamily="18" charset="0"/>
                  </a:rPr>
                  <a:t>(x</a:t>
                </a:r>
                <a:r>
                  <a:rPr lang="en-US" sz="1100" b="1" dirty="0">
                    <a:solidFill>
                      <a:srgbClr val="002060"/>
                    </a:solidFill>
                    <a:latin typeface="Sylfaen" panose="010A0502050306030303" pitchFamily="18" charset="0"/>
                  </a:rPr>
                  <a:t>i</a:t>
                </a:r>
                <a:r>
                  <a:rPr lang="en-US" sz="2000" b="1" dirty="0">
                    <a:solidFill>
                      <a:srgbClr val="002060"/>
                    </a:solidFill>
                    <a:latin typeface="Sylfaen" panose="010A0502050306030303" pitchFamily="18" charset="0"/>
                  </a:rPr>
                  <a:t>y</a:t>
                </a:r>
                <a:r>
                  <a:rPr lang="en-US" sz="1100" b="1" dirty="0">
                    <a:solidFill>
                      <a:srgbClr val="002060"/>
                    </a:solidFill>
                    <a:latin typeface="Sylfaen" panose="010A0502050306030303" pitchFamily="18" charset="0"/>
                  </a:rPr>
                  <a:t>i</a:t>
                </a:r>
                <a:r>
                  <a:rPr lang="en-US" sz="1050" b="1" dirty="0">
                    <a:solidFill>
                      <a:srgbClr val="002060"/>
                    </a:solidFill>
                    <a:latin typeface="Sylfaen" panose="010A0502050306030303" pitchFamily="18" charset="0"/>
                  </a:rPr>
                  <a:t>+1</a:t>
                </a:r>
                <a:r>
                  <a:rPr lang="hy-AM" sz="2000" b="1" dirty="0">
                    <a:solidFill>
                      <a:srgbClr val="002060"/>
                    </a:solidFill>
                    <a:latin typeface="Sylfaen" panose="010A0502050306030303" pitchFamily="18" charset="0"/>
                  </a:rPr>
                  <a:t>-</a:t>
                </a:r>
                <a:r>
                  <a:rPr lang="en-US" sz="2000" b="1" dirty="0">
                    <a:solidFill>
                      <a:srgbClr val="002060"/>
                    </a:solidFill>
                    <a:latin typeface="Sylfaen" panose="010A0502050306030303" pitchFamily="18" charset="0"/>
                  </a:rPr>
                  <a:t>x</a:t>
                </a:r>
                <a:r>
                  <a:rPr lang="en-US" sz="1100" b="1" dirty="0">
                    <a:solidFill>
                      <a:srgbClr val="002060"/>
                    </a:solidFill>
                    <a:latin typeface="Sylfaen" panose="010A0502050306030303" pitchFamily="18" charset="0"/>
                  </a:rPr>
                  <a:t>i</a:t>
                </a:r>
                <a:r>
                  <a:rPr lang="hy-AM" sz="1100" b="1" dirty="0">
                    <a:solidFill>
                      <a:srgbClr val="002060"/>
                    </a:solidFill>
                    <a:latin typeface="Sylfaen" panose="010A0502050306030303" pitchFamily="18" charset="0"/>
                  </a:rPr>
                  <a:t>+</a:t>
                </a:r>
                <a:r>
                  <a:rPr lang="en-US" sz="1050" b="1" dirty="0">
                    <a:solidFill>
                      <a:srgbClr val="002060"/>
                    </a:solidFill>
                    <a:latin typeface="Sylfaen" panose="010A0502050306030303" pitchFamily="18" charset="0"/>
                  </a:rPr>
                  <a:t>1</a:t>
                </a:r>
                <a:r>
                  <a:rPr lang="en-US" sz="2000" b="1" dirty="0">
                    <a:solidFill>
                      <a:srgbClr val="002060"/>
                    </a:solidFill>
                    <a:latin typeface="Sylfaen" panose="010A0502050306030303" pitchFamily="18" charset="0"/>
                  </a:rPr>
                  <a:t>y</a:t>
                </a:r>
                <a:r>
                  <a:rPr lang="en-US" sz="1100" b="1" dirty="0">
                    <a:solidFill>
                      <a:srgbClr val="002060"/>
                    </a:solidFill>
                    <a:latin typeface="Sylfaen" panose="010A0502050306030303" pitchFamily="18" charset="0"/>
                  </a:rPr>
                  <a:t>i</a:t>
                </a:r>
                <a:r>
                  <a:rPr lang="en-US" sz="2000" b="1" dirty="0">
                    <a:solidFill>
                      <a:srgbClr val="002060"/>
                    </a:solidFill>
                    <a:latin typeface="Sylfaen" panose="010A0502050306030303" pitchFamily="18" charset="0"/>
                  </a:rPr>
                  <a:t>) + (x</a:t>
                </a:r>
                <a:r>
                  <a:rPr lang="en-US" sz="1200" b="1" dirty="0">
                    <a:solidFill>
                      <a:srgbClr val="002060"/>
                    </a:solidFill>
                    <a:latin typeface="Sylfaen" panose="010A0502050306030303" pitchFamily="18" charset="0"/>
                  </a:rPr>
                  <a:t>n</a:t>
                </a:r>
                <a:r>
                  <a:rPr lang="en-US" sz="2000" b="1" dirty="0">
                    <a:solidFill>
                      <a:srgbClr val="002060"/>
                    </a:solidFill>
                    <a:latin typeface="Sylfaen" panose="010A0502050306030303" pitchFamily="18" charset="0"/>
                  </a:rPr>
                  <a:t>y</a:t>
                </a:r>
                <a:r>
                  <a:rPr lang="en-US" sz="1050" b="1" dirty="0">
                    <a:solidFill>
                      <a:srgbClr val="002060"/>
                    </a:solidFill>
                    <a:latin typeface="Sylfaen" panose="010A0502050306030303" pitchFamily="18" charset="0"/>
                  </a:rPr>
                  <a:t>1</a:t>
                </a:r>
                <a:r>
                  <a:rPr lang="hy-AM" sz="2000" b="1" dirty="0">
                    <a:solidFill>
                      <a:srgbClr val="002060"/>
                    </a:solidFill>
                    <a:latin typeface="Sylfaen" panose="010A0502050306030303" pitchFamily="18" charset="0"/>
                  </a:rPr>
                  <a:t>-</a:t>
                </a:r>
                <a:r>
                  <a:rPr lang="en-US" sz="2000" b="1" dirty="0">
                    <a:solidFill>
                      <a:srgbClr val="002060"/>
                    </a:solidFill>
                    <a:latin typeface="Sylfaen" panose="010A0502050306030303" pitchFamily="18" charset="0"/>
                  </a:rPr>
                  <a:t>x</a:t>
                </a:r>
                <a:r>
                  <a:rPr lang="en-US" sz="1000" b="1" dirty="0">
                    <a:solidFill>
                      <a:srgbClr val="002060"/>
                    </a:solidFill>
                    <a:latin typeface="Sylfaen" panose="010A0502050306030303" pitchFamily="18" charset="0"/>
                  </a:rPr>
                  <a:t>1</a:t>
                </a:r>
                <a:r>
                  <a:rPr lang="en-US" sz="2000" b="1" dirty="0">
                    <a:solidFill>
                      <a:srgbClr val="002060"/>
                    </a:solidFill>
                    <a:latin typeface="Sylfaen" panose="010A0502050306030303" pitchFamily="18" charset="0"/>
                  </a:rPr>
                  <a:t>y</a:t>
                </a:r>
                <a:r>
                  <a:rPr lang="en-US" sz="1100" b="1" dirty="0">
                    <a:solidFill>
                      <a:srgbClr val="002060"/>
                    </a:solidFill>
                    <a:latin typeface="Sylfaen" panose="010A0502050306030303" pitchFamily="18" charset="0"/>
                  </a:rPr>
                  <a:t>n</a:t>
                </a:r>
                <a:r>
                  <a:rPr lang="en-US" sz="2000" b="1" dirty="0">
                    <a:solidFill>
                      <a:srgbClr val="002060"/>
                    </a:solidFill>
                    <a:latin typeface="Sylfaen" panose="010A0502050306030303" pitchFamily="18" charset="0"/>
                  </a:rPr>
                  <a:t>)</a:t>
                </a:r>
                <a:endParaRPr lang="hy-AM" sz="2000" b="1" dirty="0">
                  <a:solidFill>
                    <a:srgbClr val="002060"/>
                  </a:solidFill>
                  <a:latin typeface="Sylfaen" panose="010A0502050306030303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64308DF-E2BF-579C-A320-81571C60C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760787"/>
                <a:ext cx="4581726" cy="535468"/>
              </a:xfrm>
              <a:prstGeom prst="rect">
                <a:avLst/>
              </a:prstGeom>
              <a:blipFill>
                <a:blip r:embed="rId4"/>
                <a:stretch>
                  <a:fillRect l="-1465" b="-9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068ACF6-373A-E51F-DFFF-1DD15CCDA1E9}"/>
              </a:ext>
            </a:extLst>
          </p:cNvPr>
          <p:cNvSpPr txBox="1"/>
          <p:nvPr/>
        </p:nvSpPr>
        <p:spPr>
          <a:xfrm>
            <a:off x="3962400" y="4442991"/>
            <a:ext cx="4876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y-AM" sz="1400" i="1" dirty="0">
                <a:solidFill>
                  <a:srgbClr val="002060"/>
                </a:solidFill>
                <a:latin typeface="Sylfaen" panose="010A0502050306030303" pitchFamily="18" charset="0"/>
              </a:rPr>
              <a:t>Որտեղ՝ </a:t>
            </a:r>
            <a:endParaRPr lang="en-US" sz="1400" i="1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r>
              <a:rPr lang="hy-AM" sz="1400" i="1" dirty="0">
                <a:solidFill>
                  <a:srgbClr val="002060"/>
                </a:solidFill>
                <a:latin typeface="Sylfaen" panose="010A0502050306030303" pitchFamily="18" charset="0"/>
              </a:rPr>
              <a:t>• (</a:t>
            </a:r>
            <a:r>
              <a:rPr lang="en-US" sz="1400" i="1" dirty="0">
                <a:solidFill>
                  <a:srgbClr val="002060"/>
                </a:solidFill>
                <a:latin typeface="Sylfaen" panose="010A0502050306030303" pitchFamily="18" charset="0"/>
              </a:rPr>
              <a:t>x</a:t>
            </a:r>
            <a:r>
              <a:rPr lang="en-US" sz="1050" i="1" dirty="0">
                <a:solidFill>
                  <a:srgbClr val="002060"/>
                </a:solidFill>
                <a:latin typeface="Sylfaen" panose="010A0502050306030303" pitchFamily="18" charset="0"/>
              </a:rPr>
              <a:t>i</a:t>
            </a:r>
            <a:r>
              <a:rPr lang="en-US" sz="1400" i="1" dirty="0">
                <a:solidFill>
                  <a:srgbClr val="002060"/>
                </a:solidFill>
                <a:latin typeface="Sylfaen" panose="010A0502050306030303" pitchFamily="18" charset="0"/>
              </a:rPr>
              <a:t>, y</a:t>
            </a:r>
            <a:r>
              <a:rPr lang="en-US" sz="1050" i="1" dirty="0">
                <a:solidFill>
                  <a:srgbClr val="002060"/>
                </a:solidFill>
                <a:latin typeface="Sylfaen" panose="010A0502050306030303" pitchFamily="18" charset="0"/>
              </a:rPr>
              <a:t>i</a:t>
            </a:r>
            <a:r>
              <a:rPr lang="en-US" sz="1400" i="1" dirty="0">
                <a:solidFill>
                  <a:srgbClr val="002060"/>
                </a:solidFill>
                <a:latin typeface="Sylfaen" panose="010A0502050306030303" pitchFamily="18" charset="0"/>
              </a:rPr>
              <a:t>) i-</a:t>
            </a:r>
            <a:r>
              <a:rPr lang="hy-AM" sz="1400" i="1" dirty="0">
                <a:solidFill>
                  <a:srgbClr val="002060"/>
                </a:solidFill>
                <a:latin typeface="Sylfaen" panose="010A0502050306030303" pitchFamily="18" charset="0"/>
              </a:rPr>
              <a:t>րդ ինդեքսով գագաթի կոորդինատներն են </a:t>
            </a:r>
            <a:endParaRPr lang="en-US" sz="1400" i="1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r>
              <a:rPr lang="hy-AM" sz="1400" i="1" dirty="0">
                <a:solidFill>
                  <a:srgbClr val="002060"/>
                </a:solidFill>
                <a:latin typeface="Sylfaen" panose="010A0502050306030303" pitchFamily="18" charset="0"/>
              </a:rPr>
              <a:t>• </a:t>
            </a:r>
            <a:r>
              <a:rPr lang="en-US" sz="1400" i="1" dirty="0">
                <a:solidFill>
                  <a:srgbClr val="002060"/>
                </a:solidFill>
                <a:latin typeface="Sylfaen" panose="010A0502050306030303" pitchFamily="18" charset="0"/>
              </a:rPr>
              <a:t>n-</a:t>
            </a:r>
            <a:r>
              <a:rPr lang="hy-AM" sz="1400" i="1" dirty="0">
                <a:solidFill>
                  <a:srgbClr val="002060"/>
                </a:solidFill>
                <a:latin typeface="Sylfaen" panose="010A0502050306030303" pitchFamily="18" charset="0"/>
              </a:rPr>
              <a:t>ը բազմանկյան գագաթների քանակն է</a:t>
            </a:r>
            <a:endParaRPr lang="ru-RU" sz="1400" i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FC7BED-C00C-D315-53F8-DC3C0670F5BC}"/>
              </a:ext>
            </a:extLst>
          </p:cNvPr>
          <p:cNvSpPr txBox="1"/>
          <p:nvPr/>
        </p:nvSpPr>
        <p:spPr>
          <a:xfrm>
            <a:off x="153354" y="5881359"/>
            <a:ext cx="8381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100" i="1" dirty="0">
                <a:latin typeface="Sylfaen" panose="010A0502050306030303" pitchFamily="18" charset="0"/>
              </a:rPr>
              <a:t>Աղբյուր՝</a:t>
            </a:r>
            <a:r>
              <a:rPr lang="en-US" sz="1100" i="1" spc="-1" dirty="0">
                <a:solidFill>
                  <a:srgbClr val="000000"/>
                </a:solidFill>
              </a:rPr>
              <a:t> </a:t>
            </a:r>
            <a:r>
              <a:rPr lang="en-US" sz="1100" i="1" spc="-1" dirty="0">
                <a:solidFill>
                  <a:srgbClr val="000000"/>
                </a:solidFill>
                <a:latin typeface="Sylfaen" panose="010A0502050306030303" pitchFamily="18" charset="0"/>
              </a:rPr>
              <a:t>https://en.wikipedia.org/wiki/Shoelace_formula</a:t>
            </a:r>
            <a:endParaRPr lang="ru-RU" sz="1100" i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400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up 2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2" name="Rounded Rectangle 1"/>
          <p:cNvSpPr/>
          <p:nvPr/>
        </p:nvSpPr>
        <p:spPr>
          <a:xfrm>
            <a:off x="2247839" y="1206613"/>
            <a:ext cx="4800600" cy="1232040"/>
          </a:xfrm>
          <a:prstGeom prst="roundRect">
            <a:avLst/>
          </a:prstGeom>
          <a:solidFill>
            <a:schemeClr val="bg1"/>
          </a:solidFill>
          <a:ln>
            <a:solidFill>
              <a:srgbClr val="3B007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b="1" spc="-1" dirty="0">
                <a:solidFill>
                  <a:srgbClr val="16165D"/>
                </a:solidFill>
                <a:latin typeface="Sylfaen"/>
              </a:rPr>
              <a:t>Բազմանկյունների հետ աշխատող ծրագրային համակարգ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04680" y="2867023"/>
            <a:ext cx="1981200" cy="957262"/>
          </a:xfrm>
          <a:prstGeom prst="roundRect">
            <a:avLst/>
          </a:prstGeom>
          <a:solidFill>
            <a:schemeClr val="bg1"/>
          </a:solidFill>
          <a:ln>
            <a:solidFill>
              <a:srgbClr val="3B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1600" dirty="0">
                <a:solidFill>
                  <a:srgbClr val="002060"/>
                </a:solidFill>
                <a:latin typeface="Sylfaen" panose="010A0502050306030303" pitchFamily="18" charset="0"/>
              </a:rPr>
              <a:t>Հատման տիրույթի որոնում</a:t>
            </a:r>
            <a:endParaRPr lang="en-US" sz="1600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533650" y="3538538"/>
            <a:ext cx="1981200" cy="957262"/>
          </a:xfrm>
          <a:prstGeom prst="roundRect">
            <a:avLst/>
          </a:prstGeom>
          <a:solidFill>
            <a:schemeClr val="bg1"/>
          </a:solidFill>
          <a:ln>
            <a:solidFill>
              <a:srgbClr val="3B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1600" dirty="0">
                <a:solidFill>
                  <a:srgbClr val="002060"/>
                </a:solidFill>
                <a:latin typeface="Sylfaen" panose="010A0502050306030303" pitchFamily="18" charset="0"/>
              </a:rPr>
              <a:t>Միավորման տիրույթի որոնում</a:t>
            </a:r>
            <a:endParaRPr lang="en-US" sz="1600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724400" y="3509961"/>
            <a:ext cx="1981200" cy="957262"/>
          </a:xfrm>
          <a:prstGeom prst="roundRect">
            <a:avLst/>
          </a:prstGeom>
          <a:solidFill>
            <a:schemeClr val="bg1"/>
          </a:solidFill>
          <a:ln>
            <a:solidFill>
              <a:srgbClr val="3B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1600" dirty="0">
                <a:solidFill>
                  <a:srgbClr val="002060"/>
                </a:solidFill>
                <a:latin typeface="Sylfaen" panose="010A0502050306030303" pitchFamily="18" charset="0"/>
              </a:rPr>
              <a:t>Տարբերության տիրույթի որոնում</a:t>
            </a:r>
            <a:endParaRPr lang="en-US" sz="1600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906571" y="2867023"/>
            <a:ext cx="2192844" cy="957262"/>
          </a:xfrm>
          <a:prstGeom prst="roundRect">
            <a:avLst/>
          </a:prstGeom>
          <a:solidFill>
            <a:schemeClr val="bg1"/>
          </a:solidFill>
          <a:ln>
            <a:solidFill>
              <a:srgbClr val="3B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1600" dirty="0">
                <a:solidFill>
                  <a:srgbClr val="002060"/>
                </a:solidFill>
                <a:latin typeface="Sylfaen" panose="010A0502050306030303" pitchFamily="18" charset="0"/>
              </a:rPr>
              <a:t>Բազմանկյունների մակերեսների հաշվարկ</a:t>
            </a:r>
            <a:endParaRPr lang="en-US" sz="1600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993285" y="4986337"/>
            <a:ext cx="3057501" cy="957262"/>
          </a:xfrm>
          <a:prstGeom prst="roundRect">
            <a:avLst/>
          </a:prstGeom>
          <a:solidFill>
            <a:schemeClr val="bg1"/>
          </a:solidFill>
          <a:ln>
            <a:solidFill>
              <a:srgbClr val="3B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1600" dirty="0">
                <a:solidFill>
                  <a:srgbClr val="002060"/>
                </a:solidFill>
                <a:latin typeface="Sylfaen" panose="010A0502050306030303" pitchFamily="18" charset="0"/>
              </a:rPr>
              <a:t>Տվյալների</a:t>
            </a:r>
            <a:r>
              <a:rPr lang="en-US" sz="1600" dirty="0">
                <a:solidFill>
                  <a:srgbClr val="002060"/>
                </a:solidFill>
                <a:latin typeface="Sylfaen" panose="010A0502050306030303" pitchFamily="18" charset="0"/>
              </a:rPr>
              <a:t> </a:t>
            </a:r>
            <a:r>
              <a:rPr lang="hy-AM" sz="1600" dirty="0">
                <a:solidFill>
                  <a:srgbClr val="002060"/>
                </a:solidFill>
                <a:latin typeface="Sylfaen" panose="010A0502050306030303" pitchFamily="18" charset="0"/>
              </a:rPr>
              <a:t>կառուցվածքում պիտակների դիտարկում</a:t>
            </a:r>
            <a:endParaRPr lang="en-US" sz="1600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124700" y="4507706"/>
            <a:ext cx="1981200" cy="957262"/>
          </a:xfrm>
          <a:prstGeom prst="roundRect">
            <a:avLst/>
          </a:prstGeom>
          <a:solidFill>
            <a:schemeClr val="bg1"/>
          </a:solidFill>
          <a:ln>
            <a:solidFill>
              <a:srgbClr val="3B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1600" dirty="0">
                <a:solidFill>
                  <a:srgbClr val="002060"/>
                </a:solidFill>
                <a:latin typeface="Sylfaen" panose="010A0502050306030303" pitchFamily="18" charset="0"/>
              </a:rPr>
              <a:t>Գաուսի բանաձև</a:t>
            </a:r>
            <a:endParaRPr lang="en-US" sz="1600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07B4336-21A3-E65D-FD83-423BA74AC00B}"/>
              </a:ext>
            </a:extLst>
          </p:cNvPr>
          <p:cNvCxnSpPr>
            <a:cxnSpLocks/>
            <a:endCxn id="44" idx="1"/>
          </p:cNvCxnSpPr>
          <p:nvPr/>
        </p:nvCxnSpPr>
        <p:spPr>
          <a:xfrm rot="16200000" flipH="1">
            <a:off x="714756" y="4186439"/>
            <a:ext cx="1648474" cy="9085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44915BF-44F2-7919-6DE4-FB7512586D08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 rot="5400000">
            <a:off x="3277875" y="4739961"/>
            <a:ext cx="490537" cy="221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B85A99E-6D2E-0D27-938B-7451D33B31AE}"/>
              </a:ext>
            </a:extLst>
          </p:cNvPr>
          <p:cNvCxnSpPr>
            <a:cxnSpLocks/>
            <a:stCxn id="35" idx="2"/>
            <a:endCxn id="44" idx="3"/>
          </p:cNvCxnSpPr>
          <p:nvPr/>
        </p:nvCxnSpPr>
        <p:spPr>
          <a:xfrm rot="5400000">
            <a:off x="4884021" y="4633988"/>
            <a:ext cx="997745" cy="6642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7DE1A16-D236-B2E8-1FBD-9ED09D2F0550}"/>
              </a:ext>
            </a:extLst>
          </p:cNvPr>
          <p:cNvCxnSpPr>
            <a:cxnSpLocks/>
            <a:endCxn id="46" idx="0"/>
          </p:cNvCxnSpPr>
          <p:nvPr/>
        </p:nvCxnSpPr>
        <p:spPr>
          <a:xfrm rot="5400000">
            <a:off x="7773592" y="4165996"/>
            <a:ext cx="683419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8ED43D3-CCB7-19F0-FA15-A7248AE39672}"/>
              </a:ext>
            </a:extLst>
          </p:cNvPr>
          <p:cNvCxnSpPr>
            <a:cxnSpLocks/>
            <a:endCxn id="15" idx="0"/>
          </p:cNvCxnSpPr>
          <p:nvPr/>
        </p:nvCxnSpPr>
        <p:spPr>
          <a:xfrm rot="10800000" flipV="1">
            <a:off x="1295280" y="2666997"/>
            <a:ext cx="3276720" cy="2000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398627B-AEFD-278F-54E4-54E69F516AD1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4617801" y="2666998"/>
            <a:ext cx="3385192" cy="2000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0" name="CustomShape 1">
            <a:extLst>
              <a:ext uri="{FF2B5EF4-FFF2-40B4-BE49-F238E27FC236}">
                <a16:creationId xmlns:a16="http://schemas.microsoft.com/office/drawing/2014/main" id="{D4010B97-CFE4-C11B-8BDB-BB236E512B68}"/>
              </a:ext>
            </a:extLst>
          </p:cNvPr>
          <p:cNvSpPr/>
          <p:nvPr/>
        </p:nvSpPr>
        <p:spPr>
          <a:xfrm>
            <a:off x="1913400" y="367620"/>
            <a:ext cx="5807160" cy="78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hy-AM" sz="3200" b="1" strike="noStrike" spc="-1" dirty="0">
                <a:solidFill>
                  <a:srgbClr val="002060"/>
                </a:solidFill>
                <a:latin typeface="Sylfaen" pitchFamily="18" charset="0"/>
              </a:rPr>
              <a:t>Տեսական առնչություններ </a:t>
            </a:r>
            <a:r>
              <a:rPr lang="en-US" sz="3200" b="1" strike="noStrike" spc="-1" dirty="0">
                <a:solidFill>
                  <a:srgbClr val="002060"/>
                </a:solidFill>
                <a:latin typeface="Sylfaen" pitchFamily="18" charset="0"/>
              </a:rPr>
              <a:t>(4)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2473A7B-8138-36C7-8557-2EFAB0E582D6}"/>
              </a:ext>
            </a:extLst>
          </p:cNvPr>
          <p:cNvCxnSpPr>
            <a:cxnSpLocks/>
            <a:endCxn id="34" idx="0"/>
          </p:cNvCxnSpPr>
          <p:nvPr/>
        </p:nvCxnSpPr>
        <p:spPr>
          <a:xfrm rot="16200000" flipH="1">
            <a:off x="3087374" y="3101661"/>
            <a:ext cx="871539" cy="221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F5D0358-05D7-2AB4-F25D-826026798793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4509988" y="2667000"/>
            <a:ext cx="1205012" cy="8429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143D81-5167-E7A1-C153-53144DDC14D5}"/>
              </a:ext>
            </a:extLst>
          </p:cNvPr>
          <p:cNvCxnSpPr/>
          <p:nvPr/>
        </p:nvCxnSpPr>
        <p:spPr>
          <a:xfrm flipV="1">
            <a:off x="4509986" y="2451765"/>
            <a:ext cx="0" cy="215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835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863BF2D-F241-6F96-469A-875BD98A71A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724760" y="2667000"/>
            <a:ext cx="4419240" cy="3372000"/>
          </a:xfrm>
        </p:spPr>
        <p:txBody>
          <a:bodyPr/>
          <a:lstStyle/>
          <a:p>
            <a:endParaRPr lang="hy-AM" b="1" i="1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r>
              <a:rPr lang="en-US" i="1" dirty="0">
                <a:solidFill>
                  <a:srgbClr val="002060"/>
                </a:solidFill>
                <a:latin typeface="Sylfaen" panose="010A0502050306030303" pitchFamily="18" charset="0"/>
              </a:rPr>
              <a:t>1</a:t>
            </a:r>
            <a:r>
              <a:rPr lang="hy-AM" i="1" dirty="0">
                <a:solidFill>
                  <a:srgbClr val="002060"/>
                </a:solidFill>
                <a:latin typeface="Sylfaen" panose="010A0502050306030303" pitchFamily="18" charset="0"/>
              </a:rPr>
              <a:t>- աշխատանքային պատուհանի բացում</a:t>
            </a:r>
            <a:endParaRPr lang="en-US" i="1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endParaRPr lang="hy-AM" b="1" i="1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r>
              <a:rPr lang="en-US" i="1" dirty="0">
                <a:solidFill>
                  <a:srgbClr val="002060"/>
                </a:solidFill>
                <a:latin typeface="Sylfaen" panose="010A0502050306030303" pitchFamily="18" charset="0"/>
              </a:rPr>
              <a:t>2</a:t>
            </a:r>
            <a:r>
              <a:rPr lang="hy-AM" i="1" dirty="0">
                <a:solidFill>
                  <a:srgbClr val="002060"/>
                </a:solidFill>
                <a:latin typeface="Sylfaen" panose="010A0502050306030303" pitchFamily="18" charset="0"/>
              </a:rPr>
              <a:t>- աշխատանքի ավարտ</a:t>
            </a:r>
          </a:p>
          <a:p>
            <a:endParaRPr lang="hy-AM" dirty="0"/>
          </a:p>
          <a:p>
            <a:endParaRPr lang="hy-AM" dirty="0"/>
          </a:p>
          <a:p>
            <a:endParaRPr lang="hy-AM" dirty="0"/>
          </a:p>
          <a:p>
            <a:endParaRPr lang="hy-AM" dirty="0"/>
          </a:p>
          <a:p>
            <a:endParaRPr lang="hy-AM" dirty="0"/>
          </a:p>
          <a:p>
            <a:endParaRPr lang="hy-AM" dirty="0"/>
          </a:p>
          <a:p>
            <a:endParaRPr lang="hy-AM" dirty="0"/>
          </a:p>
          <a:p>
            <a:endParaRPr lang="hy-AM" dirty="0"/>
          </a:p>
          <a:p>
            <a:endParaRPr lang="hy-AM" dirty="0"/>
          </a:p>
          <a:p>
            <a:endParaRPr lang="ru-RU" dirty="0"/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A4CF4E5F-0E5D-EE8C-1A92-C787AA568E9B}"/>
              </a:ext>
            </a:extLst>
          </p:cNvPr>
          <p:cNvSpPr/>
          <p:nvPr/>
        </p:nvSpPr>
        <p:spPr>
          <a:xfrm>
            <a:off x="1913400" y="367620"/>
            <a:ext cx="5807160" cy="78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hy-AM" sz="3200" b="1" strike="noStrike" spc="-1" dirty="0">
                <a:solidFill>
                  <a:srgbClr val="002060"/>
                </a:solidFill>
                <a:latin typeface="Sylfaen" pitchFamily="18" charset="0"/>
              </a:rPr>
              <a:t>Գրաֆիկական ինտերֆեյս</a:t>
            </a:r>
            <a:endParaRPr lang="en-US" sz="3200" b="1" strike="noStrike" spc="-1" dirty="0">
              <a:solidFill>
                <a:srgbClr val="002060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FE227-4BB6-517D-6865-12FC75C0507E}"/>
              </a:ext>
            </a:extLst>
          </p:cNvPr>
          <p:cNvSpPr txBox="1"/>
          <p:nvPr/>
        </p:nvSpPr>
        <p:spPr>
          <a:xfrm>
            <a:off x="952500" y="1371600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2000" b="1" i="1" dirty="0">
                <a:solidFill>
                  <a:srgbClr val="002060"/>
                </a:solidFill>
                <a:latin typeface="Sylfaen" panose="010A0502050306030303" pitchFamily="18" charset="0"/>
              </a:rPr>
              <a:t>Ողջույնի պատուհան</a:t>
            </a:r>
            <a:endParaRPr lang="ru-RU" sz="2000" b="1" i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83D427-556D-FC2B-C2AD-5EA0E8ACD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66466"/>
            <a:ext cx="3886200" cy="40621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0BCDCE-C45E-A41B-7760-2ED6BCEAFBDC}"/>
              </a:ext>
            </a:extLst>
          </p:cNvPr>
          <p:cNvSpPr txBox="1"/>
          <p:nvPr/>
        </p:nvSpPr>
        <p:spPr>
          <a:xfrm>
            <a:off x="1380000" y="5084866"/>
            <a:ext cx="533400" cy="796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Sylfaen" panose="010A0502050306030303" pitchFamily="18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Sylfaen" panose="010A0502050306030303" pitchFamily="18" charset="0"/>
              </a:rPr>
              <a:t>2</a:t>
            </a:r>
            <a:endParaRPr lang="ru-RU" sz="1600" b="1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432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DA57BF-DBE3-6FF1-073C-DC45F5982010}"/>
              </a:ext>
            </a:extLst>
          </p:cNvPr>
          <p:cNvSpPr txBox="1"/>
          <p:nvPr/>
        </p:nvSpPr>
        <p:spPr>
          <a:xfrm>
            <a:off x="952500" y="1371600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2000" b="1" i="1" dirty="0">
                <a:solidFill>
                  <a:srgbClr val="002060"/>
                </a:solidFill>
                <a:latin typeface="Sylfaen" panose="010A0502050306030303" pitchFamily="18" charset="0"/>
              </a:rPr>
              <a:t>Աշխատանքային պատուհանի սկզբնական տեսքը</a:t>
            </a:r>
            <a:endParaRPr lang="ru-RU" sz="2000" b="1" i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6B55C1BE-BAC7-3F14-B718-181F7C8E8348}"/>
              </a:ext>
            </a:extLst>
          </p:cNvPr>
          <p:cNvSpPr/>
          <p:nvPr/>
        </p:nvSpPr>
        <p:spPr>
          <a:xfrm>
            <a:off x="1913400" y="367620"/>
            <a:ext cx="5807160" cy="78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hy-AM" sz="3200" b="1" strike="noStrike" spc="-1" dirty="0">
                <a:solidFill>
                  <a:srgbClr val="002060"/>
                </a:solidFill>
                <a:latin typeface="Sylfaen" pitchFamily="18" charset="0"/>
              </a:rPr>
              <a:t>Գրաֆիկական ինտերֆեյս</a:t>
            </a:r>
            <a:r>
              <a:rPr lang="en-US" sz="3200" b="1" strike="noStrike" spc="-1" dirty="0">
                <a:solidFill>
                  <a:srgbClr val="002060"/>
                </a:solidFill>
                <a:latin typeface="Sylfaen" pitchFamily="18" charset="0"/>
              </a:rPr>
              <a:t> (2)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936F95B1-5786-3E75-BEB1-F76A2BAEF5BA}"/>
              </a:ext>
            </a:extLst>
          </p:cNvPr>
          <p:cNvSpPr/>
          <p:nvPr/>
        </p:nvSpPr>
        <p:spPr>
          <a:xfrm rot="10800000">
            <a:off x="1998072" y="2585069"/>
            <a:ext cx="478546" cy="451579"/>
          </a:xfrm>
          <a:prstGeom prst="bentUpArrow">
            <a:avLst/>
          </a:prstGeom>
          <a:solidFill>
            <a:srgbClr val="3B0076"/>
          </a:solidFill>
          <a:ln>
            <a:solidFill>
              <a:srgbClr val="2200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DE87C3D5-7C3B-B9AD-BBB5-01954A969E53}"/>
              </a:ext>
            </a:extLst>
          </p:cNvPr>
          <p:cNvSpPr/>
          <p:nvPr/>
        </p:nvSpPr>
        <p:spPr>
          <a:xfrm rot="10800000" flipH="1">
            <a:off x="6569845" y="2076394"/>
            <a:ext cx="1354955" cy="510164"/>
          </a:xfrm>
          <a:prstGeom prst="bentUpArrow">
            <a:avLst>
              <a:gd name="adj1" fmla="val 25000"/>
              <a:gd name="adj2" fmla="val 28989"/>
              <a:gd name="adj3" fmla="val 25000"/>
            </a:avLst>
          </a:prstGeom>
          <a:solidFill>
            <a:srgbClr val="3B0076"/>
          </a:solidFill>
          <a:ln>
            <a:solidFill>
              <a:srgbClr val="2200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AE8CCF-D66B-2833-B5F2-33E18A8C9804}"/>
              </a:ext>
            </a:extLst>
          </p:cNvPr>
          <p:cNvSpPr txBox="1"/>
          <p:nvPr/>
        </p:nvSpPr>
        <p:spPr>
          <a:xfrm>
            <a:off x="129536" y="3424711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Sylfaen" panose="010A0502050306030303" pitchFamily="18" charset="0"/>
              </a:rPr>
              <a:t>1)</a:t>
            </a:r>
            <a:r>
              <a:rPr lang="hy-AM" sz="1600" i="1" dirty="0">
                <a:solidFill>
                  <a:srgbClr val="002060"/>
                </a:solidFill>
                <a:latin typeface="Sylfaen" panose="010A0502050306030303" pitchFamily="18" charset="0"/>
              </a:rPr>
              <a:t>Հատում </a:t>
            </a:r>
            <a:endParaRPr lang="ru-RU" i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67B720-297A-681F-8998-63B395BA2CEC}"/>
              </a:ext>
            </a:extLst>
          </p:cNvPr>
          <p:cNvSpPr txBox="1"/>
          <p:nvPr/>
        </p:nvSpPr>
        <p:spPr>
          <a:xfrm>
            <a:off x="86583" y="3983235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Sylfaen" panose="010A0502050306030303" pitchFamily="18" charset="0"/>
              </a:rPr>
              <a:t>2)</a:t>
            </a:r>
            <a:r>
              <a:rPr lang="hy-AM" sz="1600" i="1" dirty="0">
                <a:solidFill>
                  <a:srgbClr val="002060"/>
                </a:solidFill>
                <a:latin typeface="Sylfaen" panose="010A0502050306030303" pitchFamily="18" charset="0"/>
              </a:rPr>
              <a:t>Միավորում</a:t>
            </a:r>
            <a:endParaRPr lang="ru-RU" i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4F5E55-A6DE-9722-567E-C0FA54432CAE}"/>
              </a:ext>
            </a:extLst>
          </p:cNvPr>
          <p:cNvSpPr txBox="1"/>
          <p:nvPr/>
        </p:nvSpPr>
        <p:spPr>
          <a:xfrm>
            <a:off x="99" y="4635488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Sylfaen" panose="010A0502050306030303" pitchFamily="18" charset="0"/>
              </a:rPr>
              <a:t>3)</a:t>
            </a:r>
            <a:r>
              <a:rPr lang="hy-AM" sz="1600" i="1" dirty="0">
                <a:solidFill>
                  <a:srgbClr val="002060"/>
                </a:solidFill>
                <a:latin typeface="Sylfaen" panose="010A0502050306030303" pitchFamily="18" charset="0"/>
              </a:rPr>
              <a:t>Տարբերություն</a:t>
            </a:r>
            <a:endParaRPr lang="ru-RU" i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E8B08E-90D1-EC92-F735-4E997FC899F0}"/>
              </a:ext>
            </a:extLst>
          </p:cNvPr>
          <p:cNvSpPr txBox="1"/>
          <p:nvPr/>
        </p:nvSpPr>
        <p:spPr>
          <a:xfrm>
            <a:off x="6459376" y="3294431"/>
            <a:ext cx="268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b="1" i="1" dirty="0">
                <a:solidFill>
                  <a:srgbClr val="002060"/>
                </a:solidFill>
                <a:latin typeface="Sylfaen" panose="010A0502050306030303" pitchFamily="18" charset="0"/>
              </a:rPr>
              <a:t>1     </a:t>
            </a:r>
            <a:r>
              <a:rPr lang="en-US" b="1" i="1" dirty="0">
                <a:solidFill>
                  <a:srgbClr val="002060"/>
                </a:solidFill>
                <a:latin typeface="Sylfaen" panose="010A0502050306030303" pitchFamily="18" charset="0"/>
              </a:rPr>
              <a:t>  </a:t>
            </a:r>
            <a:r>
              <a:rPr lang="hy-AM" b="1" i="1" dirty="0">
                <a:solidFill>
                  <a:srgbClr val="002060"/>
                </a:solidFill>
                <a:latin typeface="Sylfaen" panose="010A0502050306030303" pitchFamily="18" charset="0"/>
              </a:rPr>
              <a:t> 2        3        4         5</a:t>
            </a:r>
            <a:endParaRPr lang="ru-RU" b="1" i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6A1D30-D4A4-772F-04BB-3D8D5FC1A559}"/>
              </a:ext>
            </a:extLst>
          </p:cNvPr>
          <p:cNvSpPr txBox="1"/>
          <p:nvPr/>
        </p:nvSpPr>
        <p:spPr>
          <a:xfrm>
            <a:off x="6553199" y="3927602"/>
            <a:ext cx="24384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arenR"/>
            </a:pPr>
            <a:r>
              <a:rPr lang="hy-AM" sz="1600" i="1" dirty="0">
                <a:solidFill>
                  <a:srgbClr val="002060"/>
                </a:solidFill>
                <a:latin typeface="Sylfaen" panose="010A0502050306030303" pitchFamily="18" charset="0"/>
              </a:rPr>
              <a:t>Ֆայլի ներբեռնում</a:t>
            </a:r>
          </a:p>
          <a:p>
            <a:pPr marL="342900" indent="-342900" algn="just">
              <a:buAutoNum type="arabicParenR"/>
            </a:pPr>
            <a:r>
              <a:rPr lang="hy-AM" sz="1600" i="1" dirty="0">
                <a:solidFill>
                  <a:srgbClr val="002060"/>
                </a:solidFill>
                <a:latin typeface="Sylfaen" panose="010A0502050306030303" pitchFamily="18" charset="0"/>
              </a:rPr>
              <a:t>Պատուհանի գունային ռեժիմ</a:t>
            </a:r>
            <a:endParaRPr lang="en-US" sz="1600" i="1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342900" indent="-342900" algn="just">
              <a:buAutoNum type="arabicParenR"/>
            </a:pPr>
            <a:r>
              <a:rPr lang="en-US" sz="1600" i="1" dirty="0">
                <a:solidFill>
                  <a:srgbClr val="002060"/>
                </a:solidFill>
                <a:latin typeface="Sylfaen" panose="010A0502050306030303" pitchFamily="18" charset="0"/>
              </a:rPr>
              <a:t>O</a:t>
            </a:r>
            <a:r>
              <a:rPr lang="hy-AM" sz="1600" i="1" dirty="0">
                <a:solidFill>
                  <a:srgbClr val="002060"/>
                </a:solidFill>
                <a:latin typeface="Sylfaen" panose="010A0502050306030303" pitchFamily="18" charset="0"/>
              </a:rPr>
              <a:t>գնություն</a:t>
            </a:r>
          </a:p>
          <a:p>
            <a:pPr marL="342900" indent="-342900" algn="just">
              <a:buAutoNum type="arabicParenR"/>
            </a:pPr>
            <a:r>
              <a:rPr lang="hy-AM" sz="1600" i="1" dirty="0">
                <a:solidFill>
                  <a:srgbClr val="002060"/>
                </a:solidFill>
                <a:latin typeface="Sylfaen" panose="010A0502050306030303" pitchFamily="18" charset="0"/>
              </a:rPr>
              <a:t>Պատուհանի թարմացում</a:t>
            </a:r>
            <a:endParaRPr lang="en-US" sz="1600" i="1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342900" indent="-342900" algn="just">
              <a:buAutoNum type="arabicParenR"/>
            </a:pPr>
            <a:r>
              <a:rPr lang="hy-AM" sz="1600" i="1" dirty="0">
                <a:solidFill>
                  <a:srgbClr val="002060"/>
                </a:solidFill>
                <a:latin typeface="Sylfaen" panose="010A0502050306030303" pitchFamily="18" charset="0"/>
              </a:rPr>
              <a:t>Պատուհանի մաքրում</a:t>
            </a:r>
            <a:endParaRPr lang="ru-RU" sz="1600" i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E7BE85-F2E2-E0CB-10BF-F7F49D7224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9"/>
          <a:stretch/>
        </p:blipFill>
        <p:spPr>
          <a:xfrm>
            <a:off x="2559086" y="2005225"/>
            <a:ext cx="3926236" cy="3934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15A3F9-33AA-13A2-6519-91E578F347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0" t="7098" r="21905"/>
          <a:stretch/>
        </p:blipFill>
        <p:spPr>
          <a:xfrm>
            <a:off x="2059401" y="3294431"/>
            <a:ext cx="528148" cy="26451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568959-5680-ED61-DA6A-0EB915FC7E1C}"/>
              </a:ext>
            </a:extLst>
          </p:cNvPr>
          <p:cNvSpPr txBox="1"/>
          <p:nvPr/>
        </p:nvSpPr>
        <p:spPr>
          <a:xfrm>
            <a:off x="-46945" y="5194012"/>
            <a:ext cx="171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Sylfaen" panose="010A0502050306030303" pitchFamily="18" charset="0"/>
              </a:rPr>
              <a:t>4)</a:t>
            </a:r>
            <a:r>
              <a:rPr lang="hy-AM" sz="1600" i="1" dirty="0">
                <a:solidFill>
                  <a:srgbClr val="002060"/>
                </a:solidFill>
                <a:latin typeface="Sylfaen" panose="010A0502050306030303" pitchFamily="18" charset="0"/>
              </a:rPr>
              <a:t>Մակերեսների</a:t>
            </a:r>
          </a:p>
          <a:p>
            <a:r>
              <a:rPr lang="hy-AM" sz="1600" i="1" dirty="0">
                <a:solidFill>
                  <a:srgbClr val="002060"/>
                </a:solidFill>
                <a:latin typeface="Sylfaen" panose="010A0502050306030303" pitchFamily="18" charset="0"/>
              </a:rPr>
              <a:t> հաշվարկում</a:t>
            </a:r>
            <a:endParaRPr lang="ru-RU" sz="1600" i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B3C2B3-5763-847C-FB98-20F256AF72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99" y="2005226"/>
            <a:ext cx="1158501" cy="248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B22100-36B5-7B27-50DA-2DEC0D020E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824" y="2713418"/>
            <a:ext cx="2797315" cy="599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5775D4-A4C3-197D-DB85-E44B15EC05A7}"/>
              </a:ext>
            </a:extLst>
          </p:cNvPr>
          <p:cNvSpPr txBox="1"/>
          <p:nvPr/>
        </p:nvSpPr>
        <p:spPr>
          <a:xfrm>
            <a:off x="1771484" y="3424711"/>
            <a:ext cx="3257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2000" b="1" i="1" dirty="0">
                <a:solidFill>
                  <a:srgbClr val="002060"/>
                </a:solidFill>
                <a:latin typeface="Sylfaen" panose="010A0502050306030303" pitchFamily="18" charset="0"/>
              </a:rPr>
              <a:t>1</a:t>
            </a:r>
          </a:p>
          <a:p>
            <a:endParaRPr lang="hy-AM" sz="2000" b="1" i="1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r>
              <a:rPr lang="hy-AM" sz="2000" b="1" i="1" dirty="0">
                <a:solidFill>
                  <a:srgbClr val="002060"/>
                </a:solidFill>
                <a:latin typeface="Sylfaen" panose="010A0502050306030303" pitchFamily="18" charset="0"/>
              </a:rPr>
              <a:t>2</a:t>
            </a:r>
          </a:p>
          <a:p>
            <a:endParaRPr lang="hy-AM" sz="2000" b="1" i="1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r>
              <a:rPr lang="hy-AM" sz="2000" b="1" i="1" dirty="0">
                <a:solidFill>
                  <a:srgbClr val="002060"/>
                </a:solidFill>
                <a:latin typeface="Sylfaen" panose="010A0502050306030303" pitchFamily="18" charset="0"/>
              </a:rPr>
              <a:t>3</a:t>
            </a:r>
          </a:p>
          <a:p>
            <a:endParaRPr lang="hy-AM" sz="2000" b="1" i="1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r>
              <a:rPr lang="hy-AM" sz="2000" b="1" i="1" dirty="0">
                <a:solidFill>
                  <a:srgbClr val="002060"/>
                </a:solidFill>
                <a:latin typeface="Sylfaen" panose="010A0502050306030303" pitchFamily="18" charset="0"/>
              </a:rPr>
              <a:t>4</a:t>
            </a:r>
            <a:endParaRPr lang="ru-RU" sz="2000" b="1" i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846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57C4157C-85B9-9E0D-C379-C6D5352B7756}"/>
              </a:ext>
            </a:extLst>
          </p:cNvPr>
          <p:cNvSpPr/>
          <p:nvPr/>
        </p:nvSpPr>
        <p:spPr>
          <a:xfrm>
            <a:off x="1913400" y="367620"/>
            <a:ext cx="5807160" cy="78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hy-AM" sz="3200" b="1" strike="noStrike" spc="-1" dirty="0">
                <a:solidFill>
                  <a:srgbClr val="002060"/>
                </a:solidFill>
                <a:latin typeface="Sylfaen" pitchFamily="18" charset="0"/>
              </a:rPr>
              <a:t>Գրաֆիկական ինտերֆեյս</a:t>
            </a:r>
            <a:r>
              <a:rPr lang="en-US" sz="3200" b="1" strike="noStrike" spc="-1" dirty="0">
                <a:solidFill>
                  <a:srgbClr val="002060"/>
                </a:solidFill>
                <a:latin typeface="Sylfaen" pitchFamily="18" charset="0"/>
              </a:rPr>
              <a:t> (3)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DBE2C-498E-ECB5-93D2-E13748D0CA96}"/>
              </a:ext>
            </a:extLst>
          </p:cNvPr>
          <p:cNvSpPr txBox="1"/>
          <p:nvPr/>
        </p:nvSpPr>
        <p:spPr>
          <a:xfrm>
            <a:off x="952500" y="1371600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2000" b="1" i="1" dirty="0">
                <a:solidFill>
                  <a:srgbClr val="002060"/>
                </a:solidFill>
                <a:latin typeface="Sylfaen" panose="010A0502050306030303" pitchFamily="18" charset="0"/>
              </a:rPr>
              <a:t>Մուտքային ֆայլի ներբեռնման ընթացքը</a:t>
            </a:r>
            <a:endParaRPr lang="ru-RU" sz="2000" b="1" i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53993F-7635-02FC-D1AB-4E1059B79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011" y="1905000"/>
            <a:ext cx="5029200" cy="37321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2DAD0D-79FC-BC2B-F73D-F1F286C343CE}"/>
              </a:ext>
            </a:extLst>
          </p:cNvPr>
          <p:cNvSpPr/>
          <p:nvPr/>
        </p:nvSpPr>
        <p:spPr>
          <a:xfrm>
            <a:off x="1913400" y="3962400"/>
            <a:ext cx="13632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0A77F4-88F6-B961-15B2-F9FCF6DAD4A3}"/>
              </a:ext>
            </a:extLst>
          </p:cNvPr>
          <p:cNvSpPr/>
          <p:nvPr/>
        </p:nvSpPr>
        <p:spPr>
          <a:xfrm>
            <a:off x="495300" y="3269336"/>
            <a:ext cx="152400" cy="1226464"/>
          </a:xfrm>
          <a:prstGeom prst="rect">
            <a:avLst/>
          </a:prstGeom>
          <a:solidFill>
            <a:srgbClr val="22004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6CDE338-4C31-ABDD-C99A-671208811EF0}"/>
              </a:ext>
            </a:extLst>
          </p:cNvPr>
          <p:cNvSpPr/>
          <p:nvPr/>
        </p:nvSpPr>
        <p:spPr>
          <a:xfrm>
            <a:off x="495300" y="4234934"/>
            <a:ext cx="2857500" cy="369332"/>
          </a:xfrm>
          <a:prstGeom prst="rightArrow">
            <a:avLst/>
          </a:prstGeom>
          <a:solidFill>
            <a:srgbClr val="22004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CC8F06-0C59-CF58-6E7D-2A1C02D4CCAE}"/>
              </a:ext>
            </a:extLst>
          </p:cNvPr>
          <p:cNvSpPr/>
          <p:nvPr/>
        </p:nvSpPr>
        <p:spPr>
          <a:xfrm>
            <a:off x="3962400" y="3882568"/>
            <a:ext cx="1143000" cy="765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DBC71402-E9A5-FE11-EE28-C7004D826994}"/>
              </a:ext>
            </a:extLst>
          </p:cNvPr>
          <p:cNvSpPr/>
          <p:nvPr/>
        </p:nvSpPr>
        <p:spPr>
          <a:xfrm>
            <a:off x="5953971" y="3653968"/>
            <a:ext cx="264911" cy="457200"/>
          </a:xfrm>
          <a:prstGeom prst="downArrow">
            <a:avLst/>
          </a:prstGeom>
          <a:solidFill>
            <a:srgbClr val="220048"/>
          </a:solidFill>
          <a:ln>
            <a:solidFill>
              <a:srgbClr val="3B00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F0596F2-3FDB-701A-01C2-513093C94862}"/>
              </a:ext>
            </a:extLst>
          </p:cNvPr>
          <p:cNvSpPr/>
          <p:nvPr/>
        </p:nvSpPr>
        <p:spPr>
          <a:xfrm>
            <a:off x="5638800" y="3352800"/>
            <a:ext cx="722111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FBC11F7-C0CD-0D07-2E31-387F5B04C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930" y="4163063"/>
            <a:ext cx="1894811" cy="6417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0C57A4D-AFB9-5D54-3E7D-5965B6A84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9" y="2628058"/>
            <a:ext cx="2797315" cy="59942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CFC5FC-1446-A5C6-434A-8FFE708A0194}"/>
              </a:ext>
            </a:extLst>
          </p:cNvPr>
          <p:cNvSpPr/>
          <p:nvPr/>
        </p:nvSpPr>
        <p:spPr>
          <a:xfrm>
            <a:off x="371440" y="2638788"/>
            <a:ext cx="533400" cy="5220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83D772-C45A-0979-BCE0-29F29A08F028}"/>
              </a:ext>
            </a:extLst>
          </p:cNvPr>
          <p:cNvSpPr/>
          <p:nvPr/>
        </p:nvSpPr>
        <p:spPr>
          <a:xfrm>
            <a:off x="5029200" y="2209800"/>
            <a:ext cx="228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DFD875-FACF-328C-65DB-9A929AC3D4B2}"/>
              </a:ext>
            </a:extLst>
          </p:cNvPr>
          <p:cNvSpPr/>
          <p:nvPr/>
        </p:nvSpPr>
        <p:spPr>
          <a:xfrm>
            <a:off x="5522711" y="2209455"/>
            <a:ext cx="228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145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FB33BD66-5BEB-C07E-12F6-EF173FB3F11C}"/>
              </a:ext>
            </a:extLst>
          </p:cNvPr>
          <p:cNvSpPr/>
          <p:nvPr/>
        </p:nvSpPr>
        <p:spPr>
          <a:xfrm>
            <a:off x="1913400" y="367620"/>
            <a:ext cx="5807160" cy="78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hy-AM" sz="3200" b="1" strike="noStrike" spc="-1" dirty="0">
                <a:solidFill>
                  <a:srgbClr val="002060"/>
                </a:solidFill>
                <a:latin typeface="Sylfaen" pitchFamily="18" charset="0"/>
              </a:rPr>
              <a:t>Գրաֆիկական ինտերֆեյս</a:t>
            </a:r>
            <a:r>
              <a:rPr lang="en-US" sz="3200" b="1" strike="noStrike" spc="-1" dirty="0">
                <a:solidFill>
                  <a:srgbClr val="002060"/>
                </a:solidFill>
                <a:latin typeface="Sylfaen" pitchFamily="18" charset="0"/>
              </a:rPr>
              <a:t> 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A001F-0433-48BF-EE53-C5BF0A6658E1}"/>
              </a:ext>
            </a:extLst>
          </p:cNvPr>
          <p:cNvSpPr txBox="1"/>
          <p:nvPr/>
        </p:nvSpPr>
        <p:spPr>
          <a:xfrm>
            <a:off x="952500" y="1371600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2000" b="1" i="1" dirty="0">
                <a:solidFill>
                  <a:srgbClr val="002060"/>
                </a:solidFill>
                <a:latin typeface="Sylfaen" panose="010A0502050306030303" pitchFamily="18" charset="0"/>
              </a:rPr>
              <a:t>Մուտքային վավեր ֆայլի օրինակ</a:t>
            </a:r>
            <a:endParaRPr lang="ru-RU" sz="2000" b="1" i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DCAB7950-222A-D660-FD31-D52FB4D2CB53}"/>
              </a:ext>
            </a:extLst>
          </p:cNvPr>
          <p:cNvSpPr/>
          <p:nvPr/>
        </p:nvSpPr>
        <p:spPr>
          <a:xfrm rot="10800000">
            <a:off x="1913400" y="2724335"/>
            <a:ext cx="1686814" cy="451579"/>
          </a:xfrm>
          <a:prstGeom prst="bentUpArrow">
            <a:avLst/>
          </a:prstGeom>
          <a:solidFill>
            <a:srgbClr val="3B0076"/>
          </a:solidFill>
          <a:ln>
            <a:solidFill>
              <a:srgbClr val="2200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579DAF-8EBE-A862-0987-C31CA779990F}"/>
              </a:ext>
            </a:extLst>
          </p:cNvPr>
          <p:cNvSpPr txBox="1"/>
          <p:nvPr/>
        </p:nvSpPr>
        <p:spPr>
          <a:xfrm>
            <a:off x="126460" y="3175915"/>
            <a:ext cx="33787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y-AM" i="1" dirty="0">
                <a:solidFill>
                  <a:srgbClr val="002060"/>
                </a:solidFill>
                <a:latin typeface="Sylfaen" panose="010A0502050306030303" pitchFamily="18" charset="0"/>
              </a:rPr>
              <a:t>Առաջին </a:t>
            </a:r>
            <a:r>
              <a:rPr lang="hy-AM" i="1" u="sng" dirty="0">
                <a:solidFill>
                  <a:srgbClr val="002060"/>
                </a:solidFill>
                <a:latin typeface="Sylfaen" panose="010A0502050306030303" pitchFamily="18" charset="0"/>
              </a:rPr>
              <a:t>3</a:t>
            </a:r>
            <a:r>
              <a:rPr lang="hy-AM" i="1" dirty="0">
                <a:solidFill>
                  <a:srgbClr val="002060"/>
                </a:solidFill>
                <a:latin typeface="Sylfaen" panose="010A0502050306030303" pitchFamily="18" charset="0"/>
              </a:rPr>
              <a:t> թվով սահմանվում են համապատասխանաբար </a:t>
            </a:r>
            <a:r>
              <a:rPr lang="hy-AM" i="1" dirty="0">
                <a:solidFill>
                  <a:srgbClr val="C00000"/>
                </a:solidFill>
                <a:latin typeface="Sylfaen" panose="010A0502050306030303" pitchFamily="18" charset="0"/>
              </a:rPr>
              <a:t>կարմիր</a:t>
            </a:r>
            <a:r>
              <a:rPr lang="hy-AM" i="1" dirty="0">
                <a:solidFill>
                  <a:srgbClr val="002060"/>
                </a:solidFill>
                <a:latin typeface="Sylfaen" panose="010A0502050306030303" pitchFamily="18" charset="0"/>
              </a:rPr>
              <a:t>, </a:t>
            </a:r>
            <a:r>
              <a:rPr lang="hy-AM" i="1" dirty="0">
                <a:solidFill>
                  <a:srgbClr val="01AF01"/>
                </a:solidFill>
                <a:latin typeface="Sylfaen" panose="010A0502050306030303" pitchFamily="18" charset="0"/>
              </a:rPr>
              <a:t>կանաչ</a:t>
            </a:r>
            <a:r>
              <a:rPr lang="hy-AM" i="1" dirty="0">
                <a:solidFill>
                  <a:srgbClr val="002060"/>
                </a:solidFill>
                <a:latin typeface="Sylfaen" panose="010A0502050306030303" pitchFamily="18" charset="0"/>
              </a:rPr>
              <a:t>, </a:t>
            </a:r>
            <a:r>
              <a:rPr lang="hy-AM" i="1" dirty="0">
                <a:solidFill>
                  <a:srgbClr val="4000C0"/>
                </a:solidFill>
                <a:latin typeface="Sylfaen" panose="010A0502050306030303" pitchFamily="18" charset="0"/>
              </a:rPr>
              <a:t>կապույտ</a:t>
            </a:r>
            <a:r>
              <a:rPr lang="hy-AM" i="1" dirty="0">
                <a:solidFill>
                  <a:srgbClr val="002060"/>
                </a:solidFill>
                <a:latin typeface="Sylfaen" panose="010A0502050306030303" pitchFamily="18" charset="0"/>
              </a:rPr>
              <a:t> գույների </a:t>
            </a:r>
            <a:r>
              <a:rPr lang="hy-AM" i="1" u="sng" dirty="0">
                <a:solidFill>
                  <a:srgbClr val="002060"/>
                </a:solidFill>
                <a:latin typeface="Sylfaen" panose="010A0502050306030303" pitchFamily="18" charset="0"/>
              </a:rPr>
              <a:t>ինտենսիվությունը</a:t>
            </a:r>
            <a:r>
              <a:rPr lang="hy-AM" i="1" dirty="0">
                <a:solidFill>
                  <a:srgbClr val="002060"/>
                </a:solidFill>
                <a:latin typeface="Sylfaen" panose="010A0502050306030303" pitchFamily="18" charset="0"/>
              </a:rPr>
              <a:t>, մնացած</a:t>
            </a:r>
            <a:r>
              <a:rPr lang="en-US" i="1" dirty="0">
                <a:solidFill>
                  <a:srgbClr val="002060"/>
                </a:solidFill>
                <a:latin typeface="Sylfaen" panose="010A0502050306030303" pitchFamily="18" charset="0"/>
              </a:rPr>
              <a:t> </a:t>
            </a:r>
            <a:r>
              <a:rPr lang="hy-AM" i="1" dirty="0">
                <a:solidFill>
                  <a:srgbClr val="002060"/>
                </a:solidFill>
                <a:latin typeface="Sylfaen" panose="010A0502050306030303" pitchFamily="18" charset="0"/>
              </a:rPr>
              <a:t>թվերը՝ բազմանկյան </a:t>
            </a:r>
            <a:r>
              <a:rPr lang="hy-AM" i="1" u="sng" dirty="0">
                <a:solidFill>
                  <a:srgbClr val="002060"/>
                </a:solidFill>
                <a:latin typeface="Sylfaen" panose="010A0502050306030303" pitchFamily="18" charset="0"/>
              </a:rPr>
              <a:t>կոորդինատներն</a:t>
            </a:r>
            <a:r>
              <a:rPr lang="hy-AM" i="1" dirty="0">
                <a:solidFill>
                  <a:srgbClr val="002060"/>
                </a:solidFill>
                <a:latin typeface="Sylfaen" panose="010A0502050306030303" pitchFamily="18" charset="0"/>
              </a:rPr>
              <a:t> են</a:t>
            </a:r>
            <a:r>
              <a:rPr lang="en-US" i="1" dirty="0">
                <a:solidFill>
                  <a:srgbClr val="002060"/>
                </a:solidFill>
                <a:latin typeface="Sylfaen" panose="010A0502050306030303" pitchFamily="18" charset="0"/>
              </a:rPr>
              <a:t>:</a:t>
            </a:r>
            <a:endParaRPr lang="ru-RU" i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0986B-177A-7F41-FCB3-E0DB2E2BD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228" y="1926969"/>
            <a:ext cx="5448772" cy="3093988"/>
          </a:xfrm>
          <a:prstGeom prst="rect">
            <a:avLst/>
          </a:prstGeom>
          <a:ln>
            <a:noFill/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8352A7-6210-2BB6-4054-D439913320C5}"/>
              </a:ext>
            </a:extLst>
          </p:cNvPr>
          <p:cNvSpPr/>
          <p:nvPr/>
        </p:nvSpPr>
        <p:spPr>
          <a:xfrm>
            <a:off x="3790241" y="2427573"/>
            <a:ext cx="803477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B1D4B98-63AF-EA3C-5F37-791EB0F9DA26}"/>
              </a:ext>
            </a:extLst>
          </p:cNvPr>
          <p:cNvSpPr/>
          <p:nvPr/>
        </p:nvSpPr>
        <p:spPr>
          <a:xfrm>
            <a:off x="4605024" y="2427573"/>
            <a:ext cx="4310376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B37CD4D-B72F-E6E0-89EA-7FB988DF87E3}"/>
              </a:ext>
            </a:extLst>
          </p:cNvPr>
          <p:cNvSpPr/>
          <p:nvPr/>
        </p:nvSpPr>
        <p:spPr>
          <a:xfrm>
            <a:off x="6442312" y="3221999"/>
            <a:ext cx="264911" cy="457200"/>
          </a:xfrm>
          <a:prstGeom prst="downArrow">
            <a:avLst/>
          </a:prstGeom>
          <a:solidFill>
            <a:srgbClr val="22004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2CF11-6AFD-361F-93CB-6AA3D583531D}"/>
              </a:ext>
            </a:extLst>
          </p:cNvPr>
          <p:cNvSpPr txBox="1"/>
          <p:nvPr/>
        </p:nvSpPr>
        <p:spPr>
          <a:xfrm>
            <a:off x="5509411" y="3675786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  <a:latin typeface="Sylfaen" panose="010A0502050306030303" pitchFamily="18" charset="0"/>
              </a:rPr>
              <a:t>x</a:t>
            </a:r>
            <a:r>
              <a:rPr lang="en-US" sz="1100" i="1" dirty="0">
                <a:solidFill>
                  <a:srgbClr val="002060"/>
                </a:solidFill>
                <a:latin typeface="Sylfaen" panose="010A0502050306030303" pitchFamily="18" charset="0"/>
              </a:rPr>
              <a:t>1</a:t>
            </a:r>
            <a:r>
              <a:rPr lang="en-US" i="1" dirty="0">
                <a:solidFill>
                  <a:srgbClr val="002060"/>
                </a:solidFill>
                <a:latin typeface="Sylfaen" panose="010A0502050306030303" pitchFamily="18" charset="0"/>
              </a:rPr>
              <a:t> y</a:t>
            </a:r>
            <a:r>
              <a:rPr lang="en-US" sz="1100" i="1" dirty="0">
                <a:solidFill>
                  <a:srgbClr val="002060"/>
                </a:solidFill>
                <a:latin typeface="Sylfaen" panose="010A0502050306030303" pitchFamily="18" charset="0"/>
              </a:rPr>
              <a:t>1</a:t>
            </a:r>
            <a:r>
              <a:rPr lang="en-US" i="1" dirty="0">
                <a:solidFill>
                  <a:srgbClr val="002060"/>
                </a:solidFill>
                <a:latin typeface="Sylfaen" panose="010A0502050306030303" pitchFamily="18" charset="0"/>
              </a:rPr>
              <a:t> x</a:t>
            </a:r>
            <a:r>
              <a:rPr lang="en-US" sz="1100" i="1" dirty="0">
                <a:solidFill>
                  <a:srgbClr val="002060"/>
                </a:solidFill>
                <a:latin typeface="Sylfaen" panose="010A0502050306030303" pitchFamily="18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Sylfaen" panose="010A0502050306030303" pitchFamily="18" charset="0"/>
              </a:rPr>
              <a:t> y</a:t>
            </a:r>
            <a:r>
              <a:rPr lang="en-US" sz="1100" i="1" dirty="0">
                <a:solidFill>
                  <a:srgbClr val="002060"/>
                </a:solidFill>
                <a:latin typeface="Sylfaen" panose="010A0502050306030303" pitchFamily="18" charset="0"/>
              </a:rPr>
              <a:t>2</a:t>
            </a:r>
            <a:r>
              <a:rPr lang="en-US" i="1" dirty="0">
                <a:solidFill>
                  <a:srgbClr val="002060"/>
                </a:solidFill>
                <a:latin typeface="Sylfaen" panose="010A0502050306030303" pitchFamily="18" charset="0"/>
              </a:rPr>
              <a:t>…….x</a:t>
            </a:r>
            <a:r>
              <a:rPr lang="en-US" sz="1100" i="1" dirty="0">
                <a:solidFill>
                  <a:srgbClr val="002060"/>
                </a:solidFill>
                <a:latin typeface="Sylfaen" panose="010A0502050306030303" pitchFamily="18" charset="0"/>
              </a:rPr>
              <a:t>n</a:t>
            </a:r>
            <a:r>
              <a:rPr lang="en-US" i="1" dirty="0">
                <a:solidFill>
                  <a:srgbClr val="002060"/>
                </a:solidFill>
                <a:latin typeface="Sylfaen" panose="010A0502050306030303" pitchFamily="18" charset="0"/>
              </a:rPr>
              <a:t> y</a:t>
            </a:r>
            <a:r>
              <a:rPr lang="en-US" sz="1100" i="1" dirty="0">
                <a:solidFill>
                  <a:srgbClr val="002060"/>
                </a:solidFill>
                <a:latin typeface="Sylfaen" panose="010A0502050306030303" pitchFamily="18" charset="0"/>
              </a:rPr>
              <a:t>n</a:t>
            </a:r>
            <a:endParaRPr lang="ru-RU" sz="1100" i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643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5FB78A88-974F-B105-0899-EA040B93E93C}"/>
              </a:ext>
            </a:extLst>
          </p:cNvPr>
          <p:cNvSpPr/>
          <p:nvPr/>
        </p:nvSpPr>
        <p:spPr>
          <a:xfrm>
            <a:off x="1913400" y="367620"/>
            <a:ext cx="5807160" cy="78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hy-AM" sz="3200" b="1" strike="noStrike" spc="-1" dirty="0">
                <a:solidFill>
                  <a:srgbClr val="002060"/>
                </a:solidFill>
                <a:latin typeface="Sylfaen" pitchFamily="18" charset="0"/>
              </a:rPr>
              <a:t>Գրաֆիկական ինտերֆեյս</a:t>
            </a:r>
            <a:r>
              <a:rPr lang="en-US" sz="3200" b="1" strike="noStrike" spc="-1" dirty="0">
                <a:solidFill>
                  <a:srgbClr val="002060"/>
                </a:solidFill>
                <a:latin typeface="Sylfaen" pitchFamily="18" charset="0"/>
              </a:rPr>
              <a:t> (</a:t>
            </a:r>
            <a:r>
              <a:rPr lang="en-US" sz="3200" b="1" spc="-1" dirty="0">
                <a:solidFill>
                  <a:srgbClr val="002060"/>
                </a:solidFill>
                <a:latin typeface="Sylfaen" pitchFamily="18" charset="0"/>
              </a:rPr>
              <a:t>5</a:t>
            </a:r>
            <a:r>
              <a:rPr lang="en-US" sz="3200" b="1" strike="noStrike" spc="-1" dirty="0">
                <a:solidFill>
                  <a:srgbClr val="002060"/>
                </a:solidFill>
                <a:latin typeface="Sylfaen" pitchFamily="18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BCD1D-5612-7070-DC2A-AC93A8F78760}"/>
              </a:ext>
            </a:extLst>
          </p:cNvPr>
          <p:cNvSpPr txBox="1"/>
          <p:nvPr/>
        </p:nvSpPr>
        <p:spPr>
          <a:xfrm>
            <a:off x="952500" y="1371600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2000" b="1" i="1" dirty="0">
                <a:solidFill>
                  <a:srgbClr val="002060"/>
                </a:solidFill>
                <a:latin typeface="Sylfaen" panose="010A0502050306030303" pitchFamily="18" charset="0"/>
              </a:rPr>
              <a:t>Աշխատանքային պատուհանը գործնական ռեժիմում</a:t>
            </a:r>
            <a:endParaRPr lang="ru-RU" sz="2000" b="1" i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3C057-9185-DB1C-3F45-B3F0C82451E3}"/>
              </a:ext>
            </a:extLst>
          </p:cNvPr>
          <p:cNvSpPr txBox="1"/>
          <p:nvPr/>
        </p:nvSpPr>
        <p:spPr>
          <a:xfrm>
            <a:off x="4953000" y="22098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i="1" dirty="0">
                <a:solidFill>
                  <a:srgbClr val="002060"/>
                </a:solidFill>
                <a:latin typeface="Sylfaen" panose="010A0502050306030303" pitchFamily="18" charset="0"/>
              </a:rPr>
              <a:t>Մուտքային ֆայլի վերլուծությունից հետո պատուհանը ստանում է հետևյալ տեսքը։</a:t>
            </a:r>
            <a:endParaRPr lang="ru-RU" i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A2EB77-38DD-611B-5470-7A3424B3690E}"/>
              </a:ext>
            </a:extLst>
          </p:cNvPr>
          <p:cNvSpPr/>
          <p:nvPr/>
        </p:nvSpPr>
        <p:spPr>
          <a:xfrm>
            <a:off x="7086600" y="3168797"/>
            <a:ext cx="152400" cy="811436"/>
          </a:xfrm>
          <a:prstGeom prst="rect">
            <a:avLst/>
          </a:prstGeom>
          <a:solidFill>
            <a:srgbClr val="22004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DB6C9A1-FA8D-B939-60FD-0336E7046F0B}"/>
              </a:ext>
            </a:extLst>
          </p:cNvPr>
          <p:cNvSpPr/>
          <p:nvPr/>
        </p:nvSpPr>
        <p:spPr>
          <a:xfrm flipH="1">
            <a:off x="4876800" y="3784611"/>
            <a:ext cx="2362200" cy="279573"/>
          </a:xfrm>
          <a:prstGeom prst="rightArrow">
            <a:avLst/>
          </a:prstGeom>
          <a:solidFill>
            <a:srgbClr val="22004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2F0C9D-0E8F-805B-8AC9-D56E8CCEC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00008"/>
            <a:ext cx="4114800" cy="428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8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00F7050C-B119-B11B-DEA3-B84F15103E40}"/>
              </a:ext>
            </a:extLst>
          </p:cNvPr>
          <p:cNvSpPr/>
          <p:nvPr/>
        </p:nvSpPr>
        <p:spPr>
          <a:xfrm>
            <a:off x="1913400" y="367620"/>
            <a:ext cx="5807160" cy="78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hy-AM" sz="3200" b="1" strike="noStrike" spc="-1" dirty="0">
                <a:solidFill>
                  <a:srgbClr val="002060"/>
                </a:solidFill>
                <a:latin typeface="Sylfaen" pitchFamily="18" charset="0"/>
              </a:rPr>
              <a:t>Գրաֆիկական ինտերֆեյս</a:t>
            </a:r>
            <a:r>
              <a:rPr lang="en-US" sz="3200" b="1" strike="noStrike" spc="-1" dirty="0">
                <a:solidFill>
                  <a:srgbClr val="002060"/>
                </a:solidFill>
                <a:latin typeface="Sylfaen" pitchFamily="18" charset="0"/>
              </a:rPr>
              <a:t> (</a:t>
            </a:r>
            <a:r>
              <a:rPr lang="hy-AM" sz="3200" b="1" spc="-1" dirty="0">
                <a:solidFill>
                  <a:srgbClr val="002060"/>
                </a:solidFill>
                <a:latin typeface="Sylfaen" pitchFamily="18" charset="0"/>
              </a:rPr>
              <a:t>6</a:t>
            </a:r>
            <a:r>
              <a:rPr lang="en-US" sz="3200" b="1" strike="noStrike" spc="-1" dirty="0">
                <a:solidFill>
                  <a:srgbClr val="002060"/>
                </a:solidFill>
                <a:latin typeface="Sylfaen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DFBA-C92E-C370-7E79-AD934F8356BC}"/>
              </a:ext>
            </a:extLst>
          </p:cNvPr>
          <p:cNvSpPr txBox="1"/>
          <p:nvPr/>
        </p:nvSpPr>
        <p:spPr>
          <a:xfrm>
            <a:off x="952500" y="1371600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2000" b="1" i="1" dirty="0">
                <a:solidFill>
                  <a:srgbClr val="002060"/>
                </a:solidFill>
                <a:latin typeface="Sylfaen" panose="010A0502050306030303" pitchFamily="18" charset="0"/>
              </a:rPr>
              <a:t>Մակերեսների հաշվարկման արդյունքների ցուցադրում</a:t>
            </a:r>
            <a:endParaRPr lang="ru-RU" sz="2000" b="1" i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F378ED-A1D8-0064-DCB3-E7BE8CC55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39" y="1885625"/>
            <a:ext cx="685800" cy="241401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41200-523B-10CA-EDD8-81F8B18BA4C5}"/>
              </a:ext>
            </a:extLst>
          </p:cNvPr>
          <p:cNvSpPr/>
          <p:nvPr/>
        </p:nvSpPr>
        <p:spPr>
          <a:xfrm>
            <a:off x="361950" y="3556691"/>
            <a:ext cx="533400" cy="5220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745EB8C-F4E6-4856-B2C9-97E4D3D252FC}"/>
              </a:ext>
            </a:extLst>
          </p:cNvPr>
          <p:cNvSpPr/>
          <p:nvPr/>
        </p:nvSpPr>
        <p:spPr>
          <a:xfrm rot="10800000" flipH="1">
            <a:off x="1143000" y="3738977"/>
            <a:ext cx="1524000" cy="230172"/>
          </a:xfrm>
          <a:prstGeom prst="rightArrow">
            <a:avLst/>
          </a:prstGeom>
          <a:solidFill>
            <a:srgbClr val="22004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FB104B-3804-B854-FB15-F2D8082D7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418" y="1828800"/>
            <a:ext cx="3518170" cy="21586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D2172C-B062-C12B-9926-FA7422570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405" y="2269131"/>
            <a:ext cx="2538960" cy="14795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698883-9AD4-F2B8-69B0-68A8B6E40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418" y="3987448"/>
            <a:ext cx="3518170" cy="21586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C0F378-9D90-36C0-2E0C-B5CC64063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23" y="4452041"/>
            <a:ext cx="2602342" cy="13539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02CB47F-763C-F79A-F9F8-31BEBBF3A029}"/>
              </a:ext>
            </a:extLst>
          </p:cNvPr>
          <p:cNvSpPr txBox="1"/>
          <p:nvPr/>
        </p:nvSpPr>
        <p:spPr>
          <a:xfrm>
            <a:off x="2133600" y="2738847"/>
            <a:ext cx="2770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sz="1600" b="1" i="1" dirty="0">
                <a:solidFill>
                  <a:srgbClr val="002060"/>
                </a:solidFill>
                <a:latin typeface="Sylfaen" panose="010A0502050306030303" pitchFamily="18" charset="0"/>
              </a:rPr>
              <a:t>Բազմանկյան ընտրություն </a:t>
            </a:r>
            <a:endParaRPr lang="ru-RU" sz="1600" b="1" i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710221-9F7E-26BF-0DEA-00D05937EE3B}"/>
              </a:ext>
            </a:extLst>
          </p:cNvPr>
          <p:cNvSpPr txBox="1"/>
          <p:nvPr/>
        </p:nvSpPr>
        <p:spPr>
          <a:xfrm>
            <a:off x="2620216" y="4873176"/>
            <a:ext cx="2167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sz="1600" b="1" i="1" dirty="0">
                <a:solidFill>
                  <a:srgbClr val="002060"/>
                </a:solidFill>
                <a:latin typeface="Sylfaen" panose="010A0502050306030303" pitchFamily="18" charset="0"/>
              </a:rPr>
              <a:t>Ստացված արդյունքը</a:t>
            </a:r>
            <a:endParaRPr lang="ru-RU" sz="1600" b="1" i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5FAC0F-2624-1332-61EA-2C15937A05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797" y="1962756"/>
            <a:ext cx="1016992" cy="217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988122-FAE8-D3A6-8135-D6BC551F7B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797" y="4110781"/>
            <a:ext cx="1016992" cy="217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AB67AE-FFA5-2A7F-7315-26C1A09728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980" y="1962755"/>
            <a:ext cx="1016992" cy="2179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3B8A1C-1912-E6D1-B123-2587430F1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563" y="4109879"/>
            <a:ext cx="1016992" cy="2179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D75AE8-8450-5D04-5485-36A6970AF8B0}"/>
              </a:ext>
            </a:extLst>
          </p:cNvPr>
          <p:cNvSpPr/>
          <p:nvPr/>
        </p:nvSpPr>
        <p:spPr>
          <a:xfrm>
            <a:off x="4953000" y="1803582"/>
            <a:ext cx="389405" cy="147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65B0F6-A4D3-D1E4-B56D-D4CCEF8081D5}"/>
              </a:ext>
            </a:extLst>
          </p:cNvPr>
          <p:cNvSpPr/>
          <p:nvPr/>
        </p:nvSpPr>
        <p:spPr>
          <a:xfrm>
            <a:off x="4933413" y="4012665"/>
            <a:ext cx="389405" cy="82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50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9259E140-D00B-6347-D9BF-747674D3E898}"/>
              </a:ext>
            </a:extLst>
          </p:cNvPr>
          <p:cNvSpPr/>
          <p:nvPr/>
        </p:nvSpPr>
        <p:spPr>
          <a:xfrm>
            <a:off x="1913400" y="367620"/>
            <a:ext cx="5807160" cy="78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hy-AM" sz="3200" b="1" strike="noStrike" spc="-1" dirty="0">
                <a:solidFill>
                  <a:srgbClr val="002060"/>
                </a:solidFill>
                <a:latin typeface="Sylfaen" pitchFamily="18" charset="0"/>
              </a:rPr>
              <a:t>Գրաֆիկական ինտերֆեյս</a:t>
            </a:r>
            <a:r>
              <a:rPr lang="en-US" sz="3200" b="1" strike="noStrike" spc="-1" dirty="0">
                <a:solidFill>
                  <a:srgbClr val="002060"/>
                </a:solidFill>
                <a:latin typeface="Sylfaen" pitchFamily="18" charset="0"/>
              </a:rPr>
              <a:t> (</a:t>
            </a:r>
            <a:r>
              <a:rPr lang="hy-AM" sz="3200" b="1" strike="noStrike" spc="-1" dirty="0">
                <a:solidFill>
                  <a:srgbClr val="002060"/>
                </a:solidFill>
                <a:latin typeface="Sylfaen" pitchFamily="18" charset="0"/>
              </a:rPr>
              <a:t>7</a:t>
            </a:r>
            <a:r>
              <a:rPr lang="en-US" sz="3200" b="1" strike="noStrike" spc="-1" dirty="0">
                <a:solidFill>
                  <a:srgbClr val="002060"/>
                </a:solidFill>
                <a:latin typeface="Sylfaen" pitchFamily="18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BF7FF-269B-D4A8-C3A3-1CC5B7D2E6DB}"/>
              </a:ext>
            </a:extLst>
          </p:cNvPr>
          <p:cNvSpPr txBox="1"/>
          <p:nvPr/>
        </p:nvSpPr>
        <p:spPr>
          <a:xfrm>
            <a:off x="952500" y="13716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b="1" i="1" dirty="0">
                <a:solidFill>
                  <a:srgbClr val="002060"/>
                </a:solidFill>
                <a:latin typeface="Sylfaen" panose="010A0502050306030303" pitchFamily="18" charset="0"/>
              </a:rPr>
              <a:t>Բուլյան գործողությունների կատարման արդյունքների ցուցադրում</a:t>
            </a:r>
            <a:endParaRPr lang="ru-RU" b="1" i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CDDAD8-B105-756E-53EE-568F704812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9" r="10972"/>
          <a:stretch/>
        </p:blipFill>
        <p:spPr>
          <a:xfrm>
            <a:off x="228600" y="3429000"/>
            <a:ext cx="2785096" cy="23242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0F5FAE-F0BC-4B5F-3B2C-57B12487DD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6" r="11285"/>
          <a:stretch/>
        </p:blipFill>
        <p:spPr>
          <a:xfrm>
            <a:off x="3189733" y="3429000"/>
            <a:ext cx="2853937" cy="24287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A71E2B-1F29-BFE4-D1D4-2512EB7CCB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2" r="15151" b="741"/>
          <a:stretch/>
        </p:blipFill>
        <p:spPr>
          <a:xfrm>
            <a:off x="6187281" y="3429000"/>
            <a:ext cx="2895600" cy="24931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1D92A7-19EA-C24F-524E-CBC42B94F26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157" r="-237" b="68434"/>
          <a:stretch/>
        </p:blipFill>
        <p:spPr>
          <a:xfrm>
            <a:off x="1412746" y="2011650"/>
            <a:ext cx="687421" cy="685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D2B309-A7A7-AE4E-A2EC-BF79200BEB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" t="24496" r="-1" b="47095"/>
          <a:stretch/>
        </p:blipFill>
        <p:spPr>
          <a:xfrm>
            <a:off x="4336570" y="1972934"/>
            <a:ext cx="687421" cy="685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003A73-4FDC-A83F-6EA0-EFDF3175A7B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90" b="29201"/>
          <a:stretch/>
        </p:blipFill>
        <p:spPr>
          <a:xfrm>
            <a:off x="7264620" y="1972934"/>
            <a:ext cx="685800" cy="68580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4763886-4CD8-BDB9-DBB9-C294FD876D7F}"/>
              </a:ext>
            </a:extLst>
          </p:cNvPr>
          <p:cNvSpPr/>
          <p:nvPr/>
        </p:nvSpPr>
        <p:spPr>
          <a:xfrm>
            <a:off x="4325713" y="1972934"/>
            <a:ext cx="685800" cy="685800"/>
          </a:xfrm>
          <a:prstGeom prst="roundRect">
            <a:avLst/>
          </a:prstGeom>
          <a:noFill/>
          <a:ln w="57150">
            <a:solidFill>
              <a:srgbClr val="400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2A7790B-543D-203B-8905-A3CBE82D050A}"/>
              </a:ext>
            </a:extLst>
          </p:cNvPr>
          <p:cNvSpPr/>
          <p:nvPr/>
        </p:nvSpPr>
        <p:spPr>
          <a:xfrm>
            <a:off x="1386806" y="1994993"/>
            <a:ext cx="685800" cy="685800"/>
          </a:xfrm>
          <a:prstGeom prst="roundRect">
            <a:avLst/>
          </a:prstGeom>
          <a:noFill/>
          <a:ln w="57150">
            <a:solidFill>
              <a:srgbClr val="01A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9F27B83-582B-AE93-07CB-A7540E5DCC7E}"/>
              </a:ext>
            </a:extLst>
          </p:cNvPr>
          <p:cNvSpPr/>
          <p:nvPr/>
        </p:nvSpPr>
        <p:spPr>
          <a:xfrm>
            <a:off x="7264620" y="1981771"/>
            <a:ext cx="685800" cy="685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763CD0E-0892-1BFB-80A7-BA3EC0B70532}"/>
              </a:ext>
            </a:extLst>
          </p:cNvPr>
          <p:cNvSpPr/>
          <p:nvPr/>
        </p:nvSpPr>
        <p:spPr>
          <a:xfrm>
            <a:off x="7455649" y="2816402"/>
            <a:ext cx="264911" cy="457200"/>
          </a:xfrm>
          <a:prstGeom prst="downArrow">
            <a:avLst/>
          </a:prstGeom>
          <a:solidFill>
            <a:srgbClr val="220048"/>
          </a:solidFill>
          <a:ln>
            <a:solidFill>
              <a:srgbClr val="3B00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43A0F533-A10A-947B-3F2A-993CD4059C53}"/>
              </a:ext>
            </a:extLst>
          </p:cNvPr>
          <p:cNvSpPr/>
          <p:nvPr/>
        </p:nvSpPr>
        <p:spPr>
          <a:xfrm>
            <a:off x="4484245" y="2815267"/>
            <a:ext cx="264911" cy="457200"/>
          </a:xfrm>
          <a:prstGeom prst="downArrow">
            <a:avLst/>
          </a:prstGeom>
          <a:solidFill>
            <a:srgbClr val="220048"/>
          </a:solidFill>
          <a:ln>
            <a:solidFill>
              <a:srgbClr val="3B00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3076BEA-63DA-1DF1-22E2-BE294CEE7902}"/>
              </a:ext>
            </a:extLst>
          </p:cNvPr>
          <p:cNvSpPr/>
          <p:nvPr/>
        </p:nvSpPr>
        <p:spPr>
          <a:xfrm>
            <a:off x="1577987" y="2834625"/>
            <a:ext cx="264911" cy="457200"/>
          </a:xfrm>
          <a:prstGeom prst="downArrow">
            <a:avLst/>
          </a:prstGeom>
          <a:solidFill>
            <a:srgbClr val="220048"/>
          </a:solidFill>
          <a:ln>
            <a:solidFill>
              <a:srgbClr val="3B00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29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832040" y="189000"/>
            <a:ext cx="5477040" cy="10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en-GB" sz="3200" b="1" strike="noStrike" spc="-1" dirty="0" err="1">
                <a:solidFill>
                  <a:srgbClr val="16165D"/>
                </a:solidFill>
                <a:latin typeface="Sylfaen" pitchFamily="18" charset="0"/>
                <a:ea typeface="Arial Unicode"/>
              </a:rPr>
              <a:t>Բովանդակություն</a:t>
            </a:r>
            <a:endParaRPr lang="en-US" sz="3200" b="0" strike="noStrike" spc="-1" dirty="0">
              <a:latin typeface="Sylfaen" pitchFamily="18" charset="0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453960" y="1320840"/>
            <a:ext cx="8228160" cy="451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74880" rIns="90000" bIns="46800">
            <a:noAutofit/>
          </a:bodyPr>
          <a:lstStyle/>
          <a:p>
            <a:pPr marL="457200" indent="-4543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 err="1">
                <a:solidFill>
                  <a:srgbClr val="002060"/>
                </a:solidFill>
                <a:latin typeface="Sylfaen" pitchFamily="18" charset="0"/>
                <a:ea typeface="Arial Unicode"/>
              </a:rPr>
              <a:t>Ներածություն</a:t>
            </a:r>
            <a:endParaRPr lang="en-US" sz="2400" b="0" strike="noStrike" spc="-1" dirty="0">
              <a:solidFill>
                <a:srgbClr val="002060"/>
              </a:solidFill>
              <a:latin typeface="Sylfaen" pitchFamily="18" charset="0"/>
            </a:endParaRPr>
          </a:p>
          <a:p>
            <a:pPr marL="457200" indent="-4543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hy-AM" sz="2400" b="1" strike="noStrike" spc="-1" dirty="0">
                <a:solidFill>
                  <a:srgbClr val="002060"/>
                </a:solidFill>
                <a:latin typeface="Sylfaen" pitchFamily="18" charset="0"/>
                <a:ea typeface="Arial Unicode"/>
              </a:rPr>
              <a:t>Գրականության ակնարկ</a:t>
            </a:r>
            <a:endParaRPr lang="en-US" sz="2400" b="0" strike="noStrike" spc="-1" dirty="0">
              <a:solidFill>
                <a:srgbClr val="002060"/>
              </a:solidFill>
              <a:latin typeface="Sylfaen" pitchFamily="18" charset="0"/>
            </a:endParaRPr>
          </a:p>
          <a:p>
            <a:pPr marL="457200" indent="-4543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 err="1">
                <a:solidFill>
                  <a:srgbClr val="002060"/>
                </a:solidFill>
                <a:latin typeface="Sylfaen" pitchFamily="18" charset="0"/>
                <a:ea typeface="Arial Unicode"/>
              </a:rPr>
              <a:t>Խնդրի</a:t>
            </a:r>
            <a:r>
              <a:rPr lang="en-US" sz="2400" b="1" strike="noStrike" spc="-1" dirty="0">
                <a:solidFill>
                  <a:srgbClr val="002060"/>
                </a:solidFill>
                <a:latin typeface="Sylfaen" pitchFamily="18" charset="0"/>
                <a:ea typeface="Arial Unicode"/>
              </a:rPr>
              <a:t> </a:t>
            </a:r>
            <a:r>
              <a:rPr lang="en-US" sz="2400" b="1" strike="noStrike" spc="-1" dirty="0" err="1">
                <a:solidFill>
                  <a:srgbClr val="002060"/>
                </a:solidFill>
                <a:latin typeface="Sylfaen" pitchFamily="18" charset="0"/>
                <a:ea typeface="Arial Unicode"/>
              </a:rPr>
              <a:t>դրվածք</a:t>
            </a:r>
            <a:endParaRPr lang="en-US" sz="2400" b="0" strike="noStrike" spc="-1" dirty="0">
              <a:solidFill>
                <a:srgbClr val="002060"/>
              </a:solidFill>
              <a:latin typeface="Sylfaen" pitchFamily="18" charset="0"/>
            </a:endParaRPr>
          </a:p>
          <a:p>
            <a:pPr marL="457200" indent="-4543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hy-AM" sz="2400" b="1" strike="noStrike" spc="-1" dirty="0">
                <a:solidFill>
                  <a:srgbClr val="002060"/>
                </a:solidFill>
                <a:latin typeface="Sylfaen" pitchFamily="18" charset="0"/>
                <a:ea typeface="Arial Unicode"/>
              </a:rPr>
              <a:t>Տեխնիկական առաջադրանք</a:t>
            </a:r>
            <a:endParaRPr lang="en-US" sz="2400" b="0" strike="noStrike" spc="-1" dirty="0">
              <a:solidFill>
                <a:srgbClr val="002060"/>
              </a:solidFill>
              <a:latin typeface="Sylfaen" pitchFamily="18" charset="0"/>
            </a:endParaRPr>
          </a:p>
          <a:p>
            <a:pPr marL="457200" indent="-4543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1" strike="noStrike" spc="-1" dirty="0" err="1">
                <a:solidFill>
                  <a:srgbClr val="002060"/>
                </a:solidFill>
                <a:latin typeface="Sylfaen" pitchFamily="18" charset="0"/>
                <a:ea typeface="Arial Unicode"/>
              </a:rPr>
              <a:t>Տեսական</a:t>
            </a:r>
            <a:r>
              <a:rPr lang="ru-RU" sz="2400" b="1" strike="noStrike" spc="-1" dirty="0">
                <a:solidFill>
                  <a:srgbClr val="002060"/>
                </a:solidFill>
                <a:latin typeface="Sylfaen" pitchFamily="18" charset="0"/>
                <a:ea typeface="Arial Unicode"/>
              </a:rPr>
              <a:t> </a:t>
            </a:r>
            <a:r>
              <a:rPr lang="ru-RU" sz="2400" b="1" strike="noStrike" spc="-1" dirty="0" err="1">
                <a:solidFill>
                  <a:srgbClr val="002060"/>
                </a:solidFill>
                <a:latin typeface="Sylfaen" pitchFamily="18" charset="0"/>
                <a:ea typeface="Arial Unicode"/>
              </a:rPr>
              <a:t>առնչություններ</a:t>
            </a:r>
            <a:endParaRPr lang="en-US" sz="2400" b="0" strike="noStrike" spc="-1" dirty="0">
              <a:solidFill>
                <a:srgbClr val="002060"/>
              </a:solidFill>
              <a:latin typeface="Sylfaen" pitchFamily="18" charset="0"/>
            </a:endParaRPr>
          </a:p>
          <a:p>
            <a:pPr marL="457200" indent="-4543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hy-AM" sz="2400" b="1" strike="noStrike" spc="-1" dirty="0">
                <a:solidFill>
                  <a:srgbClr val="002060"/>
                </a:solidFill>
                <a:latin typeface="Sylfaen" pitchFamily="18" charset="0"/>
                <a:ea typeface="Arial Unicode"/>
              </a:rPr>
              <a:t>Գրաֆիկական ինտերֆեյս</a:t>
            </a:r>
            <a:endParaRPr lang="en-US" sz="2400" b="0" strike="noStrike" spc="-1" dirty="0">
              <a:solidFill>
                <a:srgbClr val="002060"/>
              </a:solidFill>
              <a:latin typeface="Sylfaen" pitchFamily="18" charset="0"/>
            </a:endParaRPr>
          </a:p>
          <a:p>
            <a:pPr marL="457200" indent="-4543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hy-AM" sz="2400" b="1" strike="noStrike" spc="-1" dirty="0">
                <a:solidFill>
                  <a:srgbClr val="002060"/>
                </a:solidFill>
                <a:latin typeface="Sylfaen" pitchFamily="18" charset="0"/>
                <a:ea typeface="Arial Unicode"/>
              </a:rPr>
              <a:t>Փորձարարական մաս </a:t>
            </a:r>
            <a:endParaRPr lang="en-US" sz="2400" b="0" strike="noStrike" spc="-1" dirty="0">
              <a:solidFill>
                <a:srgbClr val="002060"/>
              </a:solidFill>
              <a:latin typeface="Sylfaen" pitchFamily="18" charset="0"/>
            </a:endParaRPr>
          </a:p>
          <a:p>
            <a:pPr marL="457200" indent="-4543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1" strike="noStrike" spc="-1" dirty="0" err="1">
                <a:solidFill>
                  <a:srgbClr val="002060"/>
                </a:solidFill>
                <a:latin typeface="Sylfaen" pitchFamily="18" charset="0"/>
                <a:ea typeface="Arial Unicode"/>
              </a:rPr>
              <a:t>Եզրակացություն</a:t>
            </a:r>
            <a:endParaRPr lang="en-US" sz="2400" b="0" strike="noStrike" spc="-1" dirty="0">
              <a:solidFill>
                <a:srgbClr val="002060"/>
              </a:solidFill>
              <a:latin typeface="Sylfaen" pitchFamily="18" charset="0"/>
            </a:endParaRPr>
          </a:p>
          <a:p>
            <a:pPr marL="457200" indent="-4543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1" strike="noStrike" spc="-1" dirty="0" err="1">
                <a:solidFill>
                  <a:srgbClr val="002060"/>
                </a:solidFill>
                <a:latin typeface="Sylfaen" pitchFamily="18" charset="0"/>
                <a:ea typeface="Arial Unicode"/>
              </a:rPr>
              <a:t>Գրականության</a:t>
            </a:r>
            <a:r>
              <a:rPr lang="ru-RU" sz="2400" b="1" strike="noStrike" spc="-1" dirty="0">
                <a:solidFill>
                  <a:srgbClr val="002060"/>
                </a:solidFill>
                <a:latin typeface="Sylfaen" pitchFamily="18" charset="0"/>
                <a:ea typeface="Arial Unicode"/>
              </a:rPr>
              <a:t> </a:t>
            </a:r>
            <a:r>
              <a:rPr lang="ru-RU" sz="2400" b="1" strike="noStrike" spc="-1" dirty="0" err="1">
                <a:solidFill>
                  <a:srgbClr val="002060"/>
                </a:solidFill>
                <a:latin typeface="Sylfaen" pitchFamily="18" charset="0"/>
                <a:ea typeface="Arial Unicode"/>
              </a:rPr>
              <a:t>ցանկ</a:t>
            </a:r>
            <a:endParaRPr lang="en-US" sz="2400" b="0" strike="noStrike" spc="-1" dirty="0">
              <a:solidFill>
                <a:srgbClr val="002060"/>
              </a:solidFill>
              <a:latin typeface="Sylfaen" pitchFamily="18" charset="0"/>
            </a:endParaRPr>
          </a:p>
          <a:p>
            <a:pPr>
              <a:lnSpc>
                <a:spcPct val="93000"/>
              </a:lnSpc>
              <a:spcBef>
                <a:spcPts val="79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93000"/>
              </a:lnSpc>
              <a:spcBef>
                <a:spcPts val="79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93000"/>
              </a:lnSpc>
              <a:spcBef>
                <a:spcPts val="799"/>
              </a:spcBef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68899952-59E3-DEBF-8386-392AD0A63120}"/>
              </a:ext>
            </a:extLst>
          </p:cNvPr>
          <p:cNvSpPr/>
          <p:nvPr/>
        </p:nvSpPr>
        <p:spPr>
          <a:xfrm>
            <a:off x="1913400" y="367620"/>
            <a:ext cx="5807160" cy="78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hy-AM" sz="3200" b="1" strike="noStrike" spc="-1" dirty="0">
                <a:solidFill>
                  <a:srgbClr val="002060"/>
                </a:solidFill>
                <a:latin typeface="Sylfaen" pitchFamily="18" charset="0"/>
              </a:rPr>
              <a:t>Գրաֆիկական ինտերֆեյս</a:t>
            </a:r>
            <a:r>
              <a:rPr lang="en-US" sz="3200" b="1" strike="noStrike" spc="-1" dirty="0">
                <a:solidFill>
                  <a:srgbClr val="002060"/>
                </a:solidFill>
                <a:latin typeface="Sylfaen" pitchFamily="18" charset="0"/>
              </a:rPr>
              <a:t> (</a:t>
            </a:r>
            <a:r>
              <a:rPr lang="hy-AM" sz="3200" b="1" strike="noStrike" spc="-1" dirty="0">
                <a:solidFill>
                  <a:srgbClr val="002060"/>
                </a:solidFill>
                <a:latin typeface="Sylfaen" pitchFamily="18" charset="0"/>
              </a:rPr>
              <a:t>8</a:t>
            </a:r>
            <a:r>
              <a:rPr lang="en-US" sz="3200" b="1" strike="noStrike" spc="-1" dirty="0">
                <a:solidFill>
                  <a:srgbClr val="002060"/>
                </a:solidFill>
                <a:latin typeface="Sylfaen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FADA9-2599-E688-ADD0-F784FB7BC0A4}"/>
              </a:ext>
            </a:extLst>
          </p:cNvPr>
          <p:cNvSpPr txBox="1"/>
          <p:nvPr/>
        </p:nvSpPr>
        <p:spPr>
          <a:xfrm>
            <a:off x="952500" y="1371600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2000" b="1" i="1" dirty="0">
                <a:solidFill>
                  <a:srgbClr val="002060"/>
                </a:solidFill>
                <a:latin typeface="Sylfaen" panose="010A0502050306030303" pitchFamily="18" charset="0"/>
              </a:rPr>
              <a:t>Աշխատանքային պատուհանի գունային ռեժիմները</a:t>
            </a:r>
            <a:endParaRPr lang="ru-RU" sz="2000" b="1" i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C52AC2-0A73-54B1-301D-F245B53A93AA}"/>
              </a:ext>
            </a:extLst>
          </p:cNvPr>
          <p:cNvSpPr/>
          <p:nvPr/>
        </p:nvSpPr>
        <p:spPr>
          <a:xfrm>
            <a:off x="4273685" y="3203204"/>
            <a:ext cx="152400" cy="811436"/>
          </a:xfrm>
          <a:prstGeom prst="rect">
            <a:avLst/>
          </a:prstGeom>
          <a:solidFill>
            <a:srgbClr val="22004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C5437C-79FC-4523-052B-BA5B723FA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612" y="2677469"/>
            <a:ext cx="1867179" cy="40011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9C8E80-9169-6FBD-8177-53D416BBC2AC}"/>
              </a:ext>
            </a:extLst>
          </p:cNvPr>
          <p:cNvSpPr/>
          <p:nvPr/>
        </p:nvSpPr>
        <p:spPr>
          <a:xfrm>
            <a:off x="4051570" y="2631986"/>
            <a:ext cx="444230" cy="457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E3C43E-C60A-E599-7EC2-4D4B48185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449" y="1771710"/>
            <a:ext cx="3466741" cy="3592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516025-5B69-E6BD-46DB-52A665C2DD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" y="1812816"/>
            <a:ext cx="3453516" cy="359221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02D1E5C6-6E92-67BD-5B37-C5F3A7BD6C75}"/>
              </a:ext>
            </a:extLst>
          </p:cNvPr>
          <p:cNvSpPr/>
          <p:nvPr/>
        </p:nvSpPr>
        <p:spPr>
          <a:xfrm flipH="1">
            <a:off x="3353920" y="3851158"/>
            <a:ext cx="1072165" cy="254184"/>
          </a:xfrm>
          <a:prstGeom prst="rightArrow">
            <a:avLst/>
          </a:prstGeom>
          <a:solidFill>
            <a:srgbClr val="22004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93CBAF0-8147-0FD3-AA75-86C72B39D5FA}"/>
              </a:ext>
            </a:extLst>
          </p:cNvPr>
          <p:cNvSpPr/>
          <p:nvPr/>
        </p:nvSpPr>
        <p:spPr>
          <a:xfrm rot="10800000" flipH="1">
            <a:off x="4379569" y="3851158"/>
            <a:ext cx="1072165" cy="254184"/>
          </a:xfrm>
          <a:prstGeom prst="rightArrow">
            <a:avLst/>
          </a:prstGeom>
          <a:solidFill>
            <a:srgbClr val="22004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36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1CF8E485-20B7-4734-796F-E4114FE2E360}"/>
              </a:ext>
            </a:extLst>
          </p:cNvPr>
          <p:cNvSpPr/>
          <p:nvPr/>
        </p:nvSpPr>
        <p:spPr>
          <a:xfrm>
            <a:off x="1913400" y="367620"/>
            <a:ext cx="5807160" cy="78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hy-AM" sz="3200" b="1" strike="noStrike" spc="-1" dirty="0">
                <a:solidFill>
                  <a:srgbClr val="002060"/>
                </a:solidFill>
                <a:latin typeface="Sylfaen" pitchFamily="18" charset="0"/>
              </a:rPr>
              <a:t>Գրաֆիկական ինտերֆեյս</a:t>
            </a:r>
            <a:r>
              <a:rPr lang="en-US" sz="3200" b="1" strike="noStrike" spc="-1" dirty="0">
                <a:solidFill>
                  <a:srgbClr val="002060"/>
                </a:solidFill>
                <a:latin typeface="Sylfaen" pitchFamily="18" charset="0"/>
              </a:rPr>
              <a:t> (</a:t>
            </a:r>
            <a:r>
              <a:rPr lang="hy-AM" sz="3200" b="1" spc="-1" dirty="0">
                <a:solidFill>
                  <a:srgbClr val="002060"/>
                </a:solidFill>
                <a:latin typeface="Sylfaen" pitchFamily="18" charset="0"/>
              </a:rPr>
              <a:t>9</a:t>
            </a:r>
            <a:r>
              <a:rPr lang="en-US" sz="3200" b="1" strike="noStrike" spc="-1" dirty="0">
                <a:solidFill>
                  <a:srgbClr val="002060"/>
                </a:solidFill>
                <a:latin typeface="Sylfaen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7F159D-E7A9-CA0F-3568-152B325503DA}"/>
              </a:ext>
            </a:extLst>
          </p:cNvPr>
          <p:cNvSpPr txBox="1"/>
          <p:nvPr/>
        </p:nvSpPr>
        <p:spPr>
          <a:xfrm>
            <a:off x="952500" y="1371600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002060"/>
                </a:solidFill>
                <a:latin typeface="Sylfaen" panose="010A0502050306030303" pitchFamily="18" charset="0"/>
              </a:rPr>
              <a:t>Օ</a:t>
            </a:r>
            <a:r>
              <a:rPr lang="hy-AM" sz="2000" b="1" i="1" dirty="0">
                <a:solidFill>
                  <a:srgbClr val="002060"/>
                </a:solidFill>
                <a:latin typeface="Sylfaen" panose="010A0502050306030303" pitchFamily="18" charset="0"/>
              </a:rPr>
              <a:t>գնության կոճակի աշխատանքը</a:t>
            </a:r>
            <a:endParaRPr lang="ru-RU" sz="2000" b="1" i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850990-2392-A441-9879-F8FD44B3A1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"/>
          <a:stretch/>
        </p:blipFill>
        <p:spPr>
          <a:xfrm>
            <a:off x="5105400" y="2126120"/>
            <a:ext cx="3505200" cy="319453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81B3FC9-AE52-9585-F2E0-69C5A75E1321}"/>
              </a:ext>
            </a:extLst>
          </p:cNvPr>
          <p:cNvSpPr/>
          <p:nvPr/>
        </p:nvSpPr>
        <p:spPr>
          <a:xfrm rot="10800000" flipH="1">
            <a:off x="2667000" y="2204635"/>
            <a:ext cx="1905000" cy="233765"/>
          </a:xfrm>
          <a:prstGeom prst="rightArrow">
            <a:avLst/>
          </a:prstGeom>
          <a:solidFill>
            <a:srgbClr val="22004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6F99A-483E-B3CC-A5E5-2B73504E024E}"/>
              </a:ext>
            </a:extLst>
          </p:cNvPr>
          <p:cNvSpPr txBox="1"/>
          <p:nvPr/>
        </p:nvSpPr>
        <p:spPr>
          <a:xfrm>
            <a:off x="57407" y="3306633"/>
            <a:ext cx="489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i="1" dirty="0">
                <a:solidFill>
                  <a:srgbClr val="002060"/>
                </a:solidFill>
                <a:latin typeface="Sylfaen" panose="010A0502050306030303" pitchFamily="18" charset="0"/>
              </a:rPr>
              <a:t>Էկրանին հայտնվում են ծրագրային համակարգի օգտագործման ցուցումները։</a:t>
            </a:r>
            <a:endParaRPr lang="ru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DBE16B-BD8C-3941-0D7A-9E683E0A2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168180"/>
            <a:ext cx="1261029" cy="2702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A4EABA-F3CA-D902-A974-8119010B1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45" y="2126120"/>
            <a:ext cx="2395426" cy="51330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4BA901-04D4-D7DF-B201-77F56DDC4145}"/>
              </a:ext>
            </a:extLst>
          </p:cNvPr>
          <p:cNvSpPr/>
          <p:nvPr/>
        </p:nvSpPr>
        <p:spPr>
          <a:xfrm>
            <a:off x="1106038" y="2146687"/>
            <a:ext cx="444230" cy="457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991AA1-2D70-859D-D6F0-869A07E595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" t="4041" r="4891" b="6993"/>
          <a:stretch/>
        </p:blipFill>
        <p:spPr>
          <a:xfrm>
            <a:off x="5432954" y="2514601"/>
            <a:ext cx="3177646" cy="214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66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9A2EFCA4-FF74-23CC-9846-024FFE3CE22D}"/>
              </a:ext>
            </a:extLst>
          </p:cNvPr>
          <p:cNvSpPr/>
          <p:nvPr/>
        </p:nvSpPr>
        <p:spPr>
          <a:xfrm>
            <a:off x="1913400" y="367620"/>
            <a:ext cx="5807160" cy="78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hy-AM" sz="3200" b="1" strike="noStrike" spc="-1" dirty="0">
                <a:solidFill>
                  <a:srgbClr val="002060"/>
                </a:solidFill>
                <a:latin typeface="Sylfaen" pitchFamily="18" charset="0"/>
              </a:rPr>
              <a:t>Գրաֆիկական ինտերֆեյս</a:t>
            </a:r>
            <a:r>
              <a:rPr lang="en-US" sz="3200" b="1" strike="noStrike" spc="-1" dirty="0">
                <a:solidFill>
                  <a:srgbClr val="002060"/>
                </a:solidFill>
                <a:latin typeface="Sylfaen" pitchFamily="18" charset="0"/>
              </a:rPr>
              <a:t> (</a:t>
            </a:r>
            <a:r>
              <a:rPr lang="hy-AM" sz="3200" b="1" strike="noStrike" spc="-1" dirty="0">
                <a:solidFill>
                  <a:srgbClr val="002060"/>
                </a:solidFill>
                <a:latin typeface="Sylfaen" pitchFamily="18" charset="0"/>
              </a:rPr>
              <a:t>10</a:t>
            </a:r>
            <a:r>
              <a:rPr lang="en-US" sz="3200" b="1" strike="noStrike" spc="-1" dirty="0">
                <a:solidFill>
                  <a:srgbClr val="002060"/>
                </a:solidFill>
                <a:latin typeface="Sylfaen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253EE1-EBF4-C02C-51AA-F12F752CDCEC}"/>
              </a:ext>
            </a:extLst>
          </p:cNvPr>
          <p:cNvSpPr txBox="1"/>
          <p:nvPr/>
        </p:nvSpPr>
        <p:spPr>
          <a:xfrm>
            <a:off x="952500" y="13716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b="1" i="1" dirty="0">
                <a:solidFill>
                  <a:srgbClr val="002060"/>
                </a:solidFill>
                <a:latin typeface="Sylfaen" panose="010A0502050306030303" pitchFamily="18" charset="0"/>
              </a:rPr>
              <a:t>Պատուհանի թարմացման կոճակի աշխատանքը</a:t>
            </a:r>
            <a:endParaRPr lang="ru-RU" b="1" i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10A185-2C89-52C6-0B17-D23574DE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6" y="2329820"/>
            <a:ext cx="3929574" cy="3408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D9112C-77DF-8155-D9E6-E541762C4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07" y="2353615"/>
            <a:ext cx="3485247" cy="3153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3AE745-28DD-BA18-1B13-F4DC33005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294" y="2849713"/>
            <a:ext cx="2395426" cy="51330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C09909-5EAF-AFDE-A705-E20C5DC56D9A}"/>
              </a:ext>
            </a:extLst>
          </p:cNvPr>
          <p:cNvSpPr/>
          <p:nvPr/>
        </p:nvSpPr>
        <p:spPr>
          <a:xfrm>
            <a:off x="4948764" y="2793647"/>
            <a:ext cx="537635" cy="5133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FAEC2-76F4-0654-C7AE-B87D57E9BCC5}"/>
              </a:ext>
            </a:extLst>
          </p:cNvPr>
          <p:cNvSpPr/>
          <p:nvPr/>
        </p:nvSpPr>
        <p:spPr>
          <a:xfrm>
            <a:off x="5141381" y="3397333"/>
            <a:ext cx="152400" cy="811436"/>
          </a:xfrm>
          <a:prstGeom prst="rect">
            <a:avLst/>
          </a:prstGeom>
          <a:solidFill>
            <a:srgbClr val="22004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B06DD84-8854-6B67-A117-AB1A95791A8C}"/>
              </a:ext>
            </a:extLst>
          </p:cNvPr>
          <p:cNvSpPr/>
          <p:nvPr/>
        </p:nvSpPr>
        <p:spPr>
          <a:xfrm flipH="1">
            <a:off x="3769781" y="4022694"/>
            <a:ext cx="1447800" cy="254184"/>
          </a:xfrm>
          <a:prstGeom prst="rightArrow">
            <a:avLst/>
          </a:prstGeom>
          <a:solidFill>
            <a:srgbClr val="22004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19EC57A-2E74-B4AA-440D-A7FCB55015A3}"/>
              </a:ext>
            </a:extLst>
          </p:cNvPr>
          <p:cNvSpPr/>
          <p:nvPr/>
        </p:nvSpPr>
        <p:spPr>
          <a:xfrm rot="10800000" flipH="1">
            <a:off x="4417481" y="4023253"/>
            <a:ext cx="1447800" cy="254184"/>
          </a:xfrm>
          <a:prstGeom prst="rightArrow">
            <a:avLst/>
          </a:prstGeom>
          <a:solidFill>
            <a:srgbClr val="22004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420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9A2EFCA4-FF74-23CC-9846-024FFE3CE22D}"/>
              </a:ext>
            </a:extLst>
          </p:cNvPr>
          <p:cNvSpPr/>
          <p:nvPr/>
        </p:nvSpPr>
        <p:spPr>
          <a:xfrm>
            <a:off x="1913400" y="367620"/>
            <a:ext cx="5807160" cy="78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hy-AM" sz="3200" b="1" strike="noStrike" spc="-1" dirty="0">
                <a:solidFill>
                  <a:srgbClr val="002060"/>
                </a:solidFill>
                <a:latin typeface="Sylfaen" pitchFamily="18" charset="0"/>
              </a:rPr>
              <a:t>Գրաֆիկական ինտերֆեյս</a:t>
            </a:r>
            <a:r>
              <a:rPr lang="en-US" sz="3200" b="1" strike="noStrike" spc="-1" dirty="0">
                <a:solidFill>
                  <a:srgbClr val="002060"/>
                </a:solidFill>
                <a:latin typeface="Sylfaen" pitchFamily="18" charset="0"/>
              </a:rPr>
              <a:t> (</a:t>
            </a:r>
            <a:r>
              <a:rPr lang="hy-AM" sz="3200" b="1" strike="noStrike" spc="-1" dirty="0">
                <a:solidFill>
                  <a:srgbClr val="002060"/>
                </a:solidFill>
                <a:latin typeface="Sylfaen" pitchFamily="18" charset="0"/>
              </a:rPr>
              <a:t>1</a:t>
            </a:r>
            <a:r>
              <a:rPr lang="en-US" sz="3200" b="1" strike="noStrike" spc="-1" dirty="0">
                <a:solidFill>
                  <a:srgbClr val="002060"/>
                </a:solidFill>
                <a:latin typeface="Sylfaen" pitchFamily="18" charset="0"/>
              </a:rPr>
              <a:t>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253EE1-EBF4-C02C-51AA-F12F752CDCEC}"/>
              </a:ext>
            </a:extLst>
          </p:cNvPr>
          <p:cNvSpPr txBox="1"/>
          <p:nvPr/>
        </p:nvSpPr>
        <p:spPr>
          <a:xfrm>
            <a:off x="952500" y="13716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b="1" i="1" dirty="0">
                <a:solidFill>
                  <a:srgbClr val="002060"/>
                </a:solidFill>
                <a:latin typeface="Sylfaen" panose="010A0502050306030303" pitchFamily="18" charset="0"/>
              </a:rPr>
              <a:t>Պատուհանի մաքրման կոճակի աշխատանքը</a:t>
            </a:r>
            <a:endParaRPr lang="ru-RU" b="1" i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10A185-2C89-52C6-0B17-D23574DE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6" y="2329820"/>
            <a:ext cx="3929574" cy="3408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D9112C-77DF-8155-D9E6-E541762C4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319" y="2357382"/>
            <a:ext cx="3736635" cy="33805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3AE745-28DD-BA18-1B13-F4DC33005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57" y="2860017"/>
            <a:ext cx="2395426" cy="51330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C09909-5EAF-AFDE-A705-E20C5DC56D9A}"/>
              </a:ext>
            </a:extLst>
          </p:cNvPr>
          <p:cNvSpPr/>
          <p:nvPr/>
        </p:nvSpPr>
        <p:spPr>
          <a:xfrm>
            <a:off x="5334319" y="2836007"/>
            <a:ext cx="537635" cy="5133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FAEC2-76F4-0654-C7AE-B87D57E9BCC5}"/>
              </a:ext>
            </a:extLst>
          </p:cNvPr>
          <p:cNvSpPr/>
          <p:nvPr/>
        </p:nvSpPr>
        <p:spPr>
          <a:xfrm>
            <a:off x="5141381" y="3397333"/>
            <a:ext cx="152400" cy="811436"/>
          </a:xfrm>
          <a:prstGeom prst="rect">
            <a:avLst/>
          </a:prstGeom>
          <a:solidFill>
            <a:srgbClr val="22004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B06DD84-8854-6B67-A117-AB1A95791A8C}"/>
              </a:ext>
            </a:extLst>
          </p:cNvPr>
          <p:cNvSpPr/>
          <p:nvPr/>
        </p:nvSpPr>
        <p:spPr>
          <a:xfrm flipH="1">
            <a:off x="3769781" y="4022694"/>
            <a:ext cx="1447800" cy="254184"/>
          </a:xfrm>
          <a:prstGeom prst="rightArrow">
            <a:avLst/>
          </a:prstGeom>
          <a:solidFill>
            <a:srgbClr val="22004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19EC57A-2E74-B4AA-440D-A7FCB55015A3}"/>
              </a:ext>
            </a:extLst>
          </p:cNvPr>
          <p:cNvSpPr/>
          <p:nvPr/>
        </p:nvSpPr>
        <p:spPr>
          <a:xfrm rot="10800000" flipH="1">
            <a:off x="4417481" y="4023253"/>
            <a:ext cx="1447800" cy="254184"/>
          </a:xfrm>
          <a:prstGeom prst="rightArrow">
            <a:avLst/>
          </a:prstGeom>
          <a:solidFill>
            <a:srgbClr val="22004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C28B38-AB88-9AA7-E43D-0237A243F2C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1" t="17283"/>
          <a:stretch/>
        </p:blipFill>
        <p:spPr>
          <a:xfrm>
            <a:off x="5929930" y="2849713"/>
            <a:ext cx="2730263" cy="288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19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BD2F34D7-00CE-B531-D94F-122B602CC762}"/>
              </a:ext>
            </a:extLst>
          </p:cNvPr>
          <p:cNvSpPr/>
          <p:nvPr/>
        </p:nvSpPr>
        <p:spPr>
          <a:xfrm>
            <a:off x="1913400" y="367620"/>
            <a:ext cx="5807160" cy="78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hy-AM" sz="3200" b="1" spc="-1" dirty="0">
                <a:solidFill>
                  <a:srgbClr val="002060"/>
                </a:solidFill>
                <a:latin typeface="Sylfaen" pitchFamily="18" charset="0"/>
              </a:rPr>
              <a:t>Փորձարարական մաս</a:t>
            </a:r>
            <a:endParaRPr lang="en-US" sz="3200" b="1" strike="noStrike" spc="-1" dirty="0">
              <a:solidFill>
                <a:srgbClr val="002060"/>
              </a:solidFill>
              <a:latin typeface="Sylfae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28BF3C-7A2A-5254-5D7C-FA111A279BB7}"/>
              </a:ext>
            </a:extLst>
          </p:cNvPr>
          <p:cNvSpPr txBox="1"/>
          <p:nvPr/>
        </p:nvSpPr>
        <p:spPr>
          <a:xfrm>
            <a:off x="76203" y="1131100"/>
            <a:ext cx="8915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2000" b="1" i="1" dirty="0">
                <a:solidFill>
                  <a:srgbClr val="002060"/>
                </a:solidFill>
                <a:latin typeface="Sylfaen" panose="010A0502050306030303" pitchFamily="18" charset="0"/>
              </a:rPr>
              <a:t>Ալգորիթմի աշխատանքի ժամանակային կախումը բազմանկյունների գագաթների ընդհանուր քանակի և հատման կետերի քանակի գումարից</a:t>
            </a:r>
          </a:p>
        </p:txBody>
      </p: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DA16C77E-EF17-A478-9FC8-F34F581542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8642211"/>
              </p:ext>
            </p:extLst>
          </p:nvPr>
        </p:nvGraphicFramePr>
        <p:xfrm>
          <a:off x="1524000" y="183898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1100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3EFAE320-8E00-EAE4-AAEE-DB101405FD4A}"/>
              </a:ext>
            </a:extLst>
          </p:cNvPr>
          <p:cNvSpPr/>
          <p:nvPr/>
        </p:nvSpPr>
        <p:spPr>
          <a:xfrm>
            <a:off x="1913400" y="367620"/>
            <a:ext cx="5807160" cy="78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hy-AM" sz="3200" b="1" strike="noStrike" spc="-1" dirty="0">
                <a:solidFill>
                  <a:srgbClr val="002060"/>
                </a:solidFill>
                <a:latin typeface="Sylfaen" pitchFamily="18" charset="0"/>
              </a:rPr>
              <a:t>Եզրակացություն</a:t>
            </a:r>
            <a:endParaRPr lang="en-US" sz="3200" b="1" strike="noStrike" spc="-1" dirty="0">
              <a:solidFill>
                <a:srgbClr val="002060"/>
              </a:solidFill>
              <a:latin typeface="Sylfaen" pitchFamily="18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183CD9A5-DCBB-D1D0-05C5-29B695EFCDB7}"/>
              </a:ext>
            </a:extLst>
          </p:cNvPr>
          <p:cNvSpPr/>
          <p:nvPr/>
        </p:nvSpPr>
        <p:spPr>
          <a:xfrm>
            <a:off x="533400" y="1236257"/>
            <a:ext cx="8318160" cy="3899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r>
              <a:rPr lang="hy-AM" spc="-1" dirty="0">
                <a:solidFill>
                  <a:srgbClr val="16165D"/>
                </a:solidFill>
                <a:latin typeface="Sylfaen" pitchFamily="18" charset="0"/>
              </a:rPr>
              <a:t>Մշակվել է բազմանկյունների հետ աշխատող ծրագրային համակարգ</a:t>
            </a:r>
            <a:r>
              <a:rPr lang="en-US" spc="-1" dirty="0">
                <a:solidFill>
                  <a:srgbClr val="16165D"/>
                </a:solidFill>
                <a:latin typeface="Sylfaen" pitchFamily="18" charset="0"/>
              </a:rPr>
              <a:t>, </a:t>
            </a:r>
            <a:r>
              <a:rPr lang="hy-AM" spc="-1" dirty="0">
                <a:solidFill>
                  <a:srgbClr val="16165D"/>
                </a:solidFill>
                <a:latin typeface="Sylfaen" pitchFamily="18" charset="0"/>
              </a:rPr>
              <a:t>որը </a:t>
            </a:r>
            <a:endParaRPr lang="en-US" spc="-1" dirty="0">
              <a:latin typeface="Sylfaen" pitchFamily="18" charset="0"/>
            </a:endParaRPr>
          </a:p>
          <a:p>
            <a:pPr marL="360">
              <a:lnSpc>
                <a:spcPct val="100000"/>
              </a:lnSpc>
              <a:buClr>
                <a:srgbClr val="16165D"/>
              </a:buClr>
            </a:pPr>
            <a:r>
              <a:rPr lang="hy-AM" spc="-1" dirty="0">
                <a:solidFill>
                  <a:srgbClr val="002060"/>
                </a:solidFill>
                <a:latin typeface="Sylfaen" pitchFamily="18" charset="0"/>
                <a:ea typeface="Calibri"/>
              </a:rPr>
              <a:t>տ</a:t>
            </a:r>
            <a:r>
              <a:rPr lang="hy-AM" sz="1800" b="0" strike="noStrike" spc="-1" dirty="0">
                <a:solidFill>
                  <a:srgbClr val="002060"/>
                </a:solidFill>
                <a:latin typeface="Sylfaen" pitchFamily="18" charset="0"/>
                <a:ea typeface="Calibri"/>
              </a:rPr>
              <a:t>ալիս է հնարավորություն՝</a:t>
            </a:r>
            <a:endParaRPr lang="en-US" sz="1800" b="0" strike="noStrike" spc="-1" dirty="0">
              <a:solidFill>
                <a:srgbClr val="002060"/>
              </a:solidFill>
              <a:latin typeface="Sylfaen" pitchFamily="18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Sylfaen" pitchFamily="18" charset="0"/>
            </a:endParaRPr>
          </a:p>
          <a:p>
            <a:pPr marL="343080" indent="-339840">
              <a:lnSpc>
                <a:spcPct val="107000"/>
              </a:lnSpc>
              <a:spcAft>
                <a:spcPts val="799"/>
              </a:spcAft>
              <a:buClr>
                <a:srgbClr val="16165D"/>
              </a:buClr>
              <a:buFont typeface="Symbol" charset="2"/>
              <a:buChar char=""/>
            </a:pPr>
            <a:r>
              <a:rPr lang="hy-AM" dirty="0">
                <a:solidFill>
                  <a:srgbClr val="002060"/>
                </a:solidFill>
                <a:latin typeface="Sylfaen" pitchFamily="18" charset="0"/>
              </a:rPr>
              <a:t>Բազմանկյունների մուտքային ֆայլի վերլուծության</a:t>
            </a:r>
            <a:endParaRPr lang="en-US" sz="1800" b="0" strike="noStrike" spc="-1" dirty="0">
              <a:solidFill>
                <a:srgbClr val="002060"/>
              </a:solidFill>
              <a:latin typeface="Sylfaen" pitchFamily="18" charset="0"/>
            </a:endParaRPr>
          </a:p>
          <a:p>
            <a:pPr marL="343080" indent="-339840">
              <a:lnSpc>
                <a:spcPct val="107000"/>
              </a:lnSpc>
              <a:spcAft>
                <a:spcPts val="799"/>
              </a:spcAft>
              <a:buClr>
                <a:srgbClr val="16165D"/>
              </a:buClr>
              <a:buFont typeface="Symbol" charset="2"/>
              <a:buChar char=""/>
            </a:pPr>
            <a:r>
              <a:rPr lang="hy-AM" spc="-1" dirty="0">
                <a:solidFill>
                  <a:srgbClr val="002060"/>
                </a:solidFill>
                <a:latin typeface="Sylfaen" pitchFamily="18" charset="0"/>
              </a:rPr>
              <a:t>Բազմանկյունների գրաֆիկական արտապատկերման</a:t>
            </a:r>
            <a:endParaRPr lang="en-US" sz="1800" b="0" strike="noStrike" spc="-1" dirty="0">
              <a:solidFill>
                <a:srgbClr val="002060"/>
              </a:solidFill>
              <a:latin typeface="Sylfaen" pitchFamily="18" charset="0"/>
            </a:endParaRPr>
          </a:p>
          <a:p>
            <a:pPr marL="343080" indent="-339840">
              <a:lnSpc>
                <a:spcPct val="107000"/>
              </a:lnSpc>
              <a:spcAft>
                <a:spcPts val="799"/>
              </a:spcAft>
              <a:buClr>
                <a:srgbClr val="16165D"/>
              </a:buClr>
              <a:buFont typeface="Symbol" charset="2"/>
              <a:buChar char=""/>
            </a:pPr>
            <a:r>
              <a:rPr lang="hy-AM" dirty="0">
                <a:solidFill>
                  <a:srgbClr val="002060"/>
                </a:solidFill>
                <a:latin typeface="Sylfaen" pitchFamily="18" charset="0"/>
              </a:rPr>
              <a:t>Բազմանկյունների հատման, միավորման և տարբերության գրաֆիկական արտապատկերման</a:t>
            </a:r>
          </a:p>
          <a:p>
            <a:pPr marL="343080" indent="-339840">
              <a:lnSpc>
                <a:spcPct val="107000"/>
              </a:lnSpc>
              <a:spcAft>
                <a:spcPts val="799"/>
              </a:spcAft>
              <a:buClr>
                <a:srgbClr val="16165D"/>
              </a:buClr>
              <a:buFont typeface="Symbol" charset="2"/>
              <a:buChar char=""/>
            </a:pPr>
            <a:r>
              <a:rPr lang="hy-AM" dirty="0">
                <a:solidFill>
                  <a:srgbClr val="002060"/>
                </a:solidFill>
                <a:latin typeface="Sylfaen" pitchFamily="18" charset="0"/>
              </a:rPr>
              <a:t>Բազմանկյունների մակերեսների հաշվարկման</a:t>
            </a:r>
          </a:p>
          <a:p>
            <a:pPr marL="343080" indent="-339840">
              <a:lnSpc>
                <a:spcPct val="107000"/>
              </a:lnSpc>
              <a:spcAft>
                <a:spcPts val="799"/>
              </a:spcAft>
              <a:buClr>
                <a:srgbClr val="16165D"/>
              </a:buClr>
              <a:buFont typeface="Symbol" charset="2"/>
              <a:buChar char=""/>
            </a:pPr>
            <a:endParaRPr lang="hy-AM" sz="1800" b="0" strike="noStrike" spc="-1" dirty="0">
              <a:solidFill>
                <a:srgbClr val="002060"/>
              </a:solidFill>
              <a:latin typeface="Sylfaen" pitchFamily="18" charset="0"/>
            </a:endParaRPr>
          </a:p>
          <a:p>
            <a:pPr marL="3240">
              <a:lnSpc>
                <a:spcPct val="107000"/>
              </a:lnSpc>
              <a:spcAft>
                <a:spcPts val="799"/>
              </a:spcAft>
              <a:buClr>
                <a:srgbClr val="16165D"/>
              </a:buClr>
            </a:pPr>
            <a:r>
              <a:rPr lang="hy-AM" spc="-1" dirty="0">
                <a:solidFill>
                  <a:srgbClr val="002060"/>
                </a:solidFill>
                <a:latin typeface="Sylfaen" pitchFamily="18" charset="0"/>
              </a:rPr>
              <a:t>Աշխատանքը կատարվել է </a:t>
            </a:r>
            <a:r>
              <a:rPr lang="en-US" spc="-1" dirty="0">
                <a:solidFill>
                  <a:srgbClr val="002060"/>
                </a:solidFill>
                <a:latin typeface="Sylfaen" pitchFamily="18" charset="0"/>
              </a:rPr>
              <a:t>C++</a:t>
            </a:r>
            <a:r>
              <a:rPr lang="hy-AM" spc="-1" dirty="0">
                <a:solidFill>
                  <a:srgbClr val="002060"/>
                </a:solidFill>
                <a:latin typeface="Sylfaen" pitchFamily="18" charset="0"/>
              </a:rPr>
              <a:t> լեզվով, </a:t>
            </a:r>
            <a:r>
              <a:rPr lang="en-US" spc="-1" dirty="0">
                <a:solidFill>
                  <a:srgbClr val="002060"/>
                </a:solidFill>
                <a:latin typeface="Sylfaen" pitchFamily="18" charset="0"/>
              </a:rPr>
              <a:t>Qt </a:t>
            </a:r>
            <a:r>
              <a:rPr lang="hy-AM" spc="-1" dirty="0">
                <a:solidFill>
                  <a:srgbClr val="002060"/>
                </a:solidFill>
                <a:latin typeface="Sylfaen" pitchFamily="18" charset="0"/>
              </a:rPr>
              <a:t>միջավայրում։</a:t>
            </a:r>
            <a:endParaRPr lang="en-US" sz="1800" b="0" strike="noStrike" spc="-1" dirty="0">
              <a:solidFill>
                <a:srgbClr val="002060"/>
              </a:solidFill>
              <a:latin typeface="Sylfaen" pitchFamily="18" charset="0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lang="en-US" sz="1800" b="0" strike="noStrike" spc="-1" dirty="0"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833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2"/>
          <p:cNvSpPr/>
          <p:nvPr/>
        </p:nvSpPr>
        <p:spPr>
          <a:xfrm>
            <a:off x="705240" y="5394240"/>
            <a:ext cx="2016720" cy="2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3"/>
          <p:cNvSpPr/>
          <p:nvPr/>
        </p:nvSpPr>
        <p:spPr>
          <a:xfrm>
            <a:off x="381000" y="1463040"/>
            <a:ext cx="8534400" cy="341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ylfaen" panose="010A0502050306030303" pitchFamily="18" charset="0"/>
              </a:rPr>
              <a:t>https://en.wikipedia.org/wiki/Computational_geometry</a:t>
            </a:r>
            <a:r>
              <a:rPr lang="hy-AM" sz="1600" dirty="0">
                <a:solidFill>
                  <a:srgbClr val="002060"/>
                </a:solidFill>
                <a:latin typeface="Sylfaen" panose="010A0502050306030303" pitchFamily="18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Sylfaen" panose="010A0502050306030303" pitchFamily="18" charset="0"/>
              </a:rPr>
              <a:t>accessed:10.10.2023</a:t>
            </a:r>
            <a:endParaRPr lang="hy-AM" sz="16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ylfaen" panose="010A0502050306030303" pitchFamily="18" charset="0"/>
              </a:rPr>
              <a:t>https://www.britannica.com/technology/integrated-circuit accessed:17.10.2023</a:t>
            </a:r>
            <a:endParaRPr lang="hy-AM" sz="16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ylfaen" panose="010A0502050306030303" pitchFamily="18" charset="0"/>
              </a:rPr>
              <a:t>https://en.wikipedia.org/wiki/Register-transfer_level accessed:17.10.2023</a:t>
            </a:r>
            <a:endParaRPr lang="hy-AM" sz="16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ylfaen" panose="010A0502050306030303" pitchFamily="18" charset="0"/>
              </a:rPr>
              <a:t>https://en.wikipedia.org/wiki/Physical_design_%28electronics%29 accessed: 9.11.2023</a:t>
            </a:r>
            <a:endParaRPr lang="hy-AM" sz="16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ylfaen" panose="010A0502050306030303" pitchFamily="18" charset="0"/>
              </a:rPr>
              <a:t>https://en.wikipedia.org/wiki/Integrated_circuit_layout accessed: 8.11.2023</a:t>
            </a:r>
            <a:endParaRPr lang="hy-AM" sz="16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ylfaen" panose="010A0502050306030303" pitchFamily="18" charset="0"/>
              </a:rPr>
              <a:t>Berg de M., Cheong O., Kreveld van M., Overmars M. Computational Geometry: Algorithms and Applications. -Springer-Verlag Berlin Heidelberg, 2008. -398p. </a:t>
            </a:r>
            <a:endParaRPr lang="hy-AM" sz="16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ylfaen" panose="010A0502050306030303" pitchFamily="18" charset="0"/>
              </a:rPr>
              <a:t>Cormen T.H., Leiserson C.E., Rivest R.L., Stein C. Introduction to Algorithms. -The MIT Press, 2022. -1312p. </a:t>
            </a:r>
            <a:endParaRPr lang="hy-AM" sz="16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Sylfaen" panose="010A0502050306030303" pitchFamily="18" charset="0"/>
              </a:rPr>
              <a:t>https://doc.qt.io/ accessed:15.12.2023</a:t>
            </a:r>
            <a:endParaRPr lang="en-US" sz="1600" b="0" strike="noStrike" spc="-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85686C4A-4F1A-08B3-1827-3FF7FDC3D87A}"/>
              </a:ext>
            </a:extLst>
          </p:cNvPr>
          <p:cNvSpPr/>
          <p:nvPr/>
        </p:nvSpPr>
        <p:spPr>
          <a:xfrm>
            <a:off x="1913400" y="367620"/>
            <a:ext cx="5807160" cy="78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hy-AM" sz="3200" b="1" strike="noStrike" spc="-1" dirty="0">
                <a:solidFill>
                  <a:srgbClr val="002060"/>
                </a:solidFill>
                <a:latin typeface="Sylfaen" pitchFamily="18" charset="0"/>
              </a:rPr>
              <a:t>Գրականության ցանկ</a:t>
            </a:r>
            <a:endParaRPr lang="en-US" sz="3200" b="1" strike="noStrike" spc="-1" dirty="0">
              <a:solidFill>
                <a:srgbClr val="002060"/>
              </a:solidFill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971640" y="2276640"/>
            <a:ext cx="7197840" cy="136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en-US" sz="3600" b="1" strike="noStrike" spc="-1" dirty="0">
                <a:solidFill>
                  <a:srgbClr val="191966"/>
                </a:solidFill>
                <a:latin typeface="Sylfaen" panose="010A0502050306030303" pitchFamily="18" charset="0"/>
                <a:ea typeface="Arial Unicode"/>
              </a:rPr>
              <a:t>ՇՆՈՐՀԱԿԱԼՈՒԹՅՈՒՆ</a:t>
            </a:r>
            <a:endParaRPr lang="en-US" sz="3600" b="0" strike="noStrike" spc="-1" dirty="0">
              <a:latin typeface="Sylfaen" panose="010A050205030603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640" y="286075"/>
            <a:ext cx="8229240" cy="791166"/>
          </a:xfrm>
        </p:spPr>
        <p:txBody>
          <a:bodyPr/>
          <a:lstStyle/>
          <a:p>
            <a:pPr algn="ctr"/>
            <a:br>
              <a:rPr lang="en-US" sz="3200" b="1" strike="noStrike" spc="-1" dirty="0">
                <a:solidFill>
                  <a:srgbClr val="16165D"/>
                </a:solidFill>
                <a:latin typeface="Sylfaen" pitchFamily="18" charset="0"/>
                <a:ea typeface="Arial Unicode"/>
              </a:rPr>
            </a:br>
            <a:r>
              <a:rPr lang="hy-AM" sz="3200" b="1" strike="noStrike" spc="-1" dirty="0">
                <a:solidFill>
                  <a:srgbClr val="16165D"/>
                </a:solidFill>
                <a:latin typeface="Sylfaen" pitchFamily="18" charset="0"/>
                <a:ea typeface="Arial Unicode"/>
              </a:rPr>
              <a:t>Ներածություն</a:t>
            </a:r>
            <a:r>
              <a:rPr lang="en-US" sz="3200" b="1" strike="noStrike" spc="-1" dirty="0">
                <a:solidFill>
                  <a:srgbClr val="16165D"/>
                </a:solidFill>
                <a:latin typeface="Sylfaen" pitchFamily="18" charset="0"/>
                <a:ea typeface="Arial Unicode"/>
              </a:rPr>
              <a:t> </a:t>
            </a:r>
            <a:br>
              <a:rPr lang="en-US" b="0" strike="noStrike" spc="-1" dirty="0">
                <a:latin typeface="Sylfaen" pitchFamily="18" charset="0"/>
              </a:rPr>
            </a:br>
            <a:endParaRPr lang="en-US" dirty="0">
              <a:latin typeface="Sylfae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943600" y="2819400"/>
            <a:ext cx="2590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43600" y="3352800"/>
            <a:ext cx="2590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69280" y="3581400"/>
            <a:ext cx="2590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43600" y="4343400"/>
            <a:ext cx="2590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953760" y="4800600"/>
            <a:ext cx="2590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05326" y="1214400"/>
            <a:ext cx="333334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y-AM" sz="2000" b="1" i="1" spc="-1" dirty="0">
                <a:solidFill>
                  <a:srgbClr val="14145D"/>
                </a:solidFill>
                <a:latin typeface="Sylfaen" pitchFamily="18" charset="0"/>
                <a:ea typeface="Arial Unicode"/>
              </a:rPr>
              <a:t>ԻՍ-ի նախագծման փուլերը</a:t>
            </a:r>
            <a:endParaRPr lang="en-US" sz="2000" b="1" i="1" spc="-1" dirty="0">
              <a:latin typeface="Sylfaen" pitchFamily="18" charset="0"/>
            </a:endParaRPr>
          </a:p>
          <a:p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715000" y="3200400"/>
            <a:ext cx="28295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47DF6AD2-7B84-5DD3-624C-DF2FB5370F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553" y="3161977"/>
            <a:ext cx="3170280" cy="166439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B64D59E-4BE2-873D-4358-C325AA5CB8B9}"/>
              </a:ext>
            </a:extLst>
          </p:cNvPr>
          <p:cNvSpPr txBox="1"/>
          <p:nvPr/>
        </p:nvSpPr>
        <p:spPr>
          <a:xfrm>
            <a:off x="153354" y="5881359"/>
            <a:ext cx="8381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100" i="1" dirty="0">
                <a:latin typeface="Sylfaen" panose="010A0502050306030303" pitchFamily="18" charset="0"/>
              </a:rPr>
              <a:t>Աղբյուր՝</a:t>
            </a:r>
            <a:r>
              <a:rPr lang="en-US" sz="1100" i="1" dirty="0">
                <a:latin typeface="Sylfaen" panose="010A0502050306030303" pitchFamily="18" charset="0"/>
              </a:rPr>
              <a:t> https://en.wikipedia.org/wiki/Integrated_circuit_layout</a:t>
            </a:r>
            <a:endParaRPr lang="ru-RU" sz="1100" i="1" dirty="0">
              <a:latin typeface="Sylfaen" panose="010A0502050306030303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404AC98-BEEC-5698-C12E-42ED8D85CB65}"/>
              </a:ext>
            </a:extLst>
          </p:cNvPr>
          <p:cNvSpPr/>
          <p:nvPr/>
        </p:nvSpPr>
        <p:spPr>
          <a:xfrm>
            <a:off x="4748759" y="3956497"/>
            <a:ext cx="685800" cy="192256"/>
          </a:xfrm>
          <a:prstGeom prst="rightArrow">
            <a:avLst/>
          </a:prstGeom>
          <a:solidFill>
            <a:srgbClr val="3B0076"/>
          </a:solidFill>
          <a:ln>
            <a:solidFill>
              <a:srgbClr val="3B00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77257847-1EC1-23AE-7700-CEFE4216282E}"/>
              </a:ext>
            </a:extLst>
          </p:cNvPr>
          <p:cNvSpPr/>
          <p:nvPr/>
        </p:nvSpPr>
        <p:spPr>
          <a:xfrm>
            <a:off x="445167" y="1935654"/>
            <a:ext cx="4122202" cy="267653"/>
          </a:xfrm>
          <a:prstGeom prst="flowChartAlternateProcess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sz="1400" dirty="0">
                <a:solidFill>
                  <a:srgbClr val="220048"/>
                </a:solidFill>
                <a:latin typeface="Sylfaen" panose="010A0502050306030303" pitchFamily="18" charset="0"/>
              </a:rPr>
              <a:t>Համակարգին տրվող պահանջներ</a:t>
            </a:r>
            <a:endParaRPr lang="ru-RU" sz="1400" dirty="0">
              <a:solidFill>
                <a:srgbClr val="220048"/>
              </a:solidFill>
              <a:latin typeface="Sylfaen" panose="010A050205030603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A0C18-6F20-F89D-E6C3-D0713E70A047}"/>
              </a:ext>
            </a:extLst>
          </p:cNvPr>
          <p:cNvSpPr txBox="1"/>
          <p:nvPr/>
        </p:nvSpPr>
        <p:spPr>
          <a:xfrm>
            <a:off x="5598288" y="4842591"/>
            <a:ext cx="3030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1200" i="1" dirty="0">
                <a:solidFill>
                  <a:srgbClr val="002060"/>
                </a:solidFill>
                <a:latin typeface="Sylfaen" pitchFamily="18" charset="0"/>
              </a:rPr>
              <a:t>ԻՍ-ի ֆիզիկական նախագիծ</a:t>
            </a:r>
            <a:endParaRPr lang="en-US" sz="1200" i="1" dirty="0">
              <a:solidFill>
                <a:srgbClr val="002060"/>
              </a:solidFill>
              <a:latin typeface="Sylfaen" pitchFamily="18" charset="0"/>
            </a:endParaRPr>
          </a:p>
          <a:p>
            <a:endParaRPr lang="ru-RU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0BF366B5-669D-E776-CAD0-CBF5D6B88D10}"/>
              </a:ext>
            </a:extLst>
          </p:cNvPr>
          <p:cNvSpPr/>
          <p:nvPr/>
        </p:nvSpPr>
        <p:spPr>
          <a:xfrm>
            <a:off x="445167" y="3918799"/>
            <a:ext cx="4122202" cy="267653"/>
          </a:xfrm>
          <a:prstGeom prst="flowChartAlternateProcess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3B0076"/>
                </a:solidFill>
                <a:latin typeface="Sylfaen" panose="010A0502050306030303" pitchFamily="18" charset="0"/>
              </a:rPr>
              <a:t>Ֆիզիկական նախագծում</a:t>
            </a:r>
            <a:endParaRPr lang="ru-RU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3B0076"/>
              </a:solidFill>
              <a:latin typeface="Sylfaen" panose="010A0502050306030303" pitchFamily="18" charset="0"/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6AA1739D-703A-C1C5-CDCA-5E1309FDCB71}"/>
              </a:ext>
            </a:extLst>
          </p:cNvPr>
          <p:cNvSpPr/>
          <p:nvPr/>
        </p:nvSpPr>
        <p:spPr>
          <a:xfrm>
            <a:off x="459758" y="4413470"/>
            <a:ext cx="4122202" cy="267653"/>
          </a:xfrm>
          <a:prstGeom prst="flowChartAlternateProcess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sz="1400" dirty="0">
                <a:solidFill>
                  <a:srgbClr val="220048"/>
                </a:solidFill>
                <a:latin typeface="Sylfaen" panose="010A0502050306030303" pitchFamily="18" charset="0"/>
              </a:rPr>
              <a:t>Ֆիզիկական և ժամանակային ստուգումներ</a:t>
            </a:r>
            <a:endParaRPr lang="ru-RU" sz="1400" dirty="0">
              <a:solidFill>
                <a:srgbClr val="220048"/>
              </a:solidFill>
              <a:latin typeface="Sylfaen" panose="010A0502050306030303" pitchFamily="18" charset="0"/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E30941D8-7EE7-7F9F-E22D-9D17CD02E004}"/>
              </a:ext>
            </a:extLst>
          </p:cNvPr>
          <p:cNvSpPr/>
          <p:nvPr/>
        </p:nvSpPr>
        <p:spPr>
          <a:xfrm>
            <a:off x="446554" y="4908142"/>
            <a:ext cx="4122202" cy="267653"/>
          </a:xfrm>
          <a:prstGeom prst="flowChartAlternateProcess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sz="1400" dirty="0">
                <a:solidFill>
                  <a:srgbClr val="220048"/>
                </a:solidFill>
                <a:latin typeface="Sylfaen" panose="010A0502050306030303" pitchFamily="18" charset="0"/>
              </a:rPr>
              <a:t>Արտադրություն</a:t>
            </a:r>
            <a:endParaRPr lang="ru-RU" sz="1400" dirty="0">
              <a:solidFill>
                <a:srgbClr val="220048"/>
              </a:solidFill>
              <a:latin typeface="Sylfaen" panose="010A0502050306030303" pitchFamily="18" charset="0"/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74A1EECB-4412-26A4-DEB4-A41FDC423828}"/>
              </a:ext>
            </a:extLst>
          </p:cNvPr>
          <p:cNvSpPr/>
          <p:nvPr/>
        </p:nvSpPr>
        <p:spPr>
          <a:xfrm>
            <a:off x="446554" y="5410983"/>
            <a:ext cx="4122202" cy="267653"/>
          </a:xfrm>
          <a:prstGeom prst="flowChartAlternateProcess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sz="1400" dirty="0">
                <a:solidFill>
                  <a:srgbClr val="220048"/>
                </a:solidFill>
                <a:latin typeface="Sylfaen" panose="010A0502050306030303" pitchFamily="18" charset="0"/>
              </a:rPr>
              <a:t>Պատյանավորում և թեստավորում</a:t>
            </a:r>
            <a:endParaRPr lang="ru-RU" sz="1400" dirty="0">
              <a:solidFill>
                <a:srgbClr val="220048"/>
              </a:solidFill>
              <a:latin typeface="Sylfaen" panose="010A0502050306030303" pitchFamily="18" charset="0"/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0A0035A5-7A84-FD43-E5EA-E26823BB22EA}"/>
              </a:ext>
            </a:extLst>
          </p:cNvPr>
          <p:cNvSpPr/>
          <p:nvPr/>
        </p:nvSpPr>
        <p:spPr>
          <a:xfrm>
            <a:off x="445167" y="2427160"/>
            <a:ext cx="4122202" cy="267653"/>
          </a:xfrm>
          <a:prstGeom prst="flowChartAlternateProcess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sz="1400" dirty="0">
                <a:solidFill>
                  <a:srgbClr val="220048"/>
                </a:solidFill>
                <a:latin typeface="Sylfaen" panose="010A0502050306030303" pitchFamily="18" charset="0"/>
              </a:rPr>
              <a:t>Ճարտարապետական նախագծում</a:t>
            </a:r>
            <a:endParaRPr lang="ru-RU" sz="1400" dirty="0">
              <a:solidFill>
                <a:srgbClr val="220048"/>
              </a:solidFill>
              <a:latin typeface="Sylfaen" panose="010A0502050306030303" pitchFamily="18" charset="0"/>
            </a:endParaRP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DA0BD40D-5D39-401E-4138-8C3443EEFC68}"/>
              </a:ext>
            </a:extLst>
          </p:cNvPr>
          <p:cNvSpPr/>
          <p:nvPr/>
        </p:nvSpPr>
        <p:spPr>
          <a:xfrm>
            <a:off x="445167" y="2921208"/>
            <a:ext cx="4122202" cy="267653"/>
          </a:xfrm>
          <a:prstGeom prst="flowChartAlternateProcess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sz="1400" dirty="0">
                <a:solidFill>
                  <a:srgbClr val="220048"/>
                </a:solidFill>
                <a:latin typeface="Sylfaen" panose="010A0502050306030303" pitchFamily="18" charset="0"/>
              </a:rPr>
              <a:t>Ֆունկցիոնալ և տրամաբանական  նախագծում</a:t>
            </a:r>
            <a:endParaRPr lang="ru-RU" sz="1400" dirty="0">
              <a:solidFill>
                <a:srgbClr val="220048"/>
              </a:solidFill>
              <a:latin typeface="Sylfaen" panose="010A0502050306030303" pitchFamily="18" charset="0"/>
            </a:endParaRP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90BA2F7E-E16F-6807-0D3B-AAFBE6DF96EB}"/>
              </a:ext>
            </a:extLst>
          </p:cNvPr>
          <p:cNvSpPr/>
          <p:nvPr/>
        </p:nvSpPr>
        <p:spPr>
          <a:xfrm>
            <a:off x="445167" y="3415729"/>
            <a:ext cx="4122202" cy="267653"/>
          </a:xfrm>
          <a:prstGeom prst="flowChartAlternateProcess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sz="1400" dirty="0">
                <a:solidFill>
                  <a:srgbClr val="220048"/>
                </a:solidFill>
                <a:latin typeface="Sylfaen" panose="010A0502050306030303" pitchFamily="18" charset="0"/>
              </a:rPr>
              <a:t>Սխեմայի նախագծում</a:t>
            </a:r>
            <a:endParaRPr lang="ru-RU" sz="1400" dirty="0">
              <a:solidFill>
                <a:srgbClr val="220048"/>
              </a:solidFill>
              <a:latin typeface="Sylfaen" panose="010A0502050306030303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F2D3EB-56CB-EFCD-A445-7197D151BB53}"/>
              </a:ext>
            </a:extLst>
          </p:cNvPr>
          <p:cNvCxnSpPr>
            <a:stCxn id="22" idx="2"/>
            <a:endCxn id="17" idx="0"/>
          </p:cNvCxnSpPr>
          <p:nvPr/>
        </p:nvCxnSpPr>
        <p:spPr>
          <a:xfrm>
            <a:off x="2506268" y="2203307"/>
            <a:ext cx="0" cy="223853"/>
          </a:xfrm>
          <a:prstGeom prst="straightConnector1">
            <a:avLst/>
          </a:prstGeom>
          <a:ln>
            <a:solidFill>
              <a:srgbClr val="3B007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649AA8-6539-7C2A-280D-252567CD1DEE}"/>
              </a:ext>
            </a:extLst>
          </p:cNvPr>
          <p:cNvCxnSpPr/>
          <p:nvPr/>
        </p:nvCxnSpPr>
        <p:spPr>
          <a:xfrm>
            <a:off x="2520859" y="2694813"/>
            <a:ext cx="0" cy="223853"/>
          </a:xfrm>
          <a:prstGeom prst="straightConnector1">
            <a:avLst/>
          </a:prstGeom>
          <a:ln>
            <a:solidFill>
              <a:srgbClr val="3B007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D149AE-28C6-1E56-C535-BD9BB4697B33}"/>
              </a:ext>
            </a:extLst>
          </p:cNvPr>
          <p:cNvCxnSpPr/>
          <p:nvPr/>
        </p:nvCxnSpPr>
        <p:spPr>
          <a:xfrm>
            <a:off x="2520859" y="4695209"/>
            <a:ext cx="0" cy="223853"/>
          </a:xfrm>
          <a:prstGeom prst="straightConnector1">
            <a:avLst/>
          </a:prstGeom>
          <a:ln>
            <a:solidFill>
              <a:srgbClr val="3B007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2B1DE8-3952-FA78-3441-6D20F7241E5B}"/>
              </a:ext>
            </a:extLst>
          </p:cNvPr>
          <p:cNvCxnSpPr/>
          <p:nvPr/>
        </p:nvCxnSpPr>
        <p:spPr>
          <a:xfrm>
            <a:off x="2520859" y="4186452"/>
            <a:ext cx="0" cy="223853"/>
          </a:xfrm>
          <a:prstGeom prst="straightConnector1">
            <a:avLst/>
          </a:prstGeom>
          <a:ln>
            <a:solidFill>
              <a:srgbClr val="3B007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140D0B-774E-00EF-41F0-3C5B774C267A}"/>
              </a:ext>
            </a:extLst>
          </p:cNvPr>
          <p:cNvCxnSpPr/>
          <p:nvPr/>
        </p:nvCxnSpPr>
        <p:spPr>
          <a:xfrm>
            <a:off x="2520859" y="3694946"/>
            <a:ext cx="0" cy="223853"/>
          </a:xfrm>
          <a:prstGeom prst="straightConnector1">
            <a:avLst/>
          </a:prstGeom>
          <a:ln>
            <a:solidFill>
              <a:srgbClr val="3B007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5B822E-9B23-5D67-505E-64B99979380F}"/>
              </a:ext>
            </a:extLst>
          </p:cNvPr>
          <p:cNvCxnSpPr>
            <a:cxnSpLocks/>
          </p:cNvCxnSpPr>
          <p:nvPr/>
        </p:nvCxnSpPr>
        <p:spPr>
          <a:xfrm>
            <a:off x="2523876" y="3191876"/>
            <a:ext cx="0" cy="223853"/>
          </a:xfrm>
          <a:prstGeom prst="straightConnector1">
            <a:avLst/>
          </a:prstGeom>
          <a:ln>
            <a:solidFill>
              <a:srgbClr val="3B007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E08D32-63DD-DE29-D635-1648ED6E3DB9}"/>
              </a:ext>
            </a:extLst>
          </p:cNvPr>
          <p:cNvCxnSpPr/>
          <p:nvPr/>
        </p:nvCxnSpPr>
        <p:spPr>
          <a:xfrm>
            <a:off x="2500952" y="5187130"/>
            <a:ext cx="0" cy="223853"/>
          </a:xfrm>
          <a:prstGeom prst="straightConnector1">
            <a:avLst/>
          </a:prstGeom>
          <a:ln>
            <a:solidFill>
              <a:srgbClr val="3B007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48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913400" y="367620"/>
            <a:ext cx="5807160" cy="78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hy-AM" sz="3200" b="1" strike="noStrike" spc="-1" dirty="0">
                <a:solidFill>
                  <a:srgbClr val="16165D"/>
                </a:solidFill>
                <a:latin typeface="Sylfaen" pitchFamily="18" charset="0"/>
                <a:ea typeface="Arial Unicode"/>
              </a:rPr>
              <a:t>Ներածություն</a:t>
            </a:r>
            <a:r>
              <a:rPr lang="en-US" sz="3200" b="1" strike="noStrike" spc="-1" dirty="0">
                <a:solidFill>
                  <a:srgbClr val="16165D"/>
                </a:solidFill>
                <a:latin typeface="Sylfaen" pitchFamily="18" charset="0"/>
                <a:ea typeface="Arial Unicode"/>
              </a:rPr>
              <a:t> (2)</a:t>
            </a:r>
            <a:endParaRPr lang="en-US" sz="3200" b="0" strike="noStrike" spc="-1" dirty="0">
              <a:latin typeface="Sylfaen" pitchFamily="18" charset="0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457200" y="1120155"/>
            <a:ext cx="83820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14145D"/>
              </a:solidFill>
              <a:latin typeface="Sylfaen" pitchFamily="18" charset="0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3200400" y="-91440"/>
            <a:ext cx="17892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5"/>
          <p:cNvSpPr/>
          <p:nvPr/>
        </p:nvSpPr>
        <p:spPr>
          <a:xfrm>
            <a:off x="550590" y="4327590"/>
            <a:ext cx="2906340" cy="28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263" name="CustomShape 6"/>
          <p:cNvSpPr/>
          <p:nvPr/>
        </p:nvSpPr>
        <p:spPr>
          <a:xfrm>
            <a:off x="7316280" y="3991680"/>
            <a:ext cx="1187640" cy="28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264" name="TextShape 7"/>
          <p:cNvSpPr txBox="1"/>
          <p:nvPr/>
        </p:nvSpPr>
        <p:spPr>
          <a:xfrm>
            <a:off x="1913400" y="1737360"/>
            <a:ext cx="180720" cy="346320"/>
          </a:xfrm>
          <a:prstGeom prst="rect">
            <a:avLst/>
          </a:prstGeom>
          <a:noFill/>
          <a:ln w="18360"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D60C4F-CD51-0F93-F8FD-61895D663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34" y="1930322"/>
            <a:ext cx="4267199" cy="25767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C3173F-2C29-773A-22E1-19D4955C43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510" y="1908915"/>
            <a:ext cx="3433800" cy="27974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328E2B-E6E5-064B-7124-09EFEA769AD6}"/>
              </a:ext>
            </a:extLst>
          </p:cNvPr>
          <p:cNvSpPr txBox="1"/>
          <p:nvPr/>
        </p:nvSpPr>
        <p:spPr>
          <a:xfrm>
            <a:off x="304801" y="1295400"/>
            <a:ext cx="86885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2000" b="1" i="1" dirty="0">
                <a:solidFill>
                  <a:srgbClr val="002060"/>
                </a:solidFill>
                <a:latin typeface="Sylfaen" pitchFamily="18" charset="0"/>
              </a:rPr>
              <a:t>ԻՍ-ի ֆիզիկական նախագծման և բազմանկյունների ընդհանրությունները</a:t>
            </a:r>
            <a:endParaRPr lang="en-US" sz="2000" b="1" i="1" dirty="0">
              <a:solidFill>
                <a:srgbClr val="002060"/>
              </a:solidFill>
              <a:latin typeface="Sylfaen" pitchFamily="18" charset="0"/>
            </a:endParaRPr>
          </a:p>
          <a:p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0E757D-DE95-35A9-F7B6-FE66B9C4CD8F}"/>
              </a:ext>
            </a:extLst>
          </p:cNvPr>
          <p:cNvSpPr txBox="1"/>
          <p:nvPr/>
        </p:nvSpPr>
        <p:spPr>
          <a:xfrm>
            <a:off x="510059" y="4887587"/>
            <a:ext cx="30308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1200" i="1" dirty="0">
                <a:solidFill>
                  <a:srgbClr val="002060"/>
                </a:solidFill>
                <a:latin typeface="Sylfaen" pitchFamily="18" charset="0"/>
              </a:rPr>
              <a:t>ԻՍ-ի ֆիզիկական նախագծի տարածաչափական արտապատկերում</a:t>
            </a:r>
            <a:endParaRPr lang="en-US" sz="1200" i="1" dirty="0">
              <a:solidFill>
                <a:srgbClr val="002060"/>
              </a:solidFill>
              <a:latin typeface="Sylfaen" pitchFamily="18" charset="0"/>
            </a:endParaRPr>
          </a:p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003738-6204-F717-E0AC-3227D26F3939}"/>
              </a:ext>
            </a:extLst>
          </p:cNvPr>
          <p:cNvSpPr txBox="1"/>
          <p:nvPr/>
        </p:nvSpPr>
        <p:spPr>
          <a:xfrm>
            <a:off x="5410200" y="4953000"/>
            <a:ext cx="3183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1200" i="1" dirty="0">
                <a:solidFill>
                  <a:srgbClr val="002060"/>
                </a:solidFill>
                <a:latin typeface="Sylfaen" panose="010A0502050306030303" pitchFamily="18" charset="0"/>
              </a:rPr>
              <a:t>Կոորդինատներով կառուցված բազմանկյուններ</a:t>
            </a:r>
            <a:endParaRPr lang="ru-RU" sz="1200" i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3F0B06-9B27-0414-DEEF-3C4837E6F1C2}"/>
              </a:ext>
            </a:extLst>
          </p:cNvPr>
          <p:cNvCxnSpPr>
            <a:cxnSpLocks/>
          </p:cNvCxnSpPr>
          <p:nvPr/>
        </p:nvCxnSpPr>
        <p:spPr>
          <a:xfrm flipV="1">
            <a:off x="5029200" y="1720635"/>
            <a:ext cx="0" cy="3200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5D14E7-2DC0-DC9F-BCE5-FD7536CEBB57}"/>
              </a:ext>
            </a:extLst>
          </p:cNvPr>
          <p:cNvCxnSpPr>
            <a:cxnSpLocks/>
          </p:cNvCxnSpPr>
          <p:nvPr/>
        </p:nvCxnSpPr>
        <p:spPr>
          <a:xfrm>
            <a:off x="4878527" y="4800600"/>
            <a:ext cx="411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B4ECF53-CD52-AB30-AB2B-6BA8F34EE05D}"/>
              </a:ext>
            </a:extLst>
          </p:cNvPr>
          <p:cNvSpPr/>
          <p:nvPr/>
        </p:nvSpPr>
        <p:spPr>
          <a:xfrm>
            <a:off x="3960673" y="3105639"/>
            <a:ext cx="914394" cy="285502"/>
          </a:xfrm>
          <a:prstGeom prst="rightArrow">
            <a:avLst/>
          </a:prstGeom>
          <a:solidFill>
            <a:srgbClr val="3B0076"/>
          </a:solidFill>
          <a:ln>
            <a:solidFill>
              <a:srgbClr val="3B007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E2BE77-F922-AF57-F061-C6EADB9D293E}"/>
              </a:ext>
            </a:extLst>
          </p:cNvPr>
          <p:cNvSpPr txBox="1"/>
          <p:nvPr/>
        </p:nvSpPr>
        <p:spPr>
          <a:xfrm>
            <a:off x="4738123" y="1696212"/>
            <a:ext cx="27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lfaen" panose="010A0502050306030303" pitchFamily="18" charset="0"/>
              </a:rPr>
              <a:t>y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249EF-E84B-98A9-9135-DAB65DF4C0C8}"/>
              </a:ext>
            </a:extLst>
          </p:cNvPr>
          <p:cNvSpPr txBox="1"/>
          <p:nvPr/>
        </p:nvSpPr>
        <p:spPr>
          <a:xfrm>
            <a:off x="8724036" y="4768334"/>
            <a:ext cx="23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lfaen" panose="010A0502050306030303" pitchFamily="18" charset="0"/>
              </a:rPr>
              <a:t>x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079F6-0F07-6F1A-9E92-D66F150CBF84}"/>
              </a:ext>
            </a:extLst>
          </p:cNvPr>
          <p:cNvSpPr txBox="1"/>
          <p:nvPr/>
        </p:nvSpPr>
        <p:spPr>
          <a:xfrm>
            <a:off x="153354" y="5881359"/>
            <a:ext cx="8381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100" i="1" dirty="0">
                <a:latin typeface="Sylfaen" panose="010A0502050306030303" pitchFamily="18" charset="0"/>
              </a:rPr>
              <a:t>Աղբյուր՝</a:t>
            </a:r>
            <a:r>
              <a:rPr lang="en-US" sz="1100" i="1" dirty="0">
                <a:latin typeface="Sylfaen" panose="010A0502050306030303" pitchFamily="18" charset="0"/>
              </a:rPr>
              <a:t> </a:t>
            </a:r>
            <a:r>
              <a:rPr lang="en-US" sz="1100" i="1" spc="-1" dirty="0">
                <a:solidFill>
                  <a:srgbClr val="000000"/>
                </a:solidFill>
                <a:latin typeface="Sylfaen" panose="010A0502050306030303" pitchFamily="18" charset="0"/>
              </a:rPr>
              <a:t>https://codeberg.org/tok/gds3xtrude</a:t>
            </a:r>
            <a:endParaRPr lang="ru-RU" sz="1100" i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33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913400" y="367620"/>
            <a:ext cx="5807160" cy="78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hy-AM" sz="3200" b="1" spc="-1" dirty="0">
                <a:solidFill>
                  <a:srgbClr val="16165D"/>
                </a:solidFill>
                <a:latin typeface="Sylfaen" pitchFamily="18" charset="0"/>
                <a:ea typeface="Arial Unicode"/>
              </a:rPr>
              <a:t>Գրականության ակնարկ</a:t>
            </a:r>
            <a:r>
              <a:rPr lang="en-US" sz="3200" b="1" spc="-1" dirty="0">
                <a:solidFill>
                  <a:srgbClr val="16165D"/>
                </a:solidFill>
                <a:latin typeface="Sylfaen" pitchFamily="18" charset="0"/>
                <a:ea typeface="Arial Unicode"/>
              </a:rPr>
              <a:t> </a:t>
            </a:r>
            <a:endParaRPr lang="en-US" sz="3200" b="0" strike="noStrike" spc="-1" dirty="0">
              <a:latin typeface="Sylfaen" pitchFamily="18" charset="0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457200" y="1120155"/>
            <a:ext cx="83820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14145D"/>
              </a:solidFill>
              <a:latin typeface="Sylfaen" pitchFamily="18" charset="0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3200400" y="-91440"/>
            <a:ext cx="17892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5"/>
          <p:cNvSpPr/>
          <p:nvPr/>
        </p:nvSpPr>
        <p:spPr>
          <a:xfrm>
            <a:off x="550590" y="4327590"/>
            <a:ext cx="2906340" cy="28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263" name="CustomShape 6"/>
          <p:cNvSpPr/>
          <p:nvPr/>
        </p:nvSpPr>
        <p:spPr>
          <a:xfrm>
            <a:off x="7316280" y="3991680"/>
            <a:ext cx="1187640" cy="28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264" name="TextShape 7"/>
          <p:cNvSpPr txBox="1"/>
          <p:nvPr/>
        </p:nvSpPr>
        <p:spPr>
          <a:xfrm>
            <a:off x="1913400" y="1737360"/>
            <a:ext cx="180720" cy="346320"/>
          </a:xfrm>
          <a:prstGeom prst="rect">
            <a:avLst/>
          </a:prstGeom>
          <a:noFill/>
          <a:ln w="18360">
            <a:noFill/>
          </a:ln>
        </p:spPr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6413262B-EC34-FF0D-BCFB-5F6F15995B27}"/>
              </a:ext>
            </a:extLst>
          </p:cNvPr>
          <p:cNvSpPr/>
          <p:nvPr/>
        </p:nvSpPr>
        <p:spPr>
          <a:xfrm>
            <a:off x="609600" y="1272555"/>
            <a:ext cx="83820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hy-AM" sz="2000" b="1" i="1" dirty="0">
                <a:solidFill>
                  <a:srgbClr val="002060"/>
                </a:solidFill>
                <a:latin typeface="Sylfaen" panose="010A0502050306030303" pitchFamily="18" charset="0"/>
              </a:rPr>
              <a:t>Գրեյներ-Հորմանի ալգորիթմը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22AB00-45E5-EBD6-1FD4-BD316DEFA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5336"/>
            <a:ext cx="4121690" cy="235216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A4547C3-AC3C-484E-CAB1-DD9EAC89D8B8}"/>
              </a:ext>
            </a:extLst>
          </p:cNvPr>
          <p:cNvSpPr/>
          <p:nvPr/>
        </p:nvSpPr>
        <p:spPr>
          <a:xfrm rot="7777824">
            <a:off x="3458681" y="2863390"/>
            <a:ext cx="636461" cy="74731"/>
          </a:xfrm>
          <a:prstGeom prst="rightArrow">
            <a:avLst/>
          </a:prstGeom>
          <a:solidFill>
            <a:srgbClr val="3B0076"/>
          </a:solidFill>
          <a:ln>
            <a:solidFill>
              <a:srgbClr val="3B007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C321CE5-C985-6E8F-1CA2-1C2F35E3436E}"/>
              </a:ext>
            </a:extLst>
          </p:cNvPr>
          <p:cNvSpPr/>
          <p:nvPr/>
        </p:nvSpPr>
        <p:spPr>
          <a:xfrm rot="2307232">
            <a:off x="1882606" y="2873640"/>
            <a:ext cx="663834" cy="95986"/>
          </a:xfrm>
          <a:prstGeom prst="rightArrow">
            <a:avLst/>
          </a:prstGeom>
          <a:solidFill>
            <a:srgbClr val="3B0076"/>
          </a:solidFill>
          <a:ln>
            <a:solidFill>
              <a:srgbClr val="3B007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69A7C32-1BDB-8DB3-CAD0-C9B9B88E7818}"/>
              </a:ext>
            </a:extLst>
          </p:cNvPr>
          <p:cNvSpPr/>
          <p:nvPr/>
        </p:nvSpPr>
        <p:spPr>
          <a:xfrm rot="19917002">
            <a:off x="755995" y="4344101"/>
            <a:ext cx="500604" cy="99504"/>
          </a:xfrm>
          <a:prstGeom prst="rightArrow">
            <a:avLst/>
          </a:prstGeom>
          <a:solidFill>
            <a:srgbClr val="3B0076"/>
          </a:solidFill>
          <a:ln>
            <a:solidFill>
              <a:srgbClr val="3B007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F63BF-1CB6-B6B7-BA2D-B3848F6BBC8B}"/>
              </a:ext>
            </a:extLst>
          </p:cNvPr>
          <p:cNvSpPr txBox="1"/>
          <p:nvPr/>
        </p:nvSpPr>
        <p:spPr>
          <a:xfrm>
            <a:off x="4648200" y="2286000"/>
            <a:ext cx="4419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hy-AM" b="1" i="1" dirty="0">
              <a:solidFill>
                <a:srgbClr val="002060"/>
              </a:solidFill>
              <a:latin typeface="Sylfaen" pitchFamily="18" charset="0"/>
            </a:endParaRPr>
          </a:p>
          <a:p>
            <a:pPr algn="just"/>
            <a:r>
              <a:rPr lang="hy-AM" i="1" dirty="0">
                <a:solidFill>
                  <a:srgbClr val="002060"/>
                </a:solidFill>
                <a:latin typeface="Sylfaen" pitchFamily="18" charset="0"/>
              </a:rPr>
              <a:t>Առավելությունը՝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y-AM" i="1" dirty="0">
                <a:solidFill>
                  <a:srgbClr val="002060"/>
                </a:solidFill>
                <a:latin typeface="Sylfaen" pitchFamily="18" charset="0"/>
              </a:rPr>
              <a:t>Իրագործելիության պարզություն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hy-AM" i="1" dirty="0">
              <a:solidFill>
                <a:srgbClr val="002060"/>
              </a:solidFill>
              <a:latin typeface="Sylfaen" pitchFamily="18" charset="0"/>
            </a:endParaRPr>
          </a:p>
          <a:p>
            <a:pPr algn="just"/>
            <a:r>
              <a:rPr lang="hy-AM" i="1" dirty="0">
                <a:solidFill>
                  <a:srgbClr val="002060"/>
                </a:solidFill>
                <a:latin typeface="Sylfaen" pitchFamily="18" charset="0"/>
              </a:rPr>
              <a:t>Թերությունը՝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y-AM" i="1" dirty="0">
                <a:solidFill>
                  <a:srgbClr val="002060"/>
                </a:solidFill>
                <a:latin typeface="Sylfaen" pitchFamily="18" charset="0"/>
              </a:rPr>
              <a:t>Սահմանափակ կիրառելիություն</a:t>
            </a:r>
          </a:p>
          <a:p>
            <a:pPr algn="just"/>
            <a:endParaRPr lang="en-US" b="1" i="1" dirty="0">
              <a:solidFill>
                <a:srgbClr val="002060"/>
              </a:solidFill>
              <a:latin typeface="Sylfaen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B1512-05CB-30D6-D85E-C8D3C0B078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346" y="2611675"/>
            <a:ext cx="309042" cy="2890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BC0C1-FC19-811A-047C-392B91C16C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941" y="3429000"/>
            <a:ext cx="300730" cy="2849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947855-9E3F-F2CC-5C69-AACC6E983D1D}"/>
              </a:ext>
            </a:extLst>
          </p:cNvPr>
          <p:cNvSpPr txBox="1"/>
          <p:nvPr/>
        </p:nvSpPr>
        <p:spPr>
          <a:xfrm>
            <a:off x="514346" y="4761752"/>
            <a:ext cx="3030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1200" i="1" dirty="0">
                <a:solidFill>
                  <a:srgbClr val="002060"/>
                </a:solidFill>
                <a:latin typeface="Sylfaen" pitchFamily="18" charset="0"/>
              </a:rPr>
              <a:t>Աշխատանքի սկզբունքը</a:t>
            </a:r>
            <a:endParaRPr lang="en-US" sz="1200" i="1" dirty="0">
              <a:solidFill>
                <a:srgbClr val="002060"/>
              </a:solidFill>
              <a:latin typeface="Sylfaen" pitchFamily="18" charset="0"/>
            </a:endParaRP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C57E6-211D-B9ED-6742-5D7869AF3584}"/>
              </a:ext>
            </a:extLst>
          </p:cNvPr>
          <p:cNvSpPr txBox="1"/>
          <p:nvPr/>
        </p:nvSpPr>
        <p:spPr>
          <a:xfrm>
            <a:off x="153354" y="5881359"/>
            <a:ext cx="8381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100" i="1" dirty="0">
                <a:latin typeface="Sylfaen" panose="010A0502050306030303" pitchFamily="18" charset="0"/>
              </a:rPr>
              <a:t>Աղբյուր՝</a:t>
            </a:r>
            <a:r>
              <a:rPr lang="en-US" sz="1100" i="1" spc="-1" dirty="0">
                <a:solidFill>
                  <a:srgbClr val="000000"/>
                </a:solidFill>
              </a:rPr>
              <a:t> </a:t>
            </a:r>
            <a:r>
              <a:rPr lang="en-US" sz="1100" i="1" spc="-1" dirty="0">
                <a:solidFill>
                  <a:srgbClr val="000000"/>
                </a:solidFill>
                <a:latin typeface="Sylfaen" panose="010A0502050306030303" pitchFamily="18" charset="0"/>
              </a:rPr>
              <a:t>https://dev.opencascade.org/content/clipper-2d-curves</a:t>
            </a:r>
            <a:endParaRPr lang="ru-RU" sz="1100" i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50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913400" y="367620"/>
            <a:ext cx="5807160" cy="78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hy-AM" sz="3200" b="1" spc="-1" dirty="0">
                <a:solidFill>
                  <a:srgbClr val="16165D"/>
                </a:solidFill>
                <a:latin typeface="Sylfaen" pitchFamily="18" charset="0"/>
                <a:ea typeface="Arial Unicode"/>
              </a:rPr>
              <a:t>Գրականության ակնարկ </a:t>
            </a:r>
            <a:r>
              <a:rPr lang="en-US" sz="3200" b="1" spc="-1" dirty="0">
                <a:solidFill>
                  <a:srgbClr val="16165D"/>
                </a:solidFill>
                <a:latin typeface="Sylfaen" pitchFamily="18" charset="0"/>
                <a:ea typeface="Arial Unicode"/>
              </a:rPr>
              <a:t>(2)</a:t>
            </a:r>
            <a:endParaRPr lang="en-US" sz="3200" b="0" strike="noStrike" spc="-1" dirty="0">
              <a:latin typeface="Sylfaen" pitchFamily="18" charset="0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457200" y="1120155"/>
            <a:ext cx="83820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14145D"/>
              </a:solidFill>
              <a:latin typeface="Sylfaen" pitchFamily="18" charset="0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3200400" y="-91440"/>
            <a:ext cx="17892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5"/>
          <p:cNvSpPr/>
          <p:nvPr/>
        </p:nvSpPr>
        <p:spPr>
          <a:xfrm>
            <a:off x="550590" y="4327590"/>
            <a:ext cx="2906340" cy="28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263" name="CustomShape 6"/>
          <p:cNvSpPr/>
          <p:nvPr/>
        </p:nvSpPr>
        <p:spPr>
          <a:xfrm>
            <a:off x="7316280" y="3991680"/>
            <a:ext cx="1187640" cy="28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264" name="TextShape 7"/>
          <p:cNvSpPr txBox="1"/>
          <p:nvPr/>
        </p:nvSpPr>
        <p:spPr>
          <a:xfrm>
            <a:off x="1913400" y="1737360"/>
            <a:ext cx="180720" cy="346320"/>
          </a:xfrm>
          <a:prstGeom prst="rect">
            <a:avLst/>
          </a:prstGeom>
          <a:noFill/>
          <a:ln w="18360">
            <a:noFill/>
          </a:ln>
        </p:spPr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6413262B-EC34-FF0D-BCFB-5F6F15995B27}"/>
              </a:ext>
            </a:extLst>
          </p:cNvPr>
          <p:cNvSpPr/>
          <p:nvPr/>
        </p:nvSpPr>
        <p:spPr>
          <a:xfrm>
            <a:off x="609600" y="1272555"/>
            <a:ext cx="83820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hy-AM" sz="2000" b="1" i="1" dirty="0">
                <a:solidFill>
                  <a:srgbClr val="002060"/>
                </a:solidFill>
                <a:latin typeface="Sylfaen" pitchFamily="18" charset="0"/>
              </a:rPr>
              <a:t>Հարթությունների վերադրման մեթոդը</a:t>
            </a:r>
            <a:r>
              <a:rPr lang="en-US" sz="2000" b="1" i="1" dirty="0">
                <a:solidFill>
                  <a:srgbClr val="002060"/>
                </a:solidFill>
                <a:latin typeface="Sylfaen" pitchFamily="18" charset="0"/>
              </a:rPr>
              <a:t> </a:t>
            </a:r>
            <a:endParaRPr lang="hy-AM" sz="2000" b="1" i="1" dirty="0">
              <a:solidFill>
                <a:srgbClr val="002060"/>
              </a:solidFill>
              <a:latin typeface="Sylfae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D5C758-0FCB-4A3E-626D-AE124A111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9" y="2074016"/>
            <a:ext cx="4134981" cy="30633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93CDBF-9DD7-3846-120C-0A39422BA4BF}"/>
              </a:ext>
            </a:extLst>
          </p:cNvPr>
          <p:cNvSpPr txBox="1"/>
          <p:nvPr/>
        </p:nvSpPr>
        <p:spPr>
          <a:xfrm>
            <a:off x="4648200" y="2237354"/>
            <a:ext cx="4419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hy-AM" b="1" i="1" dirty="0">
              <a:solidFill>
                <a:srgbClr val="002060"/>
              </a:solidFill>
              <a:latin typeface="Sylfaen" pitchFamily="18" charset="0"/>
            </a:endParaRPr>
          </a:p>
          <a:p>
            <a:pPr algn="just"/>
            <a:r>
              <a:rPr lang="hy-AM" i="1" dirty="0">
                <a:solidFill>
                  <a:srgbClr val="002060"/>
                </a:solidFill>
                <a:latin typeface="Sylfaen" pitchFamily="18" charset="0"/>
              </a:rPr>
              <a:t>Առավելությունները՝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y-AM" i="1" dirty="0">
                <a:solidFill>
                  <a:srgbClr val="002060"/>
                </a:solidFill>
                <a:latin typeface="Sylfaen" pitchFamily="18" charset="0"/>
              </a:rPr>
              <a:t>Համապիտանի կիառելիություն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y-AM" i="1" dirty="0">
                <a:solidFill>
                  <a:srgbClr val="002060"/>
                </a:solidFill>
                <a:latin typeface="Sylfaen" pitchFamily="18" charset="0"/>
              </a:rPr>
              <a:t>Ժամանակային փոքր բարդություն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hy-AM" i="1" dirty="0">
              <a:solidFill>
                <a:srgbClr val="002060"/>
              </a:solidFill>
              <a:latin typeface="Sylfaen" pitchFamily="18" charset="0"/>
            </a:endParaRPr>
          </a:p>
          <a:p>
            <a:pPr algn="just"/>
            <a:r>
              <a:rPr lang="hy-AM" i="1" dirty="0">
                <a:solidFill>
                  <a:srgbClr val="002060"/>
                </a:solidFill>
                <a:latin typeface="Sylfaen" pitchFamily="18" charset="0"/>
              </a:rPr>
              <a:t>Թերությունը՝</a:t>
            </a:r>
            <a:endParaRPr lang="en-US" i="1" dirty="0">
              <a:solidFill>
                <a:srgbClr val="002060"/>
              </a:solidFill>
              <a:latin typeface="Sylfae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y-AM" i="1" dirty="0">
                <a:solidFill>
                  <a:srgbClr val="002060"/>
                </a:solidFill>
                <a:latin typeface="Sylfaen" pitchFamily="18" charset="0"/>
              </a:rPr>
              <a:t>Իրագործելիության բարդություն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1A1720-5952-2E23-EBFD-663296EB3C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479" y="2545816"/>
            <a:ext cx="309042" cy="289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37652F-639C-5D0C-373D-C3C03AF756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670" y="3677498"/>
            <a:ext cx="300730" cy="2849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B68442-9262-F160-0DA4-0BA653DB1D1F}"/>
              </a:ext>
            </a:extLst>
          </p:cNvPr>
          <p:cNvSpPr txBox="1"/>
          <p:nvPr/>
        </p:nvSpPr>
        <p:spPr>
          <a:xfrm>
            <a:off x="514346" y="4761752"/>
            <a:ext cx="3030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1200" i="1" dirty="0">
                <a:solidFill>
                  <a:srgbClr val="002060"/>
                </a:solidFill>
                <a:latin typeface="Sylfaen" pitchFamily="18" charset="0"/>
              </a:rPr>
              <a:t>Աշխատանքի սկզբունքը</a:t>
            </a:r>
            <a:endParaRPr lang="en-US" sz="1200" i="1" dirty="0">
              <a:solidFill>
                <a:srgbClr val="002060"/>
              </a:solidFill>
              <a:latin typeface="Sylfaen" pitchFamily="18" charset="0"/>
            </a:endParaRP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383D1-9908-6FB1-FD4C-2CA3345068A8}"/>
              </a:ext>
            </a:extLst>
          </p:cNvPr>
          <p:cNvSpPr txBox="1"/>
          <p:nvPr/>
        </p:nvSpPr>
        <p:spPr>
          <a:xfrm>
            <a:off x="153354" y="5881359"/>
            <a:ext cx="8381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100" i="1" dirty="0">
                <a:latin typeface="Sylfaen" panose="010A0502050306030303" pitchFamily="18" charset="0"/>
              </a:rPr>
              <a:t>Աղբյուր՝</a:t>
            </a:r>
            <a:r>
              <a:rPr lang="en-US" sz="1100" i="1" spc="-1" dirty="0">
                <a:solidFill>
                  <a:srgbClr val="000000"/>
                </a:solidFill>
              </a:rPr>
              <a:t> </a:t>
            </a:r>
            <a:r>
              <a:rPr lang="en-US" sz="1100" i="1" spc="-1" dirty="0">
                <a:solidFill>
                  <a:srgbClr val="000000"/>
                </a:solidFill>
                <a:latin typeface="Sylfaen" panose="010A0502050306030303" pitchFamily="18" charset="0"/>
              </a:rPr>
              <a:t>https://www.pinterest.com/pin/665547651152960666/</a:t>
            </a:r>
            <a:endParaRPr lang="ru-RU" sz="1100" i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7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2"/>
          <p:cNvSpPr/>
          <p:nvPr/>
        </p:nvSpPr>
        <p:spPr>
          <a:xfrm>
            <a:off x="533400" y="1635212"/>
            <a:ext cx="8318160" cy="31015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r>
              <a:rPr lang="hy-AM" spc="-1" dirty="0">
                <a:solidFill>
                  <a:srgbClr val="16165D"/>
                </a:solidFill>
                <a:latin typeface="Sylfaen" pitchFamily="18" charset="0"/>
              </a:rPr>
              <a:t>Բազմանկյունների հետ աշխատող ծրագրային համակարգի մշակումը</a:t>
            </a:r>
            <a:r>
              <a:rPr lang="en-US" spc="-1" dirty="0">
                <a:solidFill>
                  <a:srgbClr val="16165D"/>
                </a:solidFill>
                <a:latin typeface="Sylfaen" pitchFamily="18" charset="0"/>
              </a:rPr>
              <a:t>, </a:t>
            </a:r>
            <a:r>
              <a:rPr lang="hy-AM" spc="-1" dirty="0">
                <a:solidFill>
                  <a:srgbClr val="16165D"/>
                </a:solidFill>
                <a:latin typeface="Sylfaen" pitchFamily="18" charset="0"/>
              </a:rPr>
              <a:t>որը </a:t>
            </a:r>
            <a:endParaRPr lang="en-US" spc="-1" dirty="0">
              <a:latin typeface="Sylfaen" pitchFamily="18" charset="0"/>
            </a:endParaRPr>
          </a:p>
          <a:p>
            <a:pPr marL="360">
              <a:lnSpc>
                <a:spcPct val="100000"/>
              </a:lnSpc>
              <a:buClr>
                <a:srgbClr val="16165D"/>
              </a:buClr>
            </a:pPr>
            <a:r>
              <a:rPr lang="hy-AM" spc="-1" dirty="0">
                <a:solidFill>
                  <a:srgbClr val="002060"/>
                </a:solidFill>
                <a:latin typeface="Sylfaen" pitchFamily="18" charset="0"/>
                <a:ea typeface="Calibri"/>
              </a:rPr>
              <a:t>տ</a:t>
            </a:r>
            <a:r>
              <a:rPr lang="hy-AM" sz="1800" b="0" strike="noStrike" spc="-1" dirty="0">
                <a:solidFill>
                  <a:srgbClr val="002060"/>
                </a:solidFill>
                <a:latin typeface="Sylfaen" pitchFamily="18" charset="0"/>
                <a:ea typeface="Calibri"/>
              </a:rPr>
              <a:t>ալիս է հնարավորություն՝</a:t>
            </a:r>
            <a:endParaRPr lang="en-US" sz="1800" b="0" strike="noStrike" spc="-1" dirty="0">
              <a:solidFill>
                <a:srgbClr val="002060"/>
              </a:solidFill>
              <a:latin typeface="Sylfaen" pitchFamily="18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Sylfaen" pitchFamily="18" charset="0"/>
            </a:endParaRPr>
          </a:p>
          <a:p>
            <a:pPr marL="343080" indent="-339840">
              <a:lnSpc>
                <a:spcPct val="107000"/>
              </a:lnSpc>
              <a:spcAft>
                <a:spcPts val="799"/>
              </a:spcAft>
              <a:buClr>
                <a:srgbClr val="16165D"/>
              </a:buClr>
              <a:buFont typeface="Symbol" charset="2"/>
              <a:buChar char=""/>
            </a:pPr>
            <a:r>
              <a:rPr lang="hy-AM" dirty="0">
                <a:solidFill>
                  <a:srgbClr val="002060"/>
                </a:solidFill>
                <a:latin typeface="Sylfaen" pitchFamily="18" charset="0"/>
              </a:rPr>
              <a:t>Բազմանկյունների մուտքային ֆայլի վերլուծության</a:t>
            </a:r>
            <a:endParaRPr lang="en-US" sz="1800" b="0" strike="noStrike" spc="-1" dirty="0">
              <a:solidFill>
                <a:srgbClr val="002060"/>
              </a:solidFill>
              <a:latin typeface="Sylfaen" pitchFamily="18" charset="0"/>
            </a:endParaRPr>
          </a:p>
          <a:p>
            <a:pPr marL="343080" indent="-339840">
              <a:lnSpc>
                <a:spcPct val="107000"/>
              </a:lnSpc>
              <a:spcAft>
                <a:spcPts val="799"/>
              </a:spcAft>
              <a:buClr>
                <a:srgbClr val="16165D"/>
              </a:buClr>
              <a:buFont typeface="Symbol" charset="2"/>
              <a:buChar char=""/>
            </a:pPr>
            <a:r>
              <a:rPr lang="hy-AM" spc="-1" dirty="0">
                <a:solidFill>
                  <a:srgbClr val="002060"/>
                </a:solidFill>
                <a:latin typeface="Sylfaen" pitchFamily="18" charset="0"/>
              </a:rPr>
              <a:t>Բազմանկյունների գրաֆիկական արտապատկերման</a:t>
            </a:r>
            <a:endParaRPr lang="en-US" sz="1800" b="0" strike="noStrike" spc="-1" dirty="0">
              <a:solidFill>
                <a:srgbClr val="002060"/>
              </a:solidFill>
              <a:latin typeface="Sylfaen" pitchFamily="18" charset="0"/>
            </a:endParaRPr>
          </a:p>
          <a:p>
            <a:pPr marL="343080" indent="-339840">
              <a:lnSpc>
                <a:spcPct val="107000"/>
              </a:lnSpc>
              <a:spcAft>
                <a:spcPts val="799"/>
              </a:spcAft>
              <a:buClr>
                <a:srgbClr val="16165D"/>
              </a:buClr>
              <a:buFont typeface="Symbol" charset="2"/>
              <a:buChar char=""/>
            </a:pPr>
            <a:r>
              <a:rPr lang="hy-AM" dirty="0">
                <a:solidFill>
                  <a:srgbClr val="002060"/>
                </a:solidFill>
                <a:latin typeface="Sylfaen" pitchFamily="18" charset="0"/>
              </a:rPr>
              <a:t>Բազմանկյունների հատման, միավորման և տարբերության գրաֆիկական արտապատկերման</a:t>
            </a:r>
          </a:p>
          <a:p>
            <a:pPr marL="343080" indent="-339840">
              <a:lnSpc>
                <a:spcPct val="107000"/>
              </a:lnSpc>
              <a:spcAft>
                <a:spcPts val="799"/>
              </a:spcAft>
              <a:buClr>
                <a:srgbClr val="16165D"/>
              </a:buClr>
              <a:buFont typeface="Symbol" charset="2"/>
              <a:buChar char=""/>
            </a:pPr>
            <a:r>
              <a:rPr lang="hy-AM" dirty="0">
                <a:solidFill>
                  <a:srgbClr val="002060"/>
                </a:solidFill>
                <a:latin typeface="Sylfaen" pitchFamily="18" charset="0"/>
              </a:rPr>
              <a:t>Բազմանկյունների մակերեսների հաշվարկման</a:t>
            </a:r>
            <a:endParaRPr lang="en-US" sz="1800" b="0" strike="noStrike" spc="-1" dirty="0">
              <a:solidFill>
                <a:srgbClr val="002060"/>
              </a:solidFill>
              <a:latin typeface="Sylfaen" pitchFamily="18" charset="0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lang="en-US" sz="1800" b="0" strike="noStrike" spc="-1" dirty="0">
              <a:latin typeface="Sylfaen" pitchFamily="18" charset="0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705240" y="5394240"/>
            <a:ext cx="2016720" cy="2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1877DBCC-3A31-1B81-908F-1DDEF5BBB26D}"/>
              </a:ext>
            </a:extLst>
          </p:cNvPr>
          <p:cNvSpPr/>
          <p:nvPr/>
        </p:nvSpPr>
        <p:spPr>
          <a:xfrm>
            <a:off x="1913400" y="367620"/>
            <a:ext cx="5807160" cy="78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hy-AM" sz="3200" b="1" strike="noStrike" spc="-1" dirty="0">
                <a:solidFill>
                  <a:srgbClr val="16165D"/>
                </a:solidFill>
                <a:latin typeface="Sylfaen" pitchFamily="18" charset="0"/>
              </a:rPr>
              <a:t>Խնդրի դր</a:t>
            </a:r>
            <a:r>
              <a:rPr lang="hy-AM" sz="3200" b="1" spc="-1" dirty="0">
                <a:solidFill>
                  <a:srgbClr val="16165D"/>
                </a:solidFill>
                <a:latin typeface="Sylfaen" pitchFamily="18" charset="0"/>
              </a:rPr>
              <a:t>վածք</a:t>
            </a:r>
            <a:endParaRPr lang="en-US" sz="3200" b="0" strike="noStrike" spc="-1" dirty="0"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7C1376-F54C-843D-ED09-D30744B11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04445"/>
              </p:ext>
            </p:extLst>
          </p:nvPr>
        </p:nvGraphicFramePr>
        <p:xfrm>
          <a:off x="571500" y="1752600"/>
          <a:ext cx="8001000" cy="23367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503541758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593351449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397526525"/>
                    </a:ext>
                  </a:extLst>
                </a:gridCol>
              </a:tblGrid>
              <a:tr h="57541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Sylfaen" panose="010A0502050306030303" pitchFamily="18" charset="0"/>
                        </a:rPr>
                        <a:t>Պարամետրեր</a:t>
                      </a:r>
                      <a:endParaRPr lang="ru-RU" dirty="0">
                        <a:latin typeface="Sylfaen" panose="010A050205030603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Sylfaen" panose="010A0502050306030303" pitchFamily="18" charset="0"/>
                        </a:rPr>
                        <a:t>Արժեք</a:t>
                      </a:r>
                      <a:endParaRPr lang="ru-RU" dirty="0">
                        <a:latin typeface="Sylfaen" panose="010A050205030603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763737"/>
                  </a:ext>
                </a:extLst>
              </a:tr>
              <a:tr h="5754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ylfaen" panose="010A0502050306030303" pitchFamily="18" charset="0"/>
                        </a:rPr>
                        <a:t>1.</a:t>
                      </a:r>
                      <a:endParaRPr lang="ru-RU" dirty="0">
                        <a:latin typeface="Sylfaen" panose="010A050205030603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Sylfaen" panose="010A0502050306030303" pitchFamily="18" charset="0"/>
                        </a:rPr>
                        <a:t>Օգտագործվող ծրագրավորման լեզուն</a:t>
                      </a:r>
                      <a:endParaRPr lang="ru-RU" dirty="0">
                        <a:latin typeface="Sylfaen" panose="010A0502050306030303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ylfaen" panose="010A0502050306030303" pitchFamily="18" charset="0"/>
                        </a:rPr>
                        <a:t>C++</a:t>
                      </a:r>
                      <a:endParaRPr lang="ru-RU" dirty="0">
                        <a:latin typeface="Sylfaen" panose="010A0502050306030303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818675"/>
                  </a:ext>
                </a:extLst>
              </a:tr>
              <a:tr h="5754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ylfaen" panose="010A0502050306030303" pitchFamily="18" charset="0"/>
                        </a:rPr>
                        <a:t>2.</a:t>
                      </a:r>
                      <a:endParaRPr lang="ru-RU" dirty="0">
                        <a:latin typeface="Sylfaen" panose="010A050205030603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Sylfaen" panose="010A0502050306030303" pitchFamily="18" charset="0"/>
                        </a:rPr>
                        <a:t>Գրաֆիկական ինտերֆեյսի առկայությունը</a:t>
                      </a:r>
                      <a:endParaRPr lang="ru-RU" dirty="0">
                        <a:latin typeface="Sylfaen" panose="010A0502050306030303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Sylfaen" panose="010A0502050306030303" pitchFamily="18" charset="0"/>
                        </a:rPr>
                        <a:t>այո</a:t>
                      </a:r>
                      <a:endParaRPr lang="ru-RU" dirty="0">
                        <a:latin typeface="Sylfaen" panose="010A0502050306030303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903688"/>
                  </a:ext>
                </a:extLst>
              </a:tr>
              <a:tr h="6105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ylfaen" panose="010A0502050306030303" pitchFamily="18" charset="0"/>
                        </a:rPr>
                        <a:t>3.</a:t>
                      </a:r>
                      <a:endParaRPr lang="ru-RU" dirty="0">
                        <a:latin typeface="Sylfaen" panose="010A0502050306030303" pitchFamily="18" charset="0"/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>
                          <a:latin typeface="Sylfaen" panose="010A0502050306030303" pitchFamily="18" charset="0"/>
                        </a:rPr>
                        <a:t>Օգտագործվող գրադարանների ցանկը </a:t>
                      </a:r>
                      <a:endParaRPr lang="ru-RU" dirty="0">
                        <a:latin typeface="Sylfaen" panose="010A0502050306030303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>
                          <a:latin typeface="Sylfaen" panose="010A0502050306030303" pitchFamily="18" charset="0"/>
                        </a:rPr>
                        <a:t>QT</a:t>
                      </a:r>
                      <a:r>
                        <a:rPr lang="hy-AM" dirty="0">
                          <a:latin typeface="Sylfaen" panose="010A0502050306030303" pitchFamily="18" charset="0"/>
                        </a:rPr>
                        <a:t>, </a:t>
                      </a:r>
                      <a:r>
                        <a:rPr lang="en-US" dirty="0">
                          <a:latin typeface="Sylfaen" panose="010A0502050306030303" pitchFamily="18" charset="0"/>
                        </a:rPr>
                        <a:t>ST</a:t>
                      </a:r>
                      <a:r>
                        <a:rPr lang="hy-AM" dirty="0">
                          <a:latin typeface="Sylfaen" panose="010A0502050306030303" pitchFamily="18" charset="0"/>
                        </a:rPr>
                        <a:t>Լ</a:t>
                      </a:r>
                      <a:endParaRPr lang="ru-RU" dirty="0">
                        <a:latin typeface="Sylfaen" panose="010A0502050306030303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253373"/>
                  </a:ext>
                </a:extLst>
              </a:tr>
            </a:tbl>
          </a:graphicData>
        </a:graphic>
      </p:graphicFrame>
      <p:sp>
        <p:nvSpPr>
          <p:cNvPr id="3" name="CustomShape 1">
            <a:extLst>
              <a:ext uri="{FF2B5EF4-FFF2-40B4-BE49-F238E27FC236}">
                <a16:creationId xmlns:a16="http://schemas.microsoft.com/office/drawing/2014/main" id="{05DEB7A5-C8E6-839B-0670-24A94B9CC92C}"/>
              </a:ext>
            </a:extLst>
          </p:cNvPr>
          <p:cNvSpPr/>
          <p:nvPr/>
        </p:nvSpPr>
        <p:spPr>
          <a:xfrm>
            <a:off x="1913400" y="367620"/>
            <a:ext cx="5807160" cy="78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hy-AM" sz="3200" b="1" strike="noStrike" spc="-1" dirty="0">
                <a:solidFill>
                  <a:srgbClr val="002060"/>
                </a:solidFill>
                <a:latin typeface="Sylfaen" pitchFamily="18" charset="0"/>
              </a:rPr>
              <a:t>Տեխնիկական առաջադրանք</a:t>
            </a:r>
            <a:endParaRPr lang="en-US" sz="3200" b="1" strike="noStrike" spc="-1" dirty="0">
              <a:solidFill>
                <a:srgbClr val="002060"/>
              </a:solidFill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3"/>
          <p:cNvSpPr/>
          <p:nvPr/>
        </p:nvSpPr>
        <p:spPr>
          <a:xfrm>
            <a:off x="457200" y="1091968"/>
            <a:ext cx="83820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14145D"/>
              </a:solidFill>
              <a:latin typeface="Sylfaen" pitchFamily="18" charset="0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3200400" y="-91440"/>
            <a:ext cx="17892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5"/>
          <p:cNvSpPr/>
          <p:nvPr/>
        </p:nvSpPr>
        <p:spPr>
          <a:xfrm>
            <a:off x="550590" y="4327590"/>
            <a:ext cx="2906340" cy="28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263" name="CustomShape 6"/>
          <p:cNvSpPr/>
          <p:nvPr/>
        </p:nvSpPr>
        <p:spPr>
          <a:xfrm>
            <a:off x="7316280" y="3991680"/>
            <a:ext cx="1187640" cy="28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264" name="TextShape 7"/>
          <p:cNvSpPr txBox="1"/>
          <p:nvPr/>
        </p:nvSpPr>
        <p:spPr>
          <a:xfrm>
            <a:off x="1913400" y="1737360"/>
            <a:ext cx="180720" cy="346320"/>
          </a:xfrm>
          <a:prstGeom prst="rect">
            <a:avLst/>
          </a:prstGeom>
          <a:noFill/>
          <a:ln w="18360">
            <a:noFill/>
          </a:ln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328E2B-E6E5-064B-7124-09EFEA769AD6}"/>
              </a:ext>
            </a:extLst>
          </p:cNvPr>
          <p:cNvSpPr txBox="1"/>
          <p:nvPr/>
        </p:nvSpPr>
        <p:spPr>
          <a:xfrm>
            <a:off x="952500" y="1614851"/>
            <a:ext cx="7239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i="1" dirty="0">
              <a:solidFill>
                <a:srgbClr val="002060"/>
              </a:solidFill>
              <a:latin typeface="Sylfaen" pitchFamily="18" charset="0"/>
            </a:endParaRPr>
          </a:p>
          <a:p>
            <a:endParaRPr lang="ru-RU" dirty="0"/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06782585-9F86-CAAF-2711-3D41E3543244}"/>
              </a:ext>
            </a:extLst>
          </p:cNvPr>
          <p:cNvSpPr/>
          <p:nvPr/>
        </p:nvSpPr>
        <p:spPr>
          <a:xfrm>
            <a:off x="457200" y="1120155"/>
            <a:ext cx="83820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14145D"/>
              </a:solidFill>
              <a:latin typeface="Sylfaen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5AFCFF-D632-A276-6F2E-800B697064E2}"/>
              </a:ext>
            </a:extLst>
          </p:cNvPr>
          <p:cNvSpPr txBox="1"/>
          <p:nvPr/>
        </p:nvSpPr>
        <p:spPr>
          <a:xfrm>
            <a:off x="952500" y="1371600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2000" b="1" i="1" dirty="0">
                <a:solidFill>
                  <a:srgbClr val="002060"/>
                </a:solidFill>
                <a:latin typeface="Sylfaen" panose="010A0502050306030303" pitchFamily="18" charset="0"/>
              </a:rPr>
              <a:t>Հարթությունների վերադրման</a:t>
            </a:r>
            <a:r>
              <a:rPr lang="en-US" sz="2000" b="1" i="1" dirty="0">
                <a:solidFill>
                  <a:srgbClr val="002060"/>
                </a:solidFill>
                <a:latin typeface="Sylfaen" panose="010A0502050306030303" pitchFamily="18" charset="0"/>
              </a:rPr>
              <a:t> </a:t>
            </a:r>
            <a:r>
              <a:rPr lang="hy-AM" sz="2000" b="1" i="1" dirty="0">
                <a:solidFill>
                  <a:srgbClr val="002060"/>
                </a:solidFill>
                <a:latin typeface="Sylfaen" panose="010A0502050306030303" pitchFamily="18" charset="0"/>
              </a:rPr>
              <a:t>տեսապատկերում</a:t>
            </a:r>
            <a:endParaRPr lang="ru-RU" sz="2000" b="1" i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240EB09-5BA3-CD30-BECD-3BF7DE39BEE2}"/>
              </a:ext>
            </a:extLst>
          </p:cNvPr>
          <p:cNvSpPr/>
          <p:nvPr/>
        </p:nvSpPr>
        <p:spPr>
          <a:xfrm>
            <a:off x="2803001" y="2611426"/>
            <a:ext cx="525294" cy="314003"/>
          </a:xfrm>
          <a:prstGeom prst="rightArrow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0CDF1C-A9BC-F8CA-9B46-78CB9B8139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81" y="3876961"/>
            <a:ext cx="2448506" cy="172988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EC030EC-6A8E-C376-62AC-AC0A4787F249}"/>
              </a:ext>
            </a:extLst>
          </p:cNvPr>
          <p:cNvSpPr/>
          <p:nvPr/>
        </p:nvSpPr>
        <p:spPr>
          <a:xfrm>
            <a:off x="6172200" y="2605437"/>
            <a:ext cx="525294" cy="314003"/>
          </a:xfrm>
          <a:prstGeom prst="rightArrow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07FB2-8932-7678-2577-401C2AFA2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2" y="1829374"/>
            <a:ext cx="2252892" cy="18233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E1A594-0B6E-E5FC-CAB6-6E2C2CE96B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870" y="1837525"/>
            <a:ext cx="2141841" cy="1823335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03F753A-EF51-9B22-7F06-FE2C9A1FCC7E}"/>
              </a:ext>
            </a:extLst>
          </p:cNvPr>
          <p:cNvSpPr/>
          <p:nvPr/>
        </p:nvSpPr>
        <p:spPr>
          <a:xfrm>
            <a:off x="2736449" y="4468445"/>
            <a:ext cx="525294" cy="314003"/>
          </a:xfrm>
          <a:prstGeom prst="rightArrow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DA71CC5-9099-298D-20E4-5D34572171F8}"/>
              </a:ext>
            </a:extLst>
          </p:cNvPr>
          <p:cNvSpPr/>
          <p:nvPr/>
        </p:nvSpPr>
        <p:spPr>
          <a:xfrm>
            <a:off x="5822310" y="4459668"/>
            <a:ext cx="525294" cy="314003"/>
          </a:xfrm>
          <a:prstGeom prst="rightArrow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4E0F542-4C11-9DE8-0671-517D1BC7D9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05" y="2018399"/>
            <a:ext cx="1574393" cy="157439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853F65E-A265-56CD-ED6B-47FD06C080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174176"/>
            <a:ext cx="1217717" cy="1234099"/>
          </a:xfrm>
          <a:prstGeom prst="rect">
            <a:avLst/>
          </a:prstGeom>
        </p:spPr>
      </p:pic>
      <p:sp>
        <p:nvSpPr>
          <p:cNvPr id="2" name="CustomShape 1">
            <a:extLst>
              <a:ext uri="{FF2B5EF4-FFF2-40B4-BE49-F238E27FC236}">
                <a16:creationId xmlns:a16="http://schemas.microsoft.com/office/drawing/2014/main" id="{6D55163B-FC4B-A0D4-7090-95F29174D0BE}"/>
              </a:ext>
            </a:extLst>
          </p:cNvPr>
          <p:cNvSpPr/>
          <p:nvPr/>
        </p:nvSpPr>
        <p:spPr>
          <a:xfrm>
            <a:off x="1913400" y="367620"/>
            <a:ext cx="5807160" cy="78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93000"/>
              </a:lnSpc>
            </a:pPr>
            <a:r>
              <a:rPr lang="hy-AM" sz="3200" b="1" strike="noStrike" spc="-1" dirty="0">
                <a:solidFill>
                  <a:srgbClr val="002060"/>
                </a:solidFill>
                <a:latin typeface="Sylfaen" pitchFamily="18" charset="0"/>
              </a:rPr>
              <a:t>Տեսական առնչություններ</a:t>
            </a:r>
            <a:endParaRPr lang="en-US" sz="3200" b="1" strike="noStrike" spc="-1" dirty="0">
              <a:solidFill>
                <a:srgbClr val="002060"/>
              </a:solidFill>
              <a:latin typeface="Sylfaen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F2D2FC4-C3F8-4C3D-8DE8-F6608E9B00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04" y="3994330"/>
            <a:ext cx="1574393" cy="15743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CA8D13-7EE0-06D8-A953-6AB3833D79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648" y="4558039"/>
            <a:ext cx="706658" cy="706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D5527D-3555-A7E6-E41A-5EA11C555F00}"/>
              </a:ext>
            </a:extLst>
          </p:cNvPr>
          <p:cNvSpPr txBox="1"/>
          <p:nvPr/>
        </p:nvSpPr>
        <p:spPr>
          <a:xfrm>
            <a:off x="153354" y="5881359"/>
            <a:ext cx="8381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100" i="1" dirty="0">
                <a:latin typeface="Sylfaen" panose="010A0502050306030303" pitchFamily="18" charset="0"/>
              </a:rPr>
              <a:t>Աղբյուր՝</a:t>
            </a:r>
            <a:r>
              <a:rPr lang="en-US" sz="1100" i="1" spc="-1" dirty="0">
                <a:solidFill>
                  <a:srgbClr val="000000"/>
                </a:solidFill>
              </a:rPr>
              <a:t> </a:t>
            </a:r>
            <a:r>
              <a:rPr lang="en-US" sz="1100" i="1" spc="-1" dirty="0">
                <a:solidFill>
                  <a:srgbClr val="000000"/>
                </a:solidFill>
                <a:latin typeface="Sylfaen" panose="010A0502050306030303" pitchFamily="18" charset="0"/>
              </a:rPr>
              <a:t>https://codeberg.org/tok/gds3xtrude</a:t>
            </a:r>
            <a:endParaRPr lang="ru-RU" sz="1100" i="1" dirty="0">
              <a:latin typeface="Sylfaen" panose="010A050205030603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B6C6A1-FE76-E2E1-2444-213675C9DB63}"/>
              </a:ext>
            </a:extLst>
          </p:cNvPr>
          <p:cNvSpPr/>
          <p:nvPr/>
        </p:nvSpPr>
        <p:spPr>
          <a:xfrm>
            <a:off x="4572000" y="3429000"/>
            <a:ext cx="685800" cy="2237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6B8692-DF6F-1A72-50A9-2357F97D96D4}"/>
              </a:ext>
            </a:extLst>
          </p:cNvPr>
          <p:cNvSpPr/>
          <p:nvPr/>
        </p:nvSpPr>
        <p:spPr>
          <a:xfrm>
            <a:off x="1488634" y="3469138"/>
            <a:ext cx="685800" cy="2237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00ACC-F973-66E8-D4BC-717631EC8FCE}"/>
              </a:ext>
            </a:extLst>
          </p:cNvPr>
          <p:cNvSpPr/>
          <p:nvPr/>
        </p:nvSpPr>
        <p:spPr>
          <a:xfrm>
            <a:off x="26085" y="3416711"/>
            <a:ext cx="685800" cy="2237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29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94773</TotalTime>
  <Words>859</Words>
  <Application>Microsoft Office PowerPoint</Application>
  <PresentationFormat>On-screen Show (4:3)</PresentationFormat>
  <Paragraphs>206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Arial Unicode</vt:lpstr>
      <vt:lpstr>Cambria Math</vt:lpstr>
      <vt:lpstr>GHEA Grapalat</vt:lpstr>
      <vt:lpstr>Sylfaen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 Ներածություն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khacha@synopsys.com</dc:creator>
  <dc:description/>
  <cp:lastModifiedBy>Էլեն Փիլիպոսյան Կարենի</cp:lastModifiedBy>
  <cp:revision>1228</cp:revision>
  <cp:lastPrinted>2023-04-28T11:18:44Z</cp:lastPrinted>
  <dcterms:created xsi:type="dcterms:W3CDTF">1601-01-01T00:00:00Z</dcterms:created>
  <dcterms:modified xsi:type="dcterms:W3CDTF">2024-05-16T07:34:09Z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