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7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28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4053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20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0312" y="2405878"/>
            <a:ext cx="7766936" cy="1646302"/>
          </a:xfrm>
        </p:spPr>
        <p:txBody>
          <a:bodyPr/>
          <a:lstStyle/>
          <a:p>
            <a:pPr algn="ctr"/>
            <a:r>
              <a:rPr lang="ru-RU" sz="2800" b="1" dirty="0"/>
              <a:t>ВЫПУСКНАЯ КВАЛИФИКАЦИОННАЯ РАБОТА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/>
              <a:t>по курсу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«</a:t>
            </a:r>
            <a:r>
              <a:rPr lang="en-US" sz="2800" dirty="0"/>
              <a:t>Data Science</a:t>
            </a:r>
            <a:r>
              <a:rPr lang="ru-RU" sz="28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pPr algn="l"/>
            <a:r>
              <a:rPr lang="ru-RU" dirty="0" smtClean="0"/>
              <a:t>Кургаева Елена Сергеевна                                                     Москва,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03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91225"/>
            <a:ext cx="8596668" cy="70974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Результаты работы моделей по каждому параметру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83566" y="1979136"/>
            <a:ext cx="3554032" cy="576262"/>
          </a:xfrm>
        </p:spPr>
        <p:txBody>
          <a:bodyPr/>
          <a:lstStyle/>
          <a:p>
            <a:r>
              <a:rPr lang="ru-RU" sz="1600" dirty="0" smtClean="0"/>
              <a:t>модели предсказания</a:t>
            </a:r>
          </a:p>
          <a:p>
            <a:r>
              <a:rPr lang="ru-RU" sz="1600" dirty="0" smtClean="0"/>
              <a:t>модуля </a:t>
            </a:r>
            <a:r>
              <a:rPr lang="ru-RU" sz="1600" dirty="0"/>
              <a:t>упругости при растяжении </a:t>
            </a:r>
            <a:endParaRPr lang="ru-RU" sz="1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974"/>
            <a:ext cx="6683566" cy="190433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40434" y="3971963"/>
            <a:ext cx="3088966" cy="576262"/>
          </a:xfrm>
        </p:spPr>
        <p:txBody>
          <a:bodyPr/>
          <a:lstStyle/>
          <a:p>
            <a:r>
              <a:rPr lang="ru-RU" sz="1600" dirty="0" smtClean="0"/>
              <a:t>модели </a:t>
            </a:r>
            <a:r>
              <a:rPr lang="ru-RU" sz="1600" dirty="0"/>
              <a:t>предсказания</a:t>
            </a:r>
          </a:p>
          <a:p>
            <a:r>
              <a:rPr lang="ru-RU" sz="1600" dirty="0" smtClean="0"/>
              <a:t>прочности при </a:t>
            </a:r>
            <a:r>
              <a:rPr lang="ru-RU" sz="1600" dirty="0"/>
              <a:t>растяжении 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268"/>
            <a:ext cx="6740434" cy="2015652"/>
          </a:xfrm>
        </p:spPr>
      </p:pic>
      <p:sp>
        <p:nvSpPr>
          <p:cNvPr id="9" name="TextBox 8"/>
          <p:cNvSpPr txBox="1"/>
          <p:nvPr/>
        </p:nvSpPr>
        <p:spPr>
          <a:xfrm>
            <a:off x="585894" y="5471354"/>
            <a:ext cx="8596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Результаты построения и обучения моделей, к сожалению, не дали значительного положительного результата. Наименьшая ошибка в предсказании модуля упругости при растяжении получилась у модели линейной регрессии, в предсказании прочности при растяжении у модели «случайный лес». Хотя, эти показатели не сильно отличаются от остальных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6577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701041"/>
            <a:ext cx="8596668" cy="69668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4. Нейронная сеть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5029199"/>
          </a:xfrm>
        </p:spPr>
        <p:txBody>
          <a:bodyPr>
            <a:normAutofit/>
          </a:bodyPr>
          <a:lstStyle/>
          <a:p>
            <a:r>
              <a:rPr lang="ru-RU" dirty="0"/>
              <a:t>Для построения рекомендательной системы соотношения матрица-наполнитель использован многослойный </a:t>
            </a:r>
            <a:r>
              <a:rPr lang="ru-RU" dirty="0" smtClean="0"/>
              <a:t>персептрон;</a:t>
            </a:r>
          </a:p>
          <a:p>
            <a:r>
              <a:rPr lang="ru-RU" dirty="0" smtClean="0"/>
              <a:t>Очищенный </a:t>
            </a:r>
            <a:r>
              <a:rPr lang="ru-RU" dirty="0"/>
              <a:t>от выбросов датасет был разделен на входные и выходные данные, которые в свою очередь были разделены на тренировочную и тестовую части в соотношении 80 и 20%, а после входные тренировочные данные были нормализованы при помощи </a:t>
            </a:r>
            <a:r>
              <a:rPr lang="ru-RU" dirty="0" smtClean="0"/>
              <a:t>TensorFlow.layers.Normalization;</a:t>
            </a:r>
          </a:p>
          <a:p>
            <a:r>
              <a:rPr lang="ru-RU" dirty="0" smtClean="0"/>
              <a:t>Создание нейронной сети </a:t>
            </a:r>
            <a:r>
              <a:rPr lang="ru-RU" dirty="0"/>
              <a:t>с помощью </a:t>
            </a:r>
            <a:r>
              <a:rPr lang="ru-RU" dirty="0" smtClean="0"/>
              <a:t>Sequential и ее компиляция;</a:t>
            </a:r>
          </a:p>
          <a:p>
            <a:r>
              <a:rPr lang="ru-RU" dirty="0" smtClean="0"/>
              <a:t>Обучение модели </a:t>
            </a:r>
            <a:r>
              <a:rPr lang="ru-RU" dirty="0"/>
              <a:t>на тренировочных данных при помощи метода </a:t>
            </a:r>
            <a:r>
              <a:rPr lang="en-US" dirty="0" smtClean="0"/>
              <a:t>fit</a:t>
            </a:r>
            <a:r>
              <a:rPr lang="ru-RU" dirty="0"/>
              <a:t> </a:t>
            </a:r>
            <a:r>
              <a:rPr lang="ru-RU" dirty="0"/>
              <a:t>со следующими </a:t>
            </a:r>
            <a:r>
              <a:rPr lang="ru-RU" dirty="0" smtClean="0"/>
              <a:t>параметрами:</a:t>
            </a:r>
          </a:p>
          <a:p>
            <a:pPr marL="0" indent="0">
              <a:buNone/>
            </a:pPr>
            <a:r>
              <a:rPr lang="ru-RU" dirty="0" smtClean="0"/>
              <a:t>             - </a:t>
            </a:r>
            <a:r>
              <a:rPr lang="ru-RU" dirty="0"/>
              <a:t>validation_split </a:t>
            </a:r>
            <a:r>
              <a:rPr lang="ru-RU" dirty="0" smtClean="0"/>
              <a:t>= 0.2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- verbose = 1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- еpoch = 70</a:t>
            </a:r>
          </a:p>
          <a:p>
            <a:r>
              <a:rPr lang="ru-RU" dirty="0" smtClean="0"/>
              <a:t>График результатов обучения модели;</a:t>
            </a:r>
          </a:p>
          <a:p>
            <a:r>
              <a:rPr lang="ru-RU" dirty="0" smtClean="0"/>
              <a:t>Запуск модели на тестовых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4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2705" y="332044"/>
            <a:ext cx="4185694" cy="68304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Гиперпараметры НС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60" y="1960822"/>
            <a:ext cx="5240519" cy="328173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2069" y="1698171"/>
            <a:ext cx="4193178" cy="4127863"/>
          </a:xfrm>
        </p:spPr>
        <p:txBody>
          <a:bodyPr>
            <a:normAutofit fontScale="92500"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 smtClean="0"/>
              <a:t>входной </a:t>
            </a:r>
            <a:r>
              <a:rPr lang="ru-RU" sz="1500" dirty="0"/>
              <a:t>слой нормализации 12 признаков;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скрытых слоев: 2;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активационная функция скрытых слоев</a:t>
            </a:r>
            <a:r>
              <a:rPr lang="ru-RU" sz="1500" dirty="0" smtClean="0"/>
              <a:t>: relu;</a:t>
            </a:r>
            <a:endParaRPr lang="ru-RU" sz="15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нейронов в каждом </a:t>
            </a:r>
            <a:r>
              <a:rPr lang="ru-RU" sz="1500" dirty="0" smtClean="0"/>
              <a:t>скрытом </a:t>
            </a:r>
            <a:r>
              <a:rPr lang="ru-RU" sz="1500" dirty="0"/>
              <a:t>слое: по 1024;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выходной слой с 1 нейроном (т.е. для одного признака), так как на выходе выводится одно значение для введенных данных;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для оптимизации, как наиболее распространенный и дающий лучшие результаты, был применен метод </a:t>
            </a:r>
            <a:r>
              <a:rPr lang="ru-RU" sz="1500" dirty="0" smtClean="0"/>
              <a:t>Adam;</a:t>
            </a:r>
            <a:endParaRPr lang="ru-RU" sz="15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1500" dirty="0"/>
              <a:t>для оценки качества модели применена loss-функция: MeanSquaredError (MSE).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82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4131"/>
            <a:ext cx="8596667" cy="566738"/>
          </a:xfrm>
        </p:spPr>
        <p:txBody>
          <a:bodyPr/>
          <a:lstStyle/>
          <a:p>
            <a:r>
              <a:rPr lang="ru-RU" dirty="0" smtClean="0"/>
              <a:t>График ошибки модели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" r="754" b="281"/>
          <a:stretch/>
        </p:blipFill>
        <p:spPr>
          <a:xfrm>
            <a:off x="964716" y="2141149"/>
            <a:ext cx="7349082" cy="437721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3" y="1214846"/>
            <a:ext cx="8845490" cy="1162594"/>
          </a:xfrm>
        </p:spPr>
        <p:txBody>
          <a:bodyPr>
            <a:noAutofit/>
          </a:bodyPr>
          <a:lstStyle/>
          <a:p>
            <a:r>
              <a:rPr lang="ru-RU" sz="1400" dirty="0"/>
              <a:t>По результатам обучения строим график, на котором две кривых – отображение среднеквадратической ошибки модели на тестовых (голубая линия) и валидационных данных (красная линия) относительно числа итераций. На рисунке </a:t>
            </a:r>
            <a:r>
              <a:rPr lang="ru-RU" sz="1400" dirty="0" smtClean="0"/>
              <a:t>видим</a:t>
            </a:r>
            <a:r>
              <a:rPr lang="ru-RU" sz="1400" dirty="0"/>
              <a:t>, что линии идут рядом, ошибка постепенно снижается и выходит на плато, где остается приблизительно на одном уровне до конца обучения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366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510924"/>
            <a:ext cx="8596667" cy="566738"/>
          </a:xfrm>
        </p:spPr>
        <p:txBody>
          <a:bodyPr/>
          <a:lstStyle/>
          <a:p>
            <a:r>
              <a:rPr lang="ru-RU" dirty="0" smtClean="0"/>
              <a:t>Запуск модели на тестовых данных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t="-426" r="2495"/>
          <a:stretch/>
        </p:blipFill>
        <p:spPr>
          <a:xfrm>
            <a:off x="261259" y="2203716"/>
            <a:ext cx="9182560" cy="373510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3" y="1303677"/>
            <a:ext cx="8596667" cy="674024"/>
          </a:xfrm>
        </p:spPr>
        <p:txBody>
          <a:bodyPr>
            <a:normAutofit/>
          </a:bodyPr>
          <a:lstStyle/>
          <a:p>
            <a:r>
              <a:rPr lang="ru-RU" sz="1400" dirty="0"/>
              <a:t>Запускаем модель на тестовых данных. По результатам строим </a:t>
            </a:r>
            <a:r>
              <a:rPr lang="ru-RU" sz="1400" dirty="0" smtClean="0"/>
              <a:t>график, для </a:t>
            </a:r>
            <a:r>
              <a:rPr lang="ru-RU" sz="1400" dirty="0"/>
              <a:t>сравнения оригинальных значений выборки и значениями, предсказанными моделью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855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583" y="792480"/>
            <a:ext cx="6243419" cy="70974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5. Заключение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проделанной выпускной квалификационной работы по курсу «Data Science» были изучены теоретические основы методов машинного обучения и основные библиотеки высокоуровневого языка программирования </a:t>
            </a:r>
            <a:r>
              <a:rPr lang="en-US" dirty="0"/>
              <a:t>Python</a:t>
            </a:r>
            <a:r>
              <a:rPr lang="ru-RU" dirty="0"/>
              <a:t>, как один из основных инструментов для анализа данных. В процессе выполнения практической части была возможность использовать изученные на курсе методы машинного обучения и построения моделей на реальных </a:t>
            </a:r>
            <a:r>
              <a:rPr lang="ru-RU" dirty="0" smtClean="0"/>
              <a:t>данных. Результаты </a:t>
            </a:r>
            <a:r>
              <a:rPr lang="ru-RU" dirty="0"/>
              <a:t>построения и обучения моделей, к сожалению, не дали значительного положительного результата, но позволили приобрести опыт работы с данными инструментами.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770709"/>
            <a:ext cx="8596668" cy="5270653"/>
          </a:xfrm>
        </p:spPr>
        <p:txBody>
          <a:bodyPr/>
          <a:lstStyle/>
          <a:p>
            <a:r>
              <a:rPr lang="ru-RU" b="1" dirty="0"/>
              <a:t>Тема:</a:t>
            </a:r>
            <a:r>
              <a:rPr lang="ru-RU" dirty="0"/>
              <a:t> Прогнозирование конечных свойств новых материалов (композиционных материалов</a:t>
            </a:r>
            <a:r>
              <a:rPr lang="ru-RU" dirty="0" smtClean="0"/>
              <a:t>).</a:t>
            </a:r>
          </a:p>
          <a:p>
            <a:r>
              <a:rPr lang="ru-RU" b="1" dirty="0"/>
              <a:t>На входе</a:t>
            </a:r>
            <a:r>
              <a:rPr lang="ru-RU" dirty="0"/>
              <a:t> 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 Кейс основан на реальных производственных задачах Центра НТИ «Цифровое материаловедение: новые материалы и вещества» (структурное подразделение МГТУ им. Н.Э. Баумана).</a:t>
            </a:r>
          </a:p>
          <a:p>
            <a:r>
              <a:rPr lang="ru-RU" b="1" dirty="0"/>
              <a:t>Актуальность:</a:t>
            </a:r>
            <a:r>
              <a:rPr lang="ru-RU" dirty="0"/>
              <a:t>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</a:t>
            </a:r>
            <a:r>
              <a:rPr lang="ru-RU" dirty="0" smtClean="0"/>
              <a:t>цифровыми </a:t>
            </a:r>
            <a:r>
              <a:rPr lang="ru-RU" dirty="0"/>
              <a:t>двойниками новых композитов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Исходные датасеты по свойствам базальтопластика и нашивкам из углепластика были объединены по типу </a:t>
            </a:r>
            <a:r>
              <a:rPr lang="en-US" dirty="0" smtClean="0"/>
              <a:t>INNER </a:t>
            </a:r>
            <a:r>
              <a:rPr lang="ru-RU" dirty="0" smtClean="0"/>
              <a:t>с удалением столбцов нумерации, </a:t>
            </a:r>
            <a:r>
              <a:rPr lang="ru-RU" dirty="0"/>
              <a:t>а количество строк приведено к наименьшему единому значению – </a:t>
            </a:r>
            <a:r>
              <a:rPr lang="ru-RU" dirty="0" smtClean="0"/>
              <a:t>1023.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3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4726"/>
            <a:ext cx="8596667" cy="566738"/>
          </a:xfrm>
        </p:spPr>
        <p:txBody>
          <a:bodyPr/>
          <a:lstStyle/>
          <a:p>
            <a:r>
              <a:rPr lang="ru-RU" dirty="0" smtClean="0"/>
              <a:t>1. Разведочный анализ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-245" r="-127" b="-207"/>
          <a:stretch/>
        </p:blipFill>
        <p:spPr>
          <a:xfrm>
            <a:off x="1030031" y="2521132"/>
            <a:ext cx="7356322" cy="410739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991281"/>
            <a:ext cx="8725361" cy="1621291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/>
              <a:t>Использованы методы: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Проверка наличия пропусков - </a:t>
            </a:r>
            <a:r>
              <a:rPr lang="en-US" sz="1400" dirty="0" smtClean="0"/>
              <a:t>DF.isnull</a:t>
            </a:r>
            <a:r>
              <a:rPr lang="en-US" sz="1400" dirty="0"/>
              <a:t>().sum</a:t>
            </a:r>
            <a:r>
              <a:rPr lang="en-US" sz="1400" dirty="0" smtClean="0"/>
              <a:t>()</a:t>
            </a:r>
            <a:r>
              <a:rPr lang="ru-RU" sz="1400" dirty="0" smtClean="0"/>
              <a:t> – пропусков нет;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Общая информация о датасете - </a:t>
            </a:r>
            <a:r>
              <a:rPr lang="en-US" sz="1400" dirty="0"/>
              <a:t>DF.info</a:t>
            </a:r>
            <a:r>
              <a:rPr lang="en-US" sz="1400" dirty="0" smtClean="0"/>
              <a:t>()</a:t>
            </a:r>
            <a:r>
              <a:rPr lang="ru-RU" sz="1400" dirty="0" smtClean="0"/>
              <a:t> – 1023 строки, 13 колонок, нулевых значений нет;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Количество уникальных значений - </a:t>
            </a:r>
            <a:r>
              <a:rPr lang="en-US" sz="1400" dirty="0"/>
              <a:t>DF.nunique</a:t>
            </a:r>
            <a:r>
              <a:rPr lang="en-US" sz="1400" dirty="0" smtClean="0"/>
              <a:t>()</a:t>
            </a:r>
            <a:r>
              <a:rPr lang="ru-RU" sz="1400" dirty="0" smtClean="0"/>
              <a:t>;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ru-RU" sz="1400" dirty="0" smtClean="0"/>
              <a:t>Описательная статистика </a:t>
            </a:r>
            <a:r>
              <a:rPr lang="en-US" sz="1400" dirty="0" smtClean="0"/>
              <a:t>DF.describe()</a:t>
            </a:r>
            <a:r>
              <a:rPr lang="ru-RU" sz="1400" dirty="0" smtClean="0"/>
              <a:t> – рисунок 1.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808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44286"/>
            <a:ext cx="8596668" cy="53993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Гистограммы </a:t>
            </a:r>
            <a:r>
              <a:rPr lang="ru-RU" sz="2400" dirty="0"/>
              <a:t>распределения (для каждого параметра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82" y="2339550"/>
            <a:ext cx="3254635" cy="2325934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17" y="2339550"/>
            <a:ext cx="3254636" cy="2325934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" y="2322577"/>
            <a:ext cx="3266635" cy="2342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4" y="1382619"/>
            <a:ext cx="791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рамках разведочного анализа были построены гистограммы распределения для каждого параметра. Получилось три вида результатов: 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578" y="4963886"/>
            <a:ext cx="277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Один из примеров нормального распределения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40479" y="4963886"/>
            <a:ext cx="2915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Нормальное </a:t>
            </a:r>
            <a:r>
              <a:rPr lang="ru-RU" sz="1400" dirty="0"/>
              <a:t>распределение со смещением </a:t>
            </a:r>
            <a:r>
              <a:rPr lang="ru-RU" sz="1400" dirty="0" smtClean="0"/>
              <a:t>вправо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6822" y="5071607"/>
            <a:ext cx="271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дискретное </a:t>
            </a:r>
            <a:r>
              <a:rPr lang="ru-RU" sz="1400" dirty="0" smtClean="0"/>
              <a:t>распределение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179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98418"/>
            <a:ext cx="8596667" cy="566738"/>
          </a:xfrm>
        </p:spPr>
        <p:txBody>
          <a:bodyPr/>
          <a:lstStyle/>
          <a:p>
            <a:r>
              <a:rPr lang="ru-RU" dirty="0"/>
              <a:t>Диаграммы boxplot или "ящик с усами"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337" r="450" b="-1869"/>
          <a:stretch/>
        </p:blipFill>
        <p:spPr>
          <a:xfrm>
            <a:off x="1293224" y="2339459"/>
            <a:ext cx="6413862" cy="448774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227909"/>
            <a:ext cx="8596667" cy="1111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/>
              <a:t>Также в рамках разведочного анализа построены диаграммы </a:t>
            </a:r>
            <a:r>
              <a:rPr lang="en-US" sz="1400" dirty="0" smtClean="0"/>
              <a:t>boxplot </a:t>
            </a:r>
            <a:r>
              <a:rPr lang="ru-RU" sz="1400" dirty="0" smtClean="0"/>
              <a:t>для каждого параметра отдельно и общая. </a:t>
            </a:r>
            <a:r>
              <a:rPr lang="ru-RU" sz="1400" dirty="0"/>
              <a:t>По диаграммам можно сделать вывод о том, что выбросы есть по всем </a:t>
            </a:r>
            <a:r>
              <a:rPr lang="ru-RU" sz="1400" dirty="0" smtClean="0"/>
              <a:t>характеристикам</a:t>
            </a:r>
            <a:r>
              <a:rPr lang="ru-RU" sz="1400" dirty="0"/>
              <a:t>, кроме </a:t>
            </a:r>
            <a:r>
              <a:rPr lang="ru-RU" sz="1400" dirty="0" smtClean="0"/>
              <a:t>«Угол </a:t>
            </a:r>
            <a:r>
              <a:rPr lang="ru-RU" sz="1400" dirty="0"/>
              <a:t>нашивки, </a:t>
            </a:r>
            <a:r>
              <a:rPr lang="ru-RU" sz="1400" dirty="0" smtClean="0"/>
              <a:t>град».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906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9362"/>
            <a:ext cx="8596667" cy="566738"/>
          </a:xfrm>
        </p:spPr>
        <p:txBody>
          <a:bodyPr/>
          <a:lstStyle/>
          <a:p>
            <a:r>
              <a:rPr lang="ru-RU" dirty="0" smtClean="0"/>
              <a:t>Тепловая карта коэффициентов корреляции Пирсона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" r="-164" b="203"/>
          <a:stretch/>
        </p:blipFill>
        <p:spPr>
          <a:xfrm>
            <a:off x="1252039" y="2302726"/>
            <a:ext cx="6415858" cy="455527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127068"/>
            <a:ext cx="8754049" cy="1371601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 рамках разведочного анализа была построена тепловая карта коэффициентов корреляции, которая, как и попарные </a:t>
            </a:r>
            <a:r>
              <a:rPr lang="ru-RU" sz="1400" dirty="0"/>
              <a:t>графики рассеяния </a:t>
            </a:r>
            <a:r>
              <a:rPr lang="ru-RU" sz="1400" dirty="0" smtClean="0"/>
              <a:t>показывает </a:t>
            </a:r>
            <a:r>
              <a:rPr lang="ru-RU" sz="1400" dirty="0"/>
              <a:t>очень слабую зависимость между переменными датасета. Все полученные коэффициенты корреляции находятся в промежутке значений от - 0,25 до 0,25. Т.е. скорее всего представленный детасет был предобработан и оставшиеся переменные являются независимыми, каждая из них несет свою функцию при влиянии на композитный материал.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48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1" y="463731"/>
            <a:ext cx="8596667" cy="566738"/>
          </a:xfrm>
        </p:spPr>
        <p:txBody>
          <a:bodyPr/>
          <a:lstStyle/>
          <a:p>
            <a:r>
              <a:rPr lang="ru-RU" dirty="0" smtClean="0"/>
              <a:t>2. Предобработка данных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0" y="1247300"/>
            <a:ext cx="8596667" cy="178328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u="sng" dirty="0" smtClean="0"/>
              <a:t>Удаление выбросов</a:t>
            </a:r>
            <a:r>
              <a:rPr lang="ru-RU" sz="1400" dirty="0" smtClean="0"/>
              <a:t>. Проведено сравнение двух методов: </a:t>
            </a:r>
          </a:p>
          <a:p>
            <a:r>
              <a:rPr lang="ru-RU" sz="1400" dirty="0" smtClean="0"/>
              <a:t>      Общее </a:t>
            </a:r>
            <a:r>
              <a:rPr lang="ru-RU" sz="1400" dirty="0"/>
              <a:t>количество выбросов в датасете </a:t>
            </a:r>
            <a:r>
              <a:rPr lang="ru-RU" sz="1400" dirty="0" smtClean="0"/>
              <a:t>методом трех сигм составляет </a:t>
            </a:r>
            <a:r>
              <a:rPr lang="ru-RU" sz="1400" dirty="0"/>
              <a:t>24.</a:t>
            </a:r>
          </a:p>
          <a:p>
            <a:r>
              <a:rPr lang="ru-RU" sz="1400" dirty="0" smtClean="0"/>
              <a:t>      Общее </a:t>
            </a:r>
            <a:r>
              <a:rPr lang="ru-RU" sz="1400" dirty="0"/>
              <a:t>количество выбросов в датасете </a:t>
            </a:r>
            <a:r>
              <a:rPr lang="ru-RU" sz="1400" dirty="0" smtClean="0"/>
              <a:t>методом межквартильных расстояний составляет </a:t>
            </a:r>
            <a:r>
              <a:rPr lang="ru-RU" sz="1400" dirty="0"/>
              <a:t>93.</a:t>
            </a:r>
          </a:p>
          <a:p>
            <a:r>
              <a:rPr lang="ru-RU" sz="1400" dirty="0" smtClean="0"/>
              <a:t>      Был выбран метод трех сигм в виду и так небольшого размера датасета.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u="sng" dirty="0" smtClean="0"/>
              <a:t>Нормализация</a:t>
            </a:r>
            <a:r>
              <a:rPr lang="ru-RU" sz="1400" dirty="0" smtClean="0"/>
              <a:t> при помощи встроенного метода </a:t>
            </a:r>
            <a:r>
              <a:rPr lang="en-US" sz="1400" dirty="0" smtClean="0"/>
              <a:t>MinMaxScaler().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7" y="3247413"/>
            <a:ext cx="4778610" cy="23662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7" y="3247413"/>
            <a:ext cx="4778609" cy="2366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0" y="5830541"/>
            <a:ext cx="4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Визуализация разброса данных до нормализации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68834" y="5830540"/>
            <a:ext cx="476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Визуализация разброса данных после нормализации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3833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950" y="410287"/>
            <a:ext cx="8947431" cy="566738"/>
          </a:xfrm>
        </p:spPr>
        <p:txBody>
          <a:bodyPr>
            <a:noAutofit/>
          </a:bodyPr>
          <a:lstStyle/>
          <a:p>
            <a:r>
              <a:rPr lang="ru-RU" dirty="0"/>
              <a:t>Диаграммы boxplot или </a:t>
            </a:r>
            <a:r>
              <a:rPr lang="ru-RU" dirty="0" smtClean="0"/>
              <a:t>«ящик </a:t>
            </a:r>
            <a:r>
              <a:rPr lang="ru-RU" dirty="0"/>
              <a:t>с </a:t>
            </a:r>
            <a:r>
              <a:rPr lang="ru-RU" dirty="0" smtClean="0"/>
              <a:t>усами» после нормализации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" t="-71" r="450" b="80"/>
          <a:stretch/>
        </p:blipFill>
        <p:spPr>
          <a:xfrm>
            <a:off x="1135840" y="1641803"/>
            <a:ext cx="7093883" cy="508557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3" y="1226412"/>
            <a:ext cx="8596667" cy="674024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 рамках предобработки данных также построена диаграмма </a:t>
            </a:r>
            <a:r>
              <a:rPr lang="en-US" sz="1400" dirty="0" smtClean="0"/>
              <a:t>boxplot </a:t>
            </a:r>
            <a:r>
              <a:rPr lang="ru-RU" sz="1400" dirty="0" smtClean="0"/>
              <a:t>после нормализации данных.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657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912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3. Обучение моделей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93670"/>
            <a:ext cx="8596668" cy="421930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представленной работе перед нами стояло три основные задачи, две из которых являются задачами </a:t>
            </a:r>
            <a:r>
              <a:rPr lang="ru-RU" dirty="0" smtClean="0"/>
              <a:t>регрессии – это предсказания </a:t>
            </a:r>
            <a:r>
              <a:rPr lang="ru-RU" dirty="0"/>
              <a:t>модуля упругости при растяжении и прочности при </a:t>
            </a:r>
            <a:r>
              <a:rPr lang="ru-RU" dirty="0" smtClean="0"/>
              <a:t>растяжении. Для их решения </a:t>
            </a:r>
            <a:r>
              <a:rPr lang="ru-RU" dirty="0"/>
              <a:t>были использованы следующие методы:</a:t>
            </a:r>
          </a:p>
          <a:p>
            <a:pPr marL="0" lvl="0" indent="0">
              <a:buNone/>
            </a:pPr>
            <a:r>
              <a:rPr lang="ru-RU" dirty="0" smtClean="0"/>
              <a:t>               - Линейная </a:t>
            </a:r>
            <a:r>
              <a:rPr lang="ru-RU" dirty="0"/>
              <a:t>регрессия;</a:t>
            </a:r>
          </a:p>
          <a:p>
            <a:pPr marL="0" lvl="0" indent="0">
              <a:buNone/>
            </a:pPr>
            <a:r>
              <a:rPr lang="ru-RU" dirty="0" smtClean="0"/>
              <a:t>               - Случайный </a:t>
            </a:r>
            <a:r>
              <a:rPr lang="ru-RU" dirty="0"/>
              <a:t>лес;</a:t>
            </a:r>
          </a:p>
          <a:p>
            <a:pPr marL="0" lvl="0" indent="0">
              <a:buNone/>
            </a:pPr>
            <a:r>
              <a:rPr lang="ru-RU" dirty="0" smtClean="0"/>
              <a:t>               - Градиентный </a:t>
            </a:r>
            <a:r>
              <a:rPr lang="ru-RU" dirty="0"/>
              <a:t>бустинг;</a:t>
            </a:r>
          </a:p>
          <a:p>
            <a:pPr marL="0" indent="0">
              <a:buNone/>
            </a:pPr>
            <a:r>
              <a:rPr lang="ru-RU" dirty="0" smtClean="0"/>
              <a:t>               - Метод </a:t>
            </a:r>
            <a:r>
              <a:rPr lang="en-US" dirty="0"/>
              <a:t>k</a:t>
            </a:r>
            <a:r>
              <a:rPr lang="ru-RU" dirty="0"/>
              <a:t> ближайших </a:t>
            </a:r>
            <a:r>
              <a:rPr lang="ru-RU" dirty="0" smtClean="0"/>
              <a:t>соседей.</a:t>
            </a:r>
          </a:p>
          <a:p>
            <a:r>
              <a:rPr lang="ru-RU" dirty="0" smtClean="0"/>
              <a:t>В начале работы данные были разделены на обучающую и тестовую выборки в соотношении 70 и 30%. Также была создана функция </a:t>
            </a:r>
            <a:r>
              <a:rPr lang="en-US" dirty="0" smtClean="0"/>
              <a:t>GridSearchCVCouner</a:t>
            </a:r>
            <a:r>
              <a:rPr lang="ru-RU" dirty="0" smtClean="0"/>
              <a:t> для </a:t>
            </a:r>
            <a:r>
              <a:rPr lang="ru-RU" dirty="0"/>
              <a:t>поиска лучших параметров модели с помощью </a:t>
            </a:r>
            <a:r>
              <a:rPr lang="ru-RU" dirty="0" smtClean="0"/>
              <a:t>GridSearchCV и функция ErrorCouner </a:t>
            </a:r>
            <a:r>
              <a:rPr lang="ru-RU" dirty="0"/>
              <a:t>- для вывода результатов работы </a:t>
            </a:r>
            <a:r>
              <a:rPr lang="ru-RU" dirty="0" smtClean="0"/>
              <a:t>модели в виде ошибок </a:t>
            </a:r>
            <a:r>
              <a:rPr lang="en-US" dirty="0" smtClean="0"/>
              <a:t>MAE, MSE, R2 score.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3954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940</Words>
  <Application>Microsoft Office PowerPoint</Application>
  <PresentationFormat>Широкоэкранный</PresentationFormat>
  <Paragraphs>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Аспект</vt:lpstr>
      <vt:lpstr>ВЫПУСКНАЯ КВАЛИФИКАЦИОННАЯ РАБОТА  по курсу  «Data Science»</vt:lpstr>
      <vt:lpstr>Презентация PowerPoint</vt:lpstr>
      <vt:lpstr>1. Разведочный анализ</vt:lpstr>
      <vt:lpstr>Гистограммы распределения (для каждого параметра)</vt:lpstr>
      <vt:lpstr>Диаграммы boxplot или "ящик с усами"</vt:lpstr>
      <vt:lpstr>Тепловая карта коэффициентов корреляции Пирсона</vt:lpstr>
      <vt:lpstr>2. Предобработка данных</vt:lpstr>
      <vt:lpstr>Диаграммы boxplot или «ящик с усами» после нормализации</vt:lpstr>
      <vt:lpstr>3. Обучение моделей</vt:lpstr>
      <vt:lpstr>Результаты работы моделей по каждому параметру</vt:lpstr>
      <vt:lpstr>4. Нейронная сеть</vt:lpstr>
      <vt:lpstr>Гиперпараметры НС</vt:lpstr>
      <vt:lpstr>График ошибки модели</vt:lpstr>
      <vt:lpstr>Запуск модели на тестовых данных</vt:lpstr>
      <vt:lpstr>5.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Елена</dc:creator>
  <cp:lastModifiedBy>Елена</cp:lastModifiedBy>
  <cp:revision>15</cp:revision>
  <dcterms:created xsi:type="dcterms:W3CDTF">2022-06-16T18:31:36Z</dcterms:created>
  <dcterms:modified xsi:type="dcterms:W3CDTF">2022-06-16T20:41:50Z</dcterms:modified>
</cp:coreProperties>
</file>