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3" r:id="rId2"/>
    <p:sldId id="259" r:id="rId3"/>
    <p:sldId id="256" r:id="rId4"/>
    <p:sldId id="269" r:id="rId5"/>
    <p:sldId id="258" r:id="rId6"/>
    <p:sldId id="266" r:id="rId7"/>
    <p:sldId id="257" r:id="rId8"/>
    <p:sldId id="267" r:id="rId9"/>
    <p:sldId id="268" r:id="rId10"/>
    <p:sldId id="272" r:id="rId11"/>
    <p:sldId id="265" r:id="rId12"/>
    <p:sldId id="271" r:id="rId13"/>
    <p:sldId id="270" r:id="rId14"/>
    <p:sldId id="264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4660"/>
  </p:normalViewPr>
  <p:slideViewPr>
    <p:cSldViewPr>
      <p:cViewPr varScale="1">
        <p:scale>
          <a:sx n="84" d="100"/>
          <a:sy n="84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27-08\2%20&#1082;&#1091;&#1088;&#1089;%20&#1080;&#1085;&#1092;&#1086;&#1088;&#1084;&#1072;&#1090;&#1080;&#1082;&#1072;-&#1085;&#1086;&#1074;&#1072;&#1103;%20&#1087;&#1088;&#1086;&#1075;&#1088;&#1072;&#1084;&#1084;&#1072;\2%20&#1089;&#1077;&#1084;&#1077;&#1089;&#1090;&#1088;\&#1044;&#1058;-22%20&#1057;&#1090;&#1072;&#1089;\3%20&#1082;&#1074;&#1072;&#1088;&#1090;&#1072;&#1083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sz="1600"/>
              <a:t>Отчет о продажах по отделам 3 квартал</a:t>
            </a:r>
          </a:p>
        </c:rich>
      </c:tx>
      <c:layout>
        <c:manualLayout>
          <c:xMode val="edge"/>
          <c:yMode val="edge"/>
          <c:x val="0.19299297941254398"/>
          <c:y val="2.0749328505982996E-2"/>
        </c:manualLayout>
      </c:layout>
    </c:title>
    <c:view3D>
      <c:perspective val="30"/>
    </c:view3D>
    <c:sideWall>
      <c:spPr>
        <a:ln>
          <a:solidFill>
            <a:srgbClr val="FF0000"/>
          </a:solidFill>
        </a:ln>
      </c:spPr>
    </c:sideWall>
    <c:backWall>
      <c:spPr>
        <a:ln>
          <a:solidFill>
            <a:srgbClr val="FF0000"/>
          </a:solidFill>
        </a:ln>
      </c:spPr>
    </c:backWall>
    <c:plotArea>
      <c:layout>
        <c:manualLayout>
          <c:layoutTarget val="inner"/>
          <c:xMode val="edge"/>
          <c:yMode val="edge"/>
          <c:x val="0.10875162731206504"/>
          <c:y val="0.13359980699312279"/>
          <c:w val="0.73151095747196149"/>
          <c:h val="0.82454700022437688"/>
        </c:manualLayout>
      </c:layout>
      <c:bar3DChart>
        <c:barDir val="col"/>
        <c:grouping val="clustered"/>
        <c:ser>
          <c:idx val="0"/>
          <c:order val="0"/>
          <c:tx>
            <c:strRef>
              <c:f>'3 квартал'!$A$4</c:f>
              <c:strCache>
                <c:ptCount val="1"/>
                <c:pt idx="0">
                  <c:v>Доходы</c:v>
                </c:pt>
              </c:strCache>
            </c:strRef>
          </c:tx>
          <c:dLbls>
            <c:dLbl>
              <c:idx val="0"/>
              <c:layout>
                <c:manualLayout>
                  <c:x val="1.388888888888899E-2"/>
                  <c:y val="-3.2407407407407669E-2"/>
                </c:manualLayout>
              </c:layout>
              <c:showVal val="1"/>
            </c:dLbl>
            <c:dLbl>
              <c:idx val="1"/>
              <c:layout>
                <c:manualLayout>
                  <c:x val="1.9444444444444445E-2"/>
                  <c:y val="2.3148148148148147E-2"/>
                </c:manualLayout>
              </c:layout>
              <c:showVal val="1"/>
            </c:dLbl>
            <c:dLbl>
              <c:idx val="2"/>
              <c:layout>
                <c:manualLayout>
                  <c:x val="1.5116732044017913E-2"/>
                  <c:y val="-1.0262748583490718E-2"/>
                </c:manualLayout>
              </c:layout>
              <c:showVal val="1"/>
            </c:dLbl>
            <c:dLbl>
              <c:idx val="3"/>
              <c:layout>
                <c:manualLayout>
                  <c:x val="2.9522360763334001E-2"/>
                  <c:y val="-2.0637412836482249E-2"/>
                </c:manualLayout>
              </c:layout>
              <c:showVal val="1"/>
            </c:dLbl>
            <c:spPr>
              <a:ln>
                <a:solidFill>
                  <a:srgbClr val="FF0000"/>
                </a:solidFill>
              </a:ln>
            </c:spPr>
            <c:showVal val="1"/>
          </c:dLbls>
          <c:cat>
            <c:strRef>
              <c:f>'3 квартал'!$B$3:$E$3</c:f>
              <c:strCache>
                <c:ptCount val="4"/>
                <c:pt idx="0">
                  <c:v>Отдел 1</c:v>
                </c:pt>
                <c:pt idx="1">
                  <c:v>Отдел 2</c:v>
                </c:pt>
                <c:pt idx="2">
                  <c:v>Отдел 3</c:v>
                </c:pt>
                <c:pt idx="3">
                  <c:v>Всего</c:v>
                </c:pt>
              </c:strCache>
            </c:strRef>
          </c:cat>
          <c:val>
            <c:numRef>
              <c:f>'3 квартал'!$B$4:$E$4</c:f>
              <c:numCache>
                <c:formatCode>#,##0.00"р."</c:formatCode>
                <c:ptCount val="4"/>
                <c:pt idx="0">
                  <c:v>124.52</c:v>
                </c:pt>
                <c:pt idx="1">
                  <c:v>248.56</c:v>
                </c:pt>
                <c:pt idx="2">
                  <c:v>741.55</c:v>
                </c:pt>
                <c:pt idx="3">
                  <c:v>1114.6299999999999</c:v>
                </c:pt>
              </c:numCache>
            </c:numRef>
          </c:val>
        </c:ser>
        <c:ser>
          <c:idx val="1"/>
          <c:order val="1"/>
          <c:tx>
            <c:strRef>
              <c:f>'3 квартал'!$A$5</c:f>
              <c:strCache>
                <c:ptCount val="1"/>
                <c:pt idx="0">
                  <c:v>Расходы</c:v>
                </c:pt>
              </c:strCache>
            </c:strRef>
          </c:tx>
          <c:cat>
            <c:strRef>
              <c:f>'3 квартал'!$B$3:$E$3</c:f>
              <c:strCache>
                <c:ptCount val="4"/>
                <c:pt idx="0">
                  <c:v>Отдел 1</c:v>
                </c:pt>
                <c:pt idx="1">
                  <c:v>Отдел 2</c:v>
                </c:pt>
                <c:pt idx="2">
                  <c:v>Отдел 3</c:v>
                </c:pt>
                <c:pt idx="3">
                  <c:v>Всего</c:v>
                </c:pt>
              </c:strCache>
            </c:strRef>
          </c:cat>
          <c:val>
            <c:numRef>
              <c:f>'3 квартал'!$B$5:$E$5</c:f>
              <c:numCache>
                <c:formatCode>#,##0.00"р."</c:formatCode>
                <c:ptCount val="4"/>
                <c:pt idx="0">
                  <c:v>200</c:v>
                </c:pt>
                <c:pt idx="1">
                  <c:v>198.36</c:v>
                </c:pt>
                <c:pt idx="2">
                  <c:v>625.79999999999995</c:v>
                </c:pt>
                <c:pt idx="3">
                  <c:v>1024.1599999999999</c:v>
                </c:pt>
              </c:numCache>
            </c:numRef>
          </c:val>
        </c:ser>
        <c:ser>
          <c:idx val="2"/>
          <c:order val="2"/>
          <c:tx>
            <c:strRef>
              <c:f>'3 квартал'!$A$6</c:f>
              <c:strCache>
                <c:ptCount val="1"/>
                <c:pt idx="0">
                  <c:v>Прибыль</c:v>
                </c:pt>
              </c:strCache>
            </c:strRef>
          </c:tx>
          <c:cat>
            <c:strRef>
              <c:f>'3 квартал'!$B$3:$E$3</c:f>
              <c:strCache>
                <c:ptCount val="4"/>
                <c:pt idx="0">
                  <c:v>Отдел 1</c:v>
                </c:pt>
                <c:pt idx="1">
                  <c:v>Отдел 2</c:v>
                </c:pt>
                <c:pt idx="2">
                  <c:v>Отдел 3</c:v>
                </c:pt>
                <c:pt idx="3">
                  <c:v>Всего</c:v>
                </c:pt>
              </c:strCache>
            </c:strRef>
          </c:cat>
          <c:val>
            <c:numRef>
              <c:f>'3 квартал'!$B$6:$E$6</c:f>
              <c:numCache>
                <c:formatCode>#,##0.00"р."</c:formatCode>
                <c:ptCount val="4"/>
                <c:pt idx="0">
                  <c:v>-75.48</c:v>
                </c:pt>
                <c:pt idx="1">
                  <c:v>50.20000000000001</c:v>
                </c:pt>
                <c:pt idx="2">
                  <c:v>115.75</c:v>
                </c:pt>
                <c:pt idx="3">
                  <c:v>90.470000000000013</c:v>
                </c:pt>
              </c:numCache>
            </c:numRef>
          </c:val>
        </c:ser>
        <c:shape val="cylinder"/>
        <c:axId val="102632448"/>
        <c:axId val="108224896"/>
        <c:axId val="0"/>
      </c:bar3DChart>
      <c:catAx>
        <c:axId val="102632448"/>
        <c:scaling>
          <c:orientation val="minMax"/>
        </c:scaling>
        <c:axPos val="b"/>
        <c:tickLblPos val="nextTo"/>
        <c:crossAx val="108224896"/>
        <c:crosses val="autoZero"/>
        <c:auto val="1"/>
        <c:lblAlgn val="ctr"/>
        <c:lblOffset val="100"/>
      </c:catAx>
      <c:valAx>
        <c:axId val="108224896"/>
        <c:scaling>
          <c:orientation val="minMax"/>
        </c:scaling>
        <c:axPos val="l"/>
        <c:majorGridlines/>
        <c:numFmt formatCode="#,##0&quot;р.&quot;" sourceLinked="0"/>
        <c:tickLblPos val="nextTo"/>
        <c:crossAx val="102632448"/>
        <c:crosses val="autoZero"/>
        <c:crossBetween val="between"/>
      </c:valAx>
      <c:spPr>
        <a:ln w="19050">
          <a:solidFill>
            <a:srgbClr val="002060"/>
          </a:solidFill>
        </a:ln>
      </c:spPr>
    </c:plotArea>
    <c:legend>
      <c:legendPos val="r"/>
      <c:layout/>
    </c:legend>
    <c:plotVisOnly val="1"/>
  </c:chart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8E390-F5A1-4AFB-8ECB-68E655B9E9E6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4AFCF-EAB8-4A10-A448-1934BDACE01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3CA45-4D82-4E2A-B3BB-2E7E685828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09E7D-7EF3-4C34-BDBD-1289296293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82727-2953-4446-A137-88E3ECFCD3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96853-C2A6-4039-B82C-F9FAEEC664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E59D1-0E89-4AB6-8C02-28E188A4B1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90868-4C48-4D8B-AE09-AF955F7B28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FE9F9-C9B2-4E3B-BF8A-4FD3EE54EF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164B2-FE77-4085-BDC6-4016C6EC9A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FC8F7-633B-4415-B3CD-C919B2254E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8087C-4154-4079-94A7-0301777AEB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D7A18-9772-44F5-8261-0BF15934F8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3543BA63-D9D0-4902-8ED8-39D7206E23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99592" y="692696"/>
            <a:ext cx="7488832" cy="446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roadway" pitchFamily="82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76264"/>
          </a:xfrm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4800" b="1" smtClean="0">
                <a:solidFill>
                  <a:srgbClr val="FF0000"/>
                </a:solidFill>
              </a:rPr>
              <a:t>Базовые инструменты </a:t>
            </a:r>
            <a:br>
              <a:rPr lang="ru-RU" sz="4800" b="1" smtClean="0">
                <a:solidFill>
                  <a:srgbClr val="FF0000"/>
                </a:solidFill>
              </a:rPr>
            </a:br>
            <a:r>
              <a:rPr lang="ru-RU" sz="4800" b="1" smtClean="0">
                <a:solidFill>
                  <a:srgbClr val="FF0000"/>
                </a:solidFill>
              </a:rPr>
              <a:t>обработки информации</a:t>
            </a:r>
            <a:endParaRPr lang="ru-RU" sz="4800" b="1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691680" y="2492896"/>
            <a:ext cx="7272808" cy="4032448"/>
          </a:xfrm>
        </p:spPr>
        <p:txBody>
          <a:bodyPr>
            <a:normAutofit/>
          </a:bodyPr>
          <a:lstStyle/>
          <a:p>
            <a:pPr marL="712788" indent="-449263" algn="l">
              <a:lnSpc>
                <a:spcPts val="3600"/>
              </a:lnSpc>
              <a:buSzPct val="120000"/>
              <a:buFont typeface="Wingdings" pitchFamily="2" charset="2"/>
              <a:buChar char="J"/>
            </a:pPr>
            <a:r>
              <a:rPr lang="ru-RU" smtClean="0">
                <a:solidFill>
                  <a:schemeClr val="tx1"/>
                </a:solidFill>
              </a:rPr>
              <a:t>Интерфейс окна </a:t>
            </a:r>
            <a:r>
              <a:rPr lang="en-US" smtClean="0">
                <a:solidFill>
                  <a:schemeClr val="tx1"/>
                </a:solidFill>
              </a:rPr>
              <a:t>Excel</a:t>
            </a:r>
          </a:p>
          <a:p>
            <a:pPr marL="712788" indent="-449263" algn="l">
              <a:lnSpc>
                <a:spcPts val="3600"/>
              </a:lnSpc>
              <a:buSzPct val="120000"/>
              <a:buFont typeface="Wingdings" pitchFamily="2" charset="2"/>
              <a:buChar char="J"/>
            </a:pPr>
            <a:r>
              <a:rPr lang="ru-RU" smtClean="0">
                <a:solidFill>
                  <a:schemeClr val="tx1"/>
                </a:solidFill>
              </a:rPr>
              <a:t>Назначение инструментов</a:t>
            </a:r>
          </a:p>
          <a:p>
            <a:pPr marL="712788" indent="-449263" algn="l">
              <a:lnSpc>
                <a:spcPts val="3600"/>
              </a:lnSpc>
              <a:buSzPct val="120000"/>
              <a:buFont typeface="Wingdings" pitchFamily="2" charset="2"/>
              <a:buChar char="J"/>
            </a:pPr>
            <a:r>
              <a:rPr lang="ru-RU" smtClean="0">
                <a:solidFill>
                  <a:schemeClr val="tx1"/>
                </a:solidFill>
              </a:rPr>
              <a:t>Типы ссылок</a:t>
            </a:r>
          </a:p>
          <a:p>
            <a:pPr marL="712788" indent="-449263" algn="l">
              <a:lnSpc>
                <a:spcPts val="3600"/>
              </a:lnSpc>
              <a:buSzPct val="120000"/>
              <a:buFont typeface="Wingdings" pitchFamily="2" charset="2"/>
              <a:buChar char="J"/>
            </a:pPr>
            <a:r>
              <a:rPr lang="ru-RU" smtClean="0">
                <a:solidFill>
                  <a:schemeClr val="tx1"/>
                </a:solidFill>
              </a:rPr>
              <a:t>Назначение указателей</a:t>
            </a:r>
          </a:p>
          <a:p>
            <a:pPr marL="712788" indent="-449263" algn="l">
              <a:lnSpc>
                <a:spcPts val="3600"/>
              </a:lnSpc>
              <a:buSzPct val="120000"/>
              <a:buFont typeface="Wingdings" pitchFamily="2" charset="2"/>
              <a:buChar char="J"/>
            </a:pPr>
            <a:r>
              <a:rPr lang="ru-RU" smtClean="0">
                <a:solidFill>
                  <a:schemeClr val="tx1"/>
                </a:solidFill>
              </a:rPr>
              <a:t>Причины ошибок</a:t>
            </a:r>
          </a:p>
          <a:p>
            <a:pPr marL="712788" indent="-449263" algn="l">
              <a:lnSpc>
                <a:spcPts val="3600"/>
              </a:lnSpc>
              <a:buSzPct val="120000"/>
              <a:buFont typeface="Wingdings" pitchFamily="2" charset="2"/>
              <a:buChar char="J"/>
            </a:pPr>
            <a:r>
              <a:rPr lang="ru-RU" smtClean="0">
                <a:solidFill>
                  <a:schemeClr val="tx1"/>
                </a:solidFill>
              </a:rPr>
              <a:t>Адреса диапазонов</a:t>
            </a:r>
          </a:p>
          <a:p>
            <a:pPr marL="712788" indent="-449263" algn="l">
              <a:lnSpc>
                <a:spcPts val="3600"/>
              </a:lnSpc>
              <a:buSzPct val="120000"/>
              <a:buFont typeface="Wingdings" pitchFamily="2" charset="2"/>
              <a:buChar char="J"/>
            </a:pPr>
            <a:r>
              <a:rPr lang="ru-RU" smtClean="0">
                <a:solidFill>
                  <a:schemeClr val="tx1"/>
                </a:solidFill>
              </a:rPr>
              <a:t>Типы и элементы диаграмм</a:t>
            </a:r>
          </a:p>
          <a:p>
            <a:endParaRPr lang="ru-RU" smtClean="0"/>
          </a:p>
          <a:p>
            <a:endParaRPr lang="ru-RU" smtClean="0"/>
          </a:p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pPr eaLnBrk="1" hangingPunct="1"/>
            <a:r>
              <a:rPr lang="ru-RU" sz="4000" b="1" smtClean="0">
                <a:solidFill>
                  <a:srgbClr val="FF0000"/>
                </a:solidFill>
              </a:rPr>
              <a:t>Назовите назначение указателей</a:t>
            </a:r>
          </a:p>
        </p:txBody>
      </p:sp>
      <p:pic>
        <p:nvPicPr>
          <p:cNvPr id="6149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 t="8739" b="12602"/>
          <a:stretch>
            <a:fillRect/>
          </a:stretch>
        </p:blipFill>
        <p:spPr bwMode="auto">
          <a:xfrm>
            <a:off x="2298058" y="1268760"/>
            <a:ext cx="823912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7408" y="2534271"/>
            <a:ext cx="722313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5970" y="1238127"/>
            <a:ext cx="8651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327373" y="226985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ru-RU" dirty="0" smtClean="0"/>
          </a:p>
          <a:p>
            <a:pPr marL="342900" indent="-342900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57114" y="144863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692462" y="238069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ru-RU" dirty="0" smtClean="0"/>
          </a:p>
          <a:p>
            <a:pPr marL="342900" indent="-342900"/>
            <a:endParaRPr lang="ru-RU" dirty="0"/>
          </a:p>
        </p:txBody>
      </p:sp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8214" y="4869160"/>
            <a:ext cx="8636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1070" y="3573016"/>
            <a:ext cx="8778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392025" y="299949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ru-RU" dirty="0"/>
          </a:p>
        </p:txBody>
      </p:sp>
      <p:sp>
        <p:nvSpPr>
          <p:cNvPr id="28" name="Стрелка вправо 27"/>
          <p:cNvSpPr/>
          <p:nvPr/>
        </p:nvSpPr>
        <p:spPr>
          <a:xfrm>
            <a:off x="5788544" y="3902423"/>
            <a:ext cx="360040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 rot="5400000">
            <a:off x="5788544" y="5193196"/>
            <a:ext cx="360040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29"/>
          <p:cNvGrpSpPr/>
          <p:nvPr/>
        </p:nvGrpSpPr>
        <p:grpSpPr>
          <a:xfrm>
            <a:off x="2381402" y="2420888"/>
            <a:ext cx="657225" cy="719137"/>
            <a:chOff x="899592" y="3429000"/>
            <a:chExt cx="657225" cy="719137"/>
          </a:xfrm>
        </p:grpSpPr>
        <p:pic>
          <p:nvPicPr>
            <p:cNvPr id="31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99592" y="3429000"/>
              <a:ext cx="657225" cy="719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2" name="Прямая соединительная линия 31"/>
            <p:cNvCxnSpPr/>
            <p:nvPr/>
          </p:nvCxnSpPr>
          <p:spPr>
            <a:xfrm>
              <a:off x="1153716" y="3531488"/>
              <a:ext cx="1440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1153716" y="4005064"/>
              <a:ext cx="1440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5842992" cy="720080"/>
          </a:xfrm>
        </p:spPr>
        <p:txBody>
          <a:bodyPr/>
          <a:lstStyle/>
          <a:p>
            <a:pPr algn="l"/>
            <a:r>
              <a:rPr lang="ru-RU" sz="2000" dirty="0" smtClean="0"/>
              <a:t>Создайте на листе </a:t>
            </a:r>
            <a:r>
              <a:rPr lang="en-US" sz="2000" dirty="0" smtClean="0"/>
              <a:t>Excel </a:t>
            </a:r>
            <a:r>
              <a:rPr lang="ru-RU" sz="2000" dirty="0" smtClean="0"/>
              <a:t>формулы заведомо содержащие ниже перечисленные ошибки</a:t>
            </a:r>
            <a:endParaRPr lang="ru-RU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23528" y="1916832"/>
            <a:ext cx="8712968" cy="4608512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7620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Сообщение начинается значком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(решётка)</a:t>
            </a:r>
            <a:endParaRPr kumimoji="0" lang="ru-RU" sz="32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7620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#ДЕЛ/0!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 </a:t>
            </a: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defTabSz="762000">
              <a:spcBef>
                <a:spcPts val="1200"/>
              </a:spcBef>
              <a:tabLst>
                <a:tab pos="88900" algn="l"/>
              </a:tabLst>
            </a:pPr>
            <a:r>
              <a:rPr lang="ru-RU" sz="2400" b="1" i="1" dirty="0" smtClean="0">
                <a:solidFill>
                  <a:srgbClr val="FF0000"/>
                </a:solidFill>
                <a:latin typeface="+mn-lt"/>
              </a:rPr>
              <a:t>#ССЫЛКА! </a:t>
            </a:r>
            <a:r>
              <a:rPr lang="ru-RU" sz="2000" smtClean="0">
                <a:latin typeface="+mn-lt"/>
              </a:rPr>
              <a:t>–</a:t>
            </a:r>
            <a:r>
              <a:rPr lang="en-US" sz="2000" smtClean="0">
                <a:latin typeface="+mn-lt"/>
              </a:rPr>
              <a:t> </a:t>
            </a:r>
            <a:endParaRPr lang="ru-RU" dirty="0" smtClean="0">
              <a:latin typeface="+mn-lt"/>
            </a:endParaRPr>
          </a:p>
          <a:p>
            <a:pPr marL="0" marR="0" lvl="0" indent="0" algn="l" defTabSz="7620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lang="ru-RU" sz="2400" b="1" i="1" dirty="0" smtClean="0">
                <a:solidFill>
                  <a:srgbClr val="FF0000"/>
                </a:solidFill>
                <a:latin typeface="+mn-lt"/>
              </a:rPr>
              <a:t>#ИМЯ? </a:t>
            </a: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 </a:t>
            </a:r>
            <a:endParaRPr lang="en-US" dirty="0" smtClean="0">
              <a:latin typeface="+mn-lt"/>
            </a:endParaRPr>
          </a:p>
          <a:p>
            <a:pPr marL="0" marR="0" lvl="0" indent="0" algn="l" defTabSz="7620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lang="ru-RU" sz="2400" b="1" i="1" dirty="0" smtClean="0">
                <a:solidFill>
                  <a:srgbClr val="FF0000"/>
                </a:solidFill>
                <a:latin typeface="+mn-lt"/>
              </a:rPr>
              <a:t>#</a:t>
            </a:r>
            <a:r>
              <a:rPr lang="en-US" sz="2400" b="1" i="1" dirty="0" smtClean="0">
                <a:solidFill>
                  <a:srgbClr val="FF0000"/>
                </a:solidFill>
                <a:latin typeface="+mn-lt"/>
              </a:rPr>
              <a:t>####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ru-RU" sz="2000" dirty="0" smtClean="0">
                <a:latin typeface="+mn-lt"/>
              </a:rPr>
              <a:t>    </a:t>
            </a:r>
            <a:r>
              <a:rPr lang="ru-RU" sz="2000" smtClean="0">
                <a:latin typeface="+mn-lt"/>
              </a:rPr>
              <a:t>– </a:t>
            </a:r>
            <a:r>
              <a:rPr lang="en-US" sz="2000" smtClean="0">
                <a:latin typeface="+mn-lt"/>
              </a:rPr>
              <a:t>  </a:t>
            </a:r>
            <a:endParaRPr lang="ru-RU" dirty="0" smtClean="0">
              <a:latin typeface="+mn-lt"/>
            </a:endParaRPr>
          </a:p>
          <a:p>
            <a:pPr lvl="0" defTabSz="762000">
              <a:spcBef>
                <a:spcPts val="1200"/>
              </a:spcBef>
              <a:tabLst>
                <a:tab pos="88900" algn="l"/>
              </a:tabLst>
            </a:pPr>
            <a:r>
              <a:rPr lang="ru-RU" sz="2400" b="1" i="1" dirty="0" smtClean="0">
                <a:solidFill>
                  <a:srgbClr val="FF0000"/>
                </a:solidFill>
                <a:latin typeface="+mn-lt"/>
              </a:rPr>
              <a:t>#ЗНАЧ!    </a:t>
            </a: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 </a:t>
            </a:r>
            <a:r>
              <a:rPr lang="ru-RU" smtClean="0">
                <a:latin typeface="+mn-lt"/>
              </a:rPr>
              <a:t>      </a:t>
            </a:r>
            <a:endParaRPr lang="ru-RU" dirty="0" smtClean="0">
              <a:latin typeface="+mn-lt"/>
            </a:endParaRPr>
          </a:p>
          <a:p>
            <a:pPr marL="0" marR="0" lvl="0" indent="0" algn="l" defTabSz="7620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lang="ru-RU" sz="2400" b="1" i="1" dirty="0" smtClean="0">
                <a:solidFill>
                  <a:srgbClr val="FF0000"/>
                </a:solidFill>
                <a:latin typeface="+mn-lt"/>
              </a:rPr>
              <a:t>#ЧИСЛО!  </a:t>
            </a: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 </a:t>
            </a:r>
            <a:endParaRPr lang="ru-RU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4968" t="59878" r="19676" b="16497"/>
          <a:stretch>
            <a:fillRect/>
          </a:stretch>
        </p:blipFill>
        <p:spPr bwMode="auto">
          <a:xfrm>
            <a:off x="6732240" y="404664"/>
            <a:ext cx="187220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67544" y="332656"/>
            <a:ext cx="82296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Ошибки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0106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rgbClr val="FF0000"/>
                </a:solidFill>
              </a:rPr>
              <a:t>Напишите адреса диапазонов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4828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 flipH="1">
            <a:off x="1043608" y="1340768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1</a:t>
            </a:r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611560" y="2492896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2</a:t>
            </a:r>
          </a:p>
        </p:txBody>
      </p:sp>
      <p:sp>
        <p:nvSpPr>
          <p:cNvPr id="7" name="Прямоугольник 6"/>
          <p:cNvSpPr/>
          <p:nvPr/>
        </p:nvSpPr>
        <p:spPr>
          <a:xfrm flipH="1">
            <a:off x="3275856" y="1268760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5436096" y="1340768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4</a:t>
            </a: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5508104" y="3645024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5</a:t>
            </a:r>
          </a:p>
        </p:txBody>
      </p:sp>
      <p:sp>
        <p:nvSpPr>
          <p:cNvPr id="17" name="Прямоугольник 16"/>
          <p:cNvSpPr/>
          <p:nvPr/>
        </p:nvSpPr>
        <p:spPr>
          <a:xfrm flipH="1">
            <a:off x="1043608" y="3717032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smtClean="0">
                <a:latin typeface="Arial" pitchFamily="34" charset="0"/>
              </a:rPr>
              <a:t>6</a:t>
            </a:r>
            <a:endParaRPr lang="ru-RU" sz="32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Диаграмма 20"/>
          <p:cNvGraphicFramePr/>
          <p:nvPr/>
        </p:nvGraphicFramePr>
        <p:xfrm>
          <a:off x="733194" y="1484784"/>
          <a:ext cx="561662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22"/>
          </a:xfrm>
        </p:spPr>
        <p:txBody>
          <a:bodyPr/>
          <a:lstStyle/>
          <a:p>
            <a:pPr eaLnBrk="1" hangingPunct="1"/>
            <a:r>
              <a:rPr lang="ru-RU" sz="4000" b="1" smtClean="0">
                <a:solidFill>
                  <a:srgbClr val="FF0000"/>
                </a:solidFill>
              </a:rPr>
              <a:t>Назовите типы и элементы диаграмм</a:t>
            </a:r>
            <a:endParaRPr lang="ru-RU" sz="4000" b="1" dirty="0" smtClean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309258" y="1052736"/>
            <a:ext cx="503237" cy="576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741306" y="1609750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6277810" y="2348880"/>
            <a:ext cx="503684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485722" y="2924944"/>
            <a:ext cx="863600" cy="935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235838" y="3304034"/>
            <a:ext cx="576063" cy="6489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021226" y="1988840"/>
            <a:ext cx="576064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661186" y="1916832"/>
            <a:ext cx="358775" cy="3603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2461387" y="2348880"/>
            <a:ext cx="504055" cy="41389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485723" y="1844824"/>
            <a:ext cx="576063" cy="35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1885322" y="4854871"/>
            <a:ext cx="1966598" cy="5040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 rot="445041">
            <a:off x="1756243" y="4494910"/>
            <a:ext cx="3240857" cy="278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3613514" y="2526804"/>
            <a:ext cx="215330" cy="2160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 flipH="1">
            <a:off x="1021226" y="764704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1</a:t>
            </a:r>
          </a:p>
        </p:txBody>
      </p:sp>
      <p:sp>
        <p:nvSpPr>
          <p:cNvPr id="25" name="Прямоугольник 24"/>
          <p:cNvSpPr/>
          <p:nvPr/>
        </p:nvSpPr>
        <p:spPr>
          <a:xfrm flipH="1">
            <a:off x="6709858" y="1916832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7</a:t>
            </a:r>
          </a:p>
        </p:txBody>
      </p:sp>
      <p:sp>
        <p:nvSpPr>
          <p:cNvPr id="26" name="Прямоугольник 25"/>
          <p:cNvSpPr/>
          <p:nvPr/>
        </p:nvSpPr>
        <p:spPr>
          <a:xfrm flipH="1">
            <a:off x="6061786" y="1412776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6</a:t>
            </a:r>
          </a:p>
        </p:txBody>
      </p:sp>
      <p:sp>
        <p:nvSpPr>
          <p:cNvPr id="27" name="Прямоугольник 26"/>
          <p:cNvSpPr/>
          <p:nvPr/>
        </p:nvSpPr>
        <p:spPr>
          <a:xfrm flipH="1">
            <a:off x="373154" y="1412776"/>
            <a:ext cx="321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2</a:t>
            </a:r>
          </a:p>
        </p:txBody>
      </p:sp>
      <p:sp>
        <p:nvSpPr>
          <p:cNvPr id="28" name="Прямоугольник 27"/>
          <p:cNvSpPr/>
          <p:nvPr/>
        </p:nvSpPr>
        <p:spPr>
          <a:xfrm flipH="1">
            <a:off x="2893434" y="1916832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3</a:t>
            </a:r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3829538" y="2204864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4</a:t>
            </a:r>
          </a:p>
        </p:txBody>
      </p:sp>
      <p:sp>
        <p:nvSpPr>
          <p:cNvPr id="30" name="Прямоугольник 29"/>
          <p:cNvSpPr/>
          <p:nvPr/>
        </p:nvSpPr>
        <p:spPr>
          <a:xfrm flipH="1">
            <a:off x="2749418" y="2852936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5</a:t>
            </a:r>
          </a:p>
        </p:txBody>
      </p:sp>
      <p:sp>
        <p:nvSpPr>
          <p:cNvPr id="32" name="Прямоугольник 31"/>
          <p:cNvSpPr/>
          <p:nvPr/>
        </p:nvSpPr>
        <p:spPr>
          <a:xfrm flipH="1">
            <a:off x="1619672" y="5085184"/>
            <a:ext cx="288032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dirty="0">
                <a:latin typeface="Arial" pitchFamily="34" charset="0"/>
              </a:rPr>
              <a:t>8</a:t>
            </a:r>
          </a:p>
        </p:txBody>
      </p:sp>
      <p:sp>
        <p:nvSpPr>
          <p:cNvPr id="11266" name="AutoShape 2" descr="E:\Users\Sony\Documents\%D0%A3%D1%87%D0%B5%D0%B1%D0%BD%D0%B8%D0%BA\EOR_INFORMATIKA\2_kurs\4_semestr\4_semestr\images\tmp5DB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5134" y="3286108"/>
            <a:ext cx="101634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5013" y="909844"/>
            <a:ext cx="101658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6746" y="4654260"/>
            <a:ext cx="105311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89248" y="2061972"/>
            <a:ext cx="1008112" cy="90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89248" y="5806388"/>
            <a:ext cx="1008112" cy="85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Орех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113" y="1133475"/>
            <a:ext cx="6348412" cy="49657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81407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>
                <a:solidFill>
                  <a:srgbClr val="FF0000"/>
                </a:solidFill>
              </a:rPr>
              <a:t>Элементы </a:t>
            </a:r>
            <a:r>
              <a:rPr lang="ru-RU" sz="3000" smtClean="0">
                <a:solidFill>
                  <a:srgbClr val="FF0000"/>
                </a:solidFill>
              </a:rPr>
              <a:t>диаграмм</a:t>
            </a:r>
            <a:r>
              <a:rPr lang="en-US" sz="3000" smtClean="0">
                <a:solidFill>
                  <a:srgbClr val="FF0000"/>
                </a:solidFill>
              </a:rPr>
              <a:t> (</a:t>
            </a:r>
            <a:r>
              <a:rPr lang="ru-RU" sz="3000" smtClean="0">
                <a:solidFill>
                  <a:srgbClr val="FF0000"/>
                </a:solidFill>
              </a:rPr>
              <a:t>для справки)</a:t>
            </a:r>
            <a:endParaRPr lang="ru-RU" sz="3000">
              <a:solidFill>
                <a:srgbClr val="FF0000"/>
              </a:solidFill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387350" y="908050"/>
            <a:ext cx="2062163" cy="792163"/>
          </a:xfrm>
          <a:prstGeom prst="wedgeRoundRectCallout">
            <a:avLst>
              <a:gd name="adj1" fmla="val 70205"/>
              <a:gd name="adj2" fmla="val 21444"/>
              <a:gd name="adj3" fmla="val 16667"/>
            </a:avLst>
          </a:prstGeom>
          <a:solidFill>
            <a:srgbClr val="FFFF99"/>
          </a:solidFill>
          <a:ln w="12700"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ru-RU" sz="2200" dirty="0">
                <a:solidFill>
                  <a:srgbClr val="000000"/>
                </a:solidFill>
              </a:rPr>
              <a:t>название диаграммы</a:t>
            </a:r>
            <a:endParaRPr lang="ru-RU" sz="22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385050" y="2338388"/>
            <a:ext cx="1371600" cy="487362"/>
          </a:xfrm>
          <a:prstGeom prst="wedgeRoundRectCallout">
            <a:avLst>
              <a:gd name="adj1" fmla="val -59325"/>
              <a:gd name="adj2" fmla="val 119019"/>
              <a:gd name="adj3" fmla="val 16667"/>
            </a:avLst>
          </a:prstGeom>
          <a:solidFill>
            <a:srgbClr val="FFFF99"/>
          </a:solidFill>
          <a:ln w="12700"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ru-RU" sz="2200" dirty="0">
                <a:solidFill>
                  <a:srgbClr val="000000"/>
                </a:solidFill>
              </a:rPr>
              <a:t>легенда</a:t>
            </a:r>
            <a:endParaRPr lang="ru-RU" sz="22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7256463" y="4162425"/>
            <a:ext cx="1371600" cy="808038"/>
          </a:xfrm>
          <a:prstGeom prst="wedgeRoundRectCallout">
            <a:avLst>
              <a:gd name="adj1" fmla="val -89240"/>
              <a:gd name="adj2" fmla="val -62753"/>
              <a:gd name="adj3" fmla="val 16667"/>
            </a:avLst>
          </a:prstGeom>
          <a:solidFill>
            <a:srgbClr val="FFFF99"/>
          </a:solidFill>
          <a:ln w="12700"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ru-RU" sz="2200" dirty="0">
                <a:solidFill>
                  <a:srgbClr val="000000"/>
                </a:solidFill>
              </a:rPr>
              <a:t>ряды данных</a:t>
            </a:r>
            <a:endParaRPr lang="ru-RU" sz="22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6296025" y="5205413"/>
            <a:ext cx="819150" cy="468312"/>
          </a:xfrm>
          <a:prstGeom prst="wedgeRoundRectCallout">
            <a:avLst>
              <a:gd name="adj1" fmla="val -103527"/>
              <a:gd name="adj2" fmla="val -85253"/>
              <a:gd name="adj3" fmla="val 16667"/>
            </a:avLst>
          </a:prstGeom>
          <a:solidFill>
            <a:srgbClr val="FFFF99"/>
          </a:solidFill>
          <a:ln w="12700"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ru-RU" sz="2200" dirty="0">
                <a:solidFill>
                  <a:srgbClr val="000000"/>
                </a:solidFill>
              </a:rPr>
              <a:t>ось</a:t>
            </a:r>
            <a:endParaRPr lang="ru-RU" sz="2200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3962400" y="1665288"/>
            <a:ext cx="1055688" cy="468312"/>
          </a:xfrm>
          <a:prstGeom prst="wedgeRoundRectCallout">
            <a:avLst>
              <a:gd name="adj1" fmla="val -106384"/>
              <a:gd name="adj2" fmla="val 87247"/>
              <a:gd name="adj3" fmla="val 16667"/>
            </a:avLst>
          </a:prstGeom>
          <a:solidFill>
            <a:srgbClr val="FFFF99"/>
          </a:solidFill>
          <a:ln w="12700"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ru-RU" sz="2200" dirty="0">
                <a:solidFill>
                  <a:srgbClr val="000000"/>
                </a:solidFill>
              </a:rPr>
              <a:t>сетка</a:t>
            </a:r>
            <a:endParaRPr lang="ru-RU" sz="2200" dirty="0"/>
          </a:p>
        </p:txBody>
      </p:sp>
      <p:grpSp>
        <p:nvGrpSpPr>
          <p:cNvPr id="2" name="Группа 22"/>
          <p:cNvGrpSpPr>
            <a:grpSpLocks/>
          </p:cNvGrpSpPr>
          <p:nvPr/>
        </p:nvGrpSpPr>
        <p:grpSpPr bwMode="auto">
          <a:xfrm>
            <a:off x="1008063" y="4184650"/>
            <a:ext cx="2108200" cy="2011363"/>
            <a:chOff x="1008184" y="4185138"/>
            <a:chExt cx="2107440" cy="2010994"/>
          </a:xfrm>
        </p:grpSpPr>
        <p:sp>
          <p:nvSpPr>
            <p:cNvPr id="12" name="Полилиния 11"/>
            <p:cNvSpPr/>
            <p:nvPr/>
          </p:nvSpPr>
          <p:spPr bwMode="auto">
            <a:xfrm>
              <a:off x="1476327" y="4185138"/>
              <a:ext cx="504643" cy="1606255"/>
            </a:xfrm>
            <a:custGeom>
              <a:avLst/>
              <a:gdLst>
                <a:gd name="connsiteX0" fmla="*/ 0 w 504092"/>
                <a:gd name="connsiteY0" fmla="*/ 1535724 h 1606062"/>
                <a:gd name="connsiteX1" fmla="*/ 504092 w 504092"/>
                <a:gd name="connsiteY1" fmla="*/ 0 h 1606062"/>
                <a:gd name="connsiteX2" fmla="*/ 293077 w 504092"/>
                <a:gd name="connsiteY2" fmla="*/ 1559170 h 1606062"/>
                <a:gd name="connsiteX3" fmla="*/ 11723 w 504092"/>
                <a:gd name="connsiteY3" fmla="*/ 1606062 h 1606062"/>
                <a:gd name="connsiteX4" fmla="*/ 0 w 504092"/>
                <a:gd name="connsiteY4" fmla="*/ 1535724 h 160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92" h="1606062">
                  <a:moveTo>
                    <a:pt x="0" y="1535724"/>
                  </a:moveTo>
                  <a:lnTo>
                    <a:pt x="504092" y="0"/>
                  </a:lnTo>
                  <a:lnTo>
                    <a:pt x="293077" y="1559170"/>
                  </a:lnTo>
                  <a:lnTo>
                    <a:pt x="11723" y="1606062"/>
                  </a:lnTo>
                  <a:lnTo>
                    <a:pt x="0" y="1535724"/>
                  </a:lnTo>
                  <a:close/>
                </a:path>
              </a:pathLst>
            </a:custGeom>
            <a:solidFill>
              <a:srgbClr val="FFFF99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>
              <a:outerShdw blurRad="25400" dist="50800" dir="444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ru-RU">
                <a:latin typeface="Arial" charset="0"/>
              </a:endParaRPr>
            </a:p>
          </p:txBody>
        </p:sp>
        <p:sp>
          <p:nvSpPr>
            <p:cNvPr id="13" name="Скругленная прямоугольная выноска 12"/>
            <p:cNvSpPr/>
            <p:nvPr/>
          </p:nvSpPr>
          <p:spPr>
            <a:xfrm>
              <a:off x="1008184" y="5708858"/>
              <a:ext cx="2107440" cy="487274"/>
            </a:xfrm>
            <a:prstGeom prst="wedgeRoundRectCallout">
              <a:avLst>
                <a:gd name="adj1" fmla="val 95563"/>
                <a:gd name="adj2" fmla="val -31162"/>
                <a:gd name="adj3" fmla="val 16667"/>
              </a:avLst>
            </a:prstGeom>
            <a:solidFill>
              <a:srgbClr val="FFFF99"/>
            </a:solidFill>
            <a:ln w="12700">
              <a:noFill/>
            </a:ln>
            <a:effectLst>
              <a:outerShdw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sz="2200" dirty="0">
                  <a:solidFill>
                    <a:srgbClr val="000000"/>
                  </a:solidFill>
                </a:rPr>
                <a:t>названия осей</a:t>
              </a:r>
              <a:endParaRPr lang="ru-RU" sz="2200" dirty="0"/>
            </a:p>
          </p:txBody>
        </p:sp>
      </p:grpSp>
      <p:sp>
        <p:nvSpPr>
          <p:cNvPr id="14" name="Скругленная прямоугольная выноска 13"/>
          <p:cNvSpPr/>
          <p:nvPr/>
        </p:nvSpPr>
        <p:spPr>
          <a:xfrm>
            <a:off x="6353175" y="1208088"/>
            <a:ext cx="1524000" cy="866775"/>
          </a:xfrm>
          <a:prstGeom prst="wedgeRoundRectCallout">
            <a:avLst>
              <a:gd name="adj1" fmla="val -93307"/>
              <a:gd name="adj2" fmla="val 56166"/>
              <a:gd name="adj3" fmla="val 16667"/>
            </a:avLst>
          </a:prstGeom>
          <a:solidFill>
            <a:srgbClr val="FFFF99"/>
          </a:solidFill>
          <a:ln w="12700"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ru-RU" sz="2200" dirty="0">
                <a:solidFill>
                  <a:srgbClr val="000000"/>
                </a:solidFill>
              </a:rPr>
              <a:t>подписи данных</a:t>
            </a:r>
            <a:endParaRPr lang="ru-RU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5007"/>
            <a:ext cx="90805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ru-RU" sz="3600" b="1" dirty="0" smtClean="0">
                <a:solidFill>
                  <a:srgbClr val="FF0000"/>
                </a:solidFill>
              </a:rPr>
              <a:t>Назовите элементы окна программы </a:t>
            </a:r>
            <a:r>
              <a:rPr lang="en-US" sz="3600" b="1" dirty="0" smtClean="0">
                <a:solidFill>
                  <a:srgbClr val="FF0000"/>
                </a:solidFill>
              </a:rPr>
              <a:t>Excel</a:t>
            </a:r>
            <a:endParaRPr lang="ru-RU" sz="3600" b="1" dirty="0" smtClean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468313" y="1196082"/>
            <a:ext cx="358775" cy="2889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07950" y="1485007"/>
            <a:ext cx="396875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539750" y="3645595"/>
            <a:ext cx="576263" cy="2873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7950" y="1950145"/>
            <a:ext cx="8856663" cy="288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708400" y="3140770"/>
            <a:ext cx="647700" cy="3603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5292725" y="2493070"/>
            <a:ext cx="503238" cy="1444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5435600" y="3717032"/>
            <a:ext cx="576263" cy="3603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900113" y="5229920"/>
            <a:ext cx="142875" cy="5032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1908175" y="5301357"/>
            <a:ext cx="503238" cy="3603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07950" y="2277170"/>
            <a:ext cx="503238" cy="36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611188" y="2637532"/>
            <a:ext cx="215900" cy="3587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7418388" y="5925245"/>
            <a:ext cx="249237" cy="3127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 flipH="1">
            <a:off x="827584" y="908720"/>
            <a:ext cx="330412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33C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8" name="Прямоугольник 27"/>
          <p:cNvSpPr/>
          <p:nvPr/>
        </p:nvSpPr>
        <p:spPr>
          <a:xfrm flipH="1">
            <a:off x="5796136" y="2492896"/>
            <a:ext cx="330412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33C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1187624" y="3645024"/>
            <a:ext cx="330412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33C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 flipH="1">
            <a:off x="3419872" y="2780928"/>
            <a:ext cx="330412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33C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1" name="Прямоугольник 30"/>
          <p:cNvSpPr/>
          <p:nvPr/>
        </p:nvSpPr>
        <p:spPr>
          <a:xfrm flipH="1">
            <a:off x="6012160" y="3645024"/>
            <a:ext cx="330412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33C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Прямоугольник 31"/>
          <p:cNvSpPr/>
          <p:nvPr/>
        </p:nvSpPr>
        <p:spPr>
          <a:xfrm flipH="1">
            <a:off x="1043608" y="4725144"/>
            <a:ext cx="330412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33C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3" name="Прямоугольник 32"/>
          <p:cNvSpPr/>
          <p:nvPr/>
        </p:nvSpPr>
        <p:spPr>
          <a:xfrm flipH="1">
            <a:off x="2483768" y="4941168"/>
            <a:ext cx="330412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7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33C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 flipH="1">
            <a:off x="899592" y="2708920"/>
            <a:ext cx="330412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8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33C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Прямоугольник 34"/>
          <p:cNvSpPr/>
          <p:nvPr/>
        </p:nvSpPr>
        <p:spPr>
          <a:xfrm flipH="1">
            <a:off x="7668344" y="6021288"/>
            <a:ext cx="330412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9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33C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4211638" y="1196082"/>
            <a:ext cx="431800" cy="3603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 flipH="1">
            <a:off x="4572000" y="836712"/>
            <a:ext cx="792088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33C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5796136" y="1412776"/>
            <a:ext cx="936104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 flipH="1">
            <a:off x="6588224" y="848906"/>
            <a:ext cx="792088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r>
              <a:rPr lang="ru-RU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ru-RU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33CC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Заголовок 25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rgbClr val="FF0000"/>
                </a:solidFill>
              </a:rPr>
              <a:t>Инструменты </a:t>
            </a:r>
            <a:r>
              <a:rPr lang="en-US" b="1" dirty="0" smtClean="0">
                <a:solidFill>
                  <a:srgbClr val="FF0000"/>
                </a:solidFill>
              </a:rPr>
              <a:t>Excel</a:t>
            </a:r>
            <a:r>
              <a:rPr lang="ru-RU" smtClean="0">
                <a:solidFill>
                  <a:srgbClr val="FF0000"/>
                </a:solidFill>
              </a:rPr>
              <a:t/>
            </a:r>
            <a:br>
              <a:rPr lang="ru-RU" smtClean="0">
                <a:solidFill>
                  <a:srgbClr val="FF0000"/>
                </a:solidFill>
              </a:rPr>
            </a:br>
            <a:r>
              <a:rPr lang="ru-RU" sz="2000" smtClean="0"/>
              <a:t>Найти инструмент на ленте,  подписать назначение</a:t>
            </a:r>
            <a:endParaRPr lang="ru-RU" sz="2000" dirty="0" smtClean="0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>
          <a:xfrm>
            <a:off x="539552" y="1628800"/>
            <a:ext cx="8147248" cy="4752528"/>
          </a:xfrm>
        </p:spPr>
        <p:txBody>
          <a:bodyPr numCol="2"/>
          <a:lstStyle/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75233"/>
          <a:stretch>
            <a:fillRect/>
          </a:stretch>
        </p:blipFill>
        <p:spPr bwMode="auto">
          <a:xfrm>
            <a:off x="323528" y="1343025"/>
            <a:ext cx="8543925" cy="136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48269" b="24312"/>
          <a:stretch>
            <a:fillRect/>
          </a:stretch>
        </p:blipFill>
        <p:spPr bwMode="auto">
          <a:xfrm>
            <a:off x="323528" y="4221088"/>
            <a:ext cx="854392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Заголовок 25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rgbClr val="FF0000"/>
                </a:solidFill>
              </a:rPr>
              <a:t>Инструменты </a:t>
            </a:r>
            <a:r>
              <a:rPr lang="en-US" b="1" dirty="0" smtClean="0">
                <a:solidFill>
                  <a:srgbClr val="FF0000"/>
                </a:solidFill>
              </a:rPr>
              <a:t>Excel</a:t>
            </a:r>
            <a:r>
              <a:rPr lang="ru-RU" b="1" smtClean="0">
                <a:solidFill>
                  <a:srgbClr val="FF0000"/>
                </a:solidFill>
              </a:rPr>
              <a:t/>
            </a:r>
            <a:br>
              <a:rPr lang="ru-RU" b="1" smtClean="0">
                <a:solidFill>
                  <a:srgbClr val="FF0000"/>
                </a:solidFill>
              </a:rPr>
            </a:br>
            <a:r>
              <a:rPr lang="ru-RU" sz="2000" smtClean="0"/>
              <a:t>Найти инструмент на ленте,  подписать назначение</a:t>
            </a:r>
            <a:endParaRPr lang="ru-RU" sz="2000" dirty="0" smtClean="0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>
          <a:xfrm>
            <a:off x="539552" y="1628800"/>
            <a:ext cx="8147248" cy="4752528"/>
          </a:xfrm>
        </p:spPr>
        <p:txBody>
          <a:bodyPr numCol="2"/>
          <a:lstStyle/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73077"/>
          <a:stretch>
            <a:fillRect/>
          </a:stretch>
        </p:blipFill>
        <p:spPr bwMode="auto">
          <a:xfrm>
            <a:off x="323528" y="4005064"/>
            <a:ext cx="8543925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24767" b="50425"/>
          <a:stretch>
            <a:fillRect/>
          </a:stretch>
        </p:blipFill>
        <p:spPr bwMode="auto">
          <a:xfrm>
            <a:off x="395536" y="1628800"/>
            <a:ext cx="854392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rgbClr val="FF0000"/>
                </a:solidFill>
              </a:rPr>
              <a:t>Напишите названия функций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916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Применение функций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15961" r="54231" b="63367"/>
          <a:stretch>
            <a:fillRect/>
          </a:stretch>
        </p:blipFill>
        <p:spPr bwMode="auto">
          <a:xfrm>
            <a:off x="1835696" y="1700808"/>
            <a:ext cx="558011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195736" y="4149080"/>
          <a:ext cx="4622799" cy="1583055"/>
        </p:xfrm>
        <a:graphic>
          <a:graphicData uri="http://schemas.openxmlformats.org/drawingml/2006/table">
            <a:tbl>
              <a:tblPr/>
              <a:tblGrid>
                <a:gridCol w="1497571"/>
                <a:gridCol w="1589583"/>
                <a:gridCol w="1535645"/>
              </a:tblGrid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76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Запишите результаты вычислений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  <a:endParaRPr lang="ru-RU" sz="1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  <a:endParaRPr lang="ru-RU" sz="1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  <a:endParaRPr lang="ru-RU" sz="1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  <a:endParaRPr lang="ru-RU" sz="1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  <a:endParaRPr lang="ru-RU" sz="1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  <a:r>
                        <a:rPr lang="ru-RU" sz="18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?</a:t>
                      </a:r>
                      <a:endParaRPr lang="ru-RU" sz="18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1438"/>
          </a:xfrm>
        </p:spPr>
        <p:txBody>
          <a:bodyPr/>
          <a:lstStyle/>
          <a:p>
            <a:pPr eaLnBrk="1" hangingPunct="1"/>
            <a:r>
              <a:rPr lang="ru-RU" sz="4800" b="1" smtClean="0">
                <a:solidFill>
                  <a:srgbClr val="FF0000"/>
                </a:solidFill>
              </a:rPr>
              <a:t>Назовите типы ссылок на ячейки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1306513"/>
            <a:ext cx="8229600" cy="11430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800" dirty="0">
                <a:latin typeface="+mj-lt"/>
                <a:ea typeface="+mj-ea"/>
                <a:cs typeface="+mj-cs"/>
              </a:rPr>
              <a:t>Что это</a:t>
            </a:r>
            <a:r>
              <a:rPr lang="ru-RU" sz="4800">
                <a:latin typeface="+mj-lt"/>
                <a:ea typeface="+mj-ea"/>
                <a:cs typeface="+mj-cs"/>
              </a:rPr>
              <a:t>: </a:t>
            </a:r>
            <a:r>
              <a:rPr lang="en-US" sz="7200" b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$</a:t>
            </a:r>
            <a:r>
              <a:rPr lang="en-US" sz="7200" b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sz="7200" b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$5</a:t>
            </a:r>
            <a:r>
              <a:rPr lang="ru-RU" sz="7200" b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7200" b="1" dirty="0" smtClean="0">
                <a:latin typeface="+mj-lt"/>
                <a:ea typeface="+mj-ea"/>
                <a:cs typeface="+mj-cs"/>
              </a:rPr>
              <a:t>-</a:t>
            </a:r>
            <a:endParaRPr lang="ru-RU" sz="7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18864" y="2352675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ru-RU" sz="4800" dirty="0">
                <a:latin typeface="+mj-lt"/>
                <a:ea typeface="+mj-ea"/>
                <a:cs typeface="+mj-cs"/>
              </a:rPr>
              <a:t>Что это</a:t>
            </a:r>
            <a:r>
              <a:rPr lang="ru-RU" sz="4800">
                <a:latin typeface="+mj-lt"/>
                <a:ea typeface="+mj-ea"/>
                <a:cs typeface="+mj-cs"/>
              </a:rPr>
              <a:t>: </a:t>
            </a:r>
            <a:r>
              <a:rPr lang="en-US" sz="7200" b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V5</a:t>
            </a:r>
            <a:r>
              <a:rPr lang="ru-RU" sz="7200" b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7200" b="1" dirty="0" smtClean="0">
                <a:latin typeface="+mj-lt"/>
                <a:ea typeface="+mj-ea"/>
                <a:cs typeface="+mj-cs"/>
              </a:rPr>
              <a:t>-</a:t>
            </a:r>
            <a:endParaRPr lang="ru-RU" sz="72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18864" y="336550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ru-RU" sz="4800" dirty="0">
                <a:latin typeface="+mj-lt"/>
                <a:ea typeface="+mj-ea"/>
                <a:cs typeface="+mj-cs"/>
              </a:rPr>
              <a:t>Что это</a:t>
            </a:r>
            <a:r>
              <a:rPr lang="ru-RU" sz="4800">
                <a:latin typeface="+mj-lt"/>
                <a:ea typeface="+mj-ea"/>
                <a:cs typeface="+mj-cs"/>
              </a:rPr>
              <a:t>: </a:t>
            </a:r>
            <a:r>
              <a:rPr lang="en-US" sz="7200" b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$V5</a:t>
            </a:r>
            <a:r>
              <a:rPr lang="ru-RU" sz="7200" b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7200" b="1" dirty="0" smtClean="0">
                <a:latin typeface="+mj-lt"/>
                <a:ea typeface="+mj-ea"/>
                <a:cs typeface="+mj-cs"/>
              </a:rPr>
              <a:t>-</a:t>
            </a:r>
            <a:endParaRPr lang="ru-RU" sz="72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8864" y="445770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ru-RU" sz="4800" dirty="0">
                <a:latin typeface="+mj-lt"/>
                <a:ea typeface="+mj-ea"/>
                <a:cs typeface="+mj-cs"/>
              </a:rPr>
              <a:t>Что это</a:t>
            </a:r>
            <a:r>
              <a:rPr lang="ru-RU" sz="4800">
                <a:latin typeface="+mj-lt"/>
                <a:ea typeface="+mj-ea"/>
                <a:cs typeface="+mj-cs"/>
              </a:rPr>
              <a:t>: </a:t>
            </a:r>
            <a:r>
              <a:rPr lang="en-US" sz="7200" b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V$5</a:t>
            </a:r>
            <a:r>
              <a:rPr lang="ru-RU" sz="7200" b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7200" b="1" dirty="0" smtClean="0">
                <a:latin typeface="+mj-lt"/>
                <a:ea typeface="+mj-ea"/>
                <a:cs typeface="+mj-cs"/>
              </a:rPr>
              <a:t>-</a:t>
            </a:r>
            <a:endParaRPr lang="ru-RU" sz="72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0500" y="5715000"/>
            <a:ext cx="8953500" cy="11430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Как ИЗМЕНИТЬ ТИП ССЫЛКИ НА ЯЧЕЙКУ?</a:t>
            </a:r>
            <a:endParaRPr lang="en-US" sz="4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/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Применение относительной ссылки</a:t>
            </a:r>
            <a:endParaRPr lang="ru-RU" sz="40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t="13747" r="69879" b="58199"/>
          <a:stretch>
            <a:fillRect/>
          </a:stretch>
        </p:blipFill>
        <p:spPr bwMode="auto">
          <a:xfrm>
            <a:off x="395536" y="1268760"/>
            <a:ext cx="376905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Выгнутая вверх стрелка 3"/>
          <p:cNvSpPr>
            <a:spLocks noChangeArrowheads="1"/>
          </p:cNvSpPr>
          <p:nvPr/>
        </p:nvSpPr>
        <p:spPr bwMode="auto">
          <a:xfrm rot="1212020">
            <a:off x="2421289" y="3080197"/>
            <a:ext cx="893763" cy="349250"/>
          </a:xfrm>
          <a:prstGeom prst="curvedDownArrow">
            <a:avLst>
              <a:gd name="adj1" fmla="val 25070"/>
              <a:gd name="adj2" fmla="val 50163"/>
              <a:gd name="adj3" fmla="val 25000"/>
            </a:avLst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 t="14027" r="70469" b="58656"/>
          <a:stretch>
            <a:fillRect/>
          </a:stretch>
        </p:blipFill>
        <p:spPr bwMode="auto">
          <a:xfrm>
            <a:off x="4499992" y="1287482"/>
            <a:ext cx="3672408" cy="271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771800" y="4346406"/>
          <a:ext cx="3456384" cy="2106930"/>
        </p:xfrm>
        <a:graphic>
          <a:graphicData uri="http://schemas.openxmlformats.org/drawingml/2006/table">
            <a:tbl>
              <a:tblPr/>
              <a:tblGrid>
                <a:gridCol w="1152128"/>
                <a:gridCol w="1152128"/>
                <a:gridCol w="1152128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Arial Cyr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Arial Cyr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Arial Cyr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Запишите результаты вычислений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Выгнутая вверх стрелка 6"/>
          <p:cNvSpPr>
            <a:spLocks noChangeArrowheads="1"/>
          </p:cNvSpPr>
          <p:nvPr/>
        </p:nvSpPr>
        <p:spPr bwMode="auto">
          <a:xfrm rot="1212020">
            <a:off x="6549027" y="3008189"/>
            <a:ext cx="893763" cy="349250"/>
          </a:xfrm>
          <a:prstGeom prst="curvedDownArrow">
            <a:avLst>
              <a:gd name="adj1" fmla="val 25070"/>
              <a:gd name="adj2" fmla="val 50163"/>
              <a:gd name="adj3" fmla="val 25000"/>
            </a:avLst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t="13747" r="68997" b="58937"/>
          <a:stretch>
            <a:fillRect/>
          </a:stretch>
        </p:blipFill>
        <p:spPr bwMode="auto">
          <a:xfrm>
            <a:off x="2411760" y="1196752"/>
            <a:ext cx="37799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57200" y="188640"/>
            <a:ext cx="82296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Применение абсолютной ссылки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55776" y="4293096"/>
          <a:ext cx="3456384" cy="2106930"/>
        </p:xfrm>
        <a:graphic>
          <a:graphicData uri="http://schemas.openxmlformats.org/drawingml/2006/table">
            <a:tbl>
              <a:tblPr/>
              <a:tblGrid>
                <a:gridCol w="1152128"/>
                <a:gridCol w="1152128"/>
                <a:gridCol w="1152128"/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Arial Cyr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Arial Cyr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Arial Cyr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25"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Запишите результаты вычислений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195</Words>
  <Application>Microsoft Office PowerPoint</Application>
  <PresentationFormat>Экран (4:3)</PresentationFormat>
  <Paragraphs>128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Базовые инструменты  обработки информации</vt:lpstr>
      <vt:lpstr>Назовите элементы окна программы Excel</vt:lpstr>
      <vt:lpstr>Инструменты Excel Найти инструмент на ленте,  подписать назначение</vt:lpstr>
      <vt:lpstr>Инструменты Excel Найти инструмент на ленте,  подписать назначение</vt:lpstr>
      <vt:lpstr>Напишите названия функций</vt:lpstr>
      <vt:lpstr>Применение функций</vt:lpstr>
      <vt:lpstr>Назовите типы ссылок на ячейки</vt:lpstr>
      <vt:lpstr>Применение относительной ссылки</vt:lpstr>
      <vt:lpstr>Слайд 9</vt:lpstr>
      <vt:lpstr>Назовите назначение указателей</vt:lpstr>
      <vt:lpstr>Создайте на листе Excel формулы заведомо содержащие ниже перечисленные ошибки</vt:lpstr>
      <vt:lpstr>Напишите адреса диапазонов</vt:lpstr>
      <vt:lpstr>Назовите типы и элементы диаграмм</vt:lpstr>
      <vt:lpstr>Слайд 14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Елена</dc:creator>
  <cp:lastModifiedBy>Elena</cp:lastModifiedBy>
  <cp:revision>56</cp:revision>
  <dcterms:created xsi:type="dcterms:W3CDTF">2010-11-24T17:14:19Z</dcterms:created>
  <dcterms:modified xsi:type="dcterms:W3CDTF">2016-12-28T10:57:13Z</dcterms:modified>
</cp:coreProperties>
</file>