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85" r:id="rId11"/>
    <p:sldId id="273" r:id="rId12"/>
    <p:sldId id="272" r:id="rId13"/>
    <p:sldId id="274" r:id="rId14"/>
    <p:sldId id="275" r:id="rId15"/>
    <p:sldId id="276" r:id="rId16"/>
    <p:sldId id="277" r:id="rId17"/>
    <p:sldId id="287" r:id="rId18"/>
    <p:sldId id="278" r:id="rId19"/>
    <p:sldId id="286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EFFBF1"/>
    <a:srgbClr val="E1FFFF"/>
    <a:srgbClr val="B2DBED"/>
    <a:srgbClr val="BDD7EE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43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E8A9F1-D229-4CE9-80C4-F1BF46BC1BD1}" type="datetime1">
              <a:rPr lang="ro-RO" smtClean="0"/>
              <a:t>30.06.2024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53C778-B41C-4641-AC71-D31E6514463A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43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C4B84E-BA40-4C83-9A27-4557DC151348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4D7A7-76A0-4303-B188-0C73B7BE5470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9EEB61-C68A-4392-AF37-70E37CAFC4DF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8" name="Substituent text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76F24-8E8E-48A1-82BE-9A5D5E430543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9B397-1A52-49B0-94CA-ED53BC8FBB36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50E93-B8E8-4233-B3E9-30EFAFA0E43A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DD5C6-B40E-40F0-8B5C-E07198143FA8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C6A1F-B8BF-4D42-95CC-A06602A4A916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7F523-5A37-4D65-99E2-2AC0203AB21F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157CF1-B5ED-4CF8-A492-8D2F17511435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0E1E83-7523-4D00-B596-1C9456873DD8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8" name="Substituent text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E04B1-141D-45CA-9320-B73A06B5422D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2384BFD-AA2D-40E4-9FC9-103D79C63222}" type="datetime1">
              <a:rPr lang="ro-RO" noProof="0" smtClean="0"/>
              <a:t>30.06.2024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eo4j.com/developer/kb/" TargetMode="External"/><Relationship Id="rId3" Type="http://schemas.openxmlformats.org/officeDocument/2006/relationships/hyperlink" Target="https://go.neo4j.com/rs/710-RRC-335/images/Neo4j-Top-10-Use-Cases-EN-US.pdf" TargetMode="External"/><Relationship Id="rId7" Type="http://schemas.openxmlformats.org/officeDocument/2006/relationships/hyperlink" Target="https://neo4j.com/docs/" TargetMode="External"/><Relationship Id="rId2" Type="http://schemas.openxmlformats.org/officeDocument/2006/relationships/hyperlink" Target="http://dx.doi.org/10.13140/RG.2.2.27380.326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vigine.com/blog/indoor-navigation-a-comprehensive-guide/" TargetMode="External"/><Relationship Id="rId5" Type="http://schemas.openxmlformats.org/officeDocument/2006/relationships/hyperlink" Target="https://www.pointr.tech/blog/indoor-navigation-everything-you-need-to-know" TargetMode="External"/><Relationship Id="rId10" Type="http://schemas.openxmlformats.org/officeDocument/2006/relationships/hyperlink" Target="https://memgraph.com/docs/fundamentals/transactions" TargetMode="External"/><Relationship Id="rId4" Type="http://schemas.openxmlformats.org/officeDocument/2006/relationships/hyperlink" Target="https://www.oracle.com/a/ocom/docs/graph-database-use-cases-ebook.pdf" TargetMode="External"/><Relationship Id="rId9" Type="http://schemas.openxmlformats.org/officeDocument/2006/relationships/hyperlink" Target="https://learn.microsoft.com/en-us/sql/t-sq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041399"/>
            <a:ext cx="9144000" cy="3566995"/>
          </a:xfrm>
        </p:spPr>
        <p:txBody>
          <a:bodyPr rtlCol="0">
            <a:normAutofit/>
          </a:bodyPr>
          <a:lstStyle/>
          <a:p>
            <a:pPr algn="ctr"/>
            <a:r>
              <a:rPr lang="ro-RO" sz="4000" b="1" dirty="0">
                <a:effectLst/>
                <a:ea typeface="Times New Roman" panose="02020603050405020304" pitchFamily="18" charset="0"/>
              </a:rPr>
              <a:t>Analiză comparativă a bazelor de date noSQL de tip graf față de bazele de date relaționale pe bază de metrici de performanță. Studiu de caz: aplicație de navigare într-o clădire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4772167"/>
            <a:ext cx="9144000" cy="1546746"/>
          </a:xfrm>
        </p:spPr>
        <p:txBody>
          <a:bodyPr rtlCol="0">
            <a:normAutofit/>
          </a:bodyPr>
          <a:lstStyle/>
          <a:p>
            <a:pPr algn="l" rtl="0"/>
            <a:r>
              <a:rPr lang="ro-RO" sz="2000" dirty="0">
                <a:latin typeface="+mj-lt"/>
              </a:rPr>
              <a:t>Coordonator:							Absolvent:</a:t>
            </a:r>
          </a:p>
          <a:p>
            <a:pPr algn="l" rtl="0"/>
            <a:r>
              <a:rPr lang="ro-RO" sz="2000" dirty="0">
                <a:latin typeface="+mj-lt"/>
              </a:rPr>
              <a:t>Sl. Dr. Ing. Adriana Olteanu					Elena Lupu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D0B07-8EBB-9BC1-8C01-5ED8E07F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Proiectarea bazelor de 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10</a:t>
            </a:fld>
            <a:endParaRPr lang="ro-RO" noProof="0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B84BEF4D-8C86-BD51-9C04-9DEF857C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44" y="1703068"/>
            <a:ext cx="4188513" cy="430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44DA8AD4-2BD2-6362-0A39-FA0689D2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45" y="2513149"/>
            <a:ext cx="3718209" cy="18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96610-F23E-F6E8-42A1-8C0AC9C60BF1}"/>
              </a:ext>
            </a:extLst>
          </p:cNvPr>
          <p:cNvSpPr txBox="1"/>
          <p:nvPr/>
        </p:nvSpPr>
        <p:spPr>
          <a:xfrm>
            <a:off x="2011444" y="5937367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Schema unui etaj în 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233FD-D7AD-D71A-EEB8-116623946E34}"/>
              </a:ext>
            </a:extLst>
          </p:cNvPr>
          <p:cNvSpPr txBox="1"/>
          <p:nvPr/>
        </p:nvSpPr>
        <p:spPr>
          <a:xfrm>
            <a:off x="6619298" y="4229123"/>
            <a:ext cx="39727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Diagrama bazei de date în SQL Server</a:t>
            </a:r>
          </a:p>
        </p:txBody>
      </p:sp>
    </p:spTree>
    <p:extLst>
      <p:ext uri="{BB962C8B-B14F-4D97-AF65-F5344CB8AC3E}">
        <p14:creationId xmlns:p14="http://schemas.microsoft.com/office/powerpoint/2010/main" val="18368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55" y="-80702"/>
            <a:ext cx="9474960" cy="1322647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 la rularea aplicației:</a:t>
            </a:r>
            <a:br>
              <a:rPr lang="ro-RO" dirty="0"/>
            </a:br>
            <a:r>
              <a:rPr lang="ro-RO" dirty="0"/>
              <a:t>Timpi de rulare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9905" y="6010607"/>
            <a:ext cx="3276600" cy="365125"/>
          </a:xfrm>
        </p:spPr>
        <p:txBody>
          <a:bodyPr/>
          <a:lstStyle/>
          <a:p>
            <a:pPr rtl="0"/>
            <a:fld id="{71B7BAC7-FE87-40F6-AA24-4F4685D1B022}" type="slidenum">
              <a:rPr lang="ro-RO" noProof="0" smtClean="0"/>
              <a:t>11</a:t>
            </a:fld>
            <a:endParaRPr lang="ro-RO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54958-21C0-726C-BDD6-66C928E899A4}"/>
              </a:ext>
            </a:extLst>
          </p:cNvPr>
          <p:cNvSpPr txBox="1"/>
          <p:nvPr/>
        </p:nvSpPr>
        <p:spPr>
          <a:xfrm>
            <a:off x="6558086" y="1367670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F71D1-F60B-4F61-804C-33F889206969}"/>
              </a:ext>
            </a:extLst>
          </p:cNvPr>
          <p:cNvSpPr txBox="1"/>
          <p:nvPr/>
        </p:nvSpPr>
        <p:spPr>
          <a:xfrm>
            <a:off x="841044" y="1367670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SQL Server</a:t>
            </a:r>
          </a:p>
        </p:txBody>
      </p:sp>
      <p:pic>
        <p:nvPicPr>
          <p:cNvPr id="5123" name="Picture 1">
            <a:extLst>
              <a:ext uri="{FF2B5EF4-FFF2-40B4-BE49-F238E27FC236}">
                <a16:creationId xmlns:a16="http://schemas.microsoft.com/office/drawing/2014/main" id="{71068496-7B8E-9D21-36AB-7A68B4610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" t="4867" r="9469" b="14430"/>
          <a:stretch/>
        </p:blipFill>
        <p:spPr bwMode="auto">
          <a:xfrm>
            <a:off x="1449712" y="3991565"/>
            <a:ext cx="3448993" cy="21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">
            <a:extLst>
              <a:ext uri="{FF2B5EF4-FFF2-40B4-BE49-F238E27FC236}">
                <a16:creationId xmlns:a16="http://schemas.microsoft.com/office/drawing/2014/main" id="{143F5EDA-D9C6-7063-DDF0-EB239CACE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8256" r="10538" b="11024"/>
          <a:stretch/>
        </p:blipFill>
        <p:spPr bwMode="auto">
          <a:xfrm>
            <a:off x="7500820" y="3866187"/>
            <a:ext cx="3542026" cy="229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EAB29-F20A-25EC-B32F-05BD7922ECD5}"/>
              </a:ext>
            </a:extLst>
          </p:cNvPr>
          <p:cNvSpPr txBox="1"/>
          <p:nvPr/>
        </p:nvSpPr>
        <p:spPr>
          <a:xfrm>
            <a:off x="4174108" y="2871730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fără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35505-BC92-3C08-E6B3-338E6840DBAD}"/>
              </a:ext>
            </a:extLst>
          </p:cNvPr>
          <p:cNvSpPr txBox="1"/>
          <p:nvPr/>
        </p:nvSpPr>
        <p:spPr>
          <a:xfrm>
            <a:off x="4174108" y="5486975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cu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1D53697B-B8C4-7F7F-688A-D0EFB9F98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t="7451" r="10355" b="12824"/>
          <a:stretch/>
        </p:blipFill>
        <p:spPr bwMode="auto">
          <a:xfrm>
            <a:off x="1449713" y="1695078"/>
            <a:ext cx="3435619" cy="229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1EA2675B-5522-B93F-E0B0-EB287351D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253" r="11608" b="16793"/>
          <a:stretch/>
        </p:blipFill>
        <p:spPr bwMode="auto">
          <a:xfrm>
            <a:off x="7500820" y="1695078"/>
            <a:ext cx="3542026" cy="224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8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610" y="-12470"/>
            <a:ext cx="9957180" cy="1254408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 la rularea aplicației:</a:t>
            </a:r>
            <a:br>
              <a:rPr lang="ro-RO" dirty="0"/>
            </a:br>
            <a:r>
              <a:rPr lang="ro-RO" dirty="0"/>
              <a:t>CPU utilizat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12</a:t>
            </a:fld>
            <a:endParaRPr lang="ro-RO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3D9D6-A345-755A-E3AD-559DEBD21AAA}"/>
              </a:ext>
            </a:extLst>
          </p:cNvPr>
          <p:cNvSpPr txBox="1"/>
          <p:nvPr/>
        </p:nvSpPr>
        <p:spPr>
          <a:xfrm>
            <a:off x="7047139" y="1301732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AAC39-C48E-3134-ECC5-A9B8D5C09966}"/>
              </a:ext>
            </a:extLst>
          </p:cNvPr>
          <p:cNvSpPr txBox="1"/>
          <p:nvPr/>
        </p:nvSpPr>
        <p:spPr>
          <a:xfrm>
            <a:off x="994069" y="1254223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SQL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90123-1498-3576-7996-8A33F2C78118}"/>
              </a:ext>
            </a:extLst>
          </p:cNvPr>
          <p:cNvSpPr txBox="1"/>
          <p:nvPr/>
        </p:nvSpPr>
        <p:spPr>
          <a:xfrm>
            <a:off x="4733443" y="2614014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fără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EAC1B-FD5D-70C4-2AC0-C3E95251CF99}"/>
              </a:ext>
            </a:extLst>
          </p:cNvPr>
          <p:cNvSpPr txBox="1"/>
          <p:nvPr/>
        </p:nvSpPr>
        <p:spPr>
          <a:xfrm>
            <a:off x="4733443" y="5229259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cu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8162D2BC-61DE-CCCC-88FA-CB19EF3A8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6866" r="11223" b="14126"/>
          <a:stretch/>
        </p:blipFill>
        <p:spPr bwMode="auto">
          <a:xfrm>
            <a:off x="1632390" y="1580322"/>
            <a:ext cx="3687961" cy="243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>
            <a:extLst>
              <a:ext uri="{FF2B5EF4-FFF2-40B4-BE49-F238E27FC236}">
                <a16:creationId xmlns:a16="http://schemas.microsoft.com/office/drawing/2014/main" id="{9859B853-4E1D-A1E5-D114-0862D9A73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0" t="9208" r="11198" b="12897"/>
          <a:stretch/>
        </p:blipFill>
        <p:spPr bwMode="auto">
          <a:xfrm>
            <a:off x="1632390" y="3940642"/>
            <a:ext cx="3687962" cy="245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">
            <a:extLst>
              <a:ext uri="{FF2B5EF4-FFF2-40B4-BE49-F238E27FC236}">
                <a16:creationId xmlns:a16="http://schemas.microsoft.com/office/drawing/2014/main" id="{D20682C0-A8B8-9F51-972F-40132C2CA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5" t="9040" r="9970" b="12996"/>
          <a:stretch/>
        </p:blipFill>
        <p:spPr bwMode="auto">
          <a:xfrm>
            <a:off x="7964678" y="1614597"/>
            <a:ext cx="3611182" cy="25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">
            <a:extLst>
              <a:ext uri="{FF2B5EF4-FFF2-40B4-BE49-F238E27FC236}">
                <a16:creationId xmlns:a16="http://schemas.microsoft.com/office/drawing/2014/main" id="{4AB4B93E-BBE7-AE89-6067-33067D24E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2" t="9068" r="10786" b="10476"/>
          <a:stretch/>
        </p:blipFill>
        <p:spPr bwMode="auto">
          <a:xfrm>
            <a:off x="7964679" y="3935746"/>
            <a:ext cx="3625180" cy="242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788" y="32651"/>
            <a:ext cx="9515902" cy="1163423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 la rularea aplicației:</a:t>
            </a:r>
            <a:br>
              <a:rPr lang="ro-RO" dirty="0"/>
            </a:br>
            <a:r>
              <a:rPr lang="ro-RO" dirty="0"/>
              <a:t>Memorie utilizată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13</a:t>
            </a:fld>
            <a:endParaRPr lang="ro-RO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CEA34-6D66-9566-D276-E62041F6BD51}"/>
              </a:ext>
            </a:extLst>
          </p:cNvPr>
          <p:cNvSpPr txBox="1"/>
          <p:nvPr/>
        </p:nvSpPr>
        <p:spPr>
          <a:xfrm>
            <a:off x="7123661" y="1536804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68318-20EB-7CFD-EC84-DBE678E0D125}"/>
              </a:ext>
            </a:extLst>
          </p:cNvPr>
          <p:cNvSpPr txBox="1"/>
          <p:nvPr/>
        </p:nvSpPr>
        <p:spPr>
          <a:xfrm>
            <a:off x="876068" y="1536804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SQL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0C6D2-D6F9-7384-1A16-ECAD5706D346}"/>
              </a:ext>
            </a:extLst>
          </p:cNvPr>
          <p:cNvSpPr txBox="1"/>
          <p:nvPr/>
        </p:nvSpPr>
        <p:spPr>
          <a:xfrm>
            <a:off x="4768690" y="2759983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fără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A90DB-8B04-1CB8-FA97-7E6B15D1CBA7}"/>
              </a:ext>
            </a:extLst>
          </p:cNvPr>
          <p:cNvSpPr txBox="1"/>
          <p:nvPr/>
        </p:nvSpPr>
        <p:spPr>
          <a:xfrm>
            <a:off x="4768690" y="5375228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cu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612EB7BA-5195-1303-EF2D-089C8277B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9700" r="8844" b="11889"/>
          <a:stretch/>
        </p:blipFill>
        <p:spPr bwMode="auto">
          <a:xfrm>
            <a:off x="1502807" y="1906136"/>
            <a:ext cx="3686441" cy="227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>
            <a:extLst>
              <a:ext uri="{FF2B5EF4-FFF2-40B4-BE49-F238E27FC236}">
                <a16:creationId xmlns:a16="http://schemas.microsoft.com/office/drawing/2014/main" id="{2A4FA736-B6E8-828B-D93B-E0991E866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7988" r="6986" b="11415"/>
          <a:stretch/>
        </p:blipFill>
        <p:spPr bwMode="auto">
          <a:xfrm>
            <a:off x="1502807" y="4021202"/>
            <a:ext cx="3699507" cy="231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>
            <a:extLst>
              <a:ext uri="{FF2B5EF4-FFF2-40B4-BE49-F238E27FC236}">
                <a16:creationId xmlns:a16="http://schemas.microsoft.com/office/drawing/2014/main" id="{F714D76A-6EC0-ACA6-F885-447378B52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9748" r="8390" b="11460"/>
          <a:stretch/>
        </p:blipFill>
        <p:spPr bwMode="auto">
          <a:xfrm>
            <a:off x="8045691" y="1894894"/>
            <a:ext cx="3545808" cy="217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">
            <a:extLst>
              <a:ext uri="{FF2B5EF4-FFF2-40B4-BE49-F238E27FC236}">
                <a16:creationId xmlns:a16="http://schemas.microsoft.com/office/drawing/2014/main" id="{DF3DF876-A28D-3056-BE2D-E54CE398C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0" t="8721" r="8017" b="11385"/>
          <a:stretch/>
        </p:blipFill>
        <p:spPr bwMode="auto">
          <a:xfrm>
            <a:off x="8045691" y="4019977"/>
            <a:ext cx="3561043" cy="23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6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788" y="-13980"/>
            <a:ext cx="9556845" cy="1249859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 la rularea aplicației:</a:t>
            </a:r>
            <a:br>
              <a:rPr lang="ro-RO" dirty="0"/>
            </a:br>
            <a:r>
              <a:rPr lang="ro-RO" dirty="0"/>
              <a:t>Neo4j în AuraDB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14</a:t>
            </a:fld>
            <a:endParaRPr lang="ro-RO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37743A-F566-5378-F1FE-26E40DAF9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t="1951" r="6139" b="10353"/>
          <a:stretch/>
        </p:blipFill>
        <p:spPr bwMode="auto">
          <a:xfrm>
            <a:off x="1428465" y="1536279"/>
            <a:ext cx="4904095" cy="211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9D932B7F-921E-E083-E0B8-B8863AFFB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t="7707" r="4948" b="8636"/>
          <a:stretch/>
        </p:blipFill>
        <p:spPr bwMode="auto">
          <a:xfrm>
            <a:off x="1428465" y="4157953"/>
            <a:ext cx="4904095" cy="20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A1D7C52-A28F-86F7-AF83-FFBB7F8CC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" t="3897" r="2877" b="4118"/>
          <a:stretch/>
        </p:blipFill>
        <p:spPr bwMode="auto">
          <a:xfrm>
            <a:off x="6505433" y="2688371"/>
            <a:ext cx="5381766" cy="221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458" y="292338"/>
            <a:ext cx="9421504" cy="1172522"/>
          </a:xfrm>
        </p:spPr>
        <p:txBody>
          <a:bodyPr>
            <a:normAutofit fontScale="90000"/>
          </a:bodyPr>
          <a:lstStyle/>
          <a:p>
            <a:r>
              <a:rPr lang="ro-RO" dirty="0"/>
              <a:t>Analiză individuală a fiecărei baze de date: SQL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15</a:t>
            </a:fld>
            <a:endParaRPr lang="ro-RO" noProof="0" dirty="0"/>
          </a:p>
        </p:txBody>
      </p:sp>
      <p:pic>
        <p:nvPicPr>
          <p:cNvPr id="9218" name="Picture 1">
            <a:extLst>
              <a:ext uri="{FF2B5EF4-FFF2-40B4-BE49-F238E27FC236}">
                <a16:creationId xmlns:a16="http://schemas.microsoft.com/office/drawing/2014/main" id="{3AC54F84-5D86-35D5-4CC7-01F634B7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4" y="2348564"/>
            <a:ext cx="5110396" cy="314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">
            <a:extLst>
              <a:ext uri="{FF2B5EF4-FFF2-40B4-BE49-F238E27FC236}">
                <a16:creationId xmlns:a16="http://schemas.microsoft.com/office/drawing/2014/main" id="{5AEE888D-424B-4BCF-8EEF-AA5C0901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491" y="2348564"/>
            <a:ext cx="4926842" cy="31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8C6CA-7CF4-D06B-EAEF-DE33EAB91E65}"/>
              </a:ext>
            </a:extLst>
          </p:cNvPr>
          <p:cNvSpPr txBox="1"/>
          <p:nvPr/>
        </p:nvSpPr>
        <p:spPr>
          <a:xfrm>
            <a:off x="0" y="1702233"/>
            <a:ext cx="63325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Exemplu de rezultat pentru</a:t>
            </a:r>
          </a:p>
          <a:p>
            <a:r>
              <a:rPr lang="ro-RO" i="1" dirty="0">
                <a:latin typeface="+mj-lt"/>
              </a:rPr>
              <a:t>	Display Estimated Execution Plan</a:t>
            </a:r>
            <a:endParaRPr lang="ro-RO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20122-0071-D946-867D-DFD09D0EB15D}"/>
              </a:ext>
            </a:extLst>
          </p:cNvPr>
          <p:cNvSpPr txBox="1"/>
          <p:nvPr/>
        </p:nvSpPr>
        <p:spPr>
          <a:xfrm>
            <a:off x="5263487" y="1702233"/>
            <a:ext cx="63325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Exemplu de rezultat pentru</a:t>
            </a:r>
          </a:p>
          <a:p>
            <a:r>
              <a:rPr lang="ro-RO" i="1" dirty="0">
                <a:latin typeface="+mj-lt"/>
              </a:rPr>
              <a:t>	Display Actual Execution Plan</a:t>
            </a:r>
            <a:endParaRPr lang="ro-R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0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373" y="174057"/>
            <a:ext cx="9688773" cy="1418181"/>
          </a:xfrm>
        </p:spPr>
        <p:txBody>
          <a:bodyPr>
            <a:normAutofit fontScale="90000"/>
          </a:bodyPr>
          <a:lstStyle/>
          <a:p>
            <a:r>
              <a:rPr lang="ro-RO" dirty="0"/>
              <a:t>Analiză individuală a fiecărei baze de date: Neo4j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16</a:t>
            </a:fld>
            <a:endParaRPr lang="ro-RO" noProof="0" dirty="0"/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C65AAA0A-F2ED-5F3D-B7BD-98C90EA77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8"/>
          <a:stretch/>
        </p:blipFill>
        <p:spPr bwMode="auto">
          <a:xfrm>
            <a:off x="1439838" y="1812995"/>
            <a:ext cx="4453719" cy="454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4A34A-FE21-3E41-FD90-0C1548DE6289}"/>
              </a:ext>
            </a:extLst>
          </p:cNvPr>
          <p:cNvSpPr txBox="1"/>
          <p:nvPr/>
        </p:nvSpPr>
        <p:spPr>
          <a:xfrm>
            <a:off x="587425" y="6314611"/>
            <a:ext cx="63325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Rezultat pentru rularea PROFILE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C840494-0EA5-9E67-97F2-A38C0AFA10AF}"/>
              </a:ext>
            </a:extLst>
          </p:cNvPr>
          <p:cNvSpPr txBox="1">
            <a:spLocks/>
          </p:cNvSpPr>
          <p:nvPr/>
        </p:nvSpPr>
        <p:spPr>
          <a:xfrm>
            <a:off x="5976582" y="1812995"/>
            <a:ext cx="6009564" cy="45433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Numărul de accesări al bazei de date în acest exemplu: 17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Timpul de execuție al interogării: 25ms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ro-R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6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785" y="365126"/>
            <a:ext cx="9434015" cy="931411"/>
          </a:xfrm>
        </p:spPr>
        <p:txBody>
          <a:bodyPr>
            <a:normAutofit/>
          </a:bodyPr>
          <a:lstStyle/>
          <a:p>
            <a:r>
              <a:rPr lang="ro-RO" dirty="0"/>
              <a:t>SQL vs Cypher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17</a:t>
            </a:fld>
            <a:endParaRPr lang="ro-RO" noProof="0" dirty="0"/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385EA6E9-8AC4-F2DE-83BA-993C91A9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4037391"/>
            <a:ext cx="4698243" cy="237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">
            <a:extLst>
              <a:ext uri="{FF2B5EF4-FFF2-40B4-BE49-F238E27FC236}">
                <a16:creationId xmlns:a16="http://schemas.microsoft.com/office/drawing/2014/main" id="{A69D0DAD-39DB-11D4-7ED9-B3E27D4A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46" y="4583812"/>
            <a:ext cx="2501455" cy="175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">
            <a:extLst>
              <a:ext uri="{FF2B5EF4-FFF2-40B4-BE49-F238E27FC236}">
                <a16:creationId xmlns:a16="http://schemas.microsoft.com/office/drawing/2014/main" id="{5ECF11F9-9EF3-8DE7-E6DF-5399F07D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1831622"/>
            <a:ext cx="3086383" cy="18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">
            <a:extLst>
              <a:ext uri="{FF2B5EF4-FFF2-40B4-BE49-F238E27FC236}">
                <a16:creationId xmlns:a16="http://schemas.microsoft.com/office/drawing/2014/main" id="{47FA1FAB-9BA6-477B-85D9-A7716ED9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46" y="1821077"/>
            <a:ext cx="3880820" cy="184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E1F36-EB70-01B6-509C-1E3601C6DF03}"/>
              </a:ext>
            </a:extLst>
          </p:cNvPr>
          <p:cNvSpPr txBox="1"/>
          <p:nvPr/>
        </p:nvSpPr>
        <p:spPr>
          <a:xfrm>
            <a:off x="1151533" y="1431512"/>
            <a:ext cx="18509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2000" b="1" dirty="0">
                <a:solidFill>
                  <a:schemeClr val="accent5"/>
                </a:solidFill>
                <a:latin typeface="+mj-lt"/>
              </a:rPr>
              <a:t>C</a:t>
            </a:r>
            <a:r>
              <a:rPr lang="ro-RO" sz="2000" dirty="0">
                <a:latin typeface="+mj-lt"/>
              </a:rPr>
              <a:t>reate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E8A2-DE9F-2C42-747F-BEAE73188A41}"/>
              </a:ext>
            </a:extLst>
          </p:cNvPr>
          <p:cNvSpPr txBox="1"/>
          <p:nvPr/>
        </p:nvSpPr>
        <p:spPr>
          <a:xfrm>
            <a:off x="1151532" y="4178506"/>
            <a:ext cx="18509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2000" b="1" dirty="0">
                <a:solidFill>
                  <a:schemeClr val="accent5"/>
                </a:solidFill>
                <a:latin typeface="+mj-lt"/>
              </a:rPr>
              <a:t>U</a:t>
            </a:r>
            <a:r>
              <a:rPr lang="ro-RO" sz="2000" dirty="0">
                <a:latin typeface="+mj-lt"/>
              </a:rPr>
              <a:t>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87D01-4AD3-F8EB-B841-A495F7AA75FA}"/>
              </a:ext>
            </a:extLst>
          </p:cNvPr>
          <p:cNvSpPr txBox="1"/>
          <p:nvPr/>
        </p:nvSpPr>
        <p:spPr>
          <a:xfrm>
            <a:off x="5908440" y="1431512"/>
            <a:ext cx="18509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2000" b="1" dirty="0">
                <a:solidFill>
                  <a:schemeClr val="accent5"/>
                </a:solidFill>
                <a:latin typeface="+mj-lt"/>
              </a:rPr>
              <a:t>R</a:t>
            </a:r>
            <a:r>
              <a:rPr lang="ro-RO" sz="2000" dirty="0">
                <a:latin typeface="+mj-lt"/>
              </a:rPr>
              <a:t>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207B2-2E39-C571-1D08-00CC1D96CE82}"/>
              </a:ext>
            </a:extLst>
          </p:cNvPr>
          <p:cNvSpPr txBox="1"/>
          <p:nvPr/>
        </p:nvSpPr>
        <p:spPr>
          <a:xfrm>
            <a:off x="5874320" y="3704520"/>
            <a:ext cx="18509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2000" b="1" dirty="0">
                <a:solidFill>
                  <a:schemeClr val="accent5"/>
                </a:solidFill>
                <a:latin typeface="+mj-lt"/>
              </a:rPr>
              <a:t>D</a:t>
            </a:r>
            <a:r>
              <a:rPr lang="ro-RO" sz="2000" dirty="0">
                <a:latin typeface="+mj-lt"/>
              </a:rPr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261652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Integrarea în aplicații complexe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18</a:t>
            </a:fld>
            <a:endParaRPr lang="ro-RO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BB8D-76D9-BE34-FF33-74D95AC96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3474"/>
              </p:ext>
            </p:extLst>
          </p:nvPr>
        </p:nvGraphicFramePr>
        <p:xfrm>
          <a:off x="1416334" y="1788740"/>
          <a:ext cx="9814257" cy="446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1831363085"/>
                    </a:ext>
                  </a:extLst>
                </a:gridCol>
                <a:gridCol w="2420203">
                  <a:extLst>
                    <a:ext uri="{9D8B030D-6E8A-4147-A177-3AD203B41FA5}">
                      <a16:colId xmlns:a16="http://schemas.microsoft.com/office/drawing/2014/main" val="2038289490"/>
                    </a:ext>
                  </a:extLst>
                </a:gridCol>
                <a:gridCol w="4447654">
                  <a:extLst>
                    <a:ext uri="{9D8B030D-6E8A-4147-A177-3AD203B41FA5}">
                      <a16:colId xmlns:a16="http://schemas.microsoft.com/office/drawing/2014/main" val="3549208273"/>
                    </a:ext>
                  </a:extLst>
                </a:gridCol>
              </a:tblGrid>
              <a:tr h="446197"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i="1" dirty="0">
                          <a:latin typeface="+mj-lt"/>
                        </a:rPr>
                        <a:t>MS SQL Server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i="1" dirty="0">
                          <a:latin typeface="+mj-lt"/>
                        </a:rPr>
                        <a:t>Neo4j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86242"/>
                  </a:ext>
                </a:extLst>
              </a:tr>
              <a:tr h="886819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Interogarea prin intermediul unei aplicații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Pt. toate limbajele există biblioteci dedicate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Biblioteci oficiale doar pentru C</a:t>
                      </a:r>
                      <a:r>
                        <a:rPr lang="ro-RO">
                          <a:latin typeface="+mj-lt"/>
                        </a:rPr>
                        <a:t>#, Java, JS</a:t>
                      </a:r>
                      <a:r>
                        <a:rPr lang="ro-RO" dirty="0">
                          <a:latin typeface="+mj-lt"/>
                        </a:rPr>
                        <a:t>, Go, Python, dar există și dezvoltate OpenSource pt. alte limbaje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40323"/>
                  </a:ext>
                </a:extLst>
              </a:tr>
              <a:tr h="886819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Instrumente auxiliare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SQL Server Management Studio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BF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o-RO" dirty="0">
                          <a:latin typeface="+mj-lt"/>
                        </a:rPr>
                        <a:t>Neo4j Desktop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o-RO" dirty="0">
                          <a:latin typeface="+mj-lt"/>
                        </a:rPr>
                        <a:t>Neo4j Browser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o-RO" dirty="0">
                          <a:latin typeface="+mj-lt"/>
                        </a:rPr>
                        <a:t>Graph Apps (ETL Tool, Neo4j Bloom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697439"/>
                  </a:ext>
                </a:extLst>
              </a:tr>
              <a:tr h="620774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Securitate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Se pot creea utilizatori distincți, cu drepturi personalizate, în ambele baze de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769685"/>
                  </a:ext>
                </a:extLst>
              </a:tr>
              <a:tr h="620774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Cod 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Cel mult se pot refolosi proceduri stocate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B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o-RO" dirty="0">
                          <a:latin typeface="+mj-lt"/>
                        </a:rPr>
                        <a:t>Se pot importa/crea plugin-uri scrise în 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0550"/>
                  </a:ext>
                </a:extLst>
              </a:tr>
              <a:tr h="886819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Integrarea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Disponibil pe Microsoft Azure SQL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Disponibil pe AuraDB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Concluzii și dezvoltări ulterioare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19</a:t>
            </a:fld>
            <a:endParaRPr lang="ro-RO" noProof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172060-7A99-1F8B-F1B1-61EAA9C14965}"/>
              </a:ext>
            </a:extLst>
          </p:cNvPr>
          <p:cNvSpPr txBox="1">
            <a:spLocks/>
          </p:cNvSpPr>
          <p:nvPr/>
        </p:nvSpPr>
        <p:spPr>
          <a:xfrm>
            <a:off x="1046328" y="1812996"/>
            <a:ext cx="10722591" cy="45433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Comparația a fost realizată atât din punct de vedere al performanțelor la rulare cât și din punct de vedere al integrării în contextul altor aplicații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Rezultatul confirmă faptul că bazele de date noSQL de tip graf se dezvoltă și cresc în popularitate datorită capacităților de modelare a datelor puternic interconectate, însă și cele relaționale continuă să fie larg folosite datorită robusteții în contextul aplicațiilor accesate masiv de un număr mare de utilizatori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b="1" i="1" dirty="0">
                <a:latin typeface="+mj-lt"/>
              </a:rPr>
              <a:t>Dezvoltări ulterioare:</a:t>
            </a:r>
            <a:endParaRPr lang="ro-RO" sz="2400" dirty="0">
              <a:latin typeface="+mj-lt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000" dirty="0">
                <a:latin typeface="+mj-lt"/>
              </a:rPr>
              <a:t>Adaptarea pentru utilizarea aplicației pe mobil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000" dirty="0">
                <a:latin typeface="+mj-lt"/>
              </a:rPr>
              <a:t>Construirea aplicației folosind arhitectura Cloud</a:t>
            </a:r>
          </a:p>
        </p:txBody>
      </p:sp>
    </p:spTree>
    <p:extLst>
      <p:ext uri="{BB962C8B-B14F-4D97-AF65-F5344CB8AC3E}">
        <p14:creationId xmlns:p14="http://schemas.microsoft.com/office/powerpoint/2010/main" val="98800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DD9B4-3A88-D8D9-237C-1AB4FB9D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2</a:t>
            </a:fld>
            <a:endParaRPr lang="ro-RO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94BA76-0BCC-FF6A-6684-7825F1EDBFD2}"/>
              </a:ext>
            </a:extLst>
          </p:cNvPr>
          <p:cNvSpPr/>
          <p:nvPr/>
        </p:nvSpPr>
        <p:spPr>
          <a:xfrm>
            <a:off x="7265159" y="1767952"/>
            <a:ext cx="3416491" cy="3322093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i="1" dirty="0">
                <a:solidFill>
                  <a:schemeClr val="tx1"/>
                </a:solidFill>
                <a:latin typeface="+mj-lt"/>
              </a:rPr>
              <a:t>SQL</a:t>
            </a:r>
          </a:p>
          <a:p>
            <a:pPr algn="ctr"/>
            <a:endParaRPr lang="ro-RO" sz="2800" i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Formă tabelară</a:t>
            </a: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Limbaj standardizat de interogare</a:t>
            </a: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Principii ACID</a:t>
            </a:r>
          </a:p>
          <a:p>
            <a:pPr marL="342900" indent="-342900" algn="ctr">
              <a:buFontTx/>
              <a:buChar char="-"/>
            </a:pPr>
            <a:endParaRPr lang="ro-RO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BA2158-D302-B2CD-BC87-37124C52B64B}"/>
              </a:ext>
            </a:extLst>
          </p:cNvPr>
          <p:cNvSpPr/>
          <p:nvPr/>
        </p:nvSpPr>
        <p:spPr>
          <a:xfrm>
            <a:off x="1435290" y="1767953"/>
            <a:ext cx="3491553" cy="33220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i="1" dirty="0">
                <a:solidFill>
                  <a:schemeClr val="tx1"/>
                </a:solidFill>
                <a:latin typeface="+mj-lt"/>
              </a:rPr>
              <a:t>noSQL</a:t>
            </a:r>
          </a:p>
          <a:p>
            <a:pPr algn="ctr"/>
            <a:endParaRPr lang="ro-RO" sz="2800" i="1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Forme alternative de stocare</a:t>
            </a:r>
          </a:p>
          <a:p>
            <a:pPr marL="342900" indent="-342900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Multiple limbaje de interogare</a:t>
            </a:r>
          </a:p>
          <a:p>
            <a:pPr marL="342900" indent="-342900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Principii BASE</a:t>
            </a:r>
          </a:p>
          <a:p>
            <a:pPr marL="342900" indent="-342900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Sisteme relativ noi</a:t>
            </a:r>
            <a:endParaRPr lang="ro-RO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E202E-8449-1981-1839-CC03B9C0C65A}"/>
              </a:ext>
            </a:extLst>
          </p:cNvPr>
          <p:cNvSpPr txBox="1">
            <a:spLocks/>
          </p:cNvSpPr>
          <p:nvPr/>
        </p:nvSpPr>
        <p:spPr>
          <a:xfrm>
            <a:off x="2324100" y="365126"/>
            <a:ext cx="9029700" cy="885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Introducere: noSQL vs SQL</a:t>
            </a:r>
          </a:p>
        </p:txBody>
      </p:sp>
    </p:spTree>
    <p:extLst>
      <p:ext uri="{BB962C8B-B14F-4D97-AF65-F5344CB8AC3E}">
        <p14:creationId xmlns:p14="http://schemas.microsoft.com/office/powerpoint/2010/main" val="39845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22230"/>
          </a:xfrm>
        </p:spPr>
        <p:txBody>
          <a:bodyPr>
            <a:normAutofit/>
          </a:bodyPr>
          <a:lstStyle/>
          <a:p>
            <a:r>
              <a:rPr lang="ro-RO" dirty="0"/>
              <a:t>Bibliografie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4FB66-F01F-EA78-08E0-A11B0210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06" y="1560395"/>
            <a:ext cx="10735101" cy="5072417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[1] J. Pokorny: Graph Databases: Their Power and Limitations, în K. Saeed and W. Homenda (Eds.): CISIM 2015, LNCS 9339, pp. 58–69, 2015.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[2] S. Ataky, T. Mpinda, L. C. Ferreira, M. Xavier Ribeiro, M. T. Prado Santos: Evaluation of Graph Databases Performance Through Indexing Techniques, în International Journal of Artificial Intelligence &amp; Applications, pp. 87-98, Septembrie 2015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[3] C. Rodrigues, M. R. Jain, A. Khanchandani: Performance Comparison of Graph Database and Relational Database, DOI: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10.13140/RG.2.2.27380.32641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[4] S. Gilbert, N. A. Lynch: Perspectives on the CAP Theorem, în </a:t>
            </a:r>
            <a:r>
              <a:rPr lang="ro-RO" sz="1800" i="1" dirty="0">
                <a:effectLst/>
                <a:latin typeface="+mj-lt"/>
                <a:ea typeface="Times New Roman" panose="02020603050405020304" pitchFamily="18" charset="0"/>
              </a:rPr>
              <a:t>Computer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 45.2, pp. 30-36, 2012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[5] J. Webber: The Top 10 Use Cases of Graph Database Technology, E-Book. Online: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https://go.neo4j.com/rs/710-RRC-335/images/Neo4j-Top-10-Use-Cases-EN-US.pdf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, accesat la data de 16.04.2024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[6] Oracle, 17 Use Cases for Graph Databases and Graph Analytics , E-Book. Online: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graph-database-use-cases-ebook.pdf (oracle.com)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, accesat la data de 16.04.2024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[7] Indoor navigation, everything you need to know,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https://www.pointr.tech/blog/indoor-navigation-everything-you-need-to-know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[8] Indoor navigation, a comprehensive guide,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https://navigine.com/blog/indoor-navigation-a-comprehensive-guide/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[9] Documentație Neo4j,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strike="noStrike" dirty="0">
                <a:effectLst/>
                <a:latin typeface="+mj-lt"/>
                <a:ea typeface="Times New Roman" panose="02020603050405020304" pitchFamily="18" charset="0"/>
              </a:rPr>
              <a:t>[10] Neo4j Knowledge Base,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https://neo4j.com/developer/kb/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strike="noStrike" dirty="0">
                <a:effectLst/>
                <a:latin typeface="+mj-lt"/>
                <a:ea typeface="Times New Roman" panose="02020603050405020304" pitchFamily="18" charset="0"/>
              </a:rPr>
              <a:t>[11] T-SQL reference,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https://learn.microsoft.com/en-us/sql/t-sql/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strike="noStrike" dirty="0">
                <a:effectLst/>
                <a:latin typeface="+mj-lt"/>
                <a:ea typeface="Times New Roman" panose="02020603050405020304" pitchFamily="18" charset="0"/>
              </a:rPr>
              <a:t>[12] Memgraph transactions,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https://memgraph.com/docs/fundamentals/transactions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20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3854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4EB-68E7-39EE-8F11-2C0393F0D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7164"/>
            <a:ext cx="9144000" cy="1381836"/>
          </a:xfrm>
        </p:spPr>
        <p:txBody>
          <a:bodyPr/>
          <a:lstStyle/>
          <a:p>
            <a:r>
              <a:rPr lang="ro-RO" dirty="0"/>
              <a:t>Vă mulțumesc!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A391-9435-A9D0-D86E-7717FC3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21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404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F1F0-A4AA-A335-A011-1F9858A5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Aplicații ale grafurilor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83210-92E6-5FE5-5D5E-65C11C53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3</a:t>
            </a:fld>
            <a:endParaRPr lang="ro-RO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A58509-7C25-0AB8-4BCC-89ECFF70D2AD}"/>
              </a:ext>
            </a:extLst>
          </p:cNvPr>
          <p:cNvSpPr/>
          <p:nvPr/>
        </p:nvSpPr>
        <p:spPr>
          <a:xfrm>
            <a:off x="4922292" y="2783006"/>
            <a:ext cx="2065362" cy="1397758"/>
          </a:xfrm>
          <a:prstGeom prst="ellipse">
            <a:avLst/>
          </a:prstGeom>
          <a:gradFill flip="none" rotWithShape="1">
            <a:gsLst>
              <a:gs pos="0">
                <a:srgbClr val="0099CC">
                  <a:tint val="66000"/>
                  <a:satMod val="160000"/>
                </a:srgbClr>
              </a:gs>
              <a:gs pos="50000">
                <a:srgbClr val="0099CC">
                  <a:tint val="44500"/>
                  <a:satMod val="160000"/>
                </a:srgbClr>
              </a:gs>
              <a:gs pos="100000">
                <a:srgbClr val="0099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b="1" i="1" dirty="0">
                <a:latin typeface="+mj-lt"/>
              </a:rPr>
              <a:t>noSQL tip graf</a:t>
            </a:r>
            <a:endParaRPr lang="ro-RO" b="1" i="1" dirty="0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3BE4CF-9FCD-A222-EB9F-2E971428BE37}"/>
              </a:ext>
            </a:extLst>
          </p:cNvPr>
          <p:cNvSpPr/>
          <p:nvPr/>
        </p:nvSpPr>
        <p:spPr>
          <a:xfrm>
            <a:off x="8152262" y="1385248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Aplicații de navigare</a:t>
            </a:r>
            <a:endParaRPr lang="ro-RO" sz="16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A8E7E-1204-FAD1-304D-11609F31FA9B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6685189" y="2057400"/>
            <a:ext cx="1467073" cy="93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D5A2A6-FD1C-D29F-2125-74BBD01A1883}"/>
              </a:ext>
            </a:extLst>
          </p:cNvPr>
          <p:cNvSpPr/>
          <p:nvPr/>
        </p:nvSpPr>
        <p:spPr>
          <a:xfrm>
            <a:off x="8152262" y="2809733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Detecție de fraudă</a:t>
            </a:r>
            <a:endParaRPr lang="ro-RO" sz="1600" dirty="0"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FCE897-FFD0-9F49-5D93-6E54D75C609A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6987654" y="3481885"/>
            <a:ext cx="11646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3CCB0F-DA8C-116D-EFB1-02F0F152F250}"/>
              </a:ext>
            </a:extLst>
          </p:cNvPr>
          <p:cNvSpPr/>
          <p:nvPr/>
        </p:nvSpPr>
        <p:spPr>
          <a:xfrm>
            <a:off x="8152262" y="4205692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360-Degree Customer View</a:t>
            </a:r>
            <a:endParaRPr lang="ro-RO" sz="16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42B1DA-68EA-7DC0-FF83-E0EF5073E693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6685189" y="3976067"/>
            <a:ext cx="1467073" cy="90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1FAD0FA-278C-49D9-313C-9C9E525FB5F4}"/>
              </a:ext>
            </a:extLst>
          </p:cNvPr>
          <p:cNvSpPr/>
          <p:nvPr/>
        </p:nvSpPr>
        <p:spPr>
          <a:xfrm>
            <a:off x="1282888" y="2809733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Învățare automată</a:t>
            </a:r>
            <a:endParaRPr lang="ro-RO" sz="1600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2A095-75B5-C5D3-41A2-4E87EFE65E16}"/>
              </a:ext>
            </a:extLst>
          </p:cNvPr>
          <p:cNvCxnSpPr>
            <a:cxnSpLocks/>
            <a:stCxn id="4" idx="2"/>
            <a:endCxn id="21" idx="6"/>
          </p:cNvCxnSpPr>
          <p:nvPr/>
        </p:nvCxnSpPr>
        <p:spPr>
          <a:xfrm flipH="1">
            <a:off x="3889611" y="3481885"/>
            <a:ext cx="10326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7FC48DD-2FF4-E0AA-C997-AA910F4CB9E3}"/>
              </a:ext>
            </a:extLst>
          </p:cNvPr>
          <p:cNvSpPr/>
          <p:nvPr/>
        </p:nvSpPr>
        <p:spPr>
          <a:xfrm>
            <a:off x="1282887" y="1385248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Motoare de recomandare</a:t>
            </a:r>
            <a:endParaRPr lang="ro-RO" sz="1600" dirty="0">
              <a:latin typeface="+mj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AFC94D-1509-F29B-D51A-3C2B1D3ECBB0}"/>
              </a:ext>
            </a:extLst>
          </p:cNvPr>
          <p:cNvCxnSpPr>
            <a:cxnSpLocks/>
            <a:stCxn id="4" idx="1"/>
            <a:endCxn id="27" idx="6"/>
          </p:cNvCxnSpPr>
          <p:nvPr/>
        </p:nvCxnSpPr>
        <p:spPr>
          <a:xfrm flipH="1" flipV="1">
            <a:off x="3889610" y="2057400"/>
            <a:ext cx="1335147" cy="93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2AB4A7-2E6D-10FB-EF35-E745BB308975}"/>
              </a:ext>
            </a:extLst>
          </p:cNvPr>
          <p:cNvSpPr/>
          <p:nvPr/>
        </p:nvSpPr>
        <p:spPr>
          <a:xfrm>
            <a:off x="1282886" y="4234218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Protecție de date</a:t>
            </a:r>
            <a:endParaRPr lang="ro-RO" sz="1600" dirty="0">
              <a:latin typeface="+mj-lt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4E9DA2-31EB-1219-7F81-C63DB55668BC}"/>
              </a:ext>
            </a:extLst>
          </p:cNvPr>
          <p:cNvCxnSpPr>
            <a:cxnSpLocks/>
            <a:stCxn id="4" idx="3"/>
            <a:endCxn id="33" idx="6"/>
          </p:cNvCxnSpPr>
          <p:nvPr/>
        </p:nvCxnSpPr>
        <p:spPr>
          <a:xfrm flipH="1">
            <a:off x="3889609" y="3976067"/>
            <a:ext cx="1335148" cy="93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A752-CF0D-B5DB-B0B4-EFE810D2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13132"/>
          </a:xfrm>
        </p:spPr>
        <p:txBody>
          <a:bodyPr/>
          <a:lstStyle/>
          <a:p>
            <a:r>
              <a:rPr lang="ro-RO" dirty="0"/>
              <a:t>Stadiul actual în domeniul de studiu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30F59-1F22-101A-EC03-731F97A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4</a:t>
            </a:fld>
            <a:endParaRPr lang="ro-RO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787A0-2D02-0643-BA89-D68D88C6A44D}"/>
              </a:ext>
            </a:extLst>
          </p:cNvPr>
          <p:cNvSpPr txBox="1"/>
          <p:nvPr/>
        </p:nvSpPr>
        <p:spPr>
          <a:xfrm>
            <a:off x="1043721" y="1278931"/>
            <a:ext cx="26795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Navigație exterioară</a:t>
            </a:r>
          </a:p>
        </p:txBody>
      </p:sp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B16CF32E-7BB6-966A-D7F0-1C565891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60" y="1648262"/>
            <a:ext cx="4658435" cy="319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ABFA6-93E1-49DA-3FBA-786F6F5B9537}"/>
              </a:ext>
            </a:extLst>
          </p:cNvPr>
          <p:cNvSpPr txBox="1"/>
          <p:nvPr/>
        </p:nvSpPr>
        <p:spPr>
          <a:xfrm>
            <a:off x="6096000" y="1278931"/>
            <a:ext cx="26795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Navigație interioară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8BE6C5-9CB5-EE25-ED72-767D1DF31CC0}"/>
              </a:ext>
            </a:extLst>
          </p:cNvPr>
          <p:cNvSpPr/>
          <p:nvPr/>
        </p:nvSpPr>
        <p:spPr>
          <a:xfrm>
            <a:off x="3844118" y="5020552"/>
            <a:ext cx="4435524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Navigație pentru persoanele cu dizabilități</a:t>
            </a:r>
            <a:endParaRPr lang="ro-RO" sz="16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C7E850-4C64-7F78-6C2D-7C87CBAA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08" y="1648263"/>
            <a:ext cx="4195717" cy="32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1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2D99-33D0-56DB-E1A3-F2245E0F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Obiectivul proiectului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DB21-464B-4939-A4E0-BDC41676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294648"/>
            <a:ext cx="9791700" cy="226870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dirty="0">
                <a:latin typeface="+mj-lt"/>
              </a:rPr>
              <a:t>Realizarea unei aplicații de navigare cu funcționalități de bază, dar și dedicate studiului de față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dirty="0">
                <a:latin typeface="+mj-lt"/>
              </a:rPr>
              <a:t>Întocmirea și rularea unor scenarii relevante de testare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dirty="0">
                <a:latin typeface="+mj-lt"/>
              </a:rPr>
              <a:t>Extragerea și interpretarea rezultatelor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674F3-235C-5144-D5B1-18BF041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5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8473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Funcționalitățile aplicației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6</a:t>
            </a:fld>
            <a:endParaRPr lang="ro-RO" noProof="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C31C473-8597-98D7-234C-CDABCA67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23" y="1738630"/>
            <a:ext cx="7481449" cy="401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C72C-941C-892E-1BEB-F58B26630F74}"/>
              </a:ext>
            </a:extLst>
          </p:cNvPr>
          <p:cNvSpPr txBox="1">
            <a:spLocks/>
          </p:cNvSpPr>
          <p:nvPr/>
        </p:nvSpPr>
        <p:spPr>
          <a:xfrm>
            <a:off x="809766" y="1741896"/>
            <a:ext cx="3866545" cy="4146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Configurarea unui traseul la care se pot adăuga puncte intermediare și/sau puncte evitate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Vizualizarea traseului calculat pe hartă și în spațiul dedicat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Vizualizarea informațiilor la rulare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Selectarea bazei de date utilizate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6300C-F229-C6C0-ADDE-41798A2551F0}"/>
              </a:ext>
            </a:extLst>
          </p:cNvPr>
          <p:cNvSpPr txBox="1"/>
          <p:nvPr/>
        </p:nvSpPr>
        <p:spPr>
          <a:xfrm>
            <a:off x="9755305" y="5703481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Pagina principlă</a:t>
            </a:r>
          </a:p>
        </p:txBody>
      </p:sp>
    </p:spTree>
    <p:extLst>
      <p:ext uri="{BB962C8B-B14F-4D97-AF65-F5344CB8AC3E}">
        <p14:creationId xmlns:p14="http://schemas.microsoft.com/office/powerpoint/2010/main" val="6974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Funcționalitățile aplicației 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7</a:t>
            </a:fld>
            <a:endParaRPr lang="ro-RO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C72C-941C-892E-1BEB-F58B26630F74}"/>
              </a:ext>
            </a:extLst>
          </p:cNvPr>
          <p:cNvSpPr txBox="1">
            <a:spLocks/>
          </p:cNvSpPr>
          <p:nvPr/>
        </p:nvSpPr>
        <p:spPr>
          <a:xfrm>
            <a:off x="1296537" y="2406750"/>
            <a:ext cx="3289111" cy="204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Vizualizarea statisticilor pentru fiecare bază de date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Vizualizarea istoricului rulărilor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4F734C5F-B02A-19EC-A345-F640DE4E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46" y="1417484"/>
            <a:ext cx="7064827" cy="402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C0E79-366C-75B5-3D29-BBBBEAB93143}"/>
              </a:ext>
            </a:extLst>
          </p:cNvPr>
          <p:cNvSpPr txBox="1"/>
          <p:nvPr/>
        </p:nvSpPr>
        <p:spPr>
          <a:xfrm>
            <a:off x="9344840" y="5440511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Pagina de statistici</a:t>
            </a:r>
          </a:p>
        </p:txBody>
      </p:sp>
    </p:spTree>
    <p:extLst>
      <p:ext uri="{BB962C8B-B14F-4D97-AF65-F5344CB8AC3E}">
        <p14:creationId xmlns:p14="http://schemas.microsoft.com/office/powerpoint/2010/main" val="32554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Metrici analizați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8</a:t>
            </a:fld>
            <a:endParaRPr lang="ro-RO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118011-B6F5-5C83-131D-858B30816F45}"/>
              </a:ext>
            </a:extLst>
          </p:cNvPr>
          <p:cNvSpPr/>
          <p:nvPr/>
        </p:nvSpPr>
        <p:spPr>
          <a:xfrm>
            <a:off x="1293980" y="1992430"/>
            <a:ext cx="3348818" cy="322982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i="1" dirty="0">
                <a:solidFill>
                  <a:schemeClr val="tx1"/>
                </a:solidFill>
                <a:latin typeface="+mj-lt"/>
              </a:rPr>
              <a:t>Performanțe la rulare</a:t>
            </a:r>
          </a:p>
          <a:p>
            <a:pPr algn="ctr"/>
            <a:endParaRPr lang="ro-RO" sz="2000" i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Timpi de execuție</a:t>
            </a: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CPU utilizat</a:t>
            </a: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Memorie utilizată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94C9A-8918-7ECA-F3C7-A477916FB736}"/>
              </a:ext>
            </a:extLst>
          </p:cNvPr>
          <p:cNvSpPr/>
          <p:nvPr/>
        </p:nvSpPr>
        <p:spPr>
          <a:xfrm>
            <a:off x="4672084" y="1992430"/>
            <a:ext cx="3348818" cy="31891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i="1" dirty="0">
                <a:solidFill>
                  <a:schemeClr val="tx1"/>
                </a:solidFill>
                <a:latin typeface="+mj-lt"/>
              </a:rPr>
              <a:t>Planuri de execuție ale fiecărei baze de date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E0AF0-8021-3640-6316-BBA08143909A}"/>
              </a:ext>
            </a:extLst>
          </p:cNvPr>
          <p:cNvSpPr/>
          <p:nvPr/>
        </p:nvSpPr>
        <p:spPr>
          <a:xfrm>
            <a:off x="8050188" y="1992430"/>
            <a:ext cx="3348818" cy="31891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i="1" dirty="0">
                <a:solidFill>
                  <a:schemeClr val="tx1"/>
                </a:solidFill>
                <a:latin typeface="+mj-lt"/>
              </a:rPr>
              <a:t>Integrarea în aplicații complexe</a:t>
            </a:r>
          </a:p>
          <a:p>
            <a:pPr algn="ctr"/>
            <a:endParaRPr lang="ro-RO" sz="2000" i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Limbaje de interogare</a:t>
            </a: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Instrumente auxiliare</a:t>
            </a:r>
          </a:p>
          <a:p>
            <a:pPr marL="342900" indent="-342900" algn="just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Integrarea Cloud</a:t>
            </a:r>
          </a:p>
          <a:p>
            <a:pPr algn="just"/>
            <a:r>
              <a:rPr lang="ro-RO" sz="2000" dirty="0">
                <a:solidFill>
                  <a:schemeClr val="tx1"/>
                </a:solidFill>
                <a:latin typeface="+mj-lt"/>
              </a:rPr>
              <a:t>-     Securitate</a:t>
            </a:r>
          </a:p>
        </p:txBody>
      </p:sp>
    </p:spTree>
    <p:extLst>
      <p:ext uri="{BB962C8B-B14F-4D97-AF65-F5344CB8AC3E}">
        <p14:creationId xmlns:p14="http://schemas.microsoft.com/office/powerpoint/2010/main" val="41064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Tehnologii folosite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9</a:t>
            </a:fld>
            <a:endParaRPr lang="ro-RO" noProof="0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77EBE254-A9D3-FA89-F203-D9291348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69" y="1333382"/>
            <a:ext cx="7715260" cy="359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5011E2F-B291-240D-E4F0-1D3A130F83E4}"/>
              </a:ext>
            </a:extLst>
          </p:cNvPr>
          <p:cNvSpPr/>
          <p:nvPr/>
        </p:nvSpPr>
        <p:spPr>
          <a:xfrm>
            <a:off x="10099342" y="2295009"/>
            <a:ext cx="1355680" cy="672151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b="1" i="1" dirty="0">
                <a:latin typeface="+mj-lt"/>
              </a:rPr>
              <a:t>Neo4j</a:t>
            </a:r>
            <a:endParaRPr lang="ro-RO" sz="1600" b="1" i="1" dirty="0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AF7ADB-554A-36E9-1065-B9CC8421DF0E}"/>
              </a:ext>
            </a:extLst>
          </p:cNvPr>
          <p:cNvSpPr/>
          <p:nvPr/>
        </p:nvSpPr>
        <p:spPr>
          <a:xfrm>
            <a:off x="10099207" y="3567062"/>
            <a:ext cx="2092793" cy="946842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b="1" i="1" dirty="0">
                <a:latin typeface="+mj-lt"/>
              </a:rPr>
              <a:t>Microsoft SQL Server</a:t>
            </a:r>
            <a:endParaRPr lang="ro-RO" sz="1600" b="1" i="1" dirty="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D4F222-4A3C-D943-8CD5-C4A7D9B3C0EF}"/>
              </a:ext>
            </a:extLst>
          </p:cNvPr>
          <p:cNvSpPr/>
          <p:nvPr/>
        </p:nvSpPr>
        <p:spPr>
          <a:xfrm>
            <a:off x="5725201" y="4964593"/>
            <a:ext cx="741598" cy="693318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b="1" i="1" dirty="0">
                <a:latin typeface="+mj-lt"/>
              </a:rPr>
              <a:t>C#</a:t>
            </a:r>
            <a:endParaRPr lang="ro-RO" sz="1600" b="1" i="1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6F3D2-0C0F-D768-A39D-62E6142B0887}"/>
              </a:ext>
            </a:extLst>
          </p:cNvPr>
          <p:cNvSpPr/>
          <p:nvPr/>
        </p:nvSpPr>
        <p:spPr>
          <a:xfrm>
            <a:off x="475829" y="2967160"/>
            <a:ext cx="1756148" cy="83601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b="1" i="1" dirty="0">
                <a:latin typeface="+mj-lt"/>
              </a:rPr>
              <a:t>JavaScript + React.js</a:t>
            </a:r>
            <a:endParaRPr lang="ro-RO" sz="1400" b="1" i="1" dirty="0">
              <a:latin typeface="+mj-lt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0846DA0-B506-96EF-F1D9-8EC658027298}"/>
              </a:ext>
            </a:extLst>
          </p:cNvPr>
          <p:cNvSpPr txBox="1">
            <a:spLocks/>
          </p:cNvSpPr>
          <p:nvPr/>
        </p:nvSpPr>
        <p:spPr>
          <a:xfrm>
            <a:off x="1353903" y="6005150"/>
            <a:ext cx="9791700" cy="53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dirty="0">
                <a:latin typeface="+mj-lt"/>
              </a:rPr>
              <a:t>Simulare cu utilizatori multiplii:  </a:t>
            </a:r>
            <a:r>
              <a:rPr lang="ro-RO" b="1" i="1" dirty="0">
                <a:latin typeface="+mj-lt"/>
              </a:rPr>
              <a:t>Apache JMeter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C3C1E-4583-49C5-6521-6667CB05352F}"/>
              </a:ext>
            </a:extLst>
          </p:cNvPr>
          <p:cNvSpPr txBox="1"/>
          <p:nvPr/>
        </p:nvSpPr>
        <p:spPr>
          <a:xfrm>
            <a:off x="7547886" y="4899261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Structura aplicației</a:t>
            </a:r>
          </a:p>
        </p:txBody>
      </p:sp>
    </p:spTree>
    <p:extLst>
      <p:ext uri="{BB962C8B-B14F-4D97-AF65-F5344CB8AC3E}">
        <p14:creationId xmlns:p14="http://schemas.microsoft.com/office/powerpoint/2010/main" val="18260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Șablon formă cu nor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56_TF03460508" id="{1A5C53A1-C60B-4F20-98AE-AA6DD3A2CAA4}" vid="{31C0E203-68FB-41E9-83B1-C2A4C43FFCA2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Diapozitive formă cu nori</Template>
  <TotalTime>2916</TotalTime>
  <Words>993</Words>
  <Application>Microsoft Office PowerPoint</Application>
  <PresentationFormat>Widescreen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Șablon formă cu nori</vt:lpstr>
      <vt:lpstr>Analiză comparativă a bazelor de date noSQL de tip graf față de bazele de date relaționale pe bază de metrici de performanță. Studiu de caz: aplicație de navigare într-o clădire</vt:lpstr>
      <vt:lpstr>PowerPoint Presentation</vt:lpstr>
      <vt:lpstr>Aplicații ale grafurilor</vt:lpstr>
      <vt:lpstr>Stadiul actual în domeniul de studiu</vt:lpstr>
      <vt:lpstr>Obiectivul proiectului</vt:lpstr>
      <vt:lpstr>Funcționalitățile aplicației (1/2)</vt:lpstr>
      <vt:lpstr>Funcționalitățile aplicației (2/2)</vt:lpstr>
      <vt:lpstr>Metrici analizați</vt:lpstr>
      <vt:lpstr>Tehnologii folosite</vt:lpstr>
      <vt:lpstr>Proiectarea bazelor de date</vt:lpstr>
      <vt:lpstr>Rezultate la rularea aplicației: Timpi de rulare</vt:lpstr>
      <vt:lpstr>Rezultate la rularea aplicației: CPU utilizat</vt:lpstr>
      <vt:lpstr>Rezultate la rularea aplicației: Memorie utilizată</vt:lpstr>
      <vt:lpstr>Rezultate la rularea aplicației: Neo4j în AuraDB</vt:lpstr>
      <vt:lpstr>Analiză individuală a fiecărei baze de date: SQL Server</vt:lpstr>
      <vt:lpstr>Analiză individuală a fiecărei baze de date: Neo4j</vt:lpstr>
      <vt:lpstr>SQL vs Cypher</vt:lpstr>
      <vt:lpstr>Integrarea în aplicații complexe</vt:lpstr>
      <vt:lpstr>Concluzii și dezvoltări ulterioare</vt:lpstr>
      <vt:lpstr>Bibliografie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Lupu</dc:creator>
  <cp:lastModifiedBy>Elena Lupu</cp:lastModifiedBy>
  <cp:revision>34</cp:revision>
  <dcterms:created xsi:type="dcterms:W3CDTF">2024-06-27T15:08:20Z</dcterms:created>
  <dcterms:modified xsi:type="dcterms:W3CDTF">2024-06-30T17:57:27Z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