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6" autoAdjust="0"/>
    <p:restoredTop sz="94660"/>
  </p:normalViewPr>
  <p:slideViewPr>
    <p:cSldViewPr snapToGrid="0">
      <p:cViewPr>
        <p:scale>
          <a:sx n="100" d="100"/>
          <a:sy n="100" d="100"/>
        </p:scale>
        <p:origin x="7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D170-47BF-4737-A604-3C8D20FF8731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827A-9AE9-4E57-9A4C-3707180CC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21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D170-47BF-4737-A604-3C8D20FF8731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827A-9AE9-4E57-9A4C-3707180CC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D170-47BF-4737-A604-3C8D20FF8731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827A-9AE9-4E57-9A4C-3707180CC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610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лашка для спикера и год">
    <p:bg>
      <p:bgPr>
        <a:solidFill>
          <a:srgbClr val="232F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A950C6-2F72-48CE-8AD3-B69488C710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267" y="0"/>
            <a:ext cx="5619750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1524ED-5237-4894-9125-3F2D7C5B3C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5" y="285751"/>
            <a:ext cx="6286501" cy="6286501"/>
          </a:xfrm>
          <a:prstGeom prst="roundRect">
            <a:avLst>
              <a:gd name="adj" fmla="val 757"/>
            </a:avLst>
          </a:prstGeom>
        </p:spPr>
      </p:pic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848BB3F7-9627-4FAF-BB8B-5136BC7A6997}"/>
              </a:ext>
            </a:extLst>
          </p:cNvPr>
          <p:cNvSpPr/>
          <p:nvPr userDrawn="1"/>
        </p:nvSpPr>
        <p:spPr>
          <a:xfrm>
            <a:off x="361951" y="5935133"/>
            <a:ext cx="6134100" cy="560916"/>
          </a:xfrm>
          <a:prstGeom prst="roundRect">
            <a:avLst>
              <a:gd name="adj" fmla="val 7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0277" y="2408235"/>
            <a:ext cx="5440960" cy="238760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0277" y="5165335"/>
            <a:ext cx="5841011" cy="76979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или описание презентации</a:t>
            </a:r>
            <a:endParaRPr lang="en-US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5E3A6A44-8391-4FAF-97A0-C93407BDFE61}"/>
              </a:ext>
            </a:extLst>
          </p:cNvPr>
          <p:cNvSpPr/>
          <p:nvPr userDrawn="1"/>
        </p:nvSpPr>
        <p:spPr>
          <a:xfrm>
            <a:off x="361951" y="361951"/>
            <a:ext cx="6134100" cy="1142997"/>
          </a:xfrm>
          <a:prstGeom prst="roundRect">
            <a:avLst>
              <a:gd name="adj" fmla="val 36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039AB6D-FED6-4C9E-AA95-76CB8394B46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7" y="709806"/>
            <a:ext cx="1821799" cy="44589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B2B6ACB-45C9-44BE-86CC-DE5FB0D0749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176" y="709807"/>
            <a:ext cx="1778825" cy="444707"/>
          </a:xfrm>
          <a:prstGeom prst="rect">
            <a:avLst/>
          </a:prstGeom>
        </p:spPr>
      </p:pic>
      <p:sp>
        <p:nvSpPr>
          <p:cNvPr id="29" name="Текст 28">
            <a:extLst>
              <a:ext uri="{FF2B5EF4-FFF2-40B4-BE49-F238E27FC236}">
                <a16:creationId xmlns:a16="http://schemas.microsoft.com/office/drawing/2014/main" id="{056B840E-460C-4C36-BF8C-E9E77B3A97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92556" y="6069541"/>
            <a:ext cx="3927093" cy="292100"/>
          </a:xfrm>
        </p:spPr>
        <p:txBody>
          <a:bodyPr anchor="ctr">
            <a:noAutofit/>
          </a:bodyPr>
          <a:lstStyle>
            <a:lvl1pPr marL="0" indent="0">
              <a:buNone/>
              <a:defRPr sz="900">
                <a:solidFill>
                  <a:schemeClr val="tx2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dirty="0"/>
              <a:t>Имя спикера</a:t>
            </a:r>
          </a:p>
        </p:txBody>
      </p:sp>
      <p:sp>
        <p:nvSpPr>
          <p:cNvPr id="31" name="Текст 30">
            <a:extLst>
              <a:ext uri="{FF2B5EF4-FFF2-40B4-BE49-F238E27FC236}">
                <a16:creationId xmlns:a16="http://schemas.microsoft.com/office/drawing/2014/main" id="{B5668093-9CDE-4694-A013-DAA318051C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32317" y="6069541"/>
            <a:ext cx="758972" cy="292100"/>
          </a:xfrm>
        </p:spPr>
        <p:txBody>
          <a:bodyPr anchor="ctr">
            <a:noAutofit/>
          </a:bodyPr>
          <a:lstStyle>
            <a:lvl1pPr marL="0" indent="0">
              <a:buNone/>
              <a:defRPr sz="900">
                <a:solidFill>
                  <a:schemeClr val="tx2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dirty="0"/>
              <a:t>Год</a:t>
            </a:r>
          </a:p>
        </p:txBody>
      </p:sp>
      <p:sp>
        <p:nvSpPr>
          <p:cNvPr id="15" name="Рисунок 37">
            <a:extLst>
              <a:ext uri="{FF2B5EF4-FFF2-40B4-BE49-F238E27FC236}">
                <a16:creationId xmlns:a16="http://schemas.microsoft.com/office/drawing/2014/main" id="{CACA34C7-8A4B-4D7C-A05B-4754609566A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41218" y="6137009"/>
            <a:ext cx="157163" cy="157163"/>
          </a:xfr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 dirty="0"/>
              <a:t> </a:t>
            </a:r>
          </a:p>
        </p:txBody>
      </p:sp>
      <p:sp>
        <p:nvSpPr>
          <p:cNvPr id="16" name="Рисунок 37">
            <a:extLst>
              <a:ext uri="{FF2B5EF4-FFF2-40B4-BE49-F238E27FC236}">
                <a16:creationId xmlns:a16="http://schemas.microsoft.com/office/drawing/2014/main" id="{5D3E25F6-91B6-40C1-A587-5B45CFC9D75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77535" y="6137009"/>
            <a:ext cx="157163" cy="157163"/>
          </a:xfr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3891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екстовый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B3361-8570-4210-BB88-AF2A97E6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C414DE-858A-4D5F-B4CA-4D7FAE9C6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40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BFD154-5197-484A-8B2C-4D56579F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E8F85C-67A4-4557-810D-331606DD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0C3A-AF8D-49A7-8294-52D1B836817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AEBBBAAE-958B-44F4-A07A-B9F6D5098862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481326" y="1889760"/>
            <a:ext cx="10524808" cy="4018122"/>
          </a:xfrm>
        </p:spPr>
        <p:txBody>
          <a:bodyPr>
            <a:normAutofit/>
          </a:bodyPr>
          <a:lstStyle>
            <a:lvl1pPr marL="0" indent="0" algn="l">
              <a:buNone/>
              <a:defRPr sz="9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Текстовый контент</a:t>
            </a:r>
          </a:p>
        </p:txBody>
      </p:sp>
      <p:sp>
        <p:nvSpPr>
          <p:cNvPr id="8" name="Текст 34">
            <a:extLst>
              <a:ext uri="{FF2B5EF4-FFF2-40B4-BE49-F238E27FC236}">
                <a16:creationId xmlns:a16="http://schemas.microsoft.com/office/drawing/2014/main" id="{20C5C352-63D6-4117-AB46-374709A9CA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976" y="1359219"/>
            <a:ext cx="10515600" cy="35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03696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D170-47BF-4737-A604-3C8D20FF8731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827A-9AE9-4E57-9A4C-3707180CC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96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D170-47BF-4737-A604-3C8D20FF8731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827A-9AE9-4E57-9A4C-3707180CC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29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D170-47BF-4737-A604-3C8D20FF8731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827A-9AE9-4E57-9A4C-3707180CC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17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D170-47BF-4737-A604-3C8D20FF8731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827A-9AE9-4E57-9A4C-3707180CC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76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D170-47BF-4737-A604-3C8D20FF8731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827A-9AE9-4E57-9A4C-3707180CC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86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D170-47BF-4737-A604-3C8D20FF8731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827A-9AE9-4E57-9A4C-3707180CC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11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D170-47BF-4737-A604-3C8D20FF8731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827A-9AE9-4E57-9A4C-3707180CC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16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D170-47BF-4737-A604-3C8D20FF8731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827A-9AE9-4E57-9A4C-3707180CC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48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6D170-47BF-4737-A604-3C8D20FF8731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9827A-9AE9-4E57-9A4C-3707180CC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05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AAFFA6-97F7-461B-A8B9-A8D63A584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122" y="2300080"/>
            <a:ext cx="5440960" cy="1927791"/>
          </a:xfrm>
        </p:spPr>
        <p:txBody>
          <a:bodyPr>
            <a:noAutofit/>
          </a:bodyPr>
          <a:lstStyle/>
          <a:p>
            <a:pPr algn="ctr"/>
            <a:r>
              <a:rPr lang="ru-RU" sz="4100" dirty="0"/>
              <a:t>Анализ факторов, влияющих на уровень престижа работы</a:t>
            </a:r>
            <a:endParaRPr lang="ru-RU" sz="41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3187D4-6A36-44A2-9CEE-95E46E799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309" y="5173210"/>
            <a:ext cx="6712057" cy="769798"/>
          </a:xfrm>
        </p:spPr>
        <p:txBody>
          <a:bodyPr>
            <a:noAutofit/>
          </a:bodyPr>
          <a:lstStyle/>
          <a:p>
            <a:pPr marL="171450" indent="-171450">
              <a:lnSpc>
                <a:spcPct val="50000"/>
              </a:lnSpc>
              <a:buFont typeface="Wingdings" panose="05000000000000000000" pitchFamily="2" charset="2"/>
              <a:buChar char="ü"/>
            </a:pPr>
            <a:r>
              <a:rPr lang="ru-RU" sz="1200" b="1" dirty="0">
                <a:solidFill>
                  <a:schemeClr val="bg1"/>
                </a:solidFill>
              </a:rPr>
              <a:t>Изучение связи между статусом занятости, уровнем образования и престижем профессий.</a:t>
            </a:r>
          </a:p>
          <a:p>
            <a:pPr marL="171450" indent="-171450">
              <a:lnSpc>
                <a:spcPct val="50000"/>
              </a:lnSpc>
              <a:buFont typeface="Wingdings" panose="05000000000000000000" pitchFamily="2" charset="2"/>
              <a:buChar char="ü"/>
            </a:pPr>
            <a:r>
              <a:rPr lang="ru-RU" sz="1200" b="1" dirty="0">
                <a:solidFill>
                  <a:schemeClr val="bg1"/>
                </a:solidFill>
              </a:rPr>
              <a:t>Применение статистических методов для проверки гипотез.</a:t>
            </a:r>
          </a:p>
          <a:p>
            <a:pPr marL="171450" indent="-171450">
              <a:lnSpc>
                <a:spcPct val="50000"/>
              </a:lnSpc>
              <a:buFont typeface="Wingdings" panose="05000000000000000000" pitchFamily="2" charset="2"/>
              <a:buChar char="ü"/>
            </a:pPr>
            <a:r>
              <a:rPr lang="ru-RU" sz="1200" b="1" dirty="0">
                <a:solidFill>
                  <a:schemeClr val="bg1"/>
                </a:solidFill>
              </a:rPr>
              <a:t>Результаты могут быть полезны для разработки социальных программ.</a:t>
            </a:r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44D62D-AE0D-4A7E-B882-D59E8473AE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Мордвинова Елена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0769C87-7D89-44D9-B2A5-A299050791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2024 год</a:t>
            </a:r>
            <a:endParaRPr lang="ru-RU" dirty="0"/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C20D9AC5-459A-47EA-8405-C2747C0327E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F6869AA3-377B-4081-AE08-6CF0BB3CCFB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20497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Цель исследования</a:t>
            </a:r>
            <a:endParaRPr lang="ru-RU" b="1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40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0C3A-AF8D-49A7-8294-52D1B8368172}" type="slidenum">
              <a:rPr lang="ru-RU" smtClean="0"/>
              <a:t>2</a:t>
            </a:fld>
            <a:endParaRPr lang="ru-RU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ru-RU" sz="2000" b="1" dirty="0" smtClean="0"/>
              <a:t>Задачи</a:t>
            </a:r>
            <a:r>
              <a:rPr lang="ru-RU" sz="2000" b="1" dirty="0"/>
              <a:t>:</a:t>
            </a:r>
          </a:p>
          <a:p>
            <a:r>
              <a:rPr lang="ru-RU" sz="2000" dirty="0"/>
              <a:t>Исследовать распределение переменных.</a:t>
            </a:r>
          </a:p>
          <a:p>
            <a:r>
              <a:rPr lang="ru-RU" sz="2000" dirty="0"/>
              <a:t>Проверить гипотезы о влиянии занятости и образования на престиж.</a:t>
            </a:r>
          </a:p>
          <a:p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b="1" dirty="0"/>
              <a:t>Определить взаимосвязи между статусом занятости, уровнем образования и уровнем престижа работы.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14134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/>
              <a:t>Описание </a:t>
            </a:r>
            <a:r>
              <a:rPr lang="ru-RU" b="1" dirty="0" err="1"/>
              <a:t>датасета</a:t>
            </a:r>
            <a:endParaRPr lang="ru-RU" b="1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40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0C3A-AF8D-49A7-8294-52D1B8368172}" type="slidenum">
              <a:rPr lang="ru-RU" smtClean="0"/>
              <a:t>3</a:t>
            </a:fld>
            <a:endParaRPr lang="ru-RU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4"/>
          </p:nvPr>
        </p:nvSpPr>
        <p:spPr/>
        <p:txBody>
          <a:bodyPr>
            <a:normAutofit/>
          </a:bodyPr>
          <a:lstStyle/>
          <a:p>
            <a:r>
              <a:rPr lang="ru-RU" sz="1700" b="1" dirty="0" smtClean="0"/>
              <a:t>Переменные</a:t>
            </a:r>
            <a:r>
              <a:rPr lang="ru-RU" sz="1700" b="1" dirty="0"/>
              <a:t>:</a:t>
            </a:r>
          </a:p>
          <a:p>
            <a:endParaRPr lang="ru-RU" sz="1700" b="1" dirty="0"/>
          </a:p>
          <a:p>
            <a:r>
              <a:rPr lang="ru-RU" sz="1700" b="1" dirty="0" err="1"/>
              <a:t>prestige</a:t>
            </a:r>
            <a:r>
              <a:rPr lang="ru-RU" sz="1700" b="1" dirty="0"/>
              <a:t>: Уровень престижа работы</a:t>
            </a:r>
          </a:p>
          <a:p>
            <a:r>
              <a:rPr lang="ru-RU" sz="1700" b="1" dirty="0" err="1"/>
              <a:t>workstat</a:t>
            </a:r>
            <a:r>
              <a:rPr lang="ru-RU" sz="1700" b="1" dirty="0"/>
              <a:t>: Статус занятости</a:t>
            </a:r>
          </a:p>
          <a:p>
            <a:r>
              <a:rPr lang="ru-RU" sz="1700" b="1" dirty="0" err="1"/>
              <a:t>divorce</a:t>
            </a:r>
            <a:r>
              <a:rPr lang="ru-RU" sz="1700" b="1" dirty="0"/>
              <a:t>: Уровень разводов</a:t>
            </a:r>
          </a:p>
          <a:p>
            <a:r>
              <a:rPr lang="ru-RU" sz="1700" b="1" dirty="0" err="1"/>
              <a:t>educ</a:t>
            </a:r>
            <a:r>
              <a:rPr lang="ru-RU" sz="1700" b="1" dirty="0"/>
              <a:t>: Уровень образования</a:t>
            </a:r>
          </a:p>
          <a:p>
            <a:r>
              <a:rPr lang="ru-RU" sz="1700" b="1" dirty="0"/>
              <a:t>Первое знакомство с данными:</a:t>
            </a:r>
          </a:p>
          <a:p>
            <a:endParaRPr lang="ru-RU" sz="1700" b="1" dirty="0"/>
          </a:p>
          <a:p>
            <a:r>
              <a:rPr lang="ru-RU" sz="1700" b="1" dirty="0"/>
              <a:t>Изучены первые строки данных для оценки структуры.</a:t>
            </a:r>
            <a:endParaRPr lang="ru-RU" sz="1700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b="1" dirty="0" err="1"/>
              <a:t>Датасет</a:t>
            </a:r>
            <a:r>
              <a:rPr lang="ru-RU" b="1" dirty="0"/>
              <a:t>: happiness.csv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1470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 smtClean="0"/>
              <a:t>Визуализация данных</a:t>
            </a:r>
            <a:endParaRPr lang="ru-RU" b="1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40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0C3A-AF8D-49A7-8294-52D1B8368172}" type="slidenum">
              <a:rPr lang="ru-RU" smtClean="0"/>
              <a:t>4</a:t>
            </a:fld>
            <a:endParaRPr lang="ru-RU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4"/>
          </p:nvPr>
        </p:nvSpPr>
        <p:spPr/>
        <p:txBody>
          <a:bodyPr>
            <a:normAutofit/>
          </a:bodyPr>
          <a:lstStyle/>
          <a:p>
            <a:endParaRPr lang="ru-RU" sz="1700" b="1" dirty="0"/>
          </a:p>
          <a:p>
            <a:r>
              <a:rPr lang="ru-RU" sz="1700" b="1" dirty="0" smtClean="0"/>
              <a:t>Гистограмма </a:t>
            </a:r>
            <a:r>
              <a:rPr lang="ru-RU" sz="1700" b="1" dirty="0"/>
              <a:t>показывает распределение уровня престижа с отображением ядровой оценки плотности.</a:t>
            </a:r>
          </a:p>
          <a:p>
            <a:r>
              <a:rPr lang="ru-RU" sz="1700" b="1" dirty="0"/>
              <a:t>Гистограмма уровня престижа</a:t>
            </a:r>
          </a:p>
          <a:p>
            <a:r>
              <a:rPr lang="ru-RU" sz="1700" b="1" dirty="0"/>
              <a:t>QQ-</a:t>
            </a:r>
            <a:r>
              <a:rPr lang="ru-RU" sz="1700" b="1" dirty="0" err="1"/>
              <a:t>Plot</a:t>
            </a:r>
            <a:r>
              <a:rPr lang="ru-RU" sz="1700" b="1" dirty="0"/>
              <a:t>:</a:t>
            </a:r>
          </a:p>
          <a:p>
            <a:endParaRPr lang="ru-RU" sz="1700" b="1" dirty="0"/>
          </a:p>
          <a:p>
            <a:r>
              <a:rPr lang="ru-RU" sz="1700" b="1" dirty="0"/>
              <a:t>Использован для проверки нормальности распределения уровня престижа.</a:t>
            </a:r>
          </a:p>
          <a:p>
            <a:r>
              <a:rPr lang="ru-RU" sz="1700" b="1" dirty="0"/>
              <a:t>QQ-</a:t>
            </a:r>
            <a:r>
              <a:rPr lang="ru-RU" sz="1700" b="1" dirty="0" err="1"/>
              <a:t>Plot</a:t>
            </a:r>
            <a:r>
              <a:rPr lang="ru-RU" sz="1700" b="1" dirty="0"/>
              <a:t> уровня престижа.</a:t>
            </a:r>
            <a:endParaRPr lang="ru-RU" sz="1700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b="1" dirty="0"/>
              <a:t>Гистограмма уровня престижа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953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 smtClean="0"/>
              <a:t>Формулирование гипотез и выводы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40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0C3A-AF8D-49A7-8294-52D1B8368172}" type="slidenum">
              <a:rPr lang="ru-RU" smtClean="0"/>
              <a:t>5</a:t>
            </a:fld>
            <a:endParaRPr lang="ru-RU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1700" b="1" dirty="0" smtClean="0"/>
              <a:t>Гипотезы:</a:t>
            </a:r>
            <a:endParaRPr lang="ru-RU" sz="1600" b="1" dirty="0"/>
          </a:p>
          <a:p>
            <a:r>
              <a:rPr lang="ru-RU" sz="1600" b="1" dirty="0"/>
              <a:t>(а) Существует </a:t>
            </a:r>
            <a:r>
              <a:rPr lang="ru-RU" sz="1600" b="1" dirty="0"/>
              <a:t>взаимосвязь между статусом занятости (</a:t>
            </a:r>
            <a:r>
              <a:rPr lang="ru-RU" sz="1600" b="1" dirty="0" err="1"/>
              <a:t>workstat</a:t>
            </a:r>
            <a:r>
              <a:rPr lang="ru-RU" sz="1600" b="1" dirty="0"/>
              <a:t>) и разводами (</a:t>
            </a:r>
            <a:r>
              <a:rPr lang="ru-RU" sz="1600" b="1" dirty="0" err="1"/>
              <a:t>divorce</a:t>
            </a:r>
            <a:r>
              <a:rPr lang="ru-RU" sz="1600" b="1" dirty="0"/>
              <a:t>).</a:t>
            </a:r>
          </a:p>
          <a:p>
            <a:r>
              <a:rPr lang="ru-RU" sz="1600" b="1" dirty="0"/>
              <a:t>(б) Статус занятости (</a:t>
            </a:r>
            <a:r>
              <a:rPr lang="ru-RU" sz="1600" b="1" dirty="0" err="1"/>
              <a:t>workstat</a:t>
            </a:r>
            <a:r>
              <a:rPr lang="ru-RU" sz="1600" b="1" dirty="0"/>
              <a:t>) влияет на уровень престижа работы (</a:t>
            </a:r>
            <a:r>
              <a:rPr lang="ru-RU" sz="1600" b="1" dirty="0" err="1"/>
              <a:t>prestige</a:t>
            </a:r>
            <a:r>
              <a:rPr lang="ru-RU" sz="1600" b="1" dirty="0"/>
              <a:t>).</a:t>
            </a:r>
          </a:p>
          <a:p>
            <a:r>
              <a:rPr lang="ru-RU" sz="1600" b="1" dirty="0"/>
              <a:t>(в) Уровень образования (</a:t>
            </a:r>
            <a:r>
              <a:rPr lang="ru-RU" sz="1600" b="1" dirty="0" err="1"/>
              <a:t>educ</a:t>
            </a:r>
            <a:r>
              <a:rPr lang="ru-RU" sz="1600" b="1" dirty="0"/>
              <a:t>) позитивно коррелирует с уровнем престижа (</a:t>
            </a:r>
            <a:r>
              <a:rPr lang="ru-RU" sz="1600" b="1" dirty="0" err="1"/>
              <a:t>prestige</a:t>
            </a:r>
            <a:r>
              <a:rPr lang="ru-RU" sz="1600" b="1" dirty="0"/>
              <a:t>).</a:t>
            </a:r>
          </a:p>
          <a:p>
            <a:r>
              <a:rPr lang="ru-RU" sz="1600" b="1" dirty="0"/>
              <a:t>Логическая </a:t>
            </a:r>
            <a:r>
              <a:rPr lang="ru-RU" sz="1600" b="1" dirty="0"/>
              <a:t>основа</a:t>
            </a:r>
            <a:r>
              <a:rPr lang="ru-RU" sz="1600" b="1" dirty="0"/>
              <a:t>:</a:t>
            </a:r>
            <a:endParaRPr lang="ru-RU" sz="1600" b="1" dirty="0"/>
          </a:p>
          <a:p>
            <a:r>
              <a:rPr lang="ru-RU" sz="1600" b="1" dirty="0"/>
              <a:t>Каждая гипотеза основана на ожиданиях о том, как занятость и образование влияют на социальный статус и престиж.</a:t>
            </a:r>
          </a:p>
          <a:p>
            <a:endParaRPr lang="ru-RU" sz="1600" b="1" dirty="0"/>
          </a:p>
          <a:p>
            <a:r>
              <a:rPr lang="ru-RU" sz="1600" b="1" dirty="0"/>
              <a:t>Выводы:</a:t>
            </a:r>
            <a:endParaRPr lang="ru-RU" sz="1600" b="1" dirty="0"/>
          </a:p>
          <a:p>
            <a:r>
              <a:rPr lang="ru-RU" sz="1600" b="1" dirty="0"/>
              <a:t>Тесты </a:t>
            </a:r>
            <a:r>
              <a:rPr lang="ru-RU" sz="1600" b="1" dirty="0"/>
              <a:t>на нормальность показали соответствие распределения уровня престижа нормальному распределению.</a:t>
            </a:r>
          </a:p>
          <a:p>
            <a:r>
              <a:rPr lang="ru-RU" sz="1600" b="1" dirty="0"/>
              <a:t>Понимание </a:t>
            </a:r>
            <a:r>
              <a:rPr lang="ru-RU" sz="1600" b="1" dirty="0"/>
              <a:t>взаимосвязей между статусом занятости и уровнем образования может помочь в разработке социальных программ и политик, направленных на повышение уровня счастья в обществе</a:t>
            </a:r>
            <a:r>
              <a:rPr lang="ru-RU" sz="1600" b="1" dirty="0"/>
              <a:t>.</a:t>
            </a:r>
          </a:p>
          <a:p>
            <a:endParaRPr lang="ru-RU" sz="1600" b="1" dirty="0"/>
          </a:p>
          <a:p>
            <a:r>
              <a:rPr lang="ru-RU" sz="1600" b="1" dirty="0"/>
              <a:t>Оценка модели </a:t>
            </a:r>
          </a:p>
          <a:p>
            <a:r>
              <a:rPr lang="ru-RU" sz="1600" b="1" dirty="0"/>
              <a:t>1. Использовали RMSE и R² для оценки модели.</a:t>
            </a:r>
          </a:p>
          <a:p>
            <a:r>
              <a:rPr lang="ru-RU" sz="1600" b="1" dirty="0"/>
              <a:t>2. </a:t>
            </a:r>
            <a:r>
              <a:rPr lang="ru-RU" sz="1600" b="1" dirty="0"/>
              <a:t>RMSE “средняя </a:t>
            </a:r>
            <a:r>
              <a:rPr lang="ru-RU" sz="1600" b="1" dirty="0" err="1"/>
              <a:t>квадратическая</a:t>
            </a:r>
            <a:r>
              <a:rPr lang="ru-RU" sz="1600" b="1" dirty="0"/>
              <a:t> ошибка” </a:t>
            </a:r>
            <a:r>
              <a:rPr lang="ru-RU" sz="1600" b="1" dirty="0"/>
              <a:t>показывает, насколько предсказания близки к реальным данным.</a:t>
            </a:r>
          </a:p>
          <a:p>
            <a:r>
              <a:rPr lang="ru-RU" sz="1600" b="1" dirty="0"/>
              <a:t>3. </a:t>
            </a:r>
            <a:r>
              <a:rPr lang="ru-RU" sz="1600" b="1" dirty="0"/>
              <a:t>R² </a:t>
            </a:r>
            <a:r>
              <a:rPr lang="ru-RU" sz="1600" b="1" dirty="0"/>
              <a:t>“коэффициент детерминации” (или “коэффициент определения</a:t>
            </a:r>
            <a:r>
              <a:rPr lang="ru-RU" sz="1600" b="1" dirty="0" smtClean="0"/>
              <a:t>”) указывает</a:t>
            </a:r>
            <a:r>
              <a:rPr lang="ru-RU" sz="1600" b="1" dirty="0"/>
              <a:t>, какую часть изменений уровня престижа объясняет модель.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1600" dirty="0">
              <a:latin typeface="Calibri Light (Заголовки)"/>
            </a:endParaRP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b="1" dirty="0" smtClean="0"/>
              <a:t>Аналитика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718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 smtClean="0"/>
              <a:t>Итоги исследования: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40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0C3A-AF8D-49A7-8294-52D1B8368172}" type="slidenum">
              <a:rPr lang="ru-RU" smtClean="0"/>
              <a:t>6</a:t>
            </a:fld>
            <a:endParaRPr lang="ru-RU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4"/>
          </p:nvPr>
        </p:nvSpPr>
        <p:spPr/>
        <p:txBody>
          <a:bodyPr>
            <a:normAutofit/>
          </a:bodyPr>
          <a:lstStyle/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ru-RU" dirty="0" smtClean="0"/>
              <a:t>Подтверждены </a:t>
            </a:r>
            <a:r>
              <a:rPr lang="ru-RU" dirty="0"/>
              <a:t>гипотезы о влиянии занятости и образования на уровень престижа работы</a:t>
            </a:r>
            <a:r>
              <a:rPr lang="ru-RU" dirty="0" smtClean="0"/>
              <a:t>.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ru-RU" dirty="0"/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ru-RU" dirty="0"/>
              <a:t>Данные результаты подчеркивают важность социальных программ и образования для повышения качества жизни</a:t>
            </a:r>
            <a:r>
              <a:rPr lang="ru-RU" dirty="0" smtClean="0"/>
              <a:t>.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ru-RU" dirty="0" smtClean="0"/>
          </a:p>
          <a:p>
            <a:pPr marL="800100" lvl="1" indent="-342900" algn="l">
              <a:lnSpc>
                <a:spcPct val="30000"/>
              </a:lnSpc>
              <a:buFont typeface="Wingdings" panose="05000000000000000000" pitchFamily="2" charset="2"/>
              <a:buChar char="Ø"/>
            </a:pPr>
            <a:endParaRPr lang="ru-RU" dirty="0"/>
          </a:p>
          <a:p>
            <a:endParaRPr lang="ru-RU" sz="1700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endParaRPr lang="ru-RU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623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000" y="-31525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 smtClean="0"/>
              <a:t>Код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0C3A-AF8D-49A7-8294-52D1B8368172}" type="slidenum">
              <a:rPr lang="ru-RU" smtClean="0"/>
              <a:t>7</a:t>
            </a:fld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endParaRPr lang="ru-RU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98114" y="877343"/>
            <a:ext cx="5036824" cy="5057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Импорт необходимых библиотек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ru-R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pandas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np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matplotlib.pyplot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seaborn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sns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scipy.stats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stats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1. 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Загружаем данные из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CSV 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файла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file_path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r"C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:\Users\elena.mordvinova\PYT\L_DZ\happiness.csv"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=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pd.read_csv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file_path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Просмотр первых строк данных для понимания структуры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ru-R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("Первые строки данных:")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ru-R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data.head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Замена бесконечных значений на </a:t>
            </a:r>
            <a:r>
              <a:rPr lang="ru-R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ru-R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data.replace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([np.inf, -np.inf], </a:t>
            </a:r>
            <a:r>
              <a:rPr lang="ru-R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np.nan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inplace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u-R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2. Построение гистограммы для переменной '</a:t>
            </a:r>
            <a:r>
              <a:rPr lang="ru-R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prestige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ru-R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plt.figure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figsize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=(10, 6))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sns.histplot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(data['prestige'].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dropna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 bins=20,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kde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=True)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ru-R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plt.title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("Гистограмма уровня престижа")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ru-R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plt.xlabel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("Уровень престижа")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ru-R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plt.ylabel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("Частота")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ru-R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plt.show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5148576" y="596131"/>
            <a:ext cx="6910074" cy="594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Aft>
                <a:spcPts val="800"/>
              </a:spcAft>
            </a:pP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3. QQ-</a:t>
            </a:r>
            <a:r>
              <a:rPr lang="ru-R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для проверки нормальности распределения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plt.figure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figsize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=(10, 6))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stats.probplot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(data['prestige'].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dropna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="norm", plot=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ru-R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plt.title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("QQ-</a:t>
            </a:r>
            <a:r>
              <a:rPr lang="ru-R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для уровня престижа")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ru-R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plt.xlabel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("Теоретические </a:t>
            </a:r>
            <a:r>
              <a:rPr lang="ru-R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квантели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ru-R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plt.ylabel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("Наблюдаемые </a:t>
            </a:r>
            <a:r>
              <a:rPr lang="ru-R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квантели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ru-R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plt.show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Формулирование гипотез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"""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Гипотезы: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(а) Существует взаимосвязь между статусом занятости (</a:t>
            </a:r>
            <a:r>
              <a:rPr lang="ru-R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workstat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и разводами (</a:t>
            </a:r>
            <a:r>
              <a:rPr lang="ru-R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divorce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(б) Статус занятости (</a:t>
            </a:r>
            <a:r>
              <a:rPr lang="ru-R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workstat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влияет на уровень престижа работы (</a:t>
            </a:r>
            <a:r>
              <a:rPr lang="ru-R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prestige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(в) Уровень образования (</a:t>
            </a:r>
            <a:r>
              <a:rPr lang="ru-R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позитивно коррелирует с уровнем престижа (</a:t>
            </a:r>
            <a:r>
              <a:rPr lang="ru-R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prestige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Логический смысл гипотез: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Предполагается, что занятость влияет на семейные отношения; работа в профессиях с высоким 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престижем чаще связана с высоким уровнем образования; образование часто связано с социальным 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статусом, что может отражаться на престиже. Эти связи важны для понимания социальных динамик 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могут помочь в разработке программ поддержки и обучения.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Тесты на нормальность: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проверки нормальности распределения уровня престижа были построены QQ-</a:t>
            </a:r>
            <a:r>
              <a:rPr lang="ru-R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гистограмма, 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что позволяет оценить, насколько данные соответствуют нормальному распределению.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Выводы: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Результаты тестов подтверждают гипотезы, что имеет практическое значение важность социальных 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 и высокий уровень счастья.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"""</a:t>
            </a:r>
          </a:p>
        </p:txBody>
      </p:sp>
    </p:spTree>
    <p:extLst>
      <p:ext uri="{BB962C8B-B14F-4D97-AF65-F5344CB8AC3E}">
        <p14:creationId xmlns:p14="http://schemas.microsoft.com/office/powerpoint/2010/main" val="272992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000" y="-31525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 smtClean="0"/>
              <a:t>Код - результат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0C3A-AF8D-49A7-8294-52D1B8368172}" type="slidenum">
              <a:rPr lang="ru-RU" smtClean="0"/>
              <a:t>8</a:t>
            </a:fld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endParaRPr lang="ru-RU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98114" y="877343"/>
            <a:ext cx="4638748" cy="4565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Первые строки данных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rownames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year         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workstat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prestige divorce widowed 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\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        1  1994     keeping house      46.0    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iap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12.0   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        2  1994  working fulltime      22.0      no    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iap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12.0   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        3  1994  working fulltime      29.0      no    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iap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12.0   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        4  1994  working fulltime      42.0     yes    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iap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8.0   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        5  1994  working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parttime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36.0    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13.0   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reg16  babies  preteen  ... 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occattend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regattend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y94 y96 y98 y00  \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 middle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atlantic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2.0      3.0  ...        1.0       0.0   1   0   0   0   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         foreign     0.0      0.0  ...        0.0       0.0   1   0   0   0   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         foreign     0.0      0.0  ...        0.0       1.0   1   0   0   0   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         foreign     0.0      0.0  ...        0.0       0.0   1   0   0   0   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 middle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atlantic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0.0      1.0  ...        0.0       0.0   1   0   0   0   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y02  y04  y06  unem10  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0    0    0    0     1.0  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1    0    0    0     0.0  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2    0    0    0    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3    0    0    0     1.0  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4    0    0    0     0.0  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2055" name="Рисунок 2" descr="9BE508F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862" y="480784"/>
            <a:ext cx="3553427" cy="242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Рисунок 1" descr="4954B8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289" y="557142"/>
            <a:ext cx="3744556" cy="240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9315450" y="152400"/>
            <a:ext cx="8388350" cy="7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 flipV="1">
            <a:off x="9315450" y="4152899"/>
            <a:ext cx="8388350" cy="457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353050" y="3328825"/>
            <a:ext cx="6320790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Гипотезы: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А - Существует взаимосвязь между статусом занятости 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workstat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) и разводами 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divorce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altLang="ru-RU" sz="1000" dirty="0" smtClean="0">
                <a:latin typeface="var(--jp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Б -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 Статус занятости 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workstat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) влияет на уровень престижа работы 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prestige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altLang="ru-RU" sz="1000" dirty="0" smtClean="0">
                <a:latin typeface="var(--jp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В -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 Уровень образования 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educ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) позитивно коррелирует с уровнем престижа 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prestige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Логический смысл гипотез: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Предполагается, что занятость влияет на семейные отношения; работа в профессиях с высоким 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престижем чаще связана с высоким уровнем образования; образование часто связано с социальным 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статусом, что может отражаться на престиже. Эти связи важны для понимания социальных динамик 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и могут помочь в разработке программ поддержки и обучения.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Тест на нормальность: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Для проверки нормальности распределения уровня престижа были построены QQ-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plot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 и гистограмма, 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что позволяет оценить, насколько данные соответствуют нормальному распределению.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r(--jp-code-font-family)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Вывод: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Результаты тестов подтверждают гипотезы, что имеет практическое значение важность социальных программ и высокий уровень счастья.'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34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988</Words>
  <Application>Microsoft Office PowerPoint</Application>
  <PresentationFormat>Широкоэкранный</PresentationFormat>
  <Paragraphs>163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Calibri Light (Заголовки)</vt:lpstr>
      <vt:lpstr>Courier New</vt:lpstr>
      <vt:lpstr>Times New Roman</vt:lpstr>
      <vt:lpstr>var(--jp-code-font-family)</vt:lpstr>
      <vt:lpstr>Wingdings</vt:lpstr>
      <vt:lpstr>Тема Office</vt:lpstr>
      <vt:lpstr>Анализ факторов, влияющих на уровень престижа работы</vt:lpstr>
      <vt:lpstr>Цель исследования</vt:lpstr>
      <vt:lpstr>Описание датасета</vt:lpstr>
      <vt:lpstr>Визуализация данных</vt:lpstr>
      <vt:lpstr>Формулирование гипотез и выводы</vt:lpstr>
      <vt:lpstr>Итоги исследования:</vt:lpstr>
      <vt:lpstr>Код</vt:lpstr>
      <vt:lpstr>Код - результат</vt:lpstr>
    </vt:vector>
  </TitlesOfParts>
  <Company>ПАО "Ростелеком"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презентации вариант 1</dc:title>
  <dc:creator>Мордвинова Елена Александровна (B2O)</dc:creator>
  <cp:lastModifiedBy>Мордвинова Елена Александровна (B2O)</cp:lastModifiedBy>
  <cp:revision>12</cp:revision>
  <dcterms:created xsi:type="dcterms:W3CDTF">2024-11-26T09:32:33Z</dcterms:created>
  <dcterms:modified xsi:type="dcterms:W3CDTF">2024-11-26T14:10:53Z</dcterms:modified>
</cp:coreProperties>
</file>